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49.xml" ContentType="application/vnd.openxmlformats-officedocument.presentationml.slideLayout+xml"/>
  <Override PartName="/ppt/theme/theme6.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50.xml" ContentType="application/vnd.openxmlformats-officedocument.presentationml.slideLayout+xml"/>
  <Override PartName="/ppt/theme/theme7.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8.xml" ContentType="application/vnd.openxmlformats-officedocument.theme+xml"/>
  <Override PartName="/ppt/tags/tag2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6.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tags/tag6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3.xml" ContentType="application/vnd.openxmlformats-officedocument.presentationml.notesSlide+xml"/>
  <Override PartName="/ppt/charts/chart4.xml" ContentType="application/vnd.openxmlformats-officedocument.drawingml.chart+xml"/>
  <Override PartName="/ppt/tags/tag72.xml" ContentType="application/vnd.openxmlformats-officedocument.presentationml.tags+xml"/>
  <Override PartName="/ppt/tags/tag73.xml" ContentType="application/vnd.openxmlformats-officedocument.presentationml.tags+xml"/>
  <Override PartName="/ppt/notesSlides/notesSlide24.xml" ContentType="application/vnd.openxmlformats-officedocument.presentationml.notesSlide+xml"/>
  <Override PartName="/ppt/tags/tag74.xml" ContentType="application/vnd.openxmlformats-officedocument.presentationml.tags+xml"/>
  <Override PartName="/ppt/notesSlides/notesSlide25.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 id="2147483764" r:id="rId2"/>
    <p:sldMasterId id="2147483776" r:id="rId3"/>
    <p:sldMasterId id="2147483788" r:id="rId4"/>
    <p:sldMasterId id="2147483798" r:id="rId5"/>
    <p:sldMasterId id="2147483808" r:id="rId6"/>
    <p:sldMasterId id="2147483810" r:id="rId7"/>
  </p:sldMasterIdLst>
  <p:notesMasterIdLst>
    <p:notesMasterId r:id="rId36"/>
  </p:notesMasterIdLst>
  <p:sldIdLst>
    <p:sldId id="268" r:id="rId8"/>
    <p:sldId id="280" r:id="rId9"/>
    <p:sldId id="281" r:id="rId10"/>
    <p:sldId id="286" r:id="rId11"/>
    <p:sldId id="283" r:id="rId12"/>
    <p:sldId id="288" r:id="rId13"/>
    <p:sldId id="325" r:id="rId14"/>
    <p:sldId id="297" r:id="rId15"/>
    <p:sldId id="320" r:id="rId16"/>
    <p:sldId id="321" r:id="rId17"/>
    <p:sldId id="311" r:id="rId18"/>
    <p:sldId id="312" r:id="rId19"/>
    <p:sldId id="326" r:id="rId20"/>
    <p:sldId id="314" r:id="rId21"/>
    <p:sldId id="315" r:id="rId22"/>
    <p:sldId id="316" r:id="rId23"/>
    <p:sldId id="317" r:id="rId24"/>
    <p:sldId id="322" r:id="rId25"/>
    <p:sldId id="301" r:id="rId26"/>
    <p:sldId id="302" r:id="rId27"/>
    <p:sldId id="303" r:id="rId28"/>
    <p:sldId id="304" r:id="rId29"/>
    <p:sldId id="323" r:id="rId30"/>
    <p:sldId id="327" r:id="rId31"/>
    <p:sldId id="318" r:id="rId32"/>
    <p:sldId id="319" r:id="rId33"/>
    <p:sldId id="296" r:id="rId34"/>
    <p:sldId id="287" r:id="rId35"/>
  </p:sldIdLst>
  <p:sldSz cx="9144000" cy="6858000" type="screen4x3"/>
  <p:notesSz cx="6858000" cy="9144000"/>
  <p:custDataLst>
    <p:tags r:id="rId37"/>
  </p:custDataLst>
  <p:defaultTex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673">
          <p15:clr>
            <a:srgbClr val="A4A3A4"/>
          </p15:clr>
        </p15:guide>
        <p15:guide id="2" orient="horz" pos="817">
          <p15:clr>
            <a:srgbClr val="A4A3A4"/>
          </p15:clr>
        </p15:guide>
        <p15:guide id="3" orient="horz" pos="1139">
          <p15:clr>
            <a:srgbClr val="A4A3A4"/>
          </p15:clr>
        </p15:guide>
        <p15:guide id="4" orient="horz" pos="4319">
          <p15:clr>
            <a:srgbClr val="A4A3A4"/>
          </p15:clr>
        </p15:guide>
        <p15:guide id="5" pos="186">
          <p15:clr>
            <a:srgbClr val="A4A3A4"/>
          </p15:clr>
        </p15:guide>
        <p15:guide id="6" pos="5586">
          <p15:clr>
            <a:srgbClr val="A4A3A4"/>
          </p15:clr>
        </p15:guide>
        <p15:guide id="7" pos="2880">
          <p15:clr>
            <a:srgbClr val="A4A3A4"/>
          </p15:clr>
        </p15:guide>
        <p15:guide id="8" pos="3040">
          <p15:clr>
            <a:srgbClr val="A4A3A4"/>
          </p15:clr>
        </p15:guide>
        <p15:guide id="9" pos="2719">
          <p15:clr>
            <a:srgbClr val="A4A3A4"/>
          </p15:clr>
        </p15:guide>
        <p15:guide id="10" pos="8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EDEDE"/>
    <a:srgbClr val="CCCCCC"/>
    <a:srgbClr val="999999"/>
    <a:srgbClr val="666666"/>
    <a:srgbClr val="798EDF"/>
    <a:srgbClr val="F1002B"/>
    <a:srgbClr val="145D04"/>
    <a:srgbClr val="489A1E"/>
    <a:srgbClr val="FFD1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83086" autoAdjust="0"/>
  </p:normalViewPr>
  <p:slideViewPr>
    <p:cSldViewPr snapToGrid="0" showGuides="1">
      <p:cViewPr varScale="1">
        <p:scale>
          <a:sx n="87" d="100"/>
          <a:sy n="87" d="100"/>
        </p:scale>
        <p:origin x="778" y="72"/>
      </p:cViewPr>
      <p:guideLst>
        <p:guide orient="horz" pos="3673"/>
        <p:guide orient="horz" pos="817"/>
        <p:guide orient="horz" pos="1139"/>
        <p:guide orient="horz" pos="4319"/>
        <p:guide pos="186"/>
        <p:guide pos="5586"/>
        <p:guide pos="2880"/>
        <p:guide pos="3040"/>
        <p:guide pos="2719"/>
        <p:guide pos="82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34817748011211"/>
          <c:y val="0.14698792155287099"/>
          <c:w val="0.28485078876553499"/>
          <c:h val="0.58722325456813096"/>
        </c:manualLayout>
      </c:layout>
      <c:radarChart>
        <c:radarStyle val="filled"/>
        <c:varyColors val="0"/>
        <c:ser>
          <c:idx val="0"/>
          <c:order val="0"/>
          <c:tx>
            <c:strRef>
              <c:f>Sheet1!$B$1</c:f>
              <c:strCache>
                <c:ptCount val="1"/>
                <c:pt idx="0">
                  <c:v>Younger (16-24 years)</c:v>
                </c:pt>
              </c:strCache>
            </c:strRef>
          </c:tx>
          <c:spPr>
            <a:solidFill>
              <a:schemeClr val="accent2"/>
            </a:solidFill>
            <a:ln>
              <a:noFill/>
            </a:ln>
          </c:spPr>
          <c:cat>
            <c:strRef>
              <c:f>Sheet1!$A$2:$A$10</c:f>
              <c:strCache>
                <c:ptCount val="9"/>
                <c:pt idx="0">
                  <c:v>News/Sport</c:v>
                </c:pt>
                <c:pt idx="1">
                  <c:v>Emails</c:v>
                </c:pt>
                <c:pt idx="2">
                  <c:v>IM</c:v>
                </c:pt>
                <c:pt idx="3">
                  <c:v>Social</c:v>
                </c:pt>
                <c:pt idx="4">
                  <c:v>Blogs/forums</c:v>
                </c:pt>
                <c:pt idx="5">
                  <c:v>Blogging</c:v>
                </c:pt>
                <c:pt idx="6">
                  <c:v>Watch videos</c:v>
                </c:pt>
                <c:pt idx="7">
                  <c:v>Mobile gaming</c:v>
                </c:pt>
                <c:pt idx="8">
                  <c:v>Stream music/radio</c:v>
                </c:pt>
              </c:strCache>
            </c:strRef>
          </c:cat>
          <c:val>
            <c:numRef>
              <c:f>Sheet1!$B$2:$B$10</c:f>
              <c:numCache>
                <c:formatCode>0</c:formatCode>
                <c:ptCount val="9"/>
                <c:pt idx="0">
                  <c:v>69.124600000000001</c:v>
                </c:pt>
                <c:pt idx="1">
                  <c:v>59.4681</c:v>
                </c:pt>
                <c:pt idx="2">
                  <c:v>86.393000000000001</c:v>
                </c:pt>
                <c:pt idx="3">
                  <c:v>85.255200000000002</c:v>
                </c:pt>
                <c:pt idx="4">
                  <c:v>43.555500000000002</c:v>
                </c:pt>
                <c:pt idx="5">
                  <c:v>20.751999999999999</c:v>
                </c:pt>
                <c:pt idx="6">
                  <c:v>88.058199999999999</c:v>
                </c:pt>
                <c:pt idx="7">
                  <c:v>65.190799999999996</c:v>
                </c:pt>
                <c:pt idx="8">
                  <c:v>48.709800000000001</c:v>
                </c:pt>
              </c:numCache>
            </c:numRef>
          </c:val>
        </c:ser>
        <c:ser>
          <c:idx val="1"/>
          <c:order val="1"/>
          <c:tx>
            <c:strRef>
              <c:f>Sheet1!$C$1</c:f>
              <c:strCache>
                <c:ptCount val="1"/>
                <c:pt idx="0">
                  <c:v>Older (55-65 years)</c:v>
                </c:pt>
              </c:strCache>
            </c:strRef>
          </c:tx>
          <c:spPr>
            <a:noFill/>
            <a:ln w="38100">
              <a:solidFill>
                <a:schemeClr val="accent4"/>
              </a:solidFill>
            </a:ln>
          </c:spPr>
          <c:cat>
            <c:strRef>
              <c:f>Sheet1!$A$2:$A$10</c:f>
              <c:strCache>
                <c:ptCount val="9"/>
                <c:pt idx="0">
                  <c:v>News/Sport</c:v>
                </c:pt>
                <c:pt idx="1">
                  <c:v>Emails</c:v>
                </c:pt>
                <c:pt idx="2">
                  <c:v>IM</c:v>
                </c:pt>
                <c:pt idx="3">
                  <c:v>Social</c:v>
                </c:pt>
                <c:pt idx="4">
                  <c:v>Blogs/forums</c:v>
                </c:pt>
                <c:pt idx="5">
                  <c:v>Blogging</c:v>
                </c:pt>
                <c:pt idx="6">
                  <c:v>Watch videos</c:v>
                </c:pt>
                <c:pt idx="7">
                  <c:v>Mobile gaming</c:v>
                </c:pt>
                <c:pt idx="8">
                  <c:v>Stream music/radio</c:v>
                </c:pt>
              </c:strCache>
            </c:strRef>
          </c:cat>
          <c:val>
            <c:numRef>
              <c:f>Sheet1!$C$2:$C$10</c:f>
              <c:numCache>
                <c:formatCode>0</c:formatCode>
                <c:ptCount val="9"/>
                <c:pt idx="0">
                  <c:v>74.865499999999997</c:v>
                </c:pt>
                <c:pt idx="1">
                  <c:v>65.996600000000001</c:v>
                </c:pt>
                <c:pt idx="2">
                  <c:v>48.762500000000003</c:v>
                </c:pt>
                <c:pt idx="3">
                  <c:v>53.947699999999998</c:v>
                </c:pt>
                <c:pt idx="4">
                  <c:v>27.213999999999999</c:v>
                </c:pt>
                <c:pt idx="5">
                  <c:v>8.8727</c:v>
                </c:pt>
                <c:pt idx="6">
                  <c:v>64.8536</c:v>
                </c:pt>
                <c:pt idx="7">
                  <c:v>26.180599999999998</c:v>
                </c:pt>
                <c:pt idx="8">
                  <c:v>25.825600000000005</c:v>
                </c:pt>
              </c:numCache>
            </c:numRef>
          </c:val>
        </c:ser>
        <c:dLbls>
          <c:showLegendKey val="0"/>
          <c:showVal val="0"/>
          <c:showCatName val="0"/>
          <c:showSerName val="0"/>
          <c:showPercent val="0"/>
          <c:showBubbleSize val="0"/>
        </c:dLbls>
        <c:axId val="477558040"/>
        <c:axId val="477558432"/>
      </c:radarChart>
      <c:catAx>
        <c:axId val="477558040"/>
        <c:scaling>
          <c:orientation val="minMax"/>
        </c:scaling>
        <c:delete val="0"/>
        <c:axPos val="b"/>
        <c:majorGridlines/>
        <c:numFmt formatCode="General" sourceLinked="1"/>
        <c:majorTickMark val="out"/>
        <c:minorTickMark val="none"/>
        <c:tickLblPos val="nextTo"/>
        <c:txPr>
          <a:bodyPr/>
          <a:lstStyle/>
          <a:p>
            <a:pPr>
              <a:defRPr sz="1000">
                <a:solidFill>
                  <a:srgbClr val="333333"/>
                </a:solidFill>
              </a:defRPr>
            </a:pPr>
            <a:endParaRPr lang="nb-NO"/>
          </a:p>
        </c:txPr>
        <c:crossAx val="477558432"/>
        <c:crosses val="autoZero"/>
        <c:auto val="1"/>
        <c:lblAlgn val="ctr"/>
        <c:lblOffset val="100"/>
        <c:noMultiLvlLbl val="0"/>
      </c:catAx>
      <c:valAx>
        <c:axId val="477558432"/>
        <c:scaling>
          <c:orientation val="minMax"/>
          <c:max val="100"/>
          <c:min val="0"/>
        </c:scaling>
        <c:delete val="0"/>
        <c:axPos val="l"/>
        <c:majorGridlines/>
        <c:numFmt formatCode="0" sourceLinked="1"/>
        <c:majorTickMark val="cross"/>
        <c:minorTickMark val="none"/>
        <c:tickLblPos val="none"/>
        <c:txPr>
          <a:bodyPr/>
          <a:lstStyle/>
          <a:p>
            <a:pPr>
              <a:defRPr sz="1100">
                <a:solidFill>
                  <a:srgbClr val="333333"/>
                </a:solidFill>
              </a:defRPr>
            </a:pPr>
            <a:endParaRPr lang="nb-NO"/>
          </a:p>
        </c:txPr>
        <c:crossAx val="477558040"/>
        <c:crosses val="autoZero"/>
        <c:crossBetween val="between"/>
        <c:majorUnit val="25"/>
        <c:minorUnit val="1"/>
      </c:valAx>
    </c:plotArea>
    <c:plotVisOnly val="1"/>
    <c:dispBlanksAs val="gap"/>
    <c:showDLblsOverMax val="0"/>
  </c:chart>
  <c:txPr>
    <a:bodyPr/>
    <a:lstStyle/>
    <a:p>
      <a:pPr>
        <a:defRPr sz="1000"/>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0617172297702E-2"/>
          <c:y val="0.11057459331559499"/>
          <c:w val="0.97493831278296295"/>
          <c:h val="0.70680685891878303"/>
        </c:manualLayout>
      </c:layout>
      <c:barChart>
        <c:barDir val="col"/>
        <c:grouping val="stacked"/>
        <c:varyColors val="0"/>
        <c:ser>
          <c:idx val="0"/>
          <c:order val="0"/>
          <c:tx>
            <c:strRef>
              <c:f>Sheet1!$B$1</c:f>
              <c:strCache>
                <c:ptCount val="1"/>
                <c:pt idx="0">
                  <c:v>Total device</c:v>
                </c:pt>
              </c:strCache>
            </c:strRef>
          </c:tx>
          <c:spPr>
            <a:solidFill>
              <a:srgbClr val="131C6B"/>
            </a:solidFill>
          </c:spPr>
          <c:invertIfNegative val="0"/>
          <c:dPt>
            <c:idx val="0"/>
            <c:invertIfNegative val="0"/>
            <c:bubble3D val="0"/>
            <c:spPr>
              <a:solidFill>
                <a:srgbClr val="F7911E"/>
              </a:solidFill>
            </c:spPr>
          </c:dPt>
          <c:dPt>
            <c:idx val="1"/>
            <c:invertIfNegative val="0"/>
            <c:bubble3D val="0"/>
            <c:spPr>
              <a:solidFill>
                <a:srgbClr val="F7911E"/>
              </a:solidFill>
            </c:spPr>
          </c:dPt>
          <c:dPt>
            <c:idx val="2"/>
            <c:invertIfNegative val="0"/>
            <c:bubble3D val="0"/>
            <c:spPr>
              <a:solidFill>
                <a:srgbClr val="F7911E"/>
              </a:solidFill>
            </c:spPr>
          </c:dPt>
          <c:dPt>
            <c:idx val="3"/>
            <c:invertIfNegative val="0"/>
            <c:bubble3D val="0"/>
            <c:spPr>
              <a:solidFill>
                <a:srgbClr val="F7911E"/>
              </a:solidFill>
            </c:spPr>
          </c:dPt>
          <c:dPt>
            <c:idx val="4"/>
            <c:invertIfNegative val="0"/>
            <c:bubble3D val="0"/>
          </c:dPt>
          <c:dLbls>
            <c:spPr>
              <a:noFill/>
              <a:ln>
                <a:noFill/>
              </a:ln>
              <a:effectLst/>
            </c:spPr>
            <c:txPr>
              <a:bodyPr wrap="square" lIns="38100" tIns="19050" rIns="38100" bIns="19050" anchor="ctr">
                <a:spAutoFit/>
              </a:bodyPr>
              <a:lstStyle/>
              <a:p>
                <a:pPr>
                  <a:defRPr sz="1600">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F</c:v>
                </c:pt>
                <c:pt idx="1">
                  <c:v>C</c:v>
                </c:pt>
                <c:pt idx="2">
                  <c:v>O</c:v>
                </c:pt>
                <c:pt idx="3">
                  <c:v>L</c:v>
                </c:pt>
              </c:strCache>
            </c:strRef>
          </c:cat>
          <c:val>
            <c:numRef>
              <c:f>Sheet1!$B$2:$B$6</c:f>
              <c:numCache>
                <c:formatCode>0%</c:formatCode>
                <c:ptCount val="4"/>
                <c:pt idx="0">
                  <c:v>0.56999999999999995</c:v>
                </c:pt>
                <c:pt idx="1">
                  <c:v>0.63</c:v>
                </c:pt>
                <c:pt idx="2">
                  <c:v>0.69</c:v>
                </c:pt>
                <c:pt idx="3">
                  <c:v>0.73</c:v>
                </c:pt>
              </c:numCache>
            </c:numRef>
          </c:val>
        </c:ser>
        <c:ser>
          <c:idx val="1"/>
          <c:order val="1"/>
          <c:tx>
            <c:strRef>
              <c:f>Sheet1!$C$1</c:f>
              <c:strCache>
                <c:ptCount val="1"/>
                <c:pt idx="0">
                  <c:v>Total media</c:v>
                </c:pt>
              </c:strCache>
            </c:strRef>
          </c:tx>
          <c:spPr>
            <a:solidFill>
              <a:srgbClr val="EF5205"/>
            </a:solidFill>
          </c:spPr>
          <c:invertIfNegative val="0"/>
          <c:dPt>
            <c:idx val="1"/>
            <c:invertIfNegative val="0"/>
            <c:bubble3D val="0"/>
          </c:dPt>
          <c:dLbls>
            <c:dLbl>
              <c:idx val="0"/>
              <c:tx>
                <c:rich>
                  <a:bodyPr/>
                  <a:lstStyle/>
                  <a:p>
                    <a:r>
                      <a:rPr lang="en-US" smtClean="0"/>
                      <a:t>43</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mtClean="0"/>
                      <a:t>37</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mtClean="0"/>
                      <a:t>31</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mtClean="0"/>
                      <a:t>27</a:t>
                    </a:r>
                    <a:r>
                      <a:rPr lang="en-US"/>
                      <a:t>%</a:t>
                    </a:r>
                  </a:p>
                </c:rich>
              </c:tx>
              <c:dLblPos val="ct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1600">
                    <a:solidFill>
                      <a:schemeClr val="bg1"/>
                    </a:solidFill>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F</c:v>
                </c:pt>
                <c:pt idx="1">
                  <c:v>C</c:v>
                </c:pt>
                <c:pt idx="2">
                  <c:v>O</c:v>
                </c:pt>
                <c:pt idx="3">
                  <c:v>L</c:v>
                </c:pt>
              </c:strCache>
            </c:strRef>
          </c:cat>
          <c:val>
            <c:numRef>
              <c:f>Sheet1!$C$2:$C$6</c:f>
              <c:numCache>
                <c:formatCode>0%</c:formatCode>
                <c:ptCount val="4"/>
                <c:pt idx="0">
                  <c:v>-0.43000000000000005</c:v>
                </c:pt>
                <c:pt idx="1">
                  <c:v>-0.37</c:v>
                </c:pt>
                <c:pt idx="2">
                  <c:v>-0.31000000000000005</c:v>
                </c:pt>
                <c:pt idx="3">
                  <c:v>-0.27</c:v>
                </c:pt>
              </c:numCache>
            </c:numRef>
          </c:val>
        </c:ser>
        <c:dLbls>
          <c:showLegendKey val="0"/>
          <c:showVal val="0"/>
          <c:showCatName val="0"/>
          <c:showSerName val="0"/>
          <c:showPercent val="0"/>
          <c:showBubbleSize val="0"/>
        </c:dLbls>
        <c:gapWidth val="53"/>
        <c:overlap val="100"/>
        <c:axId val="417779888"/>
        <c:axId val="417780280"/>
      </c:barChart>
      <c:catAx>
        <c:axId val="417779888"/>
        <c:scaling>
          <c:orientation val="minMax"/>
        </c:scaling>
        <c:delete val="0"/>
        <c:axPos val="b"/>
        <c:numFmt formatCode="General" sourceLinked="1"/>
        <c:majorTickMark val="none"/>
        <c:minorTickMark val="none"/>
        <c:tickLblPos val="high"/>
        <c:spPr>
          <a:ln>
            <a:solidFill>
              <a:srgbClr val="333333"/>
            </a:solidFill>
          </a:ln>
        </c:spPr>
        <c:txPr>
          <a:bodyPr/>
          <a:lstStyle/>
          <a:p>
            <a:pPr>
              <a:defRPr>
                <a:solidFill>
                  <a:srgbClr val="FFFFFF"/>
                </a:solidFill>
              </a:defRPr>
            </a:pPr>
            <a:endParaRPr lang="nb-NO"/>
          </a:p>
        </c:txPr>
        <c:crossAx val="417780280"/>
        <c:crosses val="autoZero"/>
        <c:auto val="1"/>
        <c:lblAlgn val="ctr"/>
        <c:lblOffset val="100"/>
        <c:noMultiLvlLbl val="0"/>
      </c:catAx>
      <c:valAx>
        <c:axId val="417780280"/>
        <c:scaling>
          <c:orientation val="minMax"/>
          <c:max val="1"/>
          <c:min val="-1"/>
        </c:scaling>
        <c:delete val="1"/>
        <c:axPos val="l"/>
        <c:numFmt formatCode="General" sourceLinked="0"/>
        <c:majorTickMark val="out"/>
        <c:minorTickMark val="none"/>
        <c:tickLblPos val="nextTo"/>
        <c:crossAx val="417779888"/>
        <c:crossesAt val="1"/>
        <c:crossBetween val="between"/>
        <c:majorUnit val="0.1"/>
      </c:valAx>
    </c:plotArea>
    <c:plotVisOnly val="1"/>
    <c:dispBlanksAs val="gap"/>
    <c:showDLblsOverMax val="0"/>
  </c:chart>
  <c:txPr>
    <a:bodyPr/>
    <a:lstStyle/>
    <a:p>
      <a:pPr>
        <a:defRPr sz="1000"/>
      </a:pPr>
      <a:endParaRPr lang="nb-N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93890675241"/>
          <c:y val="0"/>
          <c:w val="0.76150796263007303"/>
          <c:h val="0.81013332854487796"/>
        </c:manualLayout>
      </c:layout>
      <c:pieChart>
        <c:varyColors val="1"/>
        <c:ser>
          <c:idx val="0"/>
          <c:order val="0"/>
          <c:tx>
            <c:strRef>
              <c:f>Sheet1!$B$1</c:f>
              <c:strCache>
                <c:ptCount val="1"/>
                <c:pt idx="0">
                  <c:v>Equity created</c:v>
                </c:pt>
              </c:strCache>
            </c:strRef>
          </c:tx>
          <c:dPt>
            <c:idx val="0"/>
            <c:bubble3D val="0"/>
            <c:spPr>
              <a:solidFill>
                <a:schemeClr val="bg2"/>
              </a:solidFill>
            </c:spPr>
            <c:extLst xmlns:c16r2="http://schemas.microsoft.com/office/drawing/2015/06/chart">
              <c:ext xmlns:c16="http://schemas.microsoft.com/office/drawing/2014/chart" uri="{C3380CC4-5D6E-409C-BE32-E72D297353CC}">
                <c16:uniqueId val="{00000001-9D7E-4FA1-A9D3-45DCCB208475}"/>
              </c:ext>
            </c:extLst>
          </c:dPt>
          <c:dPt>
            <c:idx val="1"/>
            <c:bubble3D val="0"/>
            <c:spPr>
              <a:solidFill>
                <a:schemeClr val="bg1">
                  <a:lumMod val="75000"/>
                </a:schemeClr>
              </a:solidFill>
            </c:spPr>
            <c:extLst xmlns:c16r2="http://schemas.microsoft.com/office/drawing/2015/06/chart">
              <c:ext xmlns:c16="http://schemas.microsoft.com/office/drawing/2014/chart" uri="{C3380CC4-5D6E-409C-BE32-E72D297353CC}">
                <c16:uniqueId val="{00000003-9D7E-4FA1-A9D3-45DCCB208475}"/>
              </c:ext>
            </c:extLst>
          </c:dPt>
          <c:dLbls>
            <c:dLbl>
              <c:idx val="0"/>
              <c:layout>
                <c:manualLayout>
                  <c:x val="-0.40706902907276599"/>
                  <c:y val="-0.2424791200477209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D7E-4FA1-A9D3-45DCCB208475}"/>
                </c:ext>
                <c:ext xmlns:c15="http://schemas.microsoft.com/office/drawing/2012/chart" uri="{CE6537A1-D6FC-4f65-9D91-7224C49458BB}"/>
              </c:extLst>
            </c:dLbl>
            <c:dLbl>
              <c:idx val="1"/>
              <c:layout>
                <c:manualLayout>
                  <c:x val="0.114042685658281"/>
                  <c:y val="0.1417401972086050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D7E-4FA1-A9D3-45DCCB208475}"/>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nb-NO"/>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Top 10 touchpoints</c:v>
                </c:pt>
                <c:pt idx="1">
                  <c:v>Other 33 touchpoints</c:v>
                </c:pt>
              </c:strCache>
            </c:strRef>
          </c:cat>
          <c:val>
            <c:numRef>
              <c:f>Sheet1!$B$2:$B$3</c:f>
              <c:numCache>
                <c:formatCode>0%</c:formatCode>
                <c:ptCount val="2"/>
                <c:pt idx="0">
                  <c:v>0.81</c:v>
                </c:pt>
                <c:pt idx="1">
                  <c:v>0.19</c:v>
                </c:pt>
              </c:numCache>
            </c:numRef>
          </c:val>
          <c:extLst xmlns:c16r2="http://schemas.microsoft.com/office/drawing/2015/06/chart">
            <c:ext xmlns:c16="http://schemas.microsoft.com/office/drawing/2014/chart" uri="{C3380CC4-5D6E-409C-BE32-E72D297353CC}">
              <c16:uniqueId val="{00000004-9D7E-4FA1-A9D3-45DCCB208475}"/>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7.3724408100396779E-2"/>
          <c:y val="0.77220192558711742"/>
          <c:w val="0.84640748312417335"/>
          <c:h val="0.227797967467811"/>
        </c:manualLayout>
      </c:layout>
      <c:overlay val="0"/>
    </c:legend>
    <c:plotVisOnly val="1"/>
    <c:dispBlanksAs val="gap"/>
    <c:showDLblsOverMax val="0"/>
  </c:chart>
  <c:txPr>
    <a:bodyPr/>
    <a:lstStyle/>
    <a:p>
      <a:pPr>
        <a:defRPr sz="1200"/>
      </a:pPr>
      <a:endParaRPr lang="nb-N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9965187936938E-2"/>
          <c:y val="0"/>
          <c:w val="0.96077229512067464"/>
          <c:h val="0.65131450440298699"/>
        </c:manualLayout>
      </c:layout>
      <c:barChart>
        <c:barDir val="col"/>
        <c:grouping val="stacked"/>
        <c:varyColors val="0"/>
        <c:ser>
          <c:idx val="0"/>
          <c:order val="0"/>
          <c:tx>
            <c:strRef>
              <c:f>Sheet1!$B$1</c:f>
              <c:strCache>
                <c:ptCount val="1"/>
                <c:pt idx="0">
                  <c:v>Mobile</c:v>
                </c:pt>
              </c:strCache>
            </c:strRef>
          </c:tx>
          <c:spPr>
            <a:solidFill>
              <a:schemeClr val="bg2"/>
            </a:solidFill>
            <a:ln w="38100">
              <a:noFill/>
            </a:ln>
          </c:spPr>
          <c:invertIfNegative val="0"/>
          <c:dLbls>
            <c:spPr>
              <a:noFill/>
              <a:ln>
                <a:noFill/>
              </a:ln>
              <a:effectLst/>
            </c:spPr>
            <c:txPr>
              <a:bodyPr/>
              <a:lstStyle/>
              <a:p>
                <a:pPr>
                  <a:defRPr sz="1000">
                    <a:solidFill>
                      <a:schemeClr val="bg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 bed when I wake up</c:v>
                </c:pt>
                <c:pt idx="1">
                  <c:v>Early morning</c:v>
                </c:pt>
                <c:pt idx="2">
                  <c:v>Late morning</c:v>
                </c:pt>
                <c:pt idx="3">
                  <c:v>During lunch</c:v>
                </c:pt>
                <c:pt idx="4">
                  <c:v>Early afternoon</c:v>
                </c:pt>
                <c:pt idx="5">
                  <c:v>Late afternoon</c:v>
                </c:pt>
                <c:pt idx="6">
                  <c:v>Early evening</c:v>
                </c:pt>
                <c:pt idx="7">
                  <c:v>During dinner</c:v>
                </c:pt>
                <c:pt idx="8">
                  <c:v>Late evening</c:v>
                </c:pt>
                <c:pt idx="9">
                  <c:v>In bed before I go to sleep</c:v>
                </c:pt>
              </c:strCache>
            </c:strRef>
          </c:cat>
          <c:val>
            <c:numRef>
              <c:f>Sheet1!$B$2:$B$11</c:f>
              <c:numCache>
                <c:formatCode>0</c:formatCode>
                <c:ptCount val="10"/>
                <c:pt idx="0">
                  <c:v>33</c:v>
                </c:pt>
                <c:pt idx="1">
                  <c:v>37</c:v>
                </c:pt>
                <c:pt idx="2">
                  <c:v>30</c:v>
                </c:pt>
                <c:pt idx="3">
                  <c:v>34</c:v>
                </c:pt>
                <c:pt idx="4">
                  <c:v>34</c:v>
                </c:pt>
                <c:pt idx="5">
                  <c:v>31</c:v>
                </c:pt>
                <c:pt idx="6">
                  <c:v>29</c:v>
                </c:pt>
                <c:pt idx="7">
                  <c:v>13</c:v>
                </c:pt>
                <c:pt idx="8">
                  <c:v>31</c:v>
                </c:pt>
                <c:pt idx="9">
                  <c:v>32</c:v>
                </c:pt>
              </c:numCache>
            </c:numRef>
          </c:val>
        </c:ser>
        <c:ser>
          <c:idx val="1"/>
          <c:order val="1"/>
          <c:tx>
            <c:strRef>
              <c:f>Sheet1!$C$1</c:f>
              <c:strCache>
                <c:ptCount val="1"/>
                <c:pt idx="0">
                  <c:v>Tablet</c:v>
                </c:pt>
              </c:strCache>
            </c:strRef>
          </c:tx>
          <c:spPr>
            <a:solidFill>
              <a:schemeClr val="accent6"/>
            </a:solidFill>
            <a:ln w="38100"/>
          </c:spPr>
          <c:invertIfNegative val="0"/>
          <c:dLbls>
            <c:spPr>
              <a:noFill/>
              <a:ln>
                <a:noFill/>
              </a:ln>
              <a:effectLst/>
            </c:spPr>
            <c:txPr>
              <a:bodyPr/>
              <a:lstStyle/>
              <a:p>
                <a:pPr>
                  <a:defRPr sz="1000">
                    <a:solidFill>
                      <a:schemeClr val="bg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 bed when I wake up</c:v>
                </c:pt>
                <c:pt idx="1">
                  <c:v>Early morning</c:v>
                </c:pt>
                <c:pt idx="2">
                  <c:v>Late morning</c:v>
                </c:pt>
                <c:pt idx="3">
                  <c:v>During lunch</c:v>
                </c:pt>
                <c:pt idx="4">
                  <c:v>Early afternoon</c:v>
                </c:pt>
                <c:pt idx="5">
                  <c:v>Late afternoon</c:v>
                </c:pt>
                <c:pt idx="6">
                  <c:v>Early evening</c:v>
                </c:pt>
                <c:pt idx="7">
                  <c:v>During dinner</c:v>
                </c:pt>
                <c:pt idx="8">
                  <c:v>Late evening</c:v>
                </c:pt>
                <c:pt idx="9">
                  <c:v>In bed before I go to sleep</c:v>
                </c:pt>
              </c:strCache>
            </c:strRef>
          </c:cat>
          <c:val>
            <c:numRef>
              <c:f>Sheet1!$C$2:$C$11</c:f>
            </c:numRef>
          </c:val>
        </c:ser>
        <c:ser>
          <c:idx val="2"/>
          <c:order val="2"/>
          <c:tx>
            <c:strRef>
              <c:f>Sheet1!$D$1</c:f>
              <c:strCache>
                <c:ptCount val="1"/>
                <c:pt idx="0">
                  <c:v>PC/laptop</c:v>
                </c:pt>
              </c:strCache>
            </c:strRef>
          </c:tx>
          <c:spPr>
            <a:solidFill>
              <a:schemeClr val="tx2"/>
            </a:solidFill>
            <a:ln w="38100">
              <a:noFill/>
            </a:ln>
          </c:spPr>
          <c:invertIfNegative val="0"/>
          <c:dLbls>
            <c:spPr>
              <a:noFill/>
              <a:ln>
                <a:noFill/>
              </a:ln>
              <a:effectLst/>
            </c:spPr>
            <c:txPr>
              <a:bodyPr/>
              <a:lstStyle/>
              <a:p>
                <a:pPr>
                  <a:defRPr sz="1000">
                    <a:solidFill>
                      <a:schemeClr val="bg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 bed when I wake up</c:v>
                </c:pt>
                <c:pt idx="1">
                  <c:v>Early morning</c:v>
                </c:pt>
                <c:pt idx="2">
                  <c:v>Late morning</c:v>
                </c:pt>
                <c:pt idx="3">
                  <c:v>During lunch</c:v>
                </c:pt>
                <c:pt idx="4">
                  <c:v>Early afternoon</c:v>
                </c:pt>
                <c:pt idx="5">
                  <c:v>Late afternoon</c:v>
                </c:pt>
                <c:pt idx="6">
                  <c:v>Early evening</c:v>
                </c:pt>
                <c:pt idx="7">
                  <c:v>During dinner</c:v>
                </c:pt>
                <c:pt idx="8">
                  <c:v>Late evening</c:v>
                </c:pt>
                <c:pt idx="9">
                  <c:v>In bed before I go to sleep</c:v>
                </c:pt>
              </c:strCache>
            </c:strRef>
          </c:cat>
          <c:val>
            <c:numRef>
              <c:f>Sheet1!$D$2:$D$11</c:f>
            </c:numRef>
          </c:val>
        </c:ser>
        <c:ser>
          <c:idx val="3"/>
          <c:order val="3"/>
          <c:tx>
            <c:strRef>
              <c:f>Sheet1!$E$1</c:f>
              <c:strCache>
                <c:ptCount val="1"/>
                <c:pt idx="0">
                  <c:v>TV</c:v>
                </c:pt>
              </c:strCache>
            </c:strRef>
          </c:tx>
          <c:spPr>
            <a:solidFill>
              <a:schemeClr val="accent4"/>
            </a:solidFill>
            <a:ln w="38100"/>
          </c:spPr>
          <c:invertIfNegative val="0"/>
          <c:dLbls>
            <c:dLbl>
              <c:idx val="0"/>
              <c:layout>
                <c:manualLayout>
                  <c:x val="4.4428186500897835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3.265123111852597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0"/>
                  <c:y val="9.0954231639658358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a:solidFill>
                      <a:schemeClr val="bg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 bed when I wake up</c:v>
                </c:pt>
                <c:pt idx="1">
                  <c:v>Early morning</c:v>
                </c:pt>
                <c:pt idx="2">
                  <c:v>Late morning</c:v>
                </c:pt>
                <c:pt idx="3">
                  <c:v>During lunch</c:v>
                </c:pt>
                <c:pt idx="4">
                  <c:v>Early afternoon</c:v>
                </c:pt>
                <c:pt idx="5">
                  <c:v>Late afternoon</c:v>
                </c:pt>
                <c:pt idx="6">
                  <c:v>Early evening</c:v>
                </c:pt>
                <c:pt idx="7">
                  <c:v>During dinner</c:v>
                </c:pt>
                <c:pt idx="8">
                  <c:v>Late evening</c:v>
                </c:pt>
                <c:pt idx="9">
                  <c:v>In bed before I go to sleep</c:v>
                </c:pt>
              </c:strCache>
            </c:strRef>
          </c:cat>
          <c:val>
            <c:numRef>
              <c:f>Sheet1!$E$2:$E$11</c:f>
              <c:numCache>
                <c:formatCode>0</c:formatCode>
                <c:ptCount val="10"/>
                <c:pt idx="0">
                  <c:v>3.6</c:v>
                </c:pt>
                <c:pt idx="1">
                  <c:v>8.6</c:v>
                </c:pt>
                <c:pt idx="2">
                  <c:v>8.4</c:v>
                </c:pt>
                <c:pt idx="3">
                  <c:v>6.6</c:v>
                </c:pt>
                <c:pt idx="4">
                  <c:v>9.4</c:v>
                </c:pt>
                <c:pt idx="5">
                  <c:v>16</c:v>
                </c:pt>
                <c:pt idx="6">
                  <c:v>26.8</c:v>
                </c:pt>
                <c:pt idx="7">
                  <c:v>16.3</c:v>
                </c:pt>
                <c:pt idx="8">
                  <c:v>44.6</c:v>
                </c:pt>
                <c:pt idx="9">
                  <c:v>6.4</c:v>
                </c:pt>
              </c:numCache>
            </c:numRef>
          </c:val>
        </c:ser>
        <c:ser>
          <c:idx val="4"/>
          <c:order val="4"/>
          <c:tx>
            <c:strRef>
              <c:f>Sheet1!$F$1</c:f>
              <c:strCache>
                <c:ptCount val="1"/>
                <c:pt idx="0">
                  <c:v>Radio</c:v>
                </c:pt>
              </c:strCache>
            </c:strRef>
          </c:tx>
          <c:spPr>
            <a:solidFill>
              <a:srgbClr val="999999"/>
            </a:solidFill>
          </c:spPr>
          <c:invertIfNegative val="0"/>
          <c:dLbls>
            <c:dLbl>
              <c:idx val="3"/>
              <c:layout>
                <c:manualLayout>
                  <c:x val="5.9237582001197111E-3"/>
                  <c:y val="6.0636154426439272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9.095423163965919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00">
                    <a:solidFill>
                      <a:schemeClr val="bg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 bed when I wake up</c:v>
                </c:pt>
                <c:pt idx="1">
                  <c:v>Early morning</c:v>
                </c:pt>
                <c:pt idx="2">
                  <c:v>Late morning</c:v>
                </c:pt>
                <c:pt idx="3">
                  <c:v>During lunch</c:v>
                </c:pt>
                <c:pt idx="4">
                  <c:v>Early afternoon</c:v>
                </c:pt>
                <c:pt idx="5">
                  <c:v>Late afternoon</c:v>
                </c:pt>
                <c:pt idx="6">
                  <c:v>Early evening</c:v>
                </c:pt>
                <c:pt idx="7">
                  <c:v>During dinner</c:v>
                </c:pt>
                <c:pt idx="8">
                  <c:v>Late evening</c:v>
                </c:pt>
                <c:pt idx="9">
                  <c:v>In bed before I go to sleep</c:v>
                </c:pt>
              </c:strCache>
            </c:strRef>
          </c:cat>
          <c:val>
            <c:numRef>
              <c:f>Sheet1!$F$2:$F$11</c:f>
            </c:numRef>
          </c:val>
        </c:ser>
        <c:ser>
          <c:idx val="5"/>
          <c:order val="5"/>
          <c:tx>
            <c:strRef>
              <c:f>Sheet1!$G$1</c:f>
              <c:strCache>
                <c:ptCount val="1"/>
                <c:pt idx="0">
                  <c:v>Newspaper/Magazine</c:v>
                </c:pt>
              </c:strCache>
            </c:strRef>
          </c:tx>
          <c:spPr>
            <a:solidFill>
              <a:srgbClr val="CCCCCC"/>
            </a:solidFill>
          </c:spPr>
          <c:invertIfNegative val="0"/>
          <c:dLbls>
            <c:dLbl>
              <c:idx val="0"/>
              <c:delete val="1"/>
              <c:extLst>
                <c:ext xmlns:c15="http://schemas.microsoft.com/office/drawing/2012/chart" uri="{CE6537A1-D6FC-4f65-9D91-7224C49458BB}"/>
              </c:extLst>
            </c:dLbl>
            <c:dLbl>
              <c:idx val="6"/>
              <c:layout>
                <c:manualLayout>
                  <c:x val="1.6290335050329206E-2"/>
                  <c:y val="9.0954231639658635E-3"/>
                </c:manualLayout>
              </c:layout>
              <c:showLegendKey val="0"/>
              <c:showVal val="1"/>
              <c:showCatName val="0"/>
              <c:showSerName val="0"/>
              <c:showPercent val="0"/>
              <c:showBubbleSize val="0"/>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spPr>
              <a:noFill/>
              <a:ln>
                <a:noFill/>
              </a:ln>
              <a:effectLst/>
            </c:spPr>
            <c:txPr>
              <a:bodyPr/>
              <a:lstStyle/>
              <a:p>
                <a:pPr>
                  <a:defRPr sz="1000">
                    <a:solidFill>
                      <a:schemeClr val="bg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In bed when I wake up</c:v>
                </c:pt>
                <c:pt idx="1">
                  <c:v>Early morning</c:v>
                </c:pt>
                <c:pt idx="2">
                  <c:v>Late morning</c:v>
                </c:pt>
                <c:pt idx="3">
                  <c:v>During lunch</c:v>
                </c:pt>
                <c:pt idx="4">
                  <c:v>Early afternoon</c:v>
                </c:pt>
                <c:pt idx="5">
                  <c:v>Late afternoon</c:v>
                </c:pt>
                <c:pt idx="6">
                  <c:v>Early evening</c:v>
                </c:pt>
                <c:pt idx="7">
                  <c:v>During dinner</c:v>
                </c:pt>
                <c:pt idx="8">
                  <c:v>Late evening</c:v>
                </c:pt>
                <c:pt idx="9">
                  <c:v>In bed before I go to sleep</c:v>
                </c:pt>
              </c:strCache>
            </c:strRef>
          </c:cat>
          <c:val>
            <c:numRef>
              <c:f>Sheet1!$G$2:$G$11</c:f>
            </c:numRef>
          </c:val>
        </c:ser>
        <c:dLbls>
          <c:showLegendKey val="0"/>
          <c:showVal val="0"/>
          <c:showCatName val="0"/>
          <c:showSerName val="0"/>
          <c:showPercent val="0"/>
          <c:showBubbleSize val="0"/>
        </c:dLbls>
        <c:gapWidth val="46"/>
        <c:overlap val="100"/>
        <c:axId val="410563632"/>
        <c:axId val="410564024"/>
      </c:barChart>
      <c:catAx>
        <c:axId val="410563632"/>
        <c:scaling>
          <c:orientation val="minMax"/>
        </c:scaling>
        <c:delete val="0"/>
        <c:axPos val="b"/>
        <c:numFmt formatCode="General" sourceLinked="0"/>
        <c:majorTickMark val="none"/>
        <c:minorTickMark val="none"/>
        <c:tickLblPos val="nextTo"/>
        <c:txPr>
          <a:bodyPr/>
          <a:lstStyle/>
          <a:p>
            <a:pPr>
              <a:defRPr sz="1000"/>
            </a:pPr>
            <a:endParaRPr lang="nb-NO"/>
          </a:p>
        </c:txPr>
        <c:crossAx val="410564024"/>
        <c:crosses val="autoZero"/>
        <c:auto val="1"/>
        <c:lblAlgn val="ctr"/>
        <c:lblOffset val="100"/>
        <c:noMultiLvlLbl val="0"/>
      </c:catAx>
      <c:valAx>
        <c:axId val="410564024"/>
        <c:scaling>
          <c:orientation val="minMax"/>
          <c:max val="180"/>
          <c:min val="0"/>
        </c:scaling>
        <c:delete val="1"/>
        <c:axPos val="l"/>
        <c:numFmt formatCode="0" sourceLinked="1"/>
        <c:majorTickMark val="out"/>
        <c:minorTickMark val="none"/>
        <c:tickLblPos val="none"/>
        <c:crossAx val="410563632"/>
        <c:crosses val="autoZero"/>
        <c:crossBetween val="between"/>
        <c:majorUnit val="20"/>
        <c:minorUnit val="2"/>
      </c:valAx>
    </c:plotArea>
    <c:legend>
      <c:legendPos val="t"/>
      <c:layout>
        <c:manualLayout>
          <c:xMode val="edge"/>
          <c:yMode val="edge"/>
          <c:x val="9.2543912481370172E-2"/>
          <c:y val="3.4236821493840934E-2"/>
          <c:w val="0.79892793969707432"/>
          <c:h val="5.4598742820924771E-2"/>
        </c:manualLayout>
      </c:layout>
      <c:overlay val="0"/>
      <c:txPr>
        <a:bodyPr/>
        <a:lstStyle/>
        <a:p>
          <a:pPr>
            <a:defRPr sz="1800"/>
          </a:pPr>
          <a:endParaRPr lang="nb-NO"/>
        </a:p>
      </c:txPr>
    </c:legend>
    <c:plotVisOnly val="1"/>
    <c:dispBlanksAs val="gap"/>
    <c:showDLblsOverMax val="0"/>
  </c:chart>
  <c:txPr>
    <a:bodyPr/>
    <a:lstStyle/>
    <a:p>
      <a:pPr>
        <a:defRPr sz="1800"/>
      </a:pPr>
      <a:endParaRPr lang="nb-N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BD712-6567-450C-B3C6-BAF6878345EE}" type="datetimeFigureOut">
              <a:rPr lang="en-AU" smtClean="0"/>
              <a:pPr/>
              <a:t>13/06/2016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487D93-240F-4041-8284-FC16D3A96101}" type="slidenum">
              <a:rPr lang="en-AU" smtClean="0"/>
              <a:pPr/>
              <a:t>‹#›</a:t>
            </a:fld>
            <a:endParaRPr lang="en-AU"/>
          </a:p>
        </p:txBody>
      </p:sp>
    </p:spTree>
    <p:extLst>
      <p:ext uri="{BB962C8B-B14F-4D97-AF65-F5344CB8AC3E}">
        <p14:creationId xmlns:p14="http://schemas.microsoft.com/office/powerpoint/2010/main" val="25153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nZ532wkhHY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a:t>
            </a:r>
            <a:r>
              <a:rPr lang="en-GB" baseline="0" dirty="0" smtClean="0"/>
              <a:t> and introduction slide</a:t>
            </a:r>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1</a:t>
            </a:fld>
            <a:endParaRPr lang="en-AU"/>
          </a:p>
        </p:txBody>
      </p:sp>
    </p:spTree>
    <p:extLst>
      <p:ext uri="{BB962C8B-B14F-4D97-AF65-F5344CB8AC3E}">
        <p14:creationId xmlns:p14="http://schemas.microsoft.com/office/powerpoint/2010/main" val="536927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more we de-average</a:t>
            </a:r>
            <a:r>
              <a:rPr lang="en-GB" baseline="0" dirty="0" smtClean="0"/>
              <a:t> our approach to marketing, the more we can achieve. We’ll spend the rest of today discussing four distinct areas of opportunity that only exist because we’re able to take advantage of new consumer behaviours, and the diversity that now exists in the market</a:t>
            </a:r>
          </a:p>
          <a:p>
            <a:pPr algn="l"/>
            <a:r>
              <a:rPr lang="en-GB" sz="1200" b="0" dirty="0" smtClean="0"/>
              <a:t>[Link topic to rest of agenda using this slide]</a:t>
            </a:r>
          </a:p>
          <a:p>
            <a:pPr algn="l"/>
            <a:endParaRPr lang="en-GB" sz="1200" b="0" dirty="0" smtClean="0"/>
          </a:p>
          <a:p>
            <a:pPr algn="l"/>
            <a:r>
              <a:rPr lang="en-GB" sz="1200" b="0" dirty="0" smtClean="0"/>
              <a:t>‘We’ll cover more on how to market to these groups in the marketing in a connected world session.  We’ll look at new business models that only exist because a portion of a de-averaged market has decided to buy their razorblades online’ </a:t>
            </a:r>
            <a:r>
              <a:rPr lang="en-GB" sz="1200" b="0" dirty="0" err="1" smtClean="0"/>
              <a:t>etc</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10</a:t>
            </a:fld>
            <a:endParaRPr lang="en-AU"/>
          </a:p>
        </p:txBody>
      </p:sp>
    </p:spTree>
    <p:extLst>
      <p:ext uri="{BB962C8B-B14F-4D97-AF65-F5344CB8AC3E}">
        <p14:creationId xmlns:p14="http://schemas.microsoft.com/office/powerpoint/2010/main" val="16881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This is one of the most problematic</a:t>
            </a:r>
            <a:r>
              <a:rPr lang="en-GB" baseline="0" dirty="0"/>
              <a:t> areas for marketing.</a:t>
            </a:r>
          </a:p>
          <a:p>
            <a:endParaRPr lang="en-GB" baseline="0" dirty="0"/>
          </a:p>
          <a:p>
            <a:r>
              <a:rPr lang="en-GB" baseline="0" dirty="0"/>
              <a:t>Programmatic is a major area of focus but it is problematic:</a:t>
            </a:r>
          </a:p>
          <a:p>
            <a:endParaRPr lang="en-GB" baseline="0" dirty="0"/>
          </a:p>
          <a:p>
            <a:pPr marL="171445" indent="-171445">
              <a:buFont typeface="Arial" panose="020B0604020202020204" pitchFamily="34" charset="0"/>
              <a:buChar char="•"/>
            </a:pPr>
            <a:r>
              <a:rPr lang="en-GB" dirty="0"/>
              <a:t>So retargeting against ‘behavioural intent’ – such as searching for a brand, visiting a category site etc. is indeed in many instances, a waste of time.</a:t>
            </a:r>
          </a:p>
          <a:p>
            <a:pPr marL="171445" indent="-171445">
              <a:buFont typeface="Arial" panose="020B0604020202020204" pitchFamily="34" charset="0"/>
              <a:buChar char="•"/>
            </a:pPr>
            <a:r>
              <a:rPr lang="en-GB" dirty="0"/>
              <a:t>It is too late in the purchasing process</a:t>
            </a:r>
          </a:p>
          <a:p>
            <a:pPr marL="171445" indent="-171445">
              <a:buFont typeface="Arial" panose="020B0604020202020204" pitchFamily="34" charset="0"/>
              <a:buChar char="•"/>
            </a:pPr>
            <a:r>
              <a:rPr lang="en-GB" dirty="0"/>
              <a:t>And as every brand is doing this, it is too competitive – everyone is buying the same behavioural target.</a:t>
            </a:r>
          </a:p>
          <a:p>
            <a:pPr marL="171445" indent="-171445">
              <a:buFont typeface="Wingdings" panose="05000000000000000000" pitchFamily="2" charset="2"/>
              <a:buChar char="§"/>
            </a:pPr>
            <a:endParaRPr lang="en-GB" dirty="0"/>
          </a:p>
        </p:txBody>
      </p:sp>
      <p:sp>
        <p:nvSpPr>
          <p:cNvPr id="4" name="Slide Number Placeholder 3"/>
          <p:cNvSpPr>
            <a:spLocks noGrp="1"/>
          </p:cNvSpPr>
          <p:nvPr>
            <p:ph type="sldNum" sz="quarter" idx="10"/>
          </p:nvPr>
        </p:nvSpPr>
        <p:spPr/>
        <p:txBody>
          <a:bodyPr/>
          <a:lstStyle/>
          <a:p>
            <a:pPr defTabSz="903976" fontAlgn="auto">
              <a:spcBef>
                <a:spcPts val="0"/>
              </a:spcBef>
              <a:spcAft>
                <a:spcPts val="0"/>
              </a:spcAft>
              <a:defRPr/>
            </a:pPr>
            <a:fld id="{B9487D93-240F-4041-8284-FC16D3A96101}" type="slidenum">
              <a:rPr lang="en-AU" sz="1800" b="0" kern="0">
                <a:solidFill>
                  <a:sysClr val="windowText" lastClr="000000"/>
                </a:solidFill>
              </a:rPr>
              <a:pPr defTabSz="903976" fontAlgn="auto">
                <a:spcBef>
                  <a:spcPts val="0"/>
                </a:spcBef>
                <a:spcAft>
                  <a:spcPts val="0"/>
                </a:spcAft>
                <a:defRPr/>
              </a:pPr>
              <a:t>11</a:t>
            </a:fld>
            <a:endParaRPr lang="en-AU" sz="1800" b="0" kern="0">
              <a:solidFill>
                <a:sysClr val="windowText" lastClr="000000"/>
              </a:solidFill>
            </a:endParaRPr>
          </a:p>
        </p:txBody>
      </p:sp>
    </p:spTree>
    <p:extLst>
      <p:ext uri="{BB962C8B-B14F-4D97-AF65-F5344CB8AC3E}">
        <p14:creationId xmlns:p14="http://schemas.microsoft.com/office/powerpoint/2010/main" val="117378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Key Points to make:</a:t>
            </a:r>
          </a:p>
          <a:p>
            <a:pPr marL="171445" indent="-171445">
              <a:buFont typeface="Arial"/>
              <a:buChar char="•"/>
            </a:pPr>
            <a:r>
              <a:rPr lang="en-US" dirty="0"/>
              <a:t>You</a:t>
            </a:r>
            <a:r>
              <a:rPr lang="en-US" baseline="0" dirty="0"/>
              <a:t> see, in many instances, people have made their mind up on what brand they’re going to buy long before they start the research process</a:t>
            </a:r>
          </a:p>
          <a:p>
            <a:pPr marL="171445" indent="-171445">
              <a:buFont typeface="Arial"/>
              <a:buChar char="•"/>
            </a:pPr>
            <a:r>
              <a:rPr lang="en-US" baseline="0" dirty="0"/>
              <a:t>Of course it depends on the shopper mission, but these are average scores across a range of categories</a:t>
            </a:r>
          </a:p>
          <a:p>
            <a:pPr marL="171445" indent="-171445">
              <a:buFont typeface="Arial"/>
              <a:buChar char="•"/>
            </a:pPr>
            <a:r>
              <a:rPr lang="en-US" baseline="0" dirty="0"/>
              <a:t>And even if they haven’t made their mind up on the exact brand, most often they will have a limited repertoire</a:t>
            </a:r>
          </a:p>
          <a:p>
            <a:pPr marL="171445" indent="-171445">
              <a:buFont typeface="Arial"/>
              <a:buChar char="•"/>
            </a:pPr>
            <a:endParaRPr lang="en-US" baseline="0" dirty="0"/>
          </a:p>
          <a:p>
            <a:pPr marL="171445" indent="-171445">
              <a:buFont typeface="Arial"/>
              <a:buChar char="•"/>
            </a:pPr>
            <a:endParaRPr lang="en-US" baseline="0" dirty="0"/>
          </a:p>
          <a:p>
            <a:r>
              <a:rPr lang="en-US" baseline="0" dirty="0"/>
              <a:t>You’ll hear more about this later on (name session) but it is now possible to target these mindsets specifically dramatically enhancing the effectiveness of your digital changes</a:t>
            </a:r>
            <a:endParaRPr lang="en-US" dirty="0"/>
          </a:p>
        </p:txBody>
      </p:sp>
      <p:sp>
        <p:nvSpPr>
          <p:cNvPr id="4" name="Slide Number Placeholder 3"/>
          <p:cNvSpPr>
            <a:spLocks noGrp="1"/>
          </p:cNvSpPr>
          <p:nvPr>
            <p:ph type="sldNum" sz="quarter" idx="10"/>
          </p:nvPr>
        </p:nvSpPr>
        <p:spPr/>
        <p:txBody>
          <a:bodyPr/>
          <a:lstStyle/>
          <a:p>
            <a:pPr defTabSz="903976" fontAlgn="auto">
              <a:spcBef>
                <a:spcPts val="0"/>
              </a:spcBef>
              <a:spcAft>
                <a:spcPts val="0"/>
              </a:spcAft>
              <a:defRPr/>
            </a:pPr>
            <a:fld id="{B9487D93-240F-4041-8284-FC16D3A96101}" type="slidenum">
              <a:rPr lang="en-AU" sz="1800" b="0" kern="0">
                <a:solidFill>
                  <a:sysClr val="windowText" lastClr="000000"/>
                </a:solidFill>
              </a:rPr>
              <a:pPr defTabSz="903976" fontAlgn="auto">
                <a:spcBef>
                  <a:spcPts val="0"/>
                </a:spcBef>
                <a:spcAft>
                  <a:spcPts val="0"/>
                </a:spcAft>
                <a:defRPr/>
              </a:pPr>
              <a:t>12</a:t>
            </a:fld>
            <a:endParaRPr lang="en-AU" sz="1800" b="0" kern="0">
              <a:solidFill>
                <a:sysClr val="windowText" lastClr="000000"/>
              </a:solidFill>
            </a:endParaRPr>
          </a:p>
        </p:txBody>
      </p:sp>
    </p:spTree>
    <p:extLst>
      <p:ext uri="{BB962C8B-B14F-4D97-AF65-F5344CB8AC3E}">
        <p14:creationId xmlns:p14="http://schemas.microsoft.com/office/powerpoint/2010/main" val="392065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14</a:t>
            </a:fld>
            <a:endParaRPr lang="en-AU" dirty="0"/>
          </a:p>
        </p:txBody>
      </p:sp>
    </p:spTree>
    <p:extLst>
      <p:ext uri="{BB962C8B-B14F-4D97-AF65-F5344CB8AC3E}">
        <p14:creationId xmlns:p14="http://schemas.microsoft.com/office/powerpoint/2010/main" val="234030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7412"/>
          </a:xfrm>
        </p:spPr>
      </p:sp>
      <p:sp>
        <p:nvSpPr>
          <p:cNvPr id="3" name="Notes Placeholder 2"/>
          <p:cNvSpPr>
            <a:spLocks noGrp="1"/>
          </p:cNvSpPr>
          <p:nvPr>
            <p:ph type="body" idx="1"/>
          </p:nvPr>
        </p:nvSpPr>
        <p:spPr/>
        <p:txBody>
          <a:bodyPr>
            <a:normAutofit/>
          </a:bodyPr>
          <a:lstStyle/>
          <a:p>
            <a:pPr defTabSz="906672">
              <a:defRPr/>
            </a:pPr>
            <a:r>
              <a:rPr lang="en-US" dirty="0" smtClean="0"/>
              <a:t>We then used lookalike modelling to allow the client to buy against the entire universe; dramatically dropping</a:t>
            </a:r>
            <a:r>
              <a:rPr lang="en-US" baseline="0" dirty="0" smtClean="0"/>
              <a:t> the cost of the ad real estate whilst also targeting the right audience far more effectively</a:t>
            </a:r>
            <a:endParaRPr lang="en-US" dirty="0" smtClean="0"/>
          </a:p>
          <a:p>
            <a:endParaRPr lang="en-US"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15</a:t>
            </a:fld>
            <a:endParaRPr lang="en-AU" dirty="0"/>
          </a:p>
        </p:txBody>
      </p:sp>
    </p:spTree>
    <p:extLst>
      <p:ext uri="{BB962C8B-B14F-4D97-AF65-F5344CB8AC3E}">
        <p14:creationId xmlns:p14="http://schemas.microsoft.com/office/powerpoint/2010/main" val="69573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87388"/>
            <a:ext cx="4568825" cy="34274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383028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687388"/>
            <a:ext cx="4568825" cy="342741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endParaRPr lang="en-AU" dirty="0"/>
          </a:p>
        </p:txBody>
      </p:sp>
    </p:spTree>
    <p:extLst>
      <p:ext uri="{BB962C8B-B14F-4D97-AF65-F5344CB8AC3E}">
        <p14:creationId xmlns:p14="http://schemas.microsoft.com/office/powerpoint/2010/main" val="3253586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more we de-average</a:t>
            </a:r>
            <a:r>
              <a:rPr lang="en-GB" baseline="0" dirty="0" smtClean="0"/>
              <a:t> our approach to marketing, the more we can achieve. We’ll spend the rest of today discussing four distinct areas of opportunity that only exist because we’re able to take advantage of new consumer behaviours, and the diversity that now exists in the market</a:t>
            </a:r>
          </a:p>
          <a:p>
            <a:pPr algn="l"/>
            <a:r>
              <a:rPr lang="en-GB" sz="1200" b="0" dirty="0" smtClean="0"/>
              <a:t>[Link topic to rest of agenda using this slide]</a:t>
            </a:r>
          </a:p>
          <a:p>
            <a:pPr algn="l"/>
            <a:endParaRPr lang="en-GB" sz="1200" b="0" dirty="0" smtClean="0"/>
          </a:p>
          <a:p>
            <a:pPr algn="l"/>
            <a:r>
              <a:rPr lang="en-GB" sz="1200" b="0" dirty="0" smtClean="0"/>
              <a:t>‘We’ll cover more on how to market to these groups in the marketing in a connected world session.  We’ll look at new business models that only exist because a portion of a de-averaged market has decided to buy their razorblades online’ </a:t>
            </a:r>
            <a:r>
              <a:rPr lang="en-GB" sz="1200" b="0" dirty="0" err="1" smtClean="0"/>
              <a:t>etc</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18</a:t>
            </a:fld>
            <a:endParaRPr lang="en-AU"/>
          </a:p>
        </p:txBody>
      </p:sp>
    </p:spTree>
    <p:extLst>
      <p:ext uri="{BB962C8B-B14F-4D97-AF65-F5344CB8AC3E}">
        <p14:creationId xmlns:p14="http://schemas.microsoft.com/office/powerpoint/2010/main" val="168814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3149">
              <a:defRPr/>
            </a:pPr>
            <a:r>
              <a:rPr lang="en-US" b="0" dirty="0"/>
              <a:t>A</a:t>
            </a:r>
            <a:r>
              <a:rPr lang="en-US" b="0" baseline="0" dirty="0"/>
              <a:t> good starting point it to </a:t>
            </a:r>
            <a:r>
              <a:rPr lang="en-US" b="0" baseline="0" dirty="0" err="1"/>
              <a:t>recognise</a:t>
            </a:r>
            <a:r>
              <a:rPr lang="en-US" b="0" baseline="0" dirty="0"/>
              <a:t> that not all </a:t>
            </a:r>
            <a:r>
              <a:rPr lang="en-US" b="0" dirty="0"/>
              <a:t>touchpoints are equal.</a:t>
            </a:r>
            <a:r>
              <a:rPr lang="en-US" b="0" baseline="0" dirty="0"/>
              <a:t>  They won’t all deliver value.</a:t>
            </a:r>
          </a:p>
          <a:p>
            <a:pPr defTabSz="903149">
              <a:defRPr/>
            </a:pPr>
            <a:endParaRPr lang="en-US" b="0" baseline="0" dirty="0"/>
          </a:p>
          <a:p>
            <a:pPr defTabSz="903149">
              <a:defRPr/>
            </a:pPr>
            <a:r>
              <a:rPr lang="en-US" b="0" baseline="0" dirty="0"/>
              <a:t>So rather than trying to be everywhere and diluting your marketing budget, focus on doing a few things excellently.  </a:t>
            </a:r>
          </a:p>
          <a:p>
            <a:pPr defTabSz="903149">
              <a:defRPr/>
            </a:pPr>
            <a:endParaRPr lang="en-GB" b="0" dirty="0"/>
          </a:p>
          <a:p>
            <a:r>
              <a:rPr lang="en-GB" baseline="0" dirty="0"/>
              <a:t>In this example from the coffee markets, we see that just 10 of the touchpoints are delivering over 80% of the impact.  Others are making a negligible contribution AND some are even having a negative impact (sales promotions!)</a:t>
            </a:r>
          </a:p>
          <a:p>
            <a:endParaRPr lang="en-GB" baseline="0" dirty="0"/>
          </a:p>
          <a:p>
            <a:r>
              <a:rPr lang="en-GB" baseline="0" dirty="0"/>
              <a:t>And if you’re not trying to get your message out across all available touchpoints you can ensure that you do a few things excellently and optimise their impact further.</a:t>
            </a:r>
          </a:p>
          <a:p>
            <a:endParaRPr lang="en-GB" baseline="0" dirty="0"/>
          </a:p>
          <a:p>
            <a:endParaRPr lang="en-GB" dirty="0"/>
          </a:p>
        </p:txBody>
      </p:sp>
      <p:sp>
        <p:nvSpPr>
          <p:cNvPr id="4" name="Slide Number Placeholder 3"/>
          <p:cNvSpPr>
            <a:spLocks noGrp="1"/>
          </p:cNvSpPr>
          <p:nvPr>
            <p:ph type="sldNum" sz="quarter" idx="10"/>
          </p:nvPr>
        </p:nvSpPr>
        <p:spPr/>
        <p:txBody>
          <a:bodyPr/>
          <a:lstStyle/>
          <a:p>
            <a:pPr defTabSz="903976" fontAlgn="auto">
              <a:spcBef>
                <a:spcPts val="0"/>
              </a:spcBef>
              <a:spcAft>
                <a:spcPts val="0"/>
              </a:spcAft>
              <a:defRPr/>
            </a:pPr>
            <a:fld id="{B9487D93-240F-4041-8284-FC16D3A96101}" type="slidenum">
              <a:rPr lang="en-AU" sz="1800" b="0" kern="0">
                <a:solidFill>
                  <a:sysClr val="windowText" lastClr="000000"/>
                </a:solidFill>
              </a:rPr>
              <a:pPr defTabSz="903976" fontAlgn="auto">
                <a:spcBef>
                  <a:spcPts val="0"/>
                </a:spcBef>
                <a:spcAft>
                  <a:spcPts val="0"/>
                </a:spcAft>
                <a:defRPr/>
              </a:pPr>
              <a:t>19</a:t>
            </a:fld>
            <a:endParaRPr lang="en-AU" sz="1800" b="0" kern="0">
              <a:solidFill>
                <a:sysClr val="windowText" lastClr="000000"/>
              </a:solidFill>
            </a:endParaRPr>
          </a:p>
        </p:txBody>
      </p:sp>
    </p:spTree>
    <p:extLst>
      <p:ext uri="{BB962C8B-B14F-4D97-AF65-F5344CB8AC3E}">
        <p14:creationId xmlns:p14="http://schemas.microsoft.com/office/powerpoint/2010/main" val="380488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this is critical</a:t>
            </a:r>
            <a:r>
              <a:rPr lang="en-US" baseline="0" dirty="0"/>
              <a:t> as touchpoints need to fulfill many roles.  We </a:t>
            </a:r>
            <a:r>
              <a:rPr lang="en-US" dirty="0"/>
              <a:t>used to think of touchpoints</a:t>
            </a:r>
            <a:r>
              <a:rPr lang="en-US" baseline="0" dirty="0"/>
              <a:t> serving a particular purpose – reach, engagement for conversion, but that is also no longer the case.  </a:t>
            </a:r>
          </a:p>
          <a:p>
            <a:endParaRPr lang="en-US" baseline="0" dirty="0"/>
          </a:p>
          <a:p>
            <a:r>
              <a:rPr lang="en-US" baseline="0" dirty="0"/>
              <a:t>This can be demonstrated by looking a one such touchpoint – social which people to connect with brands, but also (and increasingly) to  influence purchases and to ask service questions.  Brand owners need to allow of all of these scenarios to be happening simultaneously</a:t>
            </a:r>
          </a:p>
          <a:p>
            <a:endParaRPr lang="en-US" baseline="0" dirty="0"/>
          </a:p>
          <a:p>
            <a:pPr defTabSz="903149">
              <a:defRPr/>
            </a:pPr>
            <a:r>
              <a:rPr lang="en-US" baseline="0" noProof="0" dirty="0"/>
              <a:t>People don’t operate in silos / </a:t>
            </a:r>
            <a:r>
              <a:rPr lang="en-US" baseline="0" noProof="0" dirty="0" err="1"/>
              <a:t>compartmentalise</a:t>
            </a:r>
            <a:r>
              <a:rPr lang="en-US" baseline="0" noProof="0" dirty="0"/>
              <a:t> their experiences and decisions</a:t>
            </a:r>
          </a:p>
          <a:p>
            <a:pPr defTabSz="903149">
              <a:defRPr/>
            </a:pPr>
            <a:endParaRPr lang="en-US" baseline="0" noProof="0" dirty="0"/>
          </a:p>
          <a:p>
            <a:pPr defTabSz="903149">
              <a:defRPr/>
            </a:pPr>
            <a:r>
              <a:rPr lang="en-GB" dirty="0"/>
              <a:t>Touchpoints can no longer be ‘owned’ by a single function within an organisation – they need to work together to fully flex.  It’s not about brand marketing, shopper marketing, customer, marketing – it’s the total customer experience</a:t>
            </a:r>
          </a:p>
          <a:p>
            <a:pPr defTabSz="903149">
              <a:defRPr/>
            </a:pPr>
            <a:endParaRPr lang="en-US" baseline="0" noProof="0" dirty="0"/>
          </a:p>
          <a:p>
            <a:endParaRPr lang="en-GB" dirty="0"/>
          </a:p>
        </p:txBody>
      </p:sp>
      <p:sp>
        <p:nvSpPr>
          <p:cNvPr id="4" name="Slide Number Placeholder 3"/>
          <p:cNvSpPr>
            <a:spLocks noGrp="1"/>
          </p:cNvSpPr>
          <p:nvPr>
            <p:ph type="sldNum" sz="quarter" idx="10"/>
          </p:nvPr>
        </p:nvSpPr>
        <p:spPr/>
        <p:txBody>
          <a:bodyPr/>
          <a:lstStyle/>
          <a:p>
            <a:pPr defTabSz="903976" fontAlgn="auto">
              <a:spcBef>
                <a:spcPts val="0"/>
              </a:spcBef>
              <a:spcAft>
                <a:spcPts val="0"/>
              </a:spcAft>
              <a:defRPr/>
            </a:pPr>
            <a:fld id="{B9487D93-240F-4041-8284-FC16D3A96101}" type="slidenum">
              <a:rPr lang="en-AU" sz="1800" b="0" kern="0">
                <a:solidFill>
                  <a:sysClr val="windowText" lastClr="000000"/>
                </a:solidFill>
              </a:rPr>
              <a:pPr defTabSz="903976" fontAlgn="auto">
                <a:spcBef>
                  <a:spcPts val="0"/>
                </a:spcBef>
                <a:spcAft>
                  <a:spcPts val="0"/>
                </a:spcAft>
                <a:defRPr/>
              </a:pPr>
              <a:t>20</a:t>
            </a:fld>
            <a:endParaRPr lang="en-AU" sz="1800" b="0" kern="0">
              <a:solidFill>
                <a:sysClr val="windowText" lastClr="000000"/>
              </a:solidFill>
            </a:endParaRPr>
          </a:p>
        </p:txBody>
      </p:sp>
    </p:spTree>
    <p:extLst>
      <p:ext uri="{BB962C8B-B14F-4D97-AF65-F5344CB8AC3E}">
        <p14:creationId xmlns:p14="http://schemas.microsoft.com/office/powerpoint/2010/main" val="300083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 sure we’ve all seen slides like this before,</a:t>
            </a:r>
            <a:r>
              <a:rPr lang="en-GB" baseline="0" dirty="0" smtClean="0"/>
              <a:t> and the usual storyline is one of consumers racing ahead, marketers struggling to keep up, and solution is always to buy in to whatever solution the speaker is selling</a:t>
            </a:r>
            <a:endParaRPr lang="en-GB"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2</a:t>
            </a:fld>
            <a:endParaRPr lang="en-AU"/>
          </a:p>
        </p:txBody>
      </p:sp>
    </p:spTree>
    <p:extLst>
      <p:ext uri="{BB962C8B-B14F-4D97-AF65-F5344CB8AC3E}">
        <p14:creationId xmlns:p14="http://schemas.microsoft.com/office/powerpoint/2010/main" val="388210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linear path to purchase is being eroded, there are now many different points at which a customer may convert to purchase.</a:t>
            </a:r>
          </a:p>
          <a:p>
            <a:endParaRPr lang="en-US" baseline="0" dirty="0"/>
          </a:p>
          <a:p>
            <a:r>
              <a:rPr lang="en-US" baseline="0" dirty="0"/>
              <a:t>There are many examples – from the amazon dash button, to buy buttons in social, that are helping brands to seamlessly convert people to customers.</a:t>
            </a:r>
            <a:endParaRPr lang="en-US" dirty="0"/>
          </a:p>
        </p:txBody>
      </p:sp>
      <p:sp>
        <p:nvSpPr>
          <p:cNvPr id="4" name="Slide Number Placeholder 3"/>
          <p:cNvSpPr>
            <a:spLocks noGrp="1"/>
          </p:cNvSpPr>
          <p:nvPr>
            <p:ph type="sldNum" sz="quarter" idx="10"/>
          </p:nvPr>
        </p:nvSpPr>
        <p:spPr/>
        <p:txBody>
          <a:bodyPr/>
          <a:lstStyle/>
          <a:p>
            <a:pPr defTabSz="903976" fontAlgn="auto">
              <a:spcBef>
                <a:spcPts val="0"/>
              </a:spcBef>
              <a:spcAft>
                <a:spcPts val="0"/>
              </a:spcAft>
              <a:defRPr/>
            </a:pPr>
            <a:fld id="{C3686580-9FA5-D94C-99DB-35629E487836}" type="slidenum">
              <a:rPr lang="en-US" sz="1800" b="0" kern="0">
                <a:solidFill>
                  <a:sysClr val="windowText" lastClr="000000"/>
                </a:solidFill>
              </a:rPr>
              <a:pPr defTabSz="903976" fontAlgn="auto">
                <a:spcBef>
                  <a:spcPts val="0"/>
                </a:spcBef>
                <a:spcAft>
                  <a:spcPts val="0"/>
                </a:spcAft>
                <a:defRPr/>
              </a:pPr>
              <a:t>21</a:t>
            </a:fld>
            <a:endParaRPr lang="en-US" sz="1800" b="0" kern="0">
              <a:solidFill>
                <a:sysClr val="windowText" lastClr="000000"/>
              </a:solidFill>
            </a:endParaRPr>
          </a:p>
        </p:txBody>
      </p:sp>
    </p:spTree>
    <p:extLst>
      <p:ext uri="{BB962C8B-B14F-4D97-AF65-F5344CB8AC3E}">
        <p14:creationId xmlns:p14="http://schemas.microsoft.com/office/powerpoint/2010/main" val="3715457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Not responding quickly impacts the relationship</a:t>
            </a:r>
            <a:r>
              <a:rPr lang="en-US" baseline="0" dirty="0"/>
              <a:t>, so it is critical you’re going where the consumer wants to be.</a:t>
            </a:r>
          </a:p>
        </p:txBody>
      </p:sp>
      <p:sp>
        <p:nvSpPr>
          <p:cNvPr id="4" name="Slide Number Placeholder 3"/>
          <p:cNvSpPr>
            <a:spLocks noGrp="1"/>
          </p:cNvSpPr>
          <p:nvPr>
            <p:ph type="sldNum" sz="quarter" idx="10"/>
          </p:nvPr>
        </p:nvSpPr>
        <p:spPr/>
        <p:txBody>
          <a:bodyPr/>
          <a:lstStyle/>
          <a:p>
            <a:pPr defTabSz="903976" fontAlgn="auto">
              <a:spcBef>
                <a:spcPts val="0"/>
              </a:spcBef>
              <a:spcAft>
                <a:spcPts val="0"/>
              </a:spcAft>
              <a:defRPr/>
            </a:pPr>
            <a:fld id="{C3686580-9FA5-D94C-99DB-35629E487836}" type="slidenum">
              <a:rPr lang="en-US" sz="1800" b="0" kern="0">
                <a:solidFill>
                  <a:sysClr val="windowText" lastClr="000000"/>
                </a:solidFill>
              </a:rPr>
              <a:pPr defTabSz="903976" fontAlgn="auto">
                <a:spcBef>
                  <a:spcPts val="0"/>
                </a:spcBef>
                <a:spcAft>
                  <a:spcPts val="0"/>
                </a:spcAft>
                <a:defRPr/>
              </a:pPr>
              <a:t>22</a:t>
            </a:fld>
            <a:endParaRPr lang="en-US" sz="1800" b="0" kern="0">
              <a:solidFill>
                <a:sysClr val="windowText" lastClr="000000"/>
              </a:solidFill>
            </a:endParaRPr>
          </a:p>
        </p:txBody>
      </p:sp>
    </p:spTree>
    <p:extLst>
      <p:ext uri="{BB962C8B-B14F-4D97-AF65-F5344CB8AC3E}">
        <p14:creationId xmlns:p14="http://schemas.microsoft.com/office/powerpoint/2010/main" val="1466730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more we de-average</a:t>
            </a:r>
            <a:r>
              <a:rPr lang="en-GB" baseline="0" dirty="0" smtClean="0"/>
              <a:t> our approach to marketing, the more we can achieve. We’ll spend the rest of today discussing four distinct areas of opportunity that only exist because we’re able to take advantage of new consumer behaviours, and the diversity that now exists in the market</a:t>
            </a:r>
          </a:p>
          <a:p>
            <a:pPr algn="l"/>
            <a:r>
              <a:rPr lang="en-GB" sz="1200" b="0" dirty="0" smtClean="0"/>
              <a:t>[Link topic to rest of agenda using this slide]</a:t>
            </a:r>
          </a:p>
          <a:p>
            <a:pPr algn="l"/>
            <a:endParaRPr lang="en-GB" sz="1200" b="0" dirty="0" smtClean="0"/>
          </a:p>
          <a:p>
            <a:pPr algn="l"/>
            <a:r>
              <a:rPr lang="en-GB" sz="1200" b="0" dirty="0" smtClean="0"/>
              <a:t>‘We’ll cover more on how to market to these groups in the marketing in a connected world session.  We’ll look at new business models that only exist because a portion of a de-averaged market has decided to buy their razorblades online’ </a:t>
            </a:r>
            <a:r>
              <a:rPr lang="en-GB" sz="1200" b="0" dirty="0" err="1" smtClean="0"/>
              <a:t>etc</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23</a:t>
            </a:fld>
            <a:endParaRPr lang="en-AU"/>
          </a:p>
        </p:txBody>
      </p:sp>
    </p:spTree>
    <p:extLst>
      <p:ext uri="{BB962C8B-B14F-4D97-AF65-F5344CB8AC3E}">
        <p14:creationId xmlns:p14="http://schemas.microsoft.com/office/powerpoint/2010/main" val="168814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lnSpc>
                <a:spcPct val="115000"/>
              </a:lnSpc>
              <a:spcBef>
                <a:spcPts val="0"/>
              </a:spcBef>
              <a:spcAft>
                <a:spcPts val="0"/>
              </a:spcAft>
              <a:defRPr/>
            </a:pPr>
            <a:endParaRPr lang="en-ZA" altLang="zh-HK" sz="1400" b="1" kern="1200" dirty="0" smtClean="0">
              <a:solidFill>
                <a:schemeClr val="tx1"/>
              </a:solidFill>
              <a:latin typeface="+mn-lt"/>
              <a:ea typeface="ＭＳ Ｐゴシック" pitchFamily="34" charset="-128"/>
              <a:cs typeface="+mn-cs"/>
            </a:endParaRPr>
          </a:p>
        </p:txBody>
      </p:sp>
      <p:sp>
        <p:nvSpPr>
          <p:cNvPr id="2" name="1 Marcador de número de diapositiva"/>
          <p:cNvSpPr>
            <a:spLocks noGrp="1"/>
          </p:cNvSpPr>
          <p:nvPr>
            <p:ph type="sldNum" sz="quarter" idx="10"/>
          </p:nvPr>
        </p:nvSpPr>
        <p:spPr/>
        <p:txBody>
          <a:bodyPr/>
          <a:lstStyle/>
          <a:p>
            <a:fld id="{B9487D93-240F-4041-8284-FC16D3A96101}" type="slidenum">
              <a:rPr lang="en-AU" smtClean="0"/>
              <a:pPr/>
              <a:t>24</a:t>
            </a:fld>
            <a:endParaRPr lang="en-AU" dirty="0"/>
          </a:p>
        </p:txBody>
      </p:sp>
    </p:spTree>
    <p:extLst>
      <p:ext uri="{BB962C8B-B14F-4D97-AF65-F5344CB8AC3E}">
        <p14:creationId xmlns:p14="http://schemas.microsoft.com/office/powerpoint/2010/main" val="388148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Starbucks,</a:t>
            </a:r>
            <a:r>
              <a:rPr lang="en-US" baseline="0" dirty="0" smtClean="0"/>
              <a:t> as you’d expect from a coffee brand, there equity peaks in the morning, when most people need a caffeine hit, and just after lunch</a:t>
            </a:r>
            <a:endParaRPr lang="en-US"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25</a:t>
            </a:fld>
            <a:endParaRPr lang="en-AU"/>
          </a:p>
        </p:txBody>
      </p:sp>
    </p:spTree>
    <p:extLst>
      <p:ext uri="{BB962C8B-B14F-4D97-AF65-F5344CB8AC3E}">
        <p14:creationId xmlns:p14="http://schemas.microsoft.com/office/powerpoint/2010/main" val="3217761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Starbucks</a:t>
            </a:r>
            <a:r>
              <a:rPr lang="en-GB" baseline="0" dirty="0" smtClean="0"/>
              <a:t> know this and have responded with a number of propositions that are linked to the motivations of their consumers first thing in the morning</a:t>
            </a:r>
            <a:endParaRPr lang="en-GB"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26</a:t>
            </a:fld>
            <a:endParaRPr lang="en-AU"/>
          </a:p>
        </p:txBody>
      </p:sp>
    </p:spTree>
    <p:extLst>
      <p:ext uri="{BB962C8B-B14F-4D97-AF65-F5344CB8AC3E}">
        <p14:creationId xmlns:p14="http://schemas.microsoft.com/office/powerpoint/2010/main" val="2275365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more we de-average</a:t>
            </a:r>
            <a:r>
              <a:rPr lang="en-GB" baseline="0" dirty="0" smtClean="0"/>
              <a:t> our approach to marketing, the more we can achieve. We’ll spend the rest of today discussing four distinct areas of opportunity that only exist because we’re able to take advantage of new consumer behaviours, and the diversity that now exists in the market</a:t>
            </a:r>
          </a:p>
          <a:p>
            <a:pPr algn="l"/>
            <a:r>
              <a:rPr lang="en-GB" sz="1200" b="0" dirty="0" smtClean="0"/>
              <a:t>[Link topic to rest of agenda using this slide]</a:t>
            </a:r>
          </a:p>
          <a:p>
            <a:pPr algn="l"/>
            <a:endParaRPr lang="en-GB" sz="1200" b="0" dirty="0" smtClean="0"/>
          </a:p>
          <a:p>
            <a:pPr algn="l"/>
            <a:r>
              <a:rPr lang="en-GB" sz="1200" b="0" dirty="0" smtClean="0"/>
              <a:t>‘We’ll cover more on how to market to these groups in the marketing in a connected world session.  We’ll look at new business models that only exist because a portion of a de-averaged market has decided to buy their razorblades online’ </a:t>
            </a:r>
            <a:r>
              <a:rPr lang="en-GB" sz="1200" b="0" dirty="0" err="1" smtClean="0"/>
              <a:t>etc</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27</a:t>
            </a:fld>
            <a:endParaRPr lang="en-AU"/>
          </a:p>
        </p:txBody>
      </p:sp>
    </p:spTree>
    <p:extLst>
      <p:ext uri="{BB962C8B-B14F-4D97-AF65-F5344CB8AC3E}">
        <p14:creationId xmlns:p14="http://schemas.microsoft.com/office/powerpoint/2010/main" val="168814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hlinkClick r:id="rId3"/>
              </a:rPr>
              <a:t>https://www.youtube.com/watch?v=nZ532wkhHYs</a:t>
            </a:r>
            <a:endParaRPr lang="en-US" sz="1200" b="0" kern="1200" dirty="0" smtClean="0">
              <a:solidFill>
                <a:schemeClr val="tx1"/>
              </a:solidFill>
              <a:latin typeface="+mn-lt"/>
              <a:ea typeface="+mn-ea"/>
              <a:cs typeface="+mn-cs"/>
            </a:endParaRPr>
          </a:p>
          <a:p>
            <a:endParaRPr lang="en-GB" b="1" dirty="0" smtClean="0"/>
          </a:p>
          <a:p>
            <a:r>
              <a:rPr lang="en-GB" sz="1200" b="1" dirty="0" smtClean="0"/>
              <a:t>Nivea:</a:t>
            </a:r>
            <a:endParaRPr lang="en-US" sz="1200" b="1" dirty="0" smtClean="0"/>
          </a:p>
          <a:p>
            <a:r>
              <a:rPr lang="en-US" sz="1200" dirty="0" smtClean="0"/>
              <a:t>Nivea launched two separate campaigns to reach two groups of beachgoers- young mothers and the mobile-centric millennials</a:t>
            </a:r>
          </a:p>
          <a:p>
            <a:endParaRPr lang="en-US" sz="1200" dirty="0" smtClean="0"/>
          </a:p>
          <a:p>
            <a:r>
              <a:rPr lang="en-US" sz="1200" dirty="0" smtClean="0"/>
              <a:t>For young mothers, Nivea gave out a GPS tracked bracelet that was detachable from a magazine ad. Parents can then download the Nivea app, link the band and receive alerts on where their kids are on the beach.</a:t>
            </a:r>
          </a:p>
          <a:p>
            <a:endParaRPr lang="en-US" sz="1200" dirty="0" smtClean="0"/>
          </a:p>
          <a:p>
            <a:r>
              <a:rPr lang="en-US" sz="1200" dirty="0" smtClean="0"/>
              <a:t>For beachgoers who are constantly on their phones, Nivea created a print ad on a magazine that doubles as a cellphone charger, allowing beachgoers to use solar energy to recharge their phone. </a:t>
            </a:r>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28</a:t>
            </a:fld>
            <a:endParaRPr lang="en-AU"/>
          </a:p>
        </p:txBody>
      </p:sp>
    </p:spTree>
    <p:extLst>
      <p:ext uri="{BB962C8B-B14F-4D97-AF65-F5344CB8AC3E}">
        <p14:creationId xmlns:p14="http://schemas.microsoft.com/office/powerpoint/2010/main" val="158318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reality is far more complex than that.  As we can see from this simple</a:t>
            </a:r>
            <a:r>
              <a:rPr lang="en-GB" baseline="0" dirty="0" smtClean="0"/>
              <a:t> chart, the digital footprints of different consumer groups highlight the substantial diversity that we now see.  Speaking to both the fastest adopters and the slower movers is the real challenge</a:t>
            </a:r>
            <a:endParaRPr lang="en-GB"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3</a:t>
            </a:fld>
            <a:endParaRPr lang="en-AU"/>
          </a:p>
        </p:txBody>
      </p:sp>
    </p:spTree>
    <p:extLst>
      <p:ext uri="{BB962C8B-B14F-4D97-AF65-F5344CB8AC3E}">
        <p14:creationId xmlns:p14="http://schemas.microsoft.com/office/powerpoint/2010/main" val="340386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But equally there are others with no interest whatsoever in the content you</a:t>
            </a:r>
            <a:r>
              <a:rPr lang="en-GB" baseline="0" dirty="0" smtClean="0"/>
              <a:t> produce, no matter how good.  The less advanced and older groups are also often the wealthiest, so the challenge is clear; how do you prioritise?</a:t>
            </a:r>
            <a:endParaRPr lang="en-GB"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4</a:t>
            </a:fld>
            <a:endParaRPr lang="en-AU"/>
          </a:p>
        </p:txBody>
      </p:sp>
    </p:spTree>
    <p:extLst>
      <p:ext uri="{BB962C8B-B14F-4D97-AF65-F5344CB8AC3E}">
        <p14:creationId xmlns:p14="http://schemas.microsoft.com/office/powerpoint/2010/main" val="402013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There’s also more nuance than we’ve been led to believe in this story about younger</a:t>
            </a:r>
            <a:r>
              <a:rPr lang="en-GB" baseline="0" dirty="0" smtClean="0"/>
              <a:t> groups, </a:t>
            </a:r>
            <a:r>
              <a:rPr lang="en-GB" baseline="0" dirty="0" err="1" smtClean="0"/>
              <a:t>millenials</a:t>
            </a:r>
            <a:r>
              <a:rPr lang="en-GB" baseline="0" dirty="0" smtClean="0"/>
              <a:t>, digital natives.  They are more active as a target, but, even amongst this faster moving group we find substantial diversity</a:t>
            </a:r>
            <a:endParaRPr lang="en-GB"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5</a:t>
            </a:fld>
            <a:endParaRPr lang="en-AU"/>
          </a:p>
        </p:txBody>
      </p:sp>
    </p:spTree>
    <p:extLst>
      <p:ext uri="{BB962C8B-B14F-4D97-AF65-F5344CB8AC3E}">
        <p14:creationId xmlns:p14="http://schemas.microsoft.com/office/powerpoint/2010/main" val="41261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more we de-average</a:t>
            </a:r>
            <a:r>
              <a:rPr lang="en-GB" baseline="0" dirty="0" smtClean="0"/>
              <a:t> our approach to marketing, the more we can achieve. We’ll spend the rest of today discussing four distinct areas of opportunity that only exist because we’re able to take advantage of new consumer behaviours, and the diversity that now exists in the market</a:t>
            </a:r>
          </a:p>
          <a:p>
            <a:pPr algn="l"/>
            <a:r>
              <a:rPr lang="en-GB" sz="1200" b="0" dirty="0" smtClean="0"/>
              <a:t>[Link topic to rest of agenda using this slide]</a:t>
            </a:r>
          </a:p>
          <a:p>
            <a:pPr algn="l"/>
            <a:endParaRPr lang="en-GB" sz="1200" b="0" dirty="0" smtClean="0"/>
          </a:p>
          <a:p>
            <a:pPr algn="l"/>
            <a:r>
              <a:rPr lang="en-GB" sz="1200" b="0" dirty="0" smtClean="0"/>
              <a:t>‘We’ll cover more on how to market to these groups in the marketing in a connected world session.  We’ll look at new business models that only exist because a portion of a de-averaged market has decided to buy their razorblades online’ </a:t>
            </a:r>
            <a:r>
              <a:rPr lang="en-GB" sz="1200" b="0" dirty="0" err="1" smtClean="0"/>
              <a:t>etc</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6</a:t>
            </a:fld>
            <a:endParaRPr lang="en-AU"/>
          </a:p>
        </p:txBody>
      </p:sp>
    </p:spTree>
    <p:extLst>
      <p:ext uri="{BB962C8B-B14F-4D97-AF65-F5344CB8AC3E}">
        <p14:creationId xmlns:p14="http://schemas.microsoft.com/office/powerpoint/2010/main" val="16881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87D93-240F-4041-8284-FC16D3A96101}"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61848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The original challenge we started</a:t>
            </a:r>
            <a:r>
              <a:rPr lang="en-GB" b="0" baseline="0" dirty="0" smtClean="0"/>
              <a:t> with was ‘how to keep up with the fastest adopters’, and that still is a challenge.  But when we de-average and segment we do uncover insights that we can use to do so</a:t>
            </a:r>
            <a:endParaRPr lang="en-US" b="0" dirty="0" smtClean="0"/>
          </a:p>
          <a:p>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8</a:t>
            </a:fld>
            <a:endParaRPr lang="en-AU"/>
          </a:p>
        </p:txBody>
      </p:sp>
    </p:spTree>
    <p:extLst>
      <p:ext uri="{BB962C8B-B14F-4D97-AF65-F5344CB8AC3E}">
        <p14:creationId xmlns:p14="http://schemas.microsoft.com/office/powerpoint/2010/main" val="427914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actually</a:t>
            </a:r>
            <a:r>
              <a:rPr lang="en-GB" baseline="0" dirty="0" smtClean="0"/>
              <a:t> consume the largest amount of content and are appreciative of good ads!  This particular respondent went on to reference the longer story arcs and greater creative value of Taco Bell content on Snapchat, so there is a sophisticated, content-hungry audience out there</a:t>
            </a:r>
            <a:endParaRPr lang="en-GB" dirty="0"/>
          </a:p>
        </p:txBody>
      </p:sp>
      <p:sp>
        <p:nvSpPr>
          <p:cNvPr id="4" name="Slide Number Placeholder 3"/>
          <p:cNvSpPr>
            <a:spLocks noGrp="1"/>
          </p:cNvSpPr>
          <p:nvPr>
            <p:ph type="sldNum" sz="quarter" idx="10"/>
          </p:nvPr>
        </p:nvSpPr>
        <p:spPr/>
        <p:txBody>
          <a:bodyPr/>
          <a:lstStyle/>
          <a:p>
            <a:fld id="{B9487D93-240F-4041-8284-FC16D3A96101}" type="slidenum">
              <a:rPr lang="en-AU" smtClean="0"/>
              <a:pPr/>
              <a:t>9</a:t>
            </a:fld>
            <a:endParaRPr lang="en-AU"/>
          </a:p>
        </p:txBody>
      </p:sp>
    </p:spTree>
    <p:extLst>
      <p:ext uri="{BB962C8B-B14F-4D97-AF65-F5344CB8AC3E}">
        <p14:creationId xmlns:p14="http://schemas.microsoft.com/office/powerpoint/2010/main" val="1768586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
    <p:spTree>
      <p:nvGrpSpPr>
        <p:cNvPr id="1" name=""/>
        <p:cNvGrpSpPr/>
        <p:nvPr/>
      </p:nvGrpSpPr>
      <p:grpSpPr>
        <a:xfrm>
          <a:off x="0" y="0"/>
          <a:ext cx="0" cy="0"/>
          <a:chOff x="0" y="0"/>
          <a:chExt cx="0" cy="0"/>
        </a:xfrm>
      </p:grpSpPr>
      <p:pic>
        <p:nvPicPr>
          <p:cNvPr id="4" name="Picture 3" descr="\\PSTUDIOTERM\Clients\TNS Global\TNS_002 Templates\4. Design\4. Active\PPT Files\19 Jan Redesign\Reference\Property Images\RGB_MASTER_A0_landscape_01_lefttorig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24118" r="43632" b="2571"/>
          <a:stretch/>
        </p:blipFill>
        <p:spPr bwMode="auto">
          <a:xfrm>
            <a:off x="2743200" y="0"/>
            <a:ext cx="6400800" cy="58880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1813" y="0"/>
            <a:ext cx="5798312" cy="1284971"/>
          </a:xfrm>
        </p:spPr>
        <p:txBody>
          <a:bodyPr/>
          <a:lstStyle/>
          <a:p>
            <a:r>
              <a:rPr lang="en-US" smtClean="0"/>
              <a:t>Click to edit Master title style</a:t>
            </a:r>
            <a:endParaRPr lang="en-GB" dirty="0"/>
          </a:p>
        </p:txBody>
      </p:sp>
      <p:pic>
        <p:nvPicPr>
          <p:cNvPr id="5" name="Picture 4" descr="\\PSTUDIOTERM\Clients\TNS Global\TNS_002 Templates\4. Design\4. Active\PPT Files\19 Jan Redesign\Reference\Property Images\RGB_MASTER_A0_landscape_01_lefttorigh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24118" r="43632" b="2571"/>
          <a:stretch/>
        </p:blipFill>
        <p:spPr bwMode="auto">
          <a:xfrm>
            <a:off x="2743200" y="0"/>
            <a:ext cx="6400800" cy="588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7848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B)">
    <p:spTree>
      <p:nvGrpSpPr>
        <p:cNvPr id="1" name=""/>
        <p:cNvGrpSpPr/>
        <p:nvPr/>
      </p:nvGrpSpPr>
      <p:grpSpPr>
        <a:xfrm>
          <a:off x="0" y="0"/>
          <a:ext cx="0" cy="0"/>
          <a:chOff x="0" y="0"/>
          <a:chExt cx="0" cy="0"/>
        </a:xfrm>
      </p:grpSpPr>
      <p:pic>
        <p:nvPicPr>
          <p:cNvPr id="5" name="Picture 2" descr="C:\Users\AndrewA\Desktop\Email ATT\RGB_MASTER_A0_landscape_02_lefttorigh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9570" r="40312" b="-1"/>
          <a:stretch/>
        </p:blipFill>
        <p:spPr bwMode="auto">
          <a:xfrm>
            <a:off x="2400301" y="0"/>
            <a:ext cx="6743700" cy="562823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400" y="2851200"/>
            <a:ext cx="5024580"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40382904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C)">
    <p:spTree>
      <p:nvGrpSpPr>
        <p:cNvPr id="1" name=""/>
        <p:cNvGrpSpPr/>
        <p:nvPr/>
      </p:nvGrpSpPr>
      <p:grpSpPr>
        <a:xfrm>
          <a:off x="0" y="0"/>
          <a:ext cx="0" cy="0"/>
          <a:chOff x="0" y="0"/>
          <a:chExt cx="0" cy="0"/>
        </a:xfrm>
      </p:grpSpPr>
      <p:pic>
        <p:nvPicPr>
          <p:cNvPr id="5" name="Picture 2" descr="C:\Users\AndrewA\Desktop\Email ATT\RGB_MASTER_A0_longlandscap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4610" r="19388" b="9440"/>
          <a:stretch/>
        </p:blipFill>
        <p:spPr bwMode="auto">
          <a:xfrm>
            <a:off x="877888" y="0"/>
            <a:ext cx="8266112" cy="5508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399" y="2851200"/>
            <a:ext cx="4287601"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25907364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D)">
    <p:spTree>
      <p:nvGrpSpPr>
        <p:cNvPr id="1" name=""/>
        <p:cNvGrpSpPr/>
        <p:nvPr/>
      </p:nvGrpSpPr>
      <p:grpSpPr>
        <a:xfrm>
          <a:off x="0" y="0"/>
          <a:ext cx="0" cy="0"/>
          <a:chOff x="0" y="0"/>
          <a:chExt cx="0" cy="0"/>
        </a:xfrm>
      </p:grpSpPr>
      <p:pic>
        <p:nvPicPr>
          <p:cNvPr id="5" name="Picture 2" descr="C:\Users\AndrewA\Desktop\Email ATT\RGB_MASTER_A0_portrait_01_righttolef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447" t="13578" r="9952" b="3640"/>
          <a:stretch/>
        </p:blipFill>
        <p:spPr bwMode="auto">
          <a:xfrm>
            <a:off x="4449548" y="1"/>
            <a:ext cx="4694452" cy="581684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400" y="2851200"/>
            <a:ext cx="5611434"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39954011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E)">
    <p:spTree>
      <p:nvGrpSpPr>
        <p:cNvPr id="1" name=""/>
        <p:cNvGrpSpPr/>
        <p:nvPr/>
      </p:nvGrpSpPr>
      <p:grpSpPr>
        <a:xfrm>
          <a:off x="0" y="0"/>
          <a:ext cx="0" cy="0"/>
          <a:chOff x="0" y="0"/>
          <a:chExt cx="0" cy="0"/>
        </a:xfrm>
      </p:grpSpPr>
      <p:pic>
        <p:nvPicPr>
          <p:cNvPr id="5" name="Picture 2" descr="C:\Users\AndrewA\Desktop\Email ATT\RGB_MASTER_A0_portrait_02_righttolef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2509" r="19239" b="3525"/>
          <a:stretch/>
        </p:blipFill>
        <p:spPr bwMode="auto">
          <a:xfrm>
            <a:off x="4710159" y="0"/>
            <a:ext cx="4433841" cy="5743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400" y="2851200"/>
            <a:ext cx="5795726"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7477101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F)">
    <p:spTree>
      <p:nvGrpSpPr>
        <p:cNvPr id="1" name=""/>
        <p:cNvGrpSpPr/>
        <p:nvPr/>
      </p:nvGrpSpPr>
      <p:grpSpPr>
        <a:xfrm>
          <a:off x="0" y="0"/>
          <a:ext cx="0" cy="0"/>
          <a:chOff x="0" y="0"/>
          <a:chExt cx="0" cy="0"/>
        </a:xfrm>
      </p:grpSpPr>
      <p:pic>
        <p:nvPicPr>
          <p:cNvPr id="5" name="Picture 2" descr="C:\Users\AndrewA\Desktop\Email ATT\RGB_MASTER_A0_portrait_03_straigh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5926" r="21766" b="3545"/>
          <a:stretch/>
        </p:blipFill>
        <p:spPr bwMode="auto">
          <a:xfrm>
            <a:off x="4343401" y="0"/>
            <a:ext cx="4514850" cy="575697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400" y="2851200"/>
            <a:ext cx="5795726"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261064999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G)">
    <p:spTree>
      <p:nvGrpSpPr>
        <p:cNvPr id="1" name=""/>
        <p:cNvGrpSpPr/>
        <p:nvPr/>
      </p:nvGrpSpPr>
      <p:grpSpPr>
        <a:xfrm>
          <a:off x="0" y="0"/>
          <a:ext cx="0" cy="0"/>
          <a:chOff x="0" y="0"/>
          <a:chExt cx="0" cy="0"/>
        </a:xfrm>
      </p:grpSpPr>
      <p:pic>
        <p:nvPicPr>
          <p:cNvPr id="5" name="Picture 2" descr="C:\Users\AndrewA\Desktop\Email ATT\RGB_MASTER_A0_squar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485" t="2596" r="19349" b="898"/>
          <a:stretch/>
        </p:blipFill>
        <p:spPr bwMode="auto">
          <a:xfrm>
            <a:off x="3286912" y="0"/>
            <a:ext cx="5857087" cy="578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399" y="2851200"/>
            <a:ext cx="4287601"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24555275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with Image">
    <p:spTree>
      <p:nvGrpSpPr>
        <p:cNvPr id="1" name=""/>
        <p:cNvGrpSpPr/>
        <p:nvPr/>
      </p:nvGrpSpPr>
      <p:grpSpPr>
        <a:xfrm>
          <a:off x="0" y="0"/>
          <a:ext cx="0" cy="0"/>
          <a:chOff x="0" y="0"/>
          <a:chExt cx="0" cy="0"/>
        </a:xfrm>
      </p:grpSpPr>
      <p:sp>
        <p:nvSpPr>
          <p:cNvPr id="7" name="Picture Placeholder 6"/>
          <p:cNvSpPr>
            <a:spLocks noGrp="1"/>
          </p:cNvSpPr>
          <p:nvPr>
            <p:ph type="pic" sz="quarter" idx="19"/>
          </p:nvPr>
        </p:nvSpPr>
        <p:spPr>
          <a:xfrm>
            <a:off x="4572000" y="276225"/>
            <a:ext cx="4283074" cy="5294313"/>
          </a:xfrm>
          <a:prstGeom prst="rect">
            <a:avLst/>
          </a:prstGeom>
        </p:spPr>
        <p:txBody>
          <a:bodyPr>
            <a:noAutofit/>
          </a:bodyPr>
          <a:lstStyle>
            <a:lvl1pPr>
              <a:defRPr b="0">
                <a:solidFill>
                  <a:schemeClr val="tx1"/>
                </a:solidFill>
              </a:defRPr>
            </a:lvl1pPr>
          </a:lstStyle>
          <a:p>
            <a:r>
              <a:rPr lang="en-US" smtClean="0"/>
              <a:t>Click icon to add picture</a:t>
            </a:r>
            <a:endParaRPr lang="en-AU" dirty="0"/>
          </a:p>
        </p:txBody>
      </p:sp>
      <p:sp>
        <p:nvSpPr>
          <p:cNvPr id="6" name="Text Placeholder 4"/>
          <p:cNvSpPr>
            <a:spLocks noGrp="1"/>
          </p:cNvSpPr>
          <p:nvPr>
            <p:ph type="body" sz="quarter" idx="2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399" y="2851200"/>
            <a:ext cx="4287601"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9223992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White)">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2666100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 (Grey)">
    <p:bg>
      <p:bgPr>
        <a:solidFill>
          <a:srgbClr val="333333"/>
        </a:solidFill>
        <a:effectLst/>
      </p:bgPr>
    </p:bg>
    <p:spTree>
      <p:nvGrpSpPr>
        <p:cNvPr id="1" name=""/>
        <p:cNvGrpSpPr/>
        <p:nvPr/>
      </p:nvGrpSpPr>
      <p:grpSpPr>
        <a:xfrm>
          <a:off x="0" y="0"/>
          <a:ext cx="0" cy="0"/>
          <a:chOff x="0" y="0"/>
          <a:chExt cx="0" cy="0"/>
        </a:xfrm>
      </p:grpSpPr>
      <p:sp>
        <p:nvSpPr>
          <p:cNvPr id="4"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bg1"/>
                </a:solidFill>
              </a:defRPr>
            </a:lvl1pPr>
          </a:lstStyle>
          <a:p>
            <a:pPr lvl="0"/>
            <a:r>
              <a:rPr lang="en-US" dirty="0" smtClean="0"/>
              <a:t>2</a:t>
            </a:r>
            <a:endParaRPr lang="en-GB" dirty="0"/>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6757629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o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pic>
        <p:nvPicPr>
          <p:cNvPr id="5" name="Picture 2" descr="C:\Users\AndrewA\Desktop\TNS_logo_rg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1813" y="6071836"/>
            <a:ext cx="504000" cy="5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610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B)">
    <p:spTree>
      <p:nvGrpSpPr>
        <p:cNvPr id="1" name=""/>
        <p:cNvGrpSpPr/>
        <p:nvPr/>
      </p:nvGrpSpPr>
      <p:grpSpPr>
        <a:xfrm>
          <a:off x="0" y="0"/>
          <a:ext cx="0" cy="0"/>
          <a:chOff x="0" y="0"/>
          <a:chExt cx="0" cy="0"/>
        </a:xfrm>
      </p:grpSpPr>
      <p:pic>
        <p:nvPicPr>
          <p:cNvPr id="4" name="Picture 2" descr="C:\Users\AndrewA\Desktop\Email ATT\RGB_MASTER_A0_landscape_02_lefttorig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570" r="40312" b="-1"/>
          <a:stretch/>
        </p:blipFill>
        <p:spPr bwMode="auto">
          <a:xfrm>
            <a:off x="2400301" y="0"/>
            <a:ext cx="6743700" cy="5628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813" y="0"/>
            <a:ext cx="4670433" cy="1284971"/>
          </a:xfrm>
        </p:spPr>
        <p:txBody>
          <a:bodyPr/>
          <a:lstStyle/>
          <a:p>
            <a:r>
              <a:rPr lang="en-US" smtClean="0"/>
              <a:t>Click to edit Master title style</a:t>
            </a:r>
            <a:endParaRPr lang="en-GB" dirty="0"/>
          </a:p>
        </p:txBody>
      </p:sp>
      <p:pic>
        <p:nvPicPr>
          <p:cNvPr id="5" name="Picture 2" descr="C:\Users\AndrewA\Desktop\Email ATT\RGB_MASTER_A0_landscape_02_lefttorigh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9570" r="40312" b="-1"/>
          <a:stretch/>
        </p:blipFill>
        <p:spPr bwMode="auto">
          <a:xfrm>
            <a:off x="2400301" y="0"/>
            <a:ext cx="6743700" cy="562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3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x1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31839"/>
            <a:ext cx="8569325" cy="47990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14500432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x1 Box +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90700"/>
            <a:ext cx="8569325" cy="4040188"/>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Text Placeholder 9"/>
          <p:cNvSpPr>
            <a:spLocks noGrp="1"/>
          </p:cNvSpPr>
          <p:nvPr>
            <p:ph type="body" sz="quarter" idx="15"/>
          </p:nvPr>
        </p:nvSpPr>
        <p:spPr>
          <a:xfrm>
            <a:off x="285750" y="1031839"/>
            <a:ext cx="8569324" cy="758861"/>
          </a:xfrm>
        </p:spPr>
        <p:txBody>
          <a:bodyPr/>
          <a:lstStyle>
            <a:lvl1pPr>
              <a:defRPr b="1"/>
            </a:lvl1pPr>
          </a:lstStyle>
          <a:p>
            <a:pPr lvl="0"/>
            <a:r>
              <a:rPr lang="en-US" smtClean="0"/>
              <a:t>Click to edit Master text styles</a:t>
            </a:r>
          </a:p>
        </p:txBody>
      </p:sp>
    </p:spTree>
    <p:extLst>
      <p:ext uri="{BB962C8B-B14F-4D97-AF65-F5344CB8AC3E}">
        <p14:creationId xmlns:p14="http://schemas.microsoft.com/office/powerpoint/2010/main" val="2158575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x2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49" y="1031839"/>
            <a:ext cx="4030663" cy="47990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Content Placeholder 6"/>
          <p:cNvSpPr>
            <a:spLocks noGrp="1"/>
          </p:cNvSpPr>
          <p:nvPr>
            <p:ph sz="quarter" idx="12"/>
          </p:nvPr>
        </p:nvSpPr>
        <p:spPr>
          <a:xfrm>
            <a:off x="4826000" y="1031839"/>
            <a:ext cx="4029075" cy="4799049"/>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2173750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x2 Box +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49" y="1790699"/>
            <a:ext cx="4030663" cy="4040189"/>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Content Placeholder 6"/>
          <p:cNvSpPr>
            <a:spLocks noGrp="1"/>
          </p:cNvSpPr>
          <p:nvPr>
            <p:ph sz="quarter" idx="12"/>
          </p:nvPr>
        </p:nvSpPr>
        <p:spPr>
          <a:xfrm>
            <a:off x="4826000" y="1790699"/>
            <a:ext cx="4029075" cy="4040189"/>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49" y="1031839"/>
            <a:ext cx="4030663" cy="758861"/>
          </a:xfrm>
        </p:spPr>
        <p:txBody>
          <a:bodyPr/>
          <a:lstStyle>
            <a:lvl1pPr>
              <a:defRPr sz="1600" b="1"/>
            </a:lvl1pPr>
          </a:lstStyle>
          <a:p>
            <a:pPr lvl="0"/>
            <a:r>
              <a:rPr lang="en-US" smtClean="0"/>
              <a:t>Click to edit Master text styles</a:t>
            </a:r>
          </a:p>
        </p:txBody>
      </p:sp>
      <p:sp>
        <p:nvSpPr>
          <p:cNvPr id="11" name="Text Placeholder 9"/>
          <p:cNvSpPr>
            <a:spLocks noGrp="1"/>
          </p:cNvSpPr>
          <p:nvPr>
            <p:ph type="body" sz="quarter" idx="16"/>
          </p:nvPr>
        </p:nvSpPr>
        <p:spPr>
          <a:xfrm>
            <a:off x="4826000" y="1031839"/>
            <a:ext cx="4029074"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1180061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x3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238413" y="1033230"/>
            <a:ext cx="2664000" cy="4799049"/>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191075" y="1036005"/>
            <a:ext cx="2664000" cy="4794983"/>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31839"/>
            <a:ext cx="2664000" cy="47990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5708800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x3 Box + Title">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238413" y="1788564"/>
            <a:ext cx="2664000" cy="4043715"/>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191075" y="1790699"/>
            <a:ext cx="2664000" cy="4040289"/>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87173"/>
            <a:ext cx="2664000" cy="4043715"/>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50" y="1031839"/>
            <a:ext cx="2664000" cy="758861"/>
          </a:xfrm>
        </p:spPr>
        <p:txBody>
          <a:bodyPr/>
          <a:lstStyle>
            <a:lvl1pPr>
              <a:defRPr sz="1600" b="1"/>
            </a:lvl1pPr>
          </a:lstStyle>
          <a:p>
            <a:pPr lvl="0"/>
            <a:r>
              <a:rPr lang="en-US" smtClean="0"/>
              <a:t>Click to edit Master text styles</a:t>
            </a:r>
          </a:p>
        </p:txBody>
      </p:sp>
      <p:sp>
        <p:nvSpPr>
          <p:cNvPr id="11" name="Text Placeholder 9"/>
          <p:cNvSpPr>
            <a:spLocks noGrp="1"/>
          </p:cNvSpPr>
          <p:nvPr>
            <p:ph type="body" sz="quarter" idx="20"/>
          </p:nvPr>
        </p:nvSpPr>
        <p:spPr>
          <a:xfrm>
            <a:off x="3238256" y="1031839"/>
            <a:ext cx="2664000" cy="758861"/>
          </a:xfrm>
        </p:spPr>
        <p:txBody>
          <a:bodyPr lIns="0"/>
          <a:lstStyle>
            <a:lvl1pPr>
              <a:defRPr sz="1600" b="1"/>
            </a:lvl1pPr>
          </a:lstStyle>
          <a:p>
            <a:pPr lvl="0"/>
            <a:r>
              <a:rPr lang="en-US" smtClean="0"/>
              <a:t>Click to edit Master text styles</a:t>
            </a:r>
          </a:p>
        </p:txBody>
      </p:sp>
      <p:sp>
        <p:nvSpPr>
          <p:cNvPr id="13" name="Text Placeholder 9"/>
          <p:cNvSpPr>
            <a:spLocks noGrp="1"/>
          </p:cNvSpPr>
          <p:nvPr>
            <p:ph type="body" sz="quarter" idx="21"/>
          </p:nvPr>
        </p:nvSpPr>
        <p:spPr>
          <a:xfrm>
            <a:off x="6190761" y="1039459"/>
            <a:ext cx="2664000"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39948553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x4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4702634" y="1006068"/>
            <a:ext cx="1944000" cy="4939283"/>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911075" y="1008843"/>
            <a:ext cx="1944000" cy="4939283"/>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04677"/>
            <a:ext cx="1944000" cy="4939283"/>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Content Placeholder 6"/>
          <p:cNvSpPr>
            <a:spLocks noGrp="1"/>
          </p:cNvSpPr>
          <p:nvPr>
            <p:ph sz="quarter" idx="19"/>
          </p:nvPr>
        </p:nvSpPr>
        <p:spPr>
          <a:xfrm>
            <a:off x="2494192" y="1004677"/>
            <a:ext cx="1944000" cy="4939283"/>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0253670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x4 Box + Title">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2494192" y="1789307"/>
            <a:ext cx="1944000" cy="40415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911075" y="1789307"/>
            <a:ext cx="1944000" cy="40415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89307"/>
            <a:ext cx="1944000" cy="4041581"/>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50" y="1033975"/>
            <a:ext cx="1944000" cy="758861"/>
          </a:xfrm>
        </p:spPr>
        <p:txBody>
          <a:bodyPr/>
          <a:lstStyle>
            <a:lvl1pPr>
              <a:defRPr sz="1600" b="1"/>
            </a:lvl1pPr>
          </a:lstStyle>
          <a:p>
            <a:pPr lvl="0"/>
            <a:r>
              <a:rPr lang="en-US" smtClean="0"/>
              <a:t>Click to edit Master text styles</a:t>
            </a:r>
          </a:p>
        </p:txBody>
      </p:sp>
      <p:sp>
        <p:nvSpPr>
          <p:cNvPr id="11" name="Text Placeholder 9"/>
          <p:cNvSpPr>
            <a:spLocks noGrp="1"/>
          </p:cNvSpPr>
          <p:nvPr>
            <p:ph type="body" sz="quarter" idx="20"/>
          </p:nvPr>
        </p:nvSpPr>
        <p:spPr>
          <a:xfrm>
            <a:off x="2494087" y="1033975"/>
            <a:ext cx="1944000" cy="758861"/>
          </a:xfrm>
        </p:spPr>
        <p:txBody>
          <a:bodyPr lIns="0"/>
          <a:lstStyle>
            <a:lvl1pPr>
              <a:defRPr sz="1600" b="1"/>
            </a:lvl1pPr>
          </a:lstStyle>
          <a:p>
            <a:pPr lvl="0"/>
            <a:r>
              <a:rPr lang="en-US" smtClean="0"/>
              <a:t>Click to edit Master text styles</a:t>
            </a:r>
          </a:p>
        </p:txBody>
      </p:sp>
      <p:sp>
        <p:nvSpPr>
          <p:cNvPr id="13" name="Text Placeholder 9"/>
          <p:cNvSpPr>
            <a:spLocks noGrp="1"/>
          </p:cNvSpPr>
          <p:nvPr>
            <p:ph type="body" sz="quarter" idx="21"/>
          </p:nvPr>
        </p:nvSpPr>
        <p:spPr>
          <a:xfrm>
            <a:off x="6910761" y="1039459"/>
            <a:ext cx="1944000" cy="758861"/>
          </a:xfrm>
        </p:spPr>
        <p:txBody>
          <a:bodyPr lIns="0"/>
          <a:lstStyle>
            <a:lvl1pPr>
              <a:defRPr sz="1600" b="1"/>
            </a:lvl1pPr>
          </a:lstStyle>
          <a:p>
            <a:pPr lvl="0"/>
            <a:r>
              <a:rPr lang="en-US" smtClean="0"/>
              <a:t>Click to edit Master text styles</a:t>
            </a:r>
          </a:p>
        </p:txBody>
      </p:sp>
      <p:sp>
        <p:nvSpPr>
          <p:cNvPr id="14" name="Content Placeholder 6"/>
          <p:cNvSpPr>
            <a:spLocks noGrp="1"/>
          </p:cNvSpPr>
          <p:nvPr>
            <p:ph sz="quarter" idx="22"/>
          </p:nvPr>
        </p:nvSpPr>
        <p:spPr>
          <a:xfrm>
            <a:off x="4702634" y="1789307"/>
            <a:ext cx="1944000" cy="40415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5" name="Text Placeholder 9"/>
          <p:cNvSpPr>
            <a:spLocks noGrp="1"/>
          </p:cNvSpPr>
          <p:nvPr>
            <p:ph type="body" sz="quarter" idx="23"/>
          </p:nvPr>
        </p:nvSpPr>
        <p:spPr>
          <a:xfrm>
            <a:off x="4702424" y="1039459"/>
            <a:ext cx="1944000"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31418804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vie -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6" name="Media Placeholder 4"/>
          <p:cNvSpPr>
            <a:spLocks noGrp="1"/>
          </p:cNvSpPr>
          <p:nvPr>
            <p:ph type="media" sz="quarter" idx="11" hasCustomPrompt="1"/>
          </p:nvPr>
        </p:nvSpPr>
        <p:spPr>
          <a:xfrm>
            <a:off x="285750" y="1285875"/>
            <a:ext cx="8569325" cy="4284663"/>
          </a:xfrm>
          <a:solidFill>
            <a:schemeClr val="bg1">
              <a:lumMod val="50000"/>
            </a:schemeClr>
          </a:solidFill>
        </p:spPr>
        <p:txBody>
          <a:bodyPr anchor="ctr"/>
          <a:lstStyle>
            <a:lvl1pPr algn="ctr">
              <a:defRPr>
                <a:solidFill>
                  <a:schemeClr val="bg1"/>
                </a:solidFill>
              </a:defRPr>
            </a:lvl1pPr>
          </a:lstStyle>
          <a:p>
            <a:r>
              <a:rPr lang="en-AU" dirty="0" smtClean="0"/>
              <a:t>Click to insert movie…</a:t>
            </a:r>
            <a:endParaRPr lang="en-AU" dirty="0"/>
          </a:p>
        </p:txBody>
      </p:sp>
    </p:spTree>
    <p:extLst>
      <p:ext uri="{BB962C8B-B14F-4D97-AF65-F5344CB8AC3E}">
        <p14:creationId xmlns:p14="http://schemas.microsoft.com/office/powerpoint/2010/main" val="428306799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vie - Full Sc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5" name="Media Placeholder 4"/>
          <p:cNvSpPr>
            <a:spLocks noGrp="1"/>
          </p:cNvSpPr>
          <p:nvPr>
            <p:ph type="media" sz="quarter" idx="11" hasCustomPrompt="1"/>
          </p:nvPr>
        </p:nvSpPr>
        <p:spPr>
          <a:xfrm>
            <a:off x="0" y="0"/>
            <a:ext cx="9144000" cy="6858000"/>
          </a:xfrm>
          <a:solidFill>
            <a:schemeClr val="bg1">
              <a:lumMod val="50000"/>
            </a:schemeClr>
          </a:solidFill>
        </p:spPr>
        <p:txBody>
          <a:bodyPr anchor="ctr"/>
          <a:lstStyle>
            <a:lvl1pPr algn="ctr">
              <a:defRPr>
                <a:solidFill>
                  <a:schemeClr val="bg1"/>
                </a:solidFill>
              </a:defRPr>
            </a:lvl1pPr>
          </a:lstStyle>
          <a:p>
            <a:r>
              <a:rPr lang="en-AU" dirty="0" smtClean="0"/>
              <a:t>Click to insert movie…</a:t>
            </a:r>
            <a:endParaRPr lang="en-AU" dirty="0"/>
          </a:p>
        </p:txBody>
      </p:sp>
    </p:spTree>
    <p:extLst>
      <p:ext uri="{BB962C8B-B14F-4D97-AF65-F5344CB8AC3E}">
        <p14:creationId xmlns:p14="http://schemas.microsoft.com/office/powerpoint/2010/main" val="27106330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
    <p:spTree>
      <p:nvGrpSpPr>
        <p:cNvPr id="1" name=""/>
        <p:cNvGrpSpPr/>
        <p:nvPr/>
      </p:nvGrpSpPr>
      <p:grpSpPr>
        <a:xfrm>
          <a:off x="0" y="0"/>
          <a:ext cx="0" cy="0"/>
          <a:chOff x="0" y="0"/>
          <a:chExt cx="0" cy="0"/>
        </a:xfrm>
      </p:grpSpPr>
      <p:pic>
        <p:nvPicPr>
          <p:cNvPr id="4" name="Picture 2" descr="C:\Users\AndrewA\Desktop\Email ATT\RGB_MASTER_A0_longlandsca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610" r="19388" b="9440"/>
          <a:stretch/>
        </p:blipFill>
        <p:spPr bwMode="auto">
          <a:xfrm>
            <a:off x="877888" y="0"/>
            <a:ext cx="8266112" cy="550848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1813" y="0"/>
            <a:ext cx="7051494" cy="1284971"/>
          </a:xfrm>
        </p:spPr>
        <p:txBody>
          <a:bodyPr/>
          <a:lstStyle/>
          <a:p>
            <a:r>
              <a:rPr lang="en-US" smtClean="0"/>
              <a:t>Click to edit Master title style</a:t>
            </a:r>
            <a:endParaRPr lang="en-GB" dirty="0"/>
          </a:p>
        </p:txBody>
      </p:sp>
      <p:pic>
        <p:nvPicPr>
          <p:cNvPr id="5" name="Picture 2" descr="C:\Users\AndrewA\Desktop\Email ATT\RGB_MASTER_A0_longlandscap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4610" r="19388" b="9440"/>
          <a:stretch/>
        </p:blipFill>
        <p:spPr bwMode="auto">
          <a:xfrm>
            <a:off x="877888" y="0"/>
            <a:ext cx="8266112" cy="550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05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Tree>
    <p:extLst>
      <p:ext uri="{BB962C8B-B14F-4D97-AF65-F5344CB8AC3E}">
        <p14:creationId xmlns:p14="http://schemas.microsoft.com/office/powerpoint/2010/main" val="36219360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x1 Box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31839"/>
            <a:ext cx="8569325" cy="44307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6" hasCustomPrompt="1"/>
          </p:nvPr>
        </p:nvSpPr>
        <p:spPr>
          <a:xfrm>
            <a:off x="1292225" y="5570538"/>
            <a:ext cx="7562850" cy="368300"/>
          </a:xfr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216664148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x1 Box + Title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90700"/>
            <a:ext cx="8569325" cy="3671888"/>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Text Placeholder 9"/>
          <p:cNvSpPr>
            <a:spLocks noGrp="1"/>
          </p:cNvSpPr>
          <p:nvPr>
            <p:ph type="body" sz="quarter" idx="15"/>
          </p:nvPr>
        </p:nvSpPr>
        <p:spPr>
          <a:xfrm>
            <a:off x="285750" y="1031839"/>
            <a:ext cx="8569324" cy="758861"/>
          </a:xfrm>
        </p:spPr>
        <p:txBody>
          <a:bodyPr/>
          <a:lstStyle>
            <a:lvl1pPr>
              <a:defRPr b="1"/>
            </a:lvl1pPr>
          </a:lstStyle>
          <a:p>
            <a:pPr lvl="0"/>
            <a:r>
              <a:rPr lang="en-US" smtClean="0"/>
              <a:t>Click to edit Master text styles</a:t>
            </a:r>
          </a:p>
        </p:txBody>
      </p:sp>
      <p:sp>
        <p:nvSpPr>
          <p:cNvPr id="10" name="Text Placeholder 9"/>
          <p:cNvSpPr>
            <a:spLocks noGrp="1"/>
          </p:cNvSpPr>
          <p:nvPr>
            <p:ph type="body" sz="quarter" idx="16" hasCustomPrompt="1"/>
          </p:nvPr>
        </p:nvSpPr>
        <p:spPr>
          <a:xfrm>
            <a:off x="1292225" y="5570538"/>
            <a:ext cx="7562850" cy="368300"/>
          </a:xfr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55713937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x2 Box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49" y="1031839"/>
            <a:ext cx="4030663" cy="44307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Content Placeholder 6"/>
          <p:cNvSpPr>
            <a:spLocks noGrp="1"/>
          </p:cNvSpPr>
          <p:nvPr>
            <p:ph sz="quarter" idx="12"/>
          </p:nvPr>
        </p:nvSpPr>
        <p:spPr>
          <a:xfrm>
            <a:off x="4826000" y="1031839"/>
            <a:ext cx="4029075" cy="4430749"/>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9"/>
          <p:cNvSpPr>
            <a:spLocks noGrp="1"/>
          </p:cNvSpPr>
          <p:nvPr>
            <p:ph type="body" sz="quarter" idx="17" hasCustomPrompt="1"/>
          </p:nvPr>
        </p:nvSpPr>
        <p:spPr>
          <a:xfrm>
            <a:off x="1292225" y="5570538"/>
            <a:ext cx="7562850" cy="368300"/>
          </a:xfr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57932592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x2 Box + Title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49" y="1790699"/>
            <a:ext cx="4030663" cy="3671889"/>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Content Placeholder 6"/>
          <p:cNvSpPr>
            <a:spLocks noGrp="1"/>
          </p:cNvSpPr>
          <p:nvPr>
            <p:ph sz="quarter" idx="12"/>
          </p:nvPr>
        </p:nvSpPr>
        <p:spPr>
          <a:xfrm>
            <a:off x="4826000" y="1790699"/>
            <a:ext cx="4029075" cy="3671889"/>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49" y="1031839"/>
            <a:ext cx="4030663" cy="758861"/>
          </a:xfrm>
        </p:spPr>
        <p:txBody>
          <a:bodyPr/>
          <a:lstStyle>
            <a:lvl1pPr>
              <a:defRPr sz="1600" b="1"/>
            </a:lvl1pPr>
          </a:lstStyle>
          <a:p>
            <a:pPr lvl="0"/>
            <a:r>
              <a:rPr lang="en-US" smtClean="0"/>
              <a:t>Click to edit Master text styles</a:t>
            </a:r>
          </a:p>
        </p:txBody>
      </p:sp>
      <p:sp>
        <p:nvSpPr>
          <p:cNvPr id="11" name="Text Placeholder 9"/>
          <p:cNvSpPr>
            <a:spLocks noGrp="1"/>
          </p:cNvSpPr>
          <p:nvPr>
            <p:ph type="body" sz="quarter" idx="16"/>
          </p:nvPr>
        </p:nvSpPr>
        <p:spPr>
          <a:xfrm>
            <a:off x="4826000" y="1031839"/>
            <a:ext cx="4029074" cy="758861"/>
          </a:xfrm>
        </p:spPr>
        <p:txBody>
          <a:bodyPr lIns="0"/>
          <a:lstStyle>
            <a:lvl1pPr>
              <a:defRPr sz="1600" b="1"/>
            </a:lvl1pPr>
          </a:lstStyle>
          <a:p>
            <a:pPr lvl="0"/>
            <a:r>
              <a:rPr lang="en-US" smtClean="0"/>
              <a:t>Click to edit Master text styles</a:t>
            </a:r>
          </a:p>
        </p:txBody>
      </p:sp>
      <p:sp>
        <p:nvSpPr>
          <p:cNvPr id="12" name="Text Placeholder 9"/>
          <p:cNvSpPr>
            <a:spLocks noGrp="1"/>
          </p:cNvSpPr>
          <p:nvPr>
            <p:ph type="body" sz="quarter" idx="17"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26927822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x3 Box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238413" y="1033230"/>
            <a:ext cx="2664000" cy="4429358"/>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191075" y="1036005"/>
            <a:ext cx="2664000" cy="4425605"/>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31839"/>
            <a:ext cx="2664000" cy="4429358"/>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166109518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x3 Box + Title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238413" y="1788565"/>
            <a:ext cx="2664000" cy="3674024"/>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191075" y="1790699"/>
            <a:ext cx="2664000" cy="367091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87174"/>
            <a:ext cx="2664000" cy="3674024"/>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50" y="1031839"/>
            <a:ext cx="2664000" cy="758861"/>
          </a:xfrm>
        </p:spPr>
        <p:txBody>
          <a:bodyPr/>
          <a:lstStyle>
            <a:lvl1pPr>
              <a:defRPr sz="1600" b="1"/>
            </a:lvl1pPr>
          </a:lstStyle>
          <a:p>
            <a:pPr lvl="0"/>
            <a:r>
              <a:rPr lang="en-US" smtClean="0"/>
              <a:t>Click to edit Master text styles</a:t>
            </a:r>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
        <p:nvSpPr>
          <p:cNvPr id="11" name="Text Placeholder 9"/>
          <p:cNvSpPr>
            <a:spLocks noGrp="1"/>
          </p:cNvSpPr>
          <p:nvPr>
            <p:ph type="body" sz="quarter" idx="20"/>
          </p:nvPr>
        </p:nvSpPr>
        <p:spPr>
          <a:xfrm>
            <a:off x="3238256" y="1031839"/>
            <a:ext cx="2664000" cy="758861"/>
          </a:xfrm>
        </p:spPr>
        <p:txBody>
          <a:bodyPr lIns="0"/>
          <a:lstStyle>
            <a:lvl1pPr>
              <a:defRPr sz="1600" b="1"/>
            </a:lvl1pPr>
          </a:lstStyle>
          <a:p>
            <a:pPr lvl="0"/>
            <a:r>
              <a:rPr lang="en-US" smtClean="0"/>
              <a:t>Click to edit Master text styles</a:t>
            </a:r>
          </a:p>
        </p:txBody>
      </p:sp>
      <p:sp>
        <p:nvSpPr>
          <p:cNvPr id="13" name="Text Placeholder 9"/>
          <p:cNvSpPr>
            <a:spLocks noGrp="1"/>
          </p:cNvSpPr>
          <p:nvPr>
            <p:ph type="body" sz="quarter" idx="21"/>
          </p:nvPr>
        </p:nvSpPr>
        <p:spPr>
          <a:xfrm>
            <a:off x="6190761" y="1039459"/>
            <a:ext cx="2664000"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25526955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x4 Box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4702634" y="1006068"/>
            <a:ext cx="1944000" cy="4457911"/>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911075" y="1008843"/>
            <a:ext cx="1944000" cy="4457911"/>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04677"/>
            <a:ext cx="1944000" cy="4457911"/>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
        <p:nvSpPr>
          <p:cNvPr id="10" name="Content Placeholder 6"/>
          <p:cNvSpPr>
            <a:spLocks noGrp="1"/>
          </p:cNvSpPr>
          <p:nvPr>
            <p:ph sz="quarter" idx="19"/>
          </p:nvPr>
        </p:nvSpPr>
        <p:spPr>
          <a:xfrm>
            <a:off x="2494192" y="1004677"/>
            <a:ext cx="1944000" cy="4457911"/>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9304457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x4 Box + Title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2494192" y="1789307"/>
            <a:ext cx="1944000" cy="36732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911075" y="1789307"/>
            <a:ext cx="1944000" cy="36732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89307"/>
            <a:ext cx="1944000" cy="3673281"/>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50" y="1033975"/>
            <a:ext cx="1944000" cy="758861"/>
          </a:xfrm>
        </p:spPr>
        <p:txBody>
          <a:bodyPr/>
          <a:lstStyle>
            <a:lvl1pPr>
              <a:defRPr sz="1600" b="1"/>
            </a:lvl1pPr>
          </a:lstStyle>
          <a:p>
            <a:pPr lvl="0"/>
            <a:r>
              <a:rPr lang="en-US" smtClean="0"/>
              <a:t>Click to edit Master text styles</a:t>
            </a:r>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
        <p:nvSpPr>
          <p:cNvPr id="11" name="Text Placeholder 9"/>
          <p:cNvSpPr>
            <a:spLocks noGrp="1"/>
          </p:cNvSpPr>
          <p:nvPr>
            <p:ph type="body" sz="quarter" idx="20"/>
          </p:nvPr>
        </p:nvSpPr>
        <p:spPr>
          <a:xfrm>
            <a:off x="2494087" y="1033975"/>
            <a:ext cx="1944000" cy="758861"/>
          </a:xfrm>
        </p:spPr>
        <p:txBody>
          <a:bodyPr lIns="0"/>
          <a:lstStyle>
            <a:lvl1pPr>
              <a:defRPr sz="1600" b="1"/>
            </a:lvl1pPr>
          </a:lstStyle>
          <a:p>
            <a:pPr lvl="0"/>
            <a:r>
              <a:rPr lang="en-US" smtClean="0"/>
              <a:t>Click to edit Master text styles</a:t>
            </a:r>
          </a:p>
        </p:txBody>
      </p:sp>
      <p:sp>
        <p:nvSpPr>
          <p:cNvPr id="13" name="Text Placeholder 9"/>
          <p:cNvSpPr>
            <a:spLocks noGrp="1"/>
          </p:cNvSpPr>
          <p:nvPr>
            <p:ph type="body" sz="quarter" idx="21"/>
          </p:nvPr>
        </p:nvSpPr>
        <p:spPr>
          <a:xfrm>
            <a:off x="6910761" y="1039459"/>
            <a:ext cx="1944000" cy="758861"/>
          </a:xfrm>
        </p:spPr>
        <p:txBody>
          <a:bodyPr lIns="0"/>
          <a:lstStyle>
            <a:lvl1pPr>
              <a:defRPr sz="1600" b="1"/>
            </a:lvl1pPr>
          </a:lstStyle>
          <a:p>
            <a:pPr lvl="0"/>
            <a:r>
              <a:rPr lang="en-US" smtClean="0"/>
              <a:t>Click to edit Master text styles</a:t>
            </a:r>
          </a:p>
        </p:txBody>
      </p:sp>
      <p:sp>
        <p:nvSpPr>
          <p:cNvPr id="14" name="Content Placeholder 6"/>
          <p:cNvSpPr>
            <a:spLocks noGrp="1"/>
          </p:cNvSpPr>
          <p:nvPr>
            <p:ph sz="quarter" idx="22"/>
          </p:nvPr>
        </p:nvSpPr>
        <p:spPr>
          <a:xfrm>
            <a:off x="4702634" y="1789307"/>
            <a:ext cx="1944000" cy="36732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5" name="Text Placeholder 9"/>
          <p:cNvSpPr>
            <a:spLocks noGrp="1"/>
          </p:cNvSpPr>
          <p:nvPr>
            <p:ph type="body" sz="quarter" idx="23"/>
          </p:nvPr>
        </p:nvSpPr>
        <p:spPr>
          <a:xfrm>
            <a:off x="4702424" y="1039459"/>
            <a:ext cx="1944000"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327812955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6" name="Text Placeholder 9"/>
          <p:cNvSpPr>
            <a:spLocks noGrp="1"/>
          </p:cNvSpPr>
          <p:nvPr>
            <p:ph type="body" sz="quarter" idx="16"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12721345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D)">
    <p:spTree>
      <p:nvGrpSpPr>
        <p:cNvPr id="1" name=""/>
        <p:cNvGrpSpPr/>
        <p:nvPr/>
      </p:nvGrpSpPr>
      <p:grpSpPr>
        <a:xfrm>
          <a:off x="0" y="0"/>
          <a:ext cx="0" cy="0"/>
          <a:chOff x="0" y="0"/>
          <a:chExt cx="0" cy="0"/>
        </a:xfrm>
      </p:grpSpPr>
      <p:pic>
        <p:nvPicPr>
          <p:cNvPr id="4" name="Picture 2" descr="C:\Users\AndrewA\Desktop\Email ATT\RGB_MASTER_A0_portrait_01_righttolef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47" t="13578" r="9952" b="3640"/>
          <a:stretch/>
        </p:blipFill>
        <p:spPr bwMode="auto">
          <a:xfrm>
            <a:off x="4449548" y="1"/>
            <a:ext cx="4694452" cy="581684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1813" y="0"/>
            <a:ext cx="5059732" cy="1284971"/>
          </a:xfrm>
        </p:spPr>
        <p:txBody>
          <a:bodyPr/>
          <a:lstStyle/>
          <a:p>
            <a:r>
              <a:rPr lang="en-US" smtClean="0"/>
              <a:t>Click to edit Master title style</a:t>
            </a:r>
            <a:endParaRPr lang="en-GB"/>
          </a:p>
        </p:txBody>
      </p:sp>
      <p:pic>
        <p:nvPicPr>
          <p:cNvPr id="5" name="Picture 2" descr="C:\Users\AndrewA\Desktop\Email ATT\RGB_MASTER_A0_portrait_01_righttolef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447" t="13578" r="9952" b="3640"/>
          <a:stretch/>
        </p:blipFill>
        <p:spPr bwMode="auto">
          <a:xfrm>
            <a:off x="4449548" y="1"/>
            <a:ext cx="4694452" cy="581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x1 Box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31839"/>
            <a:ext cx="8569325" cy="46085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6" hasCustomPrompt="1"/>
          </p:nvPr>
        </p:nvSpPr>
        <p:spPr>
          <a:xfrm>
            <a:off x="1292225" y="5570538"/>
            <a:ext cx="7562850" cy="368300"/>
          </a:xfr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352617077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x1 Box + Title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90700"/>
            <a:ext cx="8569325" cy="3849688"/>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8" name="Text Placeholder 9"/>
          <p:cNvSpPr>
            <a:spLocks noGrp="1"/>
          </p:cNvSpPr>
          <p:nvPr>
            <p:ph type="body" sz="quarter" idx="15"/>
          </p:nvPr>
        </p:nvSpPr>
        <p:spPr>
          <a:xfrm>
            <a:off x="285750" y="1031839"/>
            <a:ext cx="8569324" cy="758861"/>
          </a:xfrm>
        </p:spPr>
        <p:txBody>
          <a:bodyPr/>
          <a:lstStyle>
            <a:lvl1pPr>
              <a:defRPr b="1"/>
            </a:lvl1pPr>
          </a:lstStyle>
          <a:p>
            <a:pPr lvl="0"/>
            <a:r>
              <a:rPr lang="en-US" smtClean="0"/>
              <a:t>Click to edit Master text styles</a:t>
            </a:r>
          </a:p>
        </p:txBody>
      </p:sp>
      <p:sp>
        <p:nvSpPr>
          <p:cNvPr id="10" name="Text Placeholder 9"/>
          <p:cNvSpPr>
            <a:spLocks noGrp="1"/>
          </p:cNvSpPr>
          <p:nvPr>
            <p:ph type="body" sz="quarter" idx="16" hasCustomPrompt="1"/>
          </p:nvPr>
        </p:nvSpPr>
        <p:spPr>
          <a:xfrm>
            <a:off x="1292225" y="5570538"/>
            <a:ext cx="7562850" cy="368300"/>
          </a:xfr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17274022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x2 Box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49" y="1031839"/>
            <a:ext cx="4030663" cy="46085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Content Placeholder 6"/>
          <p:cNvSpPr>
            <a:spLocks noGrp="1"/>
          </p:cNvSpPr>
          <p:nvPr>
            <p:ph sz="quarter" idx="12"/>
          </p:nvPr>
        </p:nvSpPr>
        <p:spPr>
          <a:xfrm>
            <a:off x="4826000" y="1031839"/>
            <a:ext cx="4029075" cy="4608549"/>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9"/>
          <p:cNvSpPr>
            <a:spLocks noGrp="1"/>
          </p:cNvSpPr>
          <p:nvPr>
            <p:ph type="body" sz="quarter" idx="17" hasCustomPrompt="1"/>
          </p:nvPr>
        </p:nvSpPr>
        <p:spPr>
          <a:xfrm>
            <a:off x="1292225" y="5570538"/>
            <a:ext cx="7562850" cy="368300"/>
          </a:xfr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224927988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x2 Box + Title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49" y="1790699"/>
            <a:ext cx="4030663" cy="3849689"/>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Content Placeholder 6"/>
          <p:cNvSpPr>
            <a:spLocks noGrp="1"/>
          </p:cNvSpPr>
          <p:nvPr>
            <p:ph sz="quarter" idx="12"/>
          </p:nvPr>
        </p:nvSpPr>
        <p:spPr>
          <a:xfrm>
            <a:off x="4826000" y="1790699"/>
            <a:ext cx="4029075" cy="3849689"/>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49" y="1031839"/>
            <a:ext cx="4030663" cy="758861"/>
          </a:xfrm>
        </p:spPr>
        <p:txBody>
          <a:bodyPr/>
          <a:lstStyle>
            <a:lvl1pPr>
              <a:defRPr sz="1600" b="1"/>
            </a:lvl1pPr>
          </a:lstStyle>
          <a:p>
            <a:pPr lvl="0"/>
            <a:r>
              <a:rPr lang="en-US" smtClean="0"/>
              <a:t>Click to edit Master text styles</a:t>
            </a:r>
          </a:p>
        </p:txBody>
      </p:sp>
      <p:sp>
        <p:nvSpPr>
          <p:cNvPr id="11" name="Text Placeholder 9"/>
          <p:cNvSpPr>
            <a:spLocks noGrp="1"/>
          </p:cNvSpPr>
          <p:nvPr>
            <p:ph type="body" sz="quarter" idx="16"/>
          </p:nvPr>
        </p:nvSpPr>
        <p:spPr>
          <a:xfrm>
            <a:off x="4826000" y="1031839"/>
            <a:ext cx="4029074" cy="758861"/>
          </a:xfrm>
        </p:spPr>
        <p:txBody>
          <a:bodyPr lIns="0"/>
          <a:lstStyle>
            <a:lvl1pPr>
              <a:defRPr sz="1600" b="1"/>
            </a:lvl1pPr>
          </a:lstStyle>
          <a:p>
            <a:pPr lvl="0"/>
            <a:r>
              <a:rPr lang="en-US" smtClean="0"/>
              <a:t>Click to edit Master text styles</a:t>
            </a:r>
          </a:p>
        </p:txBody>
      </p:sp>
      <p:sp>
        <p:nvSpPr>
          <p:cNvPr id="12" name="Text Placeholder 9"/>
          <p:cNvSpPr>
            <a:spLocks noGrp="1"/>
          </p:cNvSpPr>
          <p:nvPr>
            <p:ph type="body" sz="quarter" idx="17"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155057708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x3 Box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238413" y="1033230"/>
            <a:ext cx="2664000" cy="4608288"/>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191075" y="1036005"/>
            <a:ext cx="2664000" cy="4604383"/>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031839"/>
            <a:ext cx="2664000" cy="4608288"/>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126766523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x3 Box + Title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3238413" y="1788565"/>
            <a:ext cx="2664000" cy="3852954"/>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191075" y="1790699"/>
            <a:ext cx="2664000" cy="3849689"/>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87174"/>
            <a:ext cx="2664000" cy="3852954"/>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50" y="1031839"/>
            <a:ext cx="2664000" cy="758861"/>
          </a:xfrm>
        </p:spPr>
        <p:txBody>
          <a:bodyPr/>
          <a:lstStyle>
            <a:lvl1pPr>
              <a:defRPr sz="1600" b="1"/>
            </a:lvl1pPr>
          </a:lstStyle>
          <a:p>
            <a:pPr lvl="0"/>
            <a:r>
              <a:rPr lang="en-US" smtClean="0"/>
              <a:t>Click to edit Master text styles</a:t>
            </a:r>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
        <p:nvSpPr>
          <p:cNvPr id="11" name="Text Placeholder 9"/>
          <p:cNvSpPr>
            <a:spLocks noGrp="1"/>
          </p:cNvSpPr>
          <p:nvPr>
            <p:ph type="body" sz="quarter" idx="20"/>
          </p:nvPr>
        </p:nvSpPr>
        <p:spPr>
          <a:xfrm>
            <a:off x="3238256" y="1031839"/>
            <a:ext cx="2664000" cy="758861"/>
          </a:xfrm>
        </p:spPr>
        <p:txBody>
          <a:bodyPr lIns="0"/>
          <a:lstStyle>
            <a:lvl1pPr>
              <a:defRPr sz="1600" b="1"/>
            </a:lvl1pPr>
          </a:lstStyle>
          <a:p>
            <a:pPr lvl="0"/>
            <a:r>
              <a:rPr lang="en-US" smtClean="0"/>
              <a:t>Click to edit Master text styles</a:t>
            </a:r>
          </a:p>
        </p:txBody>
      </p:sp>
      <p:sp>
        <p:nvSpPr>
          <p:cNvPr id="13" name="Text Placeholder 9"/>
          <p:cNvSpPr>
            <a:spLocks noGrp="1"/>
          </p:cNvSpPr>
          <p:nvPr>
            <p:ph type="body" sz="quarter" idx="21"/>
          </p:nvPr>
        </p:nvSpPr>
        <p:spPr>
          <a:xfrm>
            <a:off x="6190761" y="1039459"/>
            <a:ext cx="2664000"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71372916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x4 Box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4712159" y="1006068"/>
            <a:ext cx="1944000" cy="4631545"/>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911075" y="1008843"/>
            <a:ext cx="1944000" cy="4631545"/>
          </a:xfrm>
        </p:spPr>
        <p:txBody>
          <a:bodyPr l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95275" y="1004677"/>
            <a:ext cx="1944000" cy="4631545"/>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
        <p:nvSpPr>
          <p:cNvPr id="10" name="Content Placeholder 6"/>
          <p:cNvSpPr>
            <a:spLocks noGrp="1"/>
          </p:cNvSpPr>
          <p:nvPr>
            <p:ph sz="quarter" idx="19"/>
          </p:nvPr>
        </p:nvSpPr>
        <p:spPr>
          <a:xfrm>
            <a:off x="2503717" y="1004677"/>
            <a:ext cx="1944000" cy="4631545"/>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109647432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x4 Box + Title (Narrow Grey Box)">
    <p:spTree>
      <p:nvGrpSpPr>
        <p:cNvPr id="1" name=""/>
        <p:cNvGrpSpPr/>
        <p:nvPr/>
      </p:nvGrpSpPr>
      <p:grpSpPr>
        <a:xfrm>
          <a:off x="0" y="0"/>
          <a:ext cx="0" cy="0"/>
          <a:chOff x="0" y="0"/>
          <a:chExt cx="0" cy="0"/>
        </a:xfrm>
      </p:grpSpPr>
      <p:sp>
        <p:nvSpPr>
          <p:cNvPr id="8" name="Content Placeholder 6"/>
          <p:cNvSpPr>
            <a:spLocks noGrp="1"/>
          </p:cNvSpPr>
          <p:nvPr>
            <p:ph sz="quarter" idx="16"/>
          </p:nvPr>
        </p:nvSpPr>
        <p:spPr>
          <a:xfrm>
            <a:off x="2494192" y="1789307"/>
            <a:ext cx="1944000" cy="38510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9" name="Content Placeholder 6"/>
          <p:cNvSpPr>
            <a:spLocks noGrp="1"/>
          </p:cNvSpPr>
          <p:nvPr>
            <p:ph sz="quarter" idx="17"/>
          </p:nvPr>
        </p:nvSpPr>
        <p:spPr>
          <a:xfrm>
            <a:off x="6911075" y="1789307"/>
            <a:ext cx="1944000" cy="38510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285750" y="1789307"/>
            <a:ext cx="1944000" cy="3851081"/>
          </a:xfrm>
        </p:spPr>
        <p:txBody>
          <a:bodyPr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5"/>
          </p:nvPr>
        </p:nvSpPr>
        <p:spPr>
          <a:xfrm>
            <a:off x="285750" y="1033975"/>
            <a:ext cx="1944000" cy="758861"/>
          </a:xfrm>
        </p:spPr>
        <p:txBody>
          <a:bodyPr/>
          <a:lstStyle>
            <a:lvl1pPr>
              <a:defRPr sz="1600" b="1"/>
            </a:lvl1pPr>
          </a:lstStyle>
          <a:p>
            <a:pPr lvl="0"/>
            <a:r>
              <a:rPr lang="en-US" smtClean="0"/>
              <a:t>Click to edit Master text styles</a:t>
            </a:r>
          </a:p>
        </p:txBody>
      </p:sp>
      <p:sp>
        <p:nvSpPr>
          <p:cNvPr id="12" name="Text Placeholder 9"/>
          <p:cNvSpPr>
            <a:spLocks noGrp="1"/>
          </p:cNvSpPr>
          <p:nvPr>
            <p:ph type="body" sz="quarter" idx="18"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
        <p:nvSpPr>
          <p:cNvPr id="11" name="Text Placeholder 9"/>
          <p:cNvSpPr>
            <a:spLocks noGrp="1"/>
          </p:cNvSpPr>
          <p:nvPr>
            <p:ph type="body" sz="quarter" idx="20"/>
          </p:nvPr>
        </p:nvSpPr>
        <p:spPr>
          <a:xfrm>
            <a:off x="2494087" y="1033975"/>
            <a:ext cx="1944000" cy="758861"/>
          </a:xfrm>
        </p:spPr>
        <p:txBody>
          <a:bodyPr lIns="0"/>
          <a:lstStyle>
            <a:lvl1pPr>
              <a:defRPr sz="1600" b="1"/>
            </a:lvl1pPr>
          </a:lstStyle>
          <a:p>
            <a:pPr lvl="0"/>
            <a:r>
              <a:rPr lang="en-US" smtClean="0"/>
              <a:t>Click to edit Master text styles</a:t>
            </a:r>
          </a:p>
        </p:txBody>
      </p:sp>
      <p:sp>
        <p:nvSpPr>
          <p:cNvPr id="13" name="Text Placeholder 9"/>
          <p:cNvSpPr>
            <a:spLocks noGrp="1"/>
          </p:cNvSpPr>
          <p:nvPr>
            <p:ph type="body" sz="quarter" idx="21"/>
          </p:nvPr>
        </p:nvSpPr>
        <p:spPr>
          <a:xfrm>
            <a:off x="6910761" y="1039459"/>
            <a:ext cx="1944000" cy="758861"/>
          </a:xfrm>
        </p:spPr>
        <p:txBody>
          <a:bodyPr lIns="0"/>
          <a:lstStyle>
            <a:lvl1pPr>
              <a:defRPr sz="1600" b="1"/>
            </a:lvl1pPr>
          </a:lstStyle>
          <a:p>
            <a:pPr lvl="0"/>
            <a:r>
              <a:rPr lang="en-US" smtClean="0"/>
              <a:t>Click to edit Master text styles</a:t>
            </a:r>
          </a:p>
        </p:txBody>
      </p:sp>
      <p:sp>
        <p:nvSpPr>
          <p:cNvPr id="14" name="Content Placeholder 6"/>
          <p:cNvSpPr>
            <a:spLocks noGrp="1"/>
          </p:cNvSpPr>
          <p:nvPr>
            <p:ph sz="quarter" idx="22"/>
          </p:nvPr>
        </p:nvSpPr>
        <p:spPr>
          <a:xfrm>
            <a:off x="4702634" y="1789307"/>
            <a:ext cx="1944000" cy="3851081"/>
          </a:xfrm>
        </p:spPr>
        <p:txBody>
          <a:bodyPr lIns="0" tIns="0">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5" name="Text Placeholder 9"/>
          <p:cNvSpPr>
            <a:spLocks noGrp="1"/>
          </p:cNvSpPr>
          <p:nvPr>
            <p:ph type="body" sz="quarter" idx="23"/>
          </p:nvPr>
        </p:nvSpPr>
        <p:spPr>
          <a:xfrm>
            <a:off x="4702424" y="1039459"/>
            <a:ext cx="1944000" cy="758861"/>
          </a:xfrm>
        </p:spPr>
        <p:txBody>
          <a:bodyPr lIns="0"/>
          <a:lstStyle>
            <a:lvl1pPr>
              <a:defRPr sz="1600" b="1"/>
            </a:lvl1pPr>
          </a:lstStyle>
          <a:p>
            <a:pPr lvl="0"/>
            <a:r>
              <a:rPr lang="en-US" smtClean="0"/>
              <a:t>Click to edit Master text styles</a:t>
            </a:r>
          </a:p>
        </p:txBody>
      </p:sp>
    </p:spTree>
    <p:extLst>
      <p:ext uri="{BB962C8B-B14F-4D97-AF65-F5344CB8AC3E}">
        <p14:creationId xmlns:p14="http://schemas.microsoft.com/office/powerpoint/2010/main" val="146803068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Narrow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6" name="Text Placeholder 9"/>
          <p:cNvSpPr>
            <a:spLocks noGrp="1"/>
          </p:cNvSpPr>
          <p:nvPr>
            <p:ph type="body" sz="quarter" idx="16" hasCustomPrompt="1"/>
          </p:nvPr>
        </p:nvSpPr>
        <p:spPr>
          <a:xfrm>
            <a:off x="1292225" y="5570538"/>
            <a:ext cx="7562850" cy="368300"/>
          </a:xfrm>
        </p:spPr>
        <p:txBody>
          <a:bodyPr lIns="0" tIns="0" rIns="0" bIns="108000" anchor="b">
            <a:noAutofit/>
          </a:bodyPr>
          <a:lstStyle>
            <a:lvl1pPr>
              <a:defRPr sz="600" b="0"/>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417733620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1074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E)">
    <p:spTree>
      <p:nvGrpSpPr>
        <p:cNvPr id="1" name=""/>
        <p:cNvGrpSpPr/>
        <p:nvPr/>
      </p:nvGrpSpPr>
      <p:grpSpPr>
        <a:xfrm>
          <a:off x="0" y="0"/>
          <a:ext cx="0" cy="0"/>
          <a:chOff x="0" y="0"/>
          <a:chExt cx="0" cy="0"/>
        </a:xfrm>
      </p:grpSpPr>
      <p:pic>
        <p:nvPicPr>
          <p:cNvPr id="4" name="Picture 2" descr="C:\Users\AndrewA\Desktop\Email ATT\RGB_MASTER_A0_portrait_02_righttolef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509" r="19239" b="3525"/>
          <a:stretch/>
        </p:blipFill>
        <p:spPr bwMode="auto">
          <a:xfrm>
            <a:off x="4710159" y="0"/>
            <a:ext cx="4433841" cy="57435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1813" y="0"/>
            <a:ext cx="5367549" cy="1284971"/>
          </a:xfrm>
        </p:spPr>
        <p:txBody>
          <a:bodyPr/>
          <a:lstStyle/>
          <a:p>
            <a:r>
              <a:rPr lang="en-US" smtClean="0"/>
              <a:t>Click to edit Master title style</a:t>
            </a:r>
            <a:endParaRPr lang="en-GB" dirty="0"/>
          </a:p>
        </p:txBody>
      </p:sp>
      <p:pic>
        <p:nvPicPr>
          <p:cNvPr id="5" name="Picture 2" descr="C:\Users\AndrewA\Desktop\Email ATT\RGB_MASTER_A0_portrait_02_righttolef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2509" r="19239" b="3525"/>
          <a:stretch/>
        </p:blipFill>
        <p:spPr bwMode="auto">
          <a:xfrm>
            <a:off x="4710159" y="0"/>
            <a:ext cx="4433841" cy="574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2235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69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F)">
    <p:spTree>
      <p:nvGrpSpPr>
        <p:cNvPr id="1" name=""/>
        <p:cNvGrpSpPr/>
        <p:nvPr/>
      </p:nvGrpSpPr>
      <p:grpSpPr>
        <a:xfrm>
          <a:off x="0" y="0"/>
          <a:ext cx="0" cy="0"/>
          <a:chOff x="0" y="0"/>
          <a:chExt cx="0" cy="0"/>
        </a:xfrm>
      </p:grpSpPr>
      <p:pic>
        <p:nvPicPr>
          <p:cNvPr id="4" name="Picture 2" descr="C:\Users\AndrewA\Desktop\Email ATT\RGB_MASTER_A0_portrait_03_straig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926" r="21766" b="3545"/>
          <a:stretch/>
        </p:blipFill>
        <p:spPr bwMode="auto">
          <a:xfrm>
            <a:off x="4343401" y="0"/>
            <a:ext cx="4514850" cy="57569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1813" y="0"/>
            <a:ext cx="5376603" cy="1284971"/>
          </a:xfrm>
        </p:spPr>
        <p:txBody>
          <a:bodyPr/>
          <a:lstStyle/>
          <a:p>
            <a:r>
              <a:rPr lang="en-US" smtClean="0"/>
              <a:t>Click to edit Master title style</a:t>
            </a:r>
            <a:endParaRPr lang="en-GB" dirty="0"/>
          </a:p>
        </p:txBody>
      </p:sp>
      <p:pic>
        <p:nvPicPr>
          <p:cNvPr id="5" name="Picture 2" descr="C:\Users\AndrewA\Desktop\Email ATT\RGB_MASTER_A0_portrait_03_straigh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5926" r="21766" b="3545"/>
          <a:stretch/>
        </p:blipFill>
        <p:spPr bwMode="auto">
          <a:xfrm>
            <a:off x="4343401" y="0"/>
            <a:ext cx="4514850" cy="575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5047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G)">
    <p:spTree>
      <p:nvGrpSpPr>
        <p:cNvPr id="1" name=""/>
        <p:cNvGrpSpPr/>
        <p:nvPr/>
      </p:nvGrpSpPr>
      <p:grpSpPr>
        <a:xfrm>
          <a:off x="0" y="0"/>
          <a:ext cx="0" cy="0"/>
          <a:chOff x="0" y="0"/>
          <a:chExt cx="0" cy="0"/>
        </a:xfrm>
      </p:grpSpPr>
      <p:pic>
        <p:nvPicPr>
          <p:cNvPr id="4" name="Picture 2" descr="C:\Users\AndrewA\Desktop\Email ATT\RGB_MASTER_A0_squa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85" t="2596" r="19349" b="898"/>
          <a:stretch/>
        </p:blipFill>
        <p:spPr bwMode="auto">
          <a:xfrm>
            <a:off x="3286912" y="0"/>
            <a:ext cx="5857087" cy="57816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1813" y="0"/>
            <a:ext cx="5611993" cy="1284971"/>
          </a:xfrm>
        </p:spPr>
        <p:txBody>
          <a:bodyPr/>
          <a:lstStyle/>
          <a:p>
            <a:r>
              <a:rPr lang="en-US" smtClean="0"/>
              <a:t>Click to edit Master title style</a:t>
            </a:r>
            <a:endParaRPr lang="en-GB" dirty="0"/>
          </a:p>
        </p:txBody>
      </p:sp>
      <p:pic>
        <p:nvPicPr>
          <p:cNvPr id="5" name="Picture 2" descr="C:\Users\AndrewA\Desktop\Email ATT\RGB_MASTER_A0_squar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485" t="2596" r="19349" b="898"/>
          <a:stretch/>
        </p:blipFill>
        <p:spPr bwMode="auto">
          <a:xfrm>
            <a:off x="3286912" y="0"/>
            <a:ext cx="5857087" cy="578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8929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with Image">
    <p:spTree>
      <p:nvGrpSpPr>
        <p:cNvPr id="1" name=""/>
        <p:cNvGrpSpPr/>
        <p:nvPr/>
      </p:nvGrpSpPr>
      <p:grpSpPr>
        <a:xfrm>
          <a:off x="0" y="0"/>
          <a:ext cx="0" cy="0"/>
          <a:chOff x="0" y="0"/>
          <a:chExt cx="0" cy="0"/>
        </a:xfrm>
      </p:grpSpPr>
      <p:sp>
        <p:nvSpPr>
          <p:cNvPr id="6" name="Picture Placeholder 6"/>
          <p:cNvSpPr>
            <a:spLocks noGrp="1"/>
          </p:cNvSpPr>
          <p:nvPr>
            <p:ph type="pic" sz="quarter" idx="19"/>
          </p:nvPr>
        </p:nvSpPr>
        <p:spPr>
          <a:xfrm>
            <a:off x="285750" y="1285875"/>
            <a:ext cx="8569325" cy="4537075"/>
          </a:xfrm>
          <a:prstGeom prst="rect">
            <a:avLst/>
          </a:prstGeom>
        </p:spPr>
        <p:txBody>
          <a:bodyPr>
            <a:noAutofit/>
          </a:bodyPr>
          <a:lstStyle>
            <a:lvl1pPr>
              <a:defRPr b="0">
                <a:solidFill>
                  <a:schemeClr val="tx1"/>
                </a:solidFill>
              </a:defRPr>
            </a:lvl1pPr>
          </a:lstStyle>
          <a:p>
            <a:r>
              <a:rPr lang="en-US" smtClean="0"/>
              <a:t>Click icon to add picture</a:t>
            </a:r>
            <a:endParaRPr lang="en-AU" dirty="0"/>
          </a:p>
        </p:txBody>
      </p:sp>
      <p:sp>
        <p:nvSpPr>
          <p:cNvPr id="4" name="Title 3"/>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8777250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A)">
    <p:spTree>
      <p:nvGrpSpPr>
        <p:cNvPr id="1" name=""/>
        <p:cNvGrpSpPr/>
        <p:nvPr/>
      </p:nvGrpSpPr>
      <p:grpSpPr>
        <a:xfrm>
          <a:off x="0" y="0"/>
          <a:ext cx="0" cy="0"/>
          <a:chOff x="0" y="0"/>
          <a:chExt cx="0" cy="0"/>
        </a:xfrm>
      </p:grpSpPr>
      <p:pic>
        <p:nvPicPr>
          <p:cNvPr id="5" name="Picture 4" descr="\\PSTUDIOTERM\Clients\TNS Global\TNS_002 Templates\4. Design\4. Active\PPT Files\19 Jan Redesign\Reference\Property Images\RGB_MASTER_A0_landscape_01_lefttoright.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24118" r="43632" b="2571"/>
          <a:stretch/>
        </p:blipFill>
        <p:spPr bwMode="auto">
          <a:xfrm>
            <a:off x="2743200" y="0"/>
            <a:ext cx="6400800" cy="588806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0" hasCustomPrompt="1"/>
          </p:nvPr>
        </p:nvSpPr>
        <p:spPr>
          <a:xfrm>
            <a:off x="285750" y="1821424"/>
            <a:ext cx="775368" cy="1274762"/>
          </a:xfrm>
          <a:prstGeom prst="rect">
            <a:avLst/>
          </a:prstGeom>
        </p:spPr>
        <p:txBody>
          <a:bodyPr vert="horz" lIns="0" tIns="252000" rIns="0" bIns="0" rtlCol="0" anchor="ctr" anchorCtr="0">
            <a:noAutofit/>
          </a:bodyPr>
          <a:lstStyle>
            <a:lvl1pPr>
              <a:defRPr lang="en-GB" sz="4400" b="0" dirty="0">
                <a:solidFill>
                  <a:schemeClr val="tx1"/>
                </a:solidFill>
              </a:defRPr>
            </a:lvl1pPr>
          </a:lstStyle>
          <a:p>
            <a:pPr lvl="0"/>
            <a:r>
              <a:rPr lang="en-US" dirty="0" smtClean="0"/>
              <a:t>2</a:t>
            </a:r>
            <a:endParaRPr lang="en-GB" dirty="0"/>
          </a:p>
        </p:txBody>
      </p:sp>
      <p:sp>
        <p:nvSpPr>
          <p:cNvPr id="2" name="Title 1"/>
          <p:cNvSpPr>
            <a:spLocks noGrp="1"/>
          </p:cNvSpPr>
          <p:nvPr>
            <p:ph type="title"/>
          </p:nvPr>
        </p:nvSpPr>
        <p:spPr>
          <a:xfrm>
            <a:off x="284400" y="2851200"/>
            <a:ext cx="5010932" cy="766800"/>
          </a:xfrm>
        </p:spPr>
        <p:txBody>
          <a:bodyPr/>
          <a:lstStyle/>
          <a:p>
            <a:r>
              <a:rPr lang="en-US" smtClean="0"/>
              <a:t>Click to edit Master title style</a:t>
            </a:r>
            <a:endParaRPr lang="en-GB"/>
          </a:p>
        </p:txBody>
      </p:sp>
    </p:spTree>
    <p:extLst>
      <p:ext uri="{BB962C8B-B14F-4D97-AF65-F5344CB8AC3E}">
        <p14:creationId xmlns:p14="http://schemas.microsoft.com/office/powerpoint/2010/main" val="18091952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ags" Target="../tags/tag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image" Target="../media/image1.jpeg"/><Relationship Id="rId2" Type="http://schemas.openxmlformats.org/officeDocument/2006/relationships/slideLayout" Target="../slideLayouts/slideLayout10.xml"/><Relationship Id="rId16" Type="http://schemas.openxmlformats.org/officeDocument/2006/relationships/tags" Target="../tags/tag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ags" Target="../tags/tag8.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ags" Target="../tags/tag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0.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17" Type="http://schemas.openxmlformats.org/officeDocument/2006/relationships/image" Target="../media/image1.jpeg"/><Relationship Id="rId2" Type="http://schemas.openxmlformats.org/officeDocument/2006/relationships/slideLayout" Target="../slideLayouts/slideLayout21.xml"/><Relationship Id="rId16" Type="http://schemas.openxmlformats.org/officeDocument/2006/relationships/tags" Target="../tags/tag1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12.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ags" Target="../tags/tag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1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ags" Target="../tags/tag15.xml"/><Relationship Id="rId2" Type="http://schemas.openxmlformats.org/officeDocument/2006/relationships/slideLayout" Target="../slideLayouts/slideLayout32.xml"/><Relationship Id="rId16" Type="http://schemas.openxmlformats.org/officeDocument/2006/relationships/image" Target="../media/image1.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ags" Target="../tags/tag14.xml"/><Relationship Id="rId5" Type="http://schemas.openxmlformats.org/officeDocument/2006/relationships/slideLayout" Target="../slideLayouts/slideLayout35.xml"/><Relationship Id="rId15" Type="http://schemas.openxmlformats.org/officeDocument/2006/relationships/tags" Target="../tags/tag18.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ags" Target="../tags/tag21.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ags" Target="../tags/tag2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ags" Target="../tags/tag19.xml"/><Relationship Id="rId5" Type="http://schemas.openxmlformats.org/officeDocument/2006/relationships/slideLayout" Target="../slideLayouts/slideLayout44.xml"/><Relationship Id="rId15" Type="http://schemas.openxmlformats.org/officeDocument/2006/relationships/image" Target="../media/image1.jpeg"/><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22.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heme" Target="../theme/theme6.xml"/><Relationship Id="rId1" Type="http://schemas.openxmlformats.org/officeDocument/2006/relationships/slideLayout" Target="../slideLayouts/slideLayout49.xml"/><Relationship Id="rId5" Type="http://schemas.openxmlformats.org/officeDocument/2006/relationships/tags" Target="../tags/tag25.xml"/><Relationship Id="rId4" Type="http://schemas.openxmlformats.org/officeDocument/2006/relationships/tags" Target="../tags/tag24.xml"/></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heme" Target="../theme/theme7.xml"/><Relationship Id="rId1" Type="http://schemas.openxmlformats.org/officeDocument/2006/relationships/slideLayout" Target="../slideLayouts/slideLayout50.xml"/><Relationship Id="rId5" Type="http://schemas.openxmlformats.org/officeDocument/2006/relationships/tags" Target="../tags/tag28.xml"/><Relationship Id="rId4"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LSL5_MASTER_A_5.0.1">
    <p:bg>
      <p:bgRef idx="1001">
        <a:schemeClr val="bg1"/>
      </p:bgRef>
    </p:bg>
    <p:spTree>
      <p:nvGrpSpPr>
        <p:cNvPr id="1" name=""/>
        <p:cNvGrpSpPr/>
        <p:nvPr/>
      </p:nvGrpSpPr>
      <p:grpSpPr>
        <a:xfrm>
          <a:off x="0" y="0"/>
          <a:ext cx="0" cy="0"/>
          <a:chOff x="0" y="0"/>
          <a:chExt cx="0" cy="0"/>
        </a:xfrm>
      </p:grpSpPr>
      <p:pic>
        <p:nvPicPr>
          <p:cNvPr id="28" name="Picture 2" descr="C:\Users\AndrewA\Desktop\TNS_logo_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1813" y="6071836"/>
            <a:ext cx="504000" cy="50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81813" y="0"/>
            <a:ext cx="8573262" cy="1284971"/>
          </a:xfrm>
          <a:prstGeom prst="rect">
            <a:avLst/>
          </a:prstGeom>
          <a:noFill/>
        </p:spPr>
        <p:txBody>
          <a:bodyPr vert="horz" lIns="0" tIns="208800" rIns="0" bIns="0" rtlCol="0" anchor="t">
            <a:noAutofit/>
          </a:bodyPr>
          <a:lstStyle/>
          <a:p>
            <a:r>
              <a:rPr lang="en-US" smtClean="0"/>
              <a:t>Click to edit Master title style</a:t>
            </a:r>
            <a:endParaRPr lang="en-AU" dirty="0"/>
          </a:p>
        </p:txBody>
      </p:sp>
      <p:sp>
        <p:nvSpPr>
          <p:cNvPr id="4" name="Slide Number Placeholder 3"/>
          <p:cNvSpPr>
            <a:spLocks noGrp="1"/>
          </p:cNvSpPr>
          <p:nvPr>
            <p:ph type="sldNum" sz="quarter" idx="4"/>
          </p:nvPr>
        </p:nvSpPr>
        <p:spPr>
          <a:xfrm>
            <a:off x="8349607" y="6323838"/>
            <a:ext cx="505467" cy="252000"/>
          </a:xfrm>
          <a:prstGeom prst="rect">
            <a:avLst/>
          </a:prstGeom>
        </p:spPr>
        <p:txBody>
          <a:bodyPr vert="horz" lIns="0" tIns="0" rIns="0" bIns="0" rtlCol="0" anchor="b">
            <a:noAutofit/>
          </a:bodyPr>
          <a:lstStyle>
            <a:lvl1pPr algn="r">
              <a:defRPr sz="750" b="0">
                <a:solidFill>
                  <a:srgbClr val="333333"/>
                </a:solidFill>
                <a:latin typeface="+mn-lt"/>
              </a:defRPr>
            </a:lvl1pPr>
          </a:lstStyle>
          <a:p>
            <a:fld id="{9784CBA3-D598-4B1F-BAA3-EE14B5154290}" type="slidenum">
              <a:rPr lang="en-AU" smtClean="0"/>
              <a:pPr/>
              <a:t>‹#›</a:t>
            </a:fld>
            <a:endParaRPr lang="en-AU" dirty="0"/>
          </a:p>
        </p:txBody>
      </p:sp>
      <p:cxnSp>
        <p:nvCxnSpPr>
          <p:cNvPr id="70" name="Straight Connector 69"/>
          <p:cNvCxnSpPr/>
          <p:nvPr>
            <p:custDataLst>
              <p:tags r:id="rId10"/>
            </p:custDataLst>
          </p:nvPr>
        </p:nvCxnSpPr>
        <p:spPr>
          <a:xfrm>
            <a:off x="282163" y="5946775"/>
            <a:ext cx="857291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bwMode="gray">
          <a:xfrm>
            <a:off x="-1334173" y="-533456"/>
            <a:ext cx="10723183" cy="6493000"/>
            <a:chOff x="-1334173" y="-533456"/>
            <a:chExt cx="10723183" cy="6493000"/>
          </a:xfrm>
        </p:grpSpPr>
        <p:grpSp>
          <p:nvGrpSpPr>
            <p:cNvPr id="49" name="Group 48"/>
            <p:cNvGrpSpPr/>
            <p:nvPr/>
          </p:nvGrpSpPr>
          <p:grpSpPr bwMode="gray">
            <a:xfrm>
              <a:off x="-1334173" y="-533456"/>
              <a:ext cx="10723183" cy="6493000"/>
              <a:chOff x="-1334173" y="-533456"/>
              <a:chExt cx="10723183" cy="6493000"/>
            </a:xfrm>
          </p:grpSpPr>
          <p:grpSp>
            <p:nvGrpSpPr>
              <p:cNvPr id="50" name="Group 13"/>
              <p:cNvGrpSpPr/>
              <p:nvPr userDrawn="1"/>
            </p:nvGrpSpPr>
            <p:grpSpPr bwMode="gray">
              <a:xfrm>
                <a:off x="-1334173" y="1145470"/>
                <a:ext cx="1327930" cy="4814074"/>
                <a:chOff x="-1334173" y="1145470"/>
                <a:chExt cx="1327930" cy="4814074"/>
              </a:xfrm>
            </p:grpSpPr>
            <p:grpSp>
              <p:nvGrpSpPr>
                <p:cNvPr id="58" name="Group 7"/>
                <p:cNvGrpSpPr/>
                <p:nvPr userDrawn="1"/>
              </p:nvGrpSpPr>
              <p:grpSpPr bwMode="gray">
                <a:xfrm>
                  <a:off x="-1334173" y="4420483"/>
                  <a:ext cx="1327930" cy="276999"/>
                  <a:chOff x="-1334173" y="4420483"/>
                  <a:chExt cx="1327930" cy="276999"/>
                </a:xfrm>
              </p:grpSpPr>
              <p:cxnSp>
                <p:nvCxnSpPr>
                  <p:cNvPr id="68" name="Straight Connector 67"/>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userDrawn="1"/>
                </p:nvSpPr>
                <p:spPr bwMode="gray">
                  <a:xfrm>
                    <a:off x="-1334173" y="4420483"/>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3.14</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X</a:t>
                    </a:r>
                    <a:r>
                      <a:rPr lang="en-AU" sz="900" b="1" baseline="0" dirty="0" smtClean="0">
                        <a:solidFill>
                          <a:schemeClr val="tx1">
                            <a:lumMod val="85000"/>
                            <a:lumOff val="15000"/>
                          </a:schemeClr>
                        </a:solidFill>
                        <a:latin typeface="+mn-lt"/>
                      </a:rPr>
                      <a:t> AXIS</a:t>
                    </a:r>
                    <a:endParaRPr lang="en-AU" sz="900" b="1" dirty="0">
                      <a:solidFill>
                        <a:schemeClr val="tx1">
                          <a:lumMod val="85000"/>
                          <a:lumOff val="15000"/>
                        </a:schemeClr>
                      </a:solidFill>
                      <a:latin typeface="+mn-lt"/>
                    </a:endParaRPr>
                  </a:p>
                </p:txBody>
              </p:sp>
            </p:grpSp>
            <p:grpSp>
              <p:nvGrpSpPr>
                <p:cNvPr id="59" name="Group 58"/>
                <p:cNvGrpSpPr/>
                <p:nvPr userDrawn="1"/>
              </p:nvGrpSpPr>
              <p:grpSpPr bwMode="gray">
                <a:xfrm>
                  <a:off x="-1334173" y="5682545"/>
                  <a:ext cx="1327930" cy="276999"/>
                  <a:chOff x="-1334173" y="5682545"/>
                  <a:chExt cx="1327930" cy="276999"/>
                </a:xfrm>
              </p:grpSpPr>
              <p:cxnSp>
                <p:nvCxnSpPr>
                  <p:cNvPr id="66" name="Straight Connector 65"/>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6.65</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BASE MARGIN</a:t>
                    </a:r>
                    <a:endParaRPr lang="en-AU" sz="900" b="1" dirty="0">
                      <a:solidFill>
                        <a:schemeClr val="tx1">
                          <a:lumMod val="85000"/>
                          <a:lumOff val="15000"/>
                        </a:schemeClr>
                      </a:solidFill>
                      <a:latin typeface="+mn-lt"/>
                    </a:endParaRPr>
                  </a:p>
                </p:txBody>
              </p:sp>
            </p:grpSp>
            <p:grpSp>
              <p:nvGrpSpPr>
                <p:cNvPr id="60" name="Group 5"/>
                <p:cNvGrpSpPr/>
                <p:nvPr userDrawn="1"/>
              </p:nvGrpSpPr>
              <p:grpSpPr bwMode="gray">
                <a:xfrm>
                  <a:off x="-1334173" y="1145470"/>
                  <a:ext cx="1327930" cy="276999"/>
                  <a:chOff x="-1334173" y="1145470"/>
                  <a:chExt cx="1327930" cy="276999"/>
                </a:xfrm>
              </p:grpSpPr>
              <p:cxnSp>
                <p:nvCxnSpPr>
                  <p:cNvPr id="64" name="Straight Connector 63"/>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5.95</a:t>
                    </a:r>
                  </a:p>
                  <a:p>
                    <a:pPr algn="ctr"/>
                    <a:r>
                      <a:rPr lang="en-AU" sz="900" b="1" dirty="0" smtClean="0">
                        <a:solidFill>
                          <a:schemeClr val="tx1">
                            <a:lumMod val="85000"/>
                            <a:lumOff val="15000"/>
                          </a:schemeClr>
                        </a:solidFill>
                        <a:latin typeface="+mn-lt"/>
                      </a:rPr>
                      <a:t>TOP</a:t>
                    </a:r>
                    <a:r>
                      <a:rPr lang="en-AU" sz="900" b="1" baseline="0" dirty="0" smtClean="0">
                        <a:solidFill>
                          <a:schemeClr val="tx1">
                            <a:lumMod val="85000"/>
                            <a:lumOff val="15000"/>
                          </a:schemeClr>
                        </a:solidFill>
                        <a:latin typeface="+mn-lt"/>
                      </a:rPr>
                      <a:t> MARGIN</a:t>
                    </a:r>
                    <a:endParaRPr lang="en-AU" sz="900" b="1" dirty="0">
                      <a:solidFill>
                        <a:schemeClr val="tx1">
                          <a:lumMod val="85000"/>
                          <a:lumOff val="15000"/>
                        </a:schemeClr>
                      </a:solidFill>
                      <a:latin typeface="+mn-lt"/>
                    </a:endParaRPr>
                  </a:p>
                </p:txBody>
              </p:sp>
            </p:grpSp>
            <p:grpSp>
              <p:nvGrpSpPr>
                <p:cNvPr id="61" name="Group 8"/>
                <p:cNvGrpSpPr/>
                <p:nvPr userDrawn="1"/>
              </p:nvGrpSpPr>
              <p:grpSpPr bwMode="gray">
                <a:xfrm>
                  <a:off x="-1334173" y="1659820"/>
                  <a:ext cx="1327930" cy="276999"/>
                  <a:chOff x="-1334173" y="1659820"/>
                  <a:chExt cx="1327930" cy="276999"/>
                </a:xfrm>
              </p:grpSpPr>
              <p:cxnSp>
                <p:nvCxnSpPr>
                  <p:cNvPr id="62" name="Straight Connector 61"/>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4.52</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CHART TOP</a:t>
                    </a:r>
                    <a:endParaRPr lang="en-AU" sz="900" b="1" dirty="0">
                      <a:solidFill>
                        <a:schemeClr val="tx1">
                          <a:lumMod val="85000"/>
                          <a:lumOff val="15000"/>
                        </a:schemeClr>
                      </a:solidFill>
                      <a:latin typeface="+mn-lt"/>
                    </a:endParaRPr>
                  </a:p>
                </p:txBody>
              </p:sp>
            </p:grpSp>
          </p:grpSp>
          <p:grpSp>
            <p:nvGrpSpPr>
              <p:cNvPr id="51" name="Group 6"/>
              <p:cNvGrpSpPr/>
              <p:nvPr userDrawn="1"/>
            </p:nvGrpSpPr>
            <p:grpSpPr bwMode="gray">
              <a:xfrm>
                <a:off x="-253905" y="-533456"/>
                <a:ext cx="9642915" cy="533456"/>
                <a:chOff x="-253905" y="-533456"/>
                <a:chExt cx="9642915" cy="533456"/>
              </a:xfrm>
            </p:grpSpPr>
            <p:grpSp>
              <p:nvGrpSpPr>
                <p:cNvPr id="52" name="Group 51"/>
                <p:cNvGrpSpPr/>
                <p:nvPr userDrawn="1"/>
              </p:nvGrpSpPr>
              <p:grpSpPr bwMode="gray">
                <a:xfrm>
                  <a:off x="-253905" y="-533456"/>
                  <a:ext cx="1072330" cy="533456"/>
                  <a:chOff x="-250415" y="-533456"/>
                  <a:chExt cx="1072330" cy="533456"/>
                </a:xfrm>
              </p:grpSpPr>
              <p:cxnSp>
                <p:nvCxnSpPr>
                  <p:cNvPr id="56" name="Straight Connector 55"/>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userDrawn="1"/>
                </p:nvSpPr>
                <p:spPr bwMode="gray">
                  <a:xfrm>
                    <a:off x="-250415"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br>
                      <a:rPr lang="en-AU" dirty="0" smtClean="0"/>
                    </a:br>
                    <a:r>
                      <a:rPr lang="en-AU" dirty="0" smtClean="0"/>
                      <a:t>LEFT MARGIN</a:t>
                    </a:r>
                    <a:endParaRPr lang="en-AU" dirty="0"/>
                  </a:p>
                </p:txBody>
              </p:sp>
            </p:grpSp>
            <p:grpSp>
              <p:nvGrpSpPr>
                <p:cNvPr id="53" name="Group 2"/>
                <p:cNvGrpSpPr/>
                <p:nvPr userDrawn="1"/>
              </p:nvGrpSpPr>
              <p:grpSpPr bwMode="gray">
                <a:xfrm>
                  <a:off x="8316680" y="-533456"/>
                  <a:ext cx="1072330" cy="528999"/>
                  <a:chOff x="7804969" y="-533456"/>
                  <a:chExt cx="1072330" cy="528999"/>
                </a:xfrm>
              </p:grpSpPr>
              <p:cxnSp>
                <p:nvCxnSpPr>
                  <p:cNvPr id="54" name="Straight Connector 53"/>
                  <p:cNvCxnSpPr/>
                  <p:nvPr userDrawn="1"/>
                </p:nvCxnSpPr>
                <p:spPr bwMode="gray">
                  <a:xfrm>
                    <a:off x="834113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userDrawn="1"/>
                </p:nvSpPr>
                <p:spPr bwMode="gray">
                  <a:xfrm>
                    <a:off x="7804969"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p>
                  <a:p>
                    <a:pPr lvl="0"/>
                    <a:r>
                      <a:rPr lang="en-AU" dirty="0" smtClean="0"/>
                      <a:t>RIGHT MARGIN</a:t>
                    </a:r>
                    <a:endParaRPr lang="en-AU" dirty="0"/>
                  </a:p>
                </p:txBody>
              </p:sp>
            </p:grpSp>
          </p:grpSp>
        </p:grpSp>
        <p:sp>
          <p:nvSpPr>
            <p:cNvPr id="34" name="TextBox 33"/>
            <p:cNvSpPr txBox="1"/>
            <p:nvPr userDrawn="1"/>
          </p:nvSpPr>
          <p:spPr bwMode="gray">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mn-lt"/>
                </a:rPr>
                <a:t>DO NOT ALTER SLIDE MASTERS – THIS IS A TNS APPROVED</a:t>
              </a:r>
              <a:r>
                <a:rPr lang="en-GB" sz="1600" b="0" baseline="0" dirty="0" smtClean="0">
                  <a:solidFill>
                    <a:srgbClr val="333333"/>
                  </a:solidFill>
                  <a:latin typeface="+mn-lt"/>
                </a:rPr>
                <a:t> TEMPLATE</a:t>
              </a:r>
              <a:endParaRPr lang="en-GB" sz="1600" b="0" dirty="0" smtClean="0">
                <a:solidFill>
                  <a:srgbClr val="333333"/>
                </a:solidFill>
                <a:latin typeface="+mn-lt"/>
              </a:endParaRPr>
            </a:p>
          </p:txBody>
        </p:sp>
      </p:grpSp>
      <p:sp>
        <p:nvSpPr>
          <p:cNvPr id="11" name="TextBox 10"/>
          <p:cNvSpPr txBox="1"/>
          <p:nvPr>
            <p:custDataLst>
              <p:tags r:id="rId11"/>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err="1" smtClean="0">
              <a:solidFill>
                <a:srgbClr val="333333"/>
              </a:solidFill>
              <a:latin typeface="Verdana"/>
            </a:endParaRPr>
          </a:p>
        </p:txBody>
      </p:sp>
      <p:sp>
        <p:nvSpPr>
          <p:cNvPr id="12" name="TextBox 11"/>
          <p:cNvSpPr txBox="1"/>
          <p:nvPr>
            <p:custDataLst>
              <p:tags r:id="rId12"/>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rPr>
              <a:t>© TNS 2016</a:t>
            </a:r>
            <a:endParaRPr lang="en-GB" sz="750" b="0" i="0" u="none" strike="noStrike" spc="0" baseline="0" dirty="0" err="1" smtClean="0">
              <a:solidFill>
                <a:srgbClr val="333333"/>
              </a:solidFill>
              <a:latin typeface="Verdana"/>
            </a:endParaRPr>
          </a:p>
        </p:txBody>
      </p:sp>
      <p:sp>
        <p:nvSpPr>
          <p:cNvPr id="13" name="TextBox 12"/>
          <p:cNvSpPr txBox="1"/>
          <p:nvPr>
            <p:custDataLst>
              <p:tags r:id="rId13"/>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err="1" smtClean="0">
              <a:solidFill>
                <a:srgbClr val="333333"/>
              </a:solidFill>
              <a:latin typeface="Verdana"/>
            </a:endParaRPr>
          </a:p>
        </p:txBody>
      </p:sp>
    </p:spTree>
    <p:extLst>
      <p:ext uri="{BB962C8B-B14F-4D97-AF65-F5344CB8AC3E}">
        <p14:creationId xmlns:p14="http://schemas.microsoft.com/office/powerpoint/2010/main" val="339336501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rgbClr val="333333"/>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1600" b="1"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 typeface="Arial" pitchFamily="34" charset="0"/>
        <a:buNone/>
        <a:defRPr sz="1600" kern="1200">
          <a:solidFill>
            <a:schemeClr val="tx1">
              <a:lumMod val="85000"/>
              <a:lumOff val="15000"/>
            </a:schemeClr>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chemeClr val="tx1">
              <a:lumMod val="85000"/>
              <a:lumOff val="15000"/>
            </a:schemeClr>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chemeClr val="tx1">
              <a:lumMod val="85000"/>
              <a:lumOff val="15000"/>
            </a:schemeClr>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name="SLSL5_MASTER_B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4399" y="2851200"/>
            <a:ext cx="8570675" cy="766800"/>
          </a:xfrm>
          <a:prstGeom prst="rect">
            <a:avLst/>
          </a:prstGeom>
        </p:spPr>
        <p:txBody>
          <a:bodyPr vert="horz" lIns="0" tIns="36000" rIns="0" bIns="0" rtlCol="0" anchor="t">
            <a:noAutofit/>
          </a:bodyPr>
          <a:lstStyle/>
          <a:p>
            <a:r>
              <a:rPr lang="en-US" smtClean="0"/>
              <a:t>Click to edit Master title style</a:t>
            </a:r>
            <a:endParaRPr lang="en-AU" dirty="0"/>
          </a:p>
        </p:txBody>
      </p:sp>
      <p:sp>
        <p:nvSpPr>
          <p:cNvPr id="4" name="Slide Number Placeholder 3"/>
          <p:cNvSpPr>
            <a:spLocks noGrp="1"/>
          </p:cNvSpPr>
          <p:nvPr>
            <p:ph type="sldNum" sz="quarter" idx="4"/>
          </p:nvPr>
        </p:nvSpPr>
        <p:spPr>
          <a:xfrm>
            <a:off x="8349607" y="6323838"/>
            <a:ext cx="505467" cy="252000"/>
          </a:xfrm>
          <a:prstGeom prst="rect">
            <a:avLst/>
          </a:prstGeom>
        </p:spPr>
        <p:txBody>
          <a:bodyPr vert="horz" lIns="0" tIns="0" rIns="0" bIns="0" rtlCol="0" anchor="b">
            <a:noAutofit/>
          </a:bodyPr>
          <a:lstStyle>
            <a:lvl1pPr algn="r">
              <a:defRPr sz="750" b="0">
                <a:solidFill>
                  <a:srgbClr val="333333"/>
                </a:solidFill>
                <a:latin typeface="+mn-lt"/>
              </a:defRPr>
            </a:lvl1pPr>
          </a:lstStyle>
          <a:p>
            <a:fld id="{9784CBA3-D598-4B1F-BAA3-EE14B5154290}" type="slidenum">
              <a:rPr lang="en-AU" smtClean="0"/>
              <a:pPr/>
              <a:t>‹#›</a:t>
            </a:fld>
            <a:endParaRPr lang="en-AU" dirty="0"/>
          </a:p>
        </p:txBody>
      </p:sp>
      <p:cxnSp>
        <p:nvCxnSpPr>
          <p:cNvPr id="70" name="Straight Connector 69"/>
          <p:cNvCxnSpPr/>
          <p:nvPr>
            <p:custDataLst>
              <p:tags r:id="rId13"/>
            </p:custDataLst>
          </p:nvPr>
        </p:nvCxnSpPr>
        <p:spPr>
          <a:xfrm>
            <a:off x="282163" y="5946775"/>
            <a:ext cx="857291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8" name="Picture 2" descr="C:\Users\AndrewA\Desktop\TNS_logo_rgb.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1813" y="6071836"/>
            <a:ext cx="504000"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bwMode="gray">
          <a:xfrm>
            <a:off x="-1334173" y="-533456"/>
            <a:ext cx="10723183" cy="6493000"/>
            <a:chOff x="-1334173" y="-533456"/>
            <a:chExt cx="10723183" cy="6493000"/>
          </a:xfrm>
        </p:grpSpPr>
        <p:grpSp>
          <p:nvGrpSpPr>
            <p:cNvPr id="49" name="Group 48"/>
            <p:cNvGrpSpPr/>
            <p:nvPr/>
          </p:nvGrpSpPr>
          <p:grpSpPr bwMode="gray">
            <a:xfrm>
              <a:off x="-1334173" y="-533456"/>
              <a:ext cx="10723183" cy="6493000"/>
              <a:chOff x="-1334173" y="-533456"/>
              <a:chExt cx="10723183" cy="6493000"/>
            </a:xfrm>
          </p:grpSpPr>
          <p:grpSp>
            <p:nvGrpSpPr>
              <p:cNvPr id="50" name="Group 13"/>
              <p:cNvGrpSpPr/>
              <p:nvPr userDrawn="1"/>
            </p:nvGrpSpPr>
            <p:grpSpPr bwMode="gray">
              <a:xfrm>
                <a:off x="-1334173" y="1145470"/>
                <a:ext cx="1327930" cy="4814074"/>
                <a:chOff x="-1334173" y="1145470"/>
                <a:chExt cx="1327930" cy="4814074"/>
              </a:xfrm>
            </p:grpSpPr>
            <p:grpSp>
              <p:nvGrpSpPr>
                <p:cNvPr id="58" name="Group 7"/>
                <p:cNvGrpSpPr/>
                <p:nvPr userDrawn="1"/>
              </p:nvGrpSpPr>
              <p:grpSpPr bwMode="gray">
                <a:xfrm>
                  <a:off x="-1334173" y="4420483"/>
                  <a:ext cx="1327930" cy="276999"/>
                  <a:chOff x="-1334173" y="4420483"/>
                  <a:chExt cx="1327930" cy="276999"/>
                </a:xfrm>
              </p:grpSpPr>
              <p:cxnSp>
                <p:nvCxnSpPr>
                  <p:cNvPr id="68" name="Straight Connector 67"/>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userDrawn="1"/>
                </p:nvSpPr>
                <p:spPr bwMode="gray">
                  <a:xfrm>
                    <a:off x="-1334173" y="4420483"/>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3.14</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X</a:t>
                    </a:r>
                    <a:r>
                      <a:rPr lang="en-AU" sz="900" b="1" baseline="0" dirty="0" smtClean="0">
                        <a:solidFill>
                          <a:schemeClr val="tx1">
                            <a:lumMod val="85000"/>
                            <a:lumOff val="15000"/>
                          </a:schemeClr>
                        </a:solidFill>
                        <a:latin typeface="+mn-lt"/>
                      </a:rPr>
                      <a:t> AXIS</a:t>
                    </a:r>
                    <a:endParaRPr lang="en-AU" sz="900" b="1" dirty="0">
                      <a:solidFill>
                        <a:schemeClr val="tx1">
                          <a:lumMod val="85000"/>
                          <a:lumOff val="15000"/>
                        </a:schemeClr>
                      </a:solidFill>
                      <a:latin typeface="+mn-lt"/>
                    </a:endParaRPr>
                  </a:p>
                </p:txBody>
              </p:sp>
            </p:grpSp>
            <p:grpSp>
              <p:nvGrpSpPr>
                <p:cNvPr id="59" name="Group 58"/>
                <p:cNvGrpSpPr/>
                <p:nvPr userDrawn="1"/>
              </p:nvGrpSpPr>
              <p:grpSpPr bwMode="gray">
                <a:xfrm>
                  <a:off x="-1334173" y="5682545"/>
                  <a:ext cx="1327930" cy="276999"/>
                  <a:chOff x="-1334173" y="5682545"/>
                  <a:chExt cx="1327930" cy="276999"/>
                </a:xfrm>
              </p:grpSpPr>
              <p:cxnSp>
                <p:nvCxnSpPr>
                  <p:cNvPr id="66" name="Straight Connector 65"/>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6.65</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BASE MARGIN</a:t>
                    </a:r>
                    <a:endParaRPr lang="en-AU" sz="900" b="1" dirty="0">
                      <a:solidFill>
                        <a:schemeClr val="tx1">
                          <a:lumMod val="85000"/>
                          <a:lumOff val="15000"/>
                        </a:schemeClr>
                      </a:solidFill>
                      <a:latin typeface="+mn-lt"/>
                    </a:endParaRPr>
                  </a:p>
                </p:txBody>
              </p:sp>
            </p:grpSp>
            <p:grpSp>
              <p:nvGrpSpPr>
                <p:cNvPr id="60" name="Group 5"/>
                <p:cNvGrpSpPr/>
                <p:nvPr userDrawn="1"/>
              </p:nvGrpSpPr>
              <p:grpSpPr bwMode="gray">
                <a:xfrm>
                  <a:off x="-1334173" y="1145470"/>
                  <a:ext cx="1327930" cy="276999"/>
                  <a:chOff x="-1334173" y="1145470"/>
                  <a:chExt cx="1327930" cy="276999"/>
                </a:xfrm>
              </p:grpSpPr>
              <p:cxnSp>
                <p:nvCxnSpPr>
                  <p:cNvPr id="64" name="Straight Connector 63"/>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5.95</a:t>
                    </a:r>
                  </a:p>
                  <a:p>
                    <a:pPr algn="ctr"/>
                    <a:r>
                      <a:rPr lang="en-AU" sz="900" b="1" dirty="0" smtClean="0">
                        <a:solidFill>
                          <a:schemeClr val="tx1">
                            <a:lumMod val="85000"/>
                            <a:lumOff val="15000"/>
                          </a:schemeClr>
                        </a:solidFill>
                        <a:latin typeface="+mn-lt"/>
                      </a:rPr>
                      <a:t>TOP</a:t>
                    </a:r>
                    <a:r>
                      <a:rPr lang="en-AU" sz="900" b="1" baseline="0" dirty="0" smtClean="0">
                        <a:solidFill>
                          <a:schemeClr val="tx1">
                            <a:lumMod val="85000"/>
                            <a:lumOff val="15000"/>
                          </a:schemeClr>
                        </a:solidFill>
                        <a:latin typeface="+mn-lt"/>
                      </a:rPr>
                      <a:t> MARGIN</a:t>
                    </a:r>
                    <a:endParaRPr lang="en-AU" sz="900" b="1" dirty="0">
                      <a:solidFill>
                        <a:schemeClr val="tx1">
                          <a:lumMod val="85000"/>
                          <a:lumOff val="15000"/>
                        </a:schemeClr>
                      </a:solidFill>
                      <a:latin typeface="+mn-lt"/>
                    </a:endParaRPr>
                  </a:p>
                </p:txBody>
              </p:sp>
            </p:grpSp>
            <p:grpSp>
              <p:nvGrpSpPr>
                <p:cNvPr id="61" name="Group 8"/>
                <p:cNvGrpSpPr/>
                <p:nvPr userDrawn="1"/>
              </p:nvGrpSpPr>
              <p:grpSpPr bwMode="gray">
                <a:xfrm>
                  <a:off x="-1334173" y="1659820"/>
                  <a:ext cx="1327930" cy="276999"/>
                  <a:chOff x="-1334173" y="1659820"/>
                  <a:chExt cx="1327930" cy="276999"/>
                </a:xfrm>
              </p:grpSpPr>
              <p:cxnSp>
                <p:nvCxnSpPr>
                  <p:cNvPr id="62" name="Straight Connector 61"/>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4.52</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CHART TOP</a:t>
                    </a:r>
                    <a:endParaRPr lang="en-AU" sz="900" b="1" dirty="0">
                      <a:solidFill>
                        <a:schemeClr val="tx1">
                          <a:lumMod val="85000"/>
                          <a:lumOff val="15000"/>
                        </a:schemeClr>
                      </a:solidFill>
                      <a:latin typeface="+mn-lt"/>
                    </a:endParaRPr>
                  </a:p>
                </p:txBody>
              </p:sp>
            </p:grpSp>
          </p:grpSp>
          <p:grpSp>
            <p:nvGrpSpPr>
              <p:cNvPr id="51" name="Group 6"/>
              <p:cNvGrpSpPr/>
              <p:nvPr userDrawn="1"/>
            </p:nvGrpSpPr>
            <p:grpSpPr bwMode="gray">
              <a:xfrm>
                <a:off x="-253905" y="-533456"/>
                <a:ext cx="9642915" cy="533456"/>
                <a:chOff x="-253905" y="-533456"/>
                <a:chExt cx="9642915" cy="533456"/>
              </a:xfrm>
            </p:grpSpPr>
            <p:grpSp>
              <p:nvGrpSpPr>
                <p:cNvPr id="52" name="Group 51"/>
                <p:cNvGrpSpPr/>
                <p:nvPr userDrawn="1"/>
              </p:nvGrpSpPr>
              <p:grpSpPr bwMode="gray">
                <a:xfrm>
                  <a:off x="-253905" y="-533456"/>
                  <a:ext cx="1072330" cy="533456"/>
                  <a:chOff x="-250415" y="-533456"/>
                  <a:chExt cx="1072330" cy="533456"/>
                </a:xfrm>
              </p:grpSpPr>
              <p:cxnSp>
                <p:nvCxnSpPr>
                  <p:cNvPr id="56" name="Straight Connector 55"/>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userDrawn="1"/>
                </p:nvSpPr>
                <p:spPr bwMode="gray">
                  <a:xfrm>
                    <a:off x="-250415"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br>
                      <a:rPr lang="en-AU" dirty="0" smtClean="0"/>
                    </a:br>
                    <a:r>
                      <a:rPr lang="en-AU" dirty="0" smtClean="0"/>
                      <a:t>LEFT MARGIN</a:t>
                    </a:r>
                    <a:endParaRPr lang="en-AU" dirty="0"/>
                  </a:p>
                </p:txBody>
              </p:sp>
            </p:grpSp>
            <p:grpSp>
              <p:nvGrpSpPr>
                <p:cNvPr id="53" name="Group 2"/>
                <p:cNvGrpSpPr/>
                <p:nvPr userDrawn="1"/>
              </p:nvGrpSpPr>
              <p:grpSpPr bwMode="gray">
                <a:xfrm>
                  <a:off x="8316680" y="-533456"/>
                  <a:ext cx="1072330" cy="528999"/>
                  <a:chOff x="7804969" y="-533456"/>
                  <a:chExt cx="1072330" cy="528999"/>
                </a:xfrm>
              </p:grpSpPr>
              <p:cxnSp>
                <p:nvCxnSpPr>
                  <p:cNvPr id="54" name="Straight Connector 53"/>
                  <p:cNvCxnSpPr/>
                  <p:nvPr userDrawn="1"/>
                </p:nvCxnSpPr>
                <p:spPr bwMode="gray">
                  <a:xfrm>
                    <a:off x="834113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userDrawn="1"/>
                </p:nvSpPr>
                <p:spPr bwMode="gray">
                  <a:xfrm>
                    <a:off x="7804969"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p>
                  <a:p>
                    <a:pPr lvl="0"/>
                    <a:r>
                      <a:rPr lang="en-AU" dirty="0" smtClean="0"/>
                      <a:t>RIGHT MARGIN</a:t>
                    </a:r>
                    <a:endParaRPr lang="en-AU" dirty="0"/>
                  </a:p>
                </p:txBody>
              </p:sp>
            </p:grpSp>
          </p:grpSp>
        </p:grpSp>
        <p:sp>
          <p:nvSpPr>
            <p:cNvPr id="34" name="TextBox 33"/>
            <p:cNvSpPr txBox="1"/>
            <p:nvPr userDrawn="1"/>
          </p:nvSpPr>
          <p:spPr bwMode="gray">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mn-lt"/>
                </a:rPr>
                <a:t>DO NOT ALTER SLIDE MASTERS – THIS IS A TNS APPROVED</a:t>
              </a:r>
              <a:r>
                <a:rPr lang="en-GB" sz="1600" b="0" baseline="0" dirty="0" smtClean="0">
                  <a:solidFill>
                    <a:srgbClr val="333333"/>
                  </a:solidFill>
                  <a:latin typeface="+mn-lt"/>
                </a:rPr>
                <a:t> TEMPLATE</a:t>
              </a:r>
              <a:endParaRPr lang="en-GB" sz="1600" b="0" dirty="0" smtClean="0">
                <a:solidFill>
                  <a:srgbClr val="333333"/>
                </a:solidFill>
                <a:latin typeface="+mn-lt"/>
              </a:endParaRPr>
            </a:p>
          </p:txBody>
        </p:sp>
      </p:grpSp>
      <p:sp>
        <p:nvSpPr>
          <p:cNvPr id="11" name="TextBox 10"/>
          <p:cNvSpPr txBox="1"/>
          <p:nvPr>
            <p:custDataLst>
              <p:tags r:id="rId14"/>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err="1" smtClean="0">
              <a:solidFill>
                <a:srgbClr val="333333"/>
              </a:solidFill>
              <a:latin typeface="Verdana"/>
            </a:endParaRPr>
          </a:p>
        </p:txBody>
      </p:sp>
      <p:sp>
        <p:nvSpPr>
          <p:cNvPr id="12" name="TextBox 11"/>
          <p:cNvSpPr txBox="1"/>
          <p:nvPr>
            <p:custDataLst>
              <p:tags r:id="rId15"/>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rPr>
              <a:t>© TNS 2016</a:t>
            </a:r>
            <a:endParaRPr lang="en-GB" sz="750" b="0" i="0" u="none" strike="noStrike" spc="0" baseline="0" dirty="0" err="1" smtClean="0">
              <a:solidFill>
                <a:srgbClr val="333333"/>
              </a:solidFill>
              <a:latin typeface="Verdana"/>
            </a:endParaRPr>
          </a:p>
        </p:txBody>
      </p:sp>
      <p:sp>
        <p:nvSpPr>
          <p:cNvPr id="13" name="TextBox 12"/>
          <p:cNvSpPr txBox="1"/>
          <p:nvPr>
            <p:custDataLst>
              <p:tags r:id="rId16"/>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err="1" smtClean="0">
              <a:solidFill>
                <a:srgbClr val="333333"/>
              </a:solidFill>
              <a:latin typeface="Verdana"/>
            </a:endParaRPr>
          </a:p>
        </p:txBody>
      </p:sp>
    </p:spTree>
    <p:extLst>
      <p:ext uri="{BB962C8B-B14F-4D97-AF65-F5344CB8AC3E}">
        <p14:creationId xmlns:p14="http://schemas.microsoft.com/office/powerpoint/2010/main" val="250750383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rgbClr val="333333"/>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1600" b="1"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 typeface="Arial" pitchFamily="34" charset="0"/>
        <a:buNone/>
        <a:defRPr sz="1600" kern="1200">
          <a:solidFill>
            <a:schemeClr val="tx1">
              <a:lumMod val="85000"/>
              <a:lumOff val="15000"/>
            </a:schemeClr>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chemeClr val="tx1">
              <a:lumMod val="85000"/>
              <a:lumOff val="15000"/>
            </a:schemeClr>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chemeClr val="tx1">
              <a:lumMod val="85000"/>
              <a:lumOff val="15000"/>
            </a:schemeClr>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name="SLSL5_MASTER_C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51" y="1"/>
            <a:ext cx="8569324" cy="1031838"/>
          </a:xfrm>
          <a:prstGeom prst="rect">
            <a:avLst/>
          </a:prstGeom>
        </p:spPr>
        <p:txBody>
          <a:bodyPr vert="horz" lIns="0" tIns="208800" rIns="0" bIns="0" rtlCol="0" anchor="t">
            <a:noAutofit/>
          </a:bodyPr>
          <a:lstStyle/>
          <a:p>
            <a:r>
              <a:rPr lang="en-US" smtClean="0"/>
              <a:t>Click to edit Master title style</a:t>
            </a:r>
            <a:endParaRPr lang="en-AU" dirty="0"/>
          </a:p>
        </p:txBody>
      </p:sp>
      <p:sp>
        <p:nvSpPr>
          <p:cNvPr id="3" name="Text Placeholder 2"/>
          <p:cNvSpPr>
            <a:spLocks noGrp="1"/>
          </p:cNvSpPr>
          <p:nvPr>
            <p:ph type="body" idx="1"/>
          </p:nvPr>
        </p:nvSpPr>
        <p:spPr>
          <a:xfrm>
            <a:off x="285750" y="1031837"/>
            <a:ext cx="8569324" cy="4799051"/>
          </a:xfrm>
          <a:prstGeom prst="rect">
            <a:avLst/>
          </a:prstGeom>
        </p:spPr>
        <p:txBody>
          <a:bodyPr vert="horz" lIns="0" tIns="21240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Slide Number Placeholder 3"/>
          <p:cNvSpPr>
            <a:spLocks noGrp="1"/>
          </p:cNvSpPr>
          <p:nvPr>
            <p:ph type="sldNum" sz="quarter" idx="4"/>
          </p:nvPr>
        </p:nvSpPr>
        <p:spPr>
          <a:xfrm>
            <a:off x="8349607" y="6323838"/>
            <a:ext cx="505467" cy="252000"/>
          </a:xfrm>
          <a:prstGeom prst="rect">
            <a:avLst/>
          </a:prstGeom>
        </p:spPr>
        <p:txBody>
          <a:bodyPr vert="horz" lIns="0" tIns="0" rIns="0" bIns="0" rtlCol="0" anchor="b">
            <a:noAutofit/>
          </a:bodyPr>
          <a:lstStyle>
            <a:lvl1pPr algn="r">
              <a:defRPr sz="750" b="0">
                <a:solidFill>
                  <a:srgbClr val="333333"/>
                </a:solidFill>
                <a:latin typeface="+mn-lt"/>
              </a:defRPr>
            </a:lvl1pPr>
          </a:lstStyle>
          <a:p>
            <a:fld id="{9784CBA3-D598-4B1F-BAA3-EE14B5154290}" type="slidenum">
              <a:rPr lang="en-AU" smtClean="0"/>
              <a:pPr/>
              <a:t>‹#›</a:t>
            </a:fld>
            <a:endParaRPr lang="en-AU" dirty="0"/>
          </a:p>
        </p:txBody>
      </p:sp>
      <p:cxnSp>
        <p:nvCxnSpPr>
          <p:cNvPr id="70" name="Straight Connector 69"/>
          <p:cNvCxnSpPr/>
          <p:nvPr>
            <p:custDataLst>
              <p:tags r:id="rId13"/>
            </p:custDataLst>
          </p:nvPr>
        </p:nvCxnSpPr>
        <p:spPr>
          <a:xfrm>
            <a:off x="282163" y="5946775"/>
            <a:ext cx="857291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9" name="Picture 2" descr="C:\Users\AndrewA\Desktop\TNS_logo_rgb.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1813" y="6071836"/>
            <a:ext cx="504000"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bwMode="gray">
          <a:xfrm>
            <a:off x="-1334173" y="-533456"/>
            <a:ext cx="10723183" cy="6493000"/>
            <a:chOff x="-1334173" y="-533456"/>
            <a:chExt cx="10723183" cy="6493000"/>
          </a:xfrm>
        </p:grpSpPr>
        <p:grpSp>
          <p:nvGrpSpPr>
            <p:cNvPr id="46" name="Group 45"/>
            <p:cNvGrpSpPr/>
            <p:nvPr/>
          </p:nvGrpSpPr>
          <p:grpSpPr bwMode="gray">
            <a:xfrm>
              <a:off x="-1334173" y="-533456"/>
              <a:ext cx="10723183" cy="6493000"/>
              <a:chOff x="-1334173" y="-533456"/>
              <a:chExt cx="10723183" cy="6493000"/>
            </a:xfrm>
          </p:grpSpPr>
          <p:grpSp>
            <p:nvGrpSpPr>
              <p:cNvPr id="47" name="Group 13"/>
              <p:cNvGrpSpPr/>
              <p:nvPr userDrawn="1"/>
            </p:nvGrpSpPr>
            <p:grpSpPr bwMode="gray">
              <a:xfrm>
                <a:off x="-1334173" y="1145470"/>
                <a:ext cx="1327930" cy="4814074"/>
                <a:chOff x="-1334173" y="1145470"/>
                <a:chExt cx="1327930" cy="4814074"/>
              </a:xfrm>
            </p:grpSpPr>
            <p:grpSp>
              <p:nvGrpSpPr>
                <p:cNvPr id="55" name="Group 7"/>
                <p:cNvGrpSpPr/>
                <p:nvPr userDrawn="1"/>
              </p:nvGrpSpPr>
              <p:grpSpPr bwMode="gray">
                <a:xfrm>
                  <a:off x="-1334173" y="4420483"/>
                  <a:ext cx="1327930" cy="276999"/>
                  <a:chOff x="-1334173" y="4420483"/>
                  <a:chExt cx="1327930" cy="276999"/>
                </a:xfrm>
              </p:grpSpPr>
              <p:cxnSp>
                <p:nvCxnSpPr>
                  <p:cNvPr id="65" name="Straight Connector 64"/>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userDrawn="1"/>
                </p:nvSpPr>
                <p:spPr bwMode="gray">
                  <a:xfrm>
                    <a:off x="-1334173" y="4420483"/>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3.14</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X</a:t>
                    </a:r>
                    <a:r>
                      <a:rPr lang="en-AU" sz="900" b="1" baseline="0" dirty="0" smtClean="0">
                        <a:solidFill>
                          <a:schemeClr val="tx1">
                            <a:lumMod val="85000"/>
                            <a:lumOff val="15000"/>
                          </a:schemeClr>
                        </a:solidFill>
                        <a:latin typeface="+mn-lt"/>
                      </a:rPr>
                      <a:t> AXIS</a:t>
                    </a:r>
                    <a:endParaRPr lang="en-AU" sz="900" b="1" dirty="0">
                      <a:solidFill>
                        <a:schemeClr val="tx1">
                          <a:lumMod val="85000"/>
                          <a:lumOff val="15000"/>
                        </a:schemeClr>
                      </a:solidFill>
                      <a:latin typeface="+mn-lt"/>
                    </a:endParaRPr>
                  </a:p>
                </p:txBody>
              </p:sp>
            </p:grpSp>
            <p:grpSp>
              <p:nvGrpSpPr>
                <p:cNvPr id="56" name="Group 55"/>
                <p:cNvGrpSpPr/>
                <p:nvPr userDrawn="1"/>
              </p:nvGrpSpPr>
              <p:grpSpPr bwMode="gray">
                <a:xfrm>
                  <a:off x="-1334173" y="5682545"/>
                  <a:ext cx="1327930" cy="276999"/>
                  <a:chOff x="-1334173" y="5682545"/>
                  <a:chExt cx="1327930" cy="276999"/>
                </a:xfrm>
              </p:grpSpPr>
              <p:cxnSp>
                <p:nvCxnSpPr>
                  <p:cNvPr id="63" name="Straight Connector 62"/>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6.65</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BASE MARGIN</a:t>
                    </a:r>
                    <a:endParaRPr lang="en-AU" sz="900" b="1" dirty="0">
                      <a:solidFill>
                        <a:schemeClr val="tx1">
                          <a:lumMod val="85000"/>
                          <a:lumOff val="15000"/>
                        </a:schemeClr>
                      </a:solidFill>
                      <a:latin typeface="+mn-lt"/>
                    </a:endParaRPr>
                  </a:p>
                </p:txBody>
              </p:sp>
            </p:grpSp>
            <p:grpSp>
              <p:nvGrpSpPr>
                <p:cNvPr id="57" name="Group 5"/>
                <p:cNvGrpSpPr/>
                <p:nvPr userDrawn="1"/>
              </p:nvGrpSpPr>
              <p:grpSpPr bwMode="gray">
                <a:xfrm>
                  <a:off x="-1334173" y="1145470"/>
                  <a:ext cx="1327930" cy="276999"/>
                  <a:chOff x="-1334173" y="1145470"/>
                  <a:chExt cx="1327930" cy="276999"/>
                </a:xfrm>
              </p:grpSpPr>
              <p:cxnSp>
                <p:nvCxnSpPr>
                  <p:cNvPr id="61" name="Straight Connector 60"/>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5.95</a:t>
                    </a:r>
                  </a:p>
                  <a:p>
                    <a:pPr algn="ctr"/>
                    <a:r>
                      <a:rPr lang="en-AU" sz="900" b="1" dirty="0" smtClean="0">
                        <a:solidFill>
                          <a:schemeClr val="tx1">
                            <a:lumMod val="85000"/>
                            <a:lumOff val="15000"/>
                          </a:schemeClr>
                        </a:solidFill>
                        <a:latin typeface="+mn-lt"/>
                      </a:rPr>
                      <a:t>TOP</a:t>
                    </a:r>
                    <a:r>
                      <a:rPr lang="en-AU" sz="900" b="1" baseline="0" dirty="0" smtClean="0">
                        <a:solidFill>
                          <a:schemeClr val="tx1">
                            <a:lumMod val="85000"/>
                            <a:lumOff val="15000"/>
                          </a:schemeClr>
                        </a:solidFill>
                        <a:latin typeface="+mn-lt"/>
                      </a:rPr>
                      <a:t> MARGIN</a:t>
                    </a:r>
                    <a:endParaRPr lang="en-AU" sz="900" b="1" dirty="0">
                      <a:solidFill>
                        <a:schemeClr val="tx1">
                          <a:lumMod val="85000"/>
                          <a:lumOff val="15000"/>
                        </a:schemeClr>
                      </a:solidFill>
                      <a:latin typeface="+mn-lt"/>
                    </a:endParaRPr>
                  </a:p>
                </p:txBody>
              </p:sp>
            </p:grpSp>
            <p:grpSp>
              <p:nvGrpSpPr>
                <p:cNvPr id="58" name="Group 8"/>
                <p:cNvGrpSpPr/>
                <p:nvPr userDrawn="1"/>
              </p:nvGrpSpPr>
              <p:grpSpPr bwMode="gray">
                <a:xfrm>
                  <a:off x="-1334173" y="1659820"/>
                  <a:ext cx="1327930" cy="276999"/>
                  <a:chOff x="-1334173" y="1659820"/>
                  <a:chExt cx="1327930" cy="276999"/>
                </a:xfrm>
              </p:grpSpPr>
              <p:cxnSp>
                <p:nvCxnSpPr>
                  <p:cNvPr id="59" name="Straight Connector 58"/>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4.52</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CHART TOP</a:t>
                    </a:r>
                    <a:endParaRPr lang="en-AU" sz="900" b="1" dirty="0">
                      <a:solidFill>
                        <a:schemeClr val="tx1">
                          <a:lumMod val="85000"/>
                          <a:lumOff val="15000"/>
                        </a:schemeClr>
                      </a:solidFill>
                      <a:latin typeface="+mn-lt"/>
                    </a:endParaRPr>
                  </a:p>
                </p:txBody>
              </p:sp>
            </p:grpSp>
          </p:grpSp>
          <p:grpSp>
            <p:nvGrpSpPr>
              <p:cNvPr id="48" name="Group 6"/>
              <p:cNvGrpSpPr/>
              <p:nvPr userDrawn="1"/>
            </p:nvGrpSpPr>
            <p:grpSpPr bwMode="gray">
              <a:xfrm>
                <a:off x="-253905" y="-533456"/>
                <a:ext cx="9642915" cy="533456"/>
                <a:chOff x="-253905" y="-533456"/>
                <a:chExt cx="9642915" cy="533456"/>
              </a:xfrm>
            </p:grpSpPr>
            <p:grpSp>
              <p:nvGrpSpPr>
                <p:cNvPr id="49" name="Group 48"/>
                <p:cNvGrpSpPr/>
                <p:nvPr userDrawn="1"/>
              </p:nvGrpSpPr>
              <p:grpSpPr bwMode="gray">
                <a:xfrm>
                  <a:off x="-253905" y="-533456"/>
                  <a:ext cx="1072330" cy="533456"/>
                  <a:chOff x="-250415" y="-533456"/>
                  <a:chExt cx="1072330" cy="533456"/>
                </a:xfrm>
              </p:grpSpPr>
              <p:cxnSp>
                <p:nvCxnSpPr>
                  <p:cNvPr id="53" name="Straight Connector 52"/>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bwMode="gray">
                  <a:xfrm>
                    <a:off x="-250415"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br>
                      <a:rPr lang="en-AU" dirty="0" smtClean="0"/>
                    </a:br>
                    <a:r>
                      <a:rPr lang="en-AU" dirty="0" smtClean="0"/>
                      <a:t>LEFT MARGIN</a:t>
                    </a:r>
                    <a:endParaRPr lang="en-AU" dirty="0"/>
                  </a:p>
                </p:txBody>
              </p:sp>
            </p:grpSp>
            <p:grpSp>
              <p:nvGrpSpPr>
                <p:cNvPr id="50" name="Group 2"/>
                <p:cNvGrpSpPr/>
                <p:nvPr userDrawn="1"/>
              </p:nvGrpSpPr>
              <p:grpSpPr bwMode="gray">
                <a:xfrm>
                  <a:off x="8316680" y="-533456"/>
                  <a:ext cx="1072330" cy="528999"/>
                  <a:chOff x="7804969" y="-533456"/>
                  <a:chExt cx="1072330" cy="528999"/>
                </a:xfrm>
              </p:grpSpPr>
              <p:cxnSp>
                <p:nvCxnSpPr>
                  <p:cNvPr id="51" name="Straight Connector 50"/>
                  <p:cNvCxnSpPr/>
                  <p:nvPr userDrawn="1"/>
                </p:nvCxnSpPr>
                <p:spPr bwMode="gray">
                  <a:xfrm>
                    <a:off x="834113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userDrawn="1"/>
                </p:nvSpPr>
                <p:spPr bwMode="gray">
                  <a:xfrm>
                    <a:off x="7804969"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p>
                  <a:p>
                    <a:pPr lvl="0"/>
                    <a:r>
                      <a:rPr lang="en-AU" dirty="0" smtClean="0"/>
                      <a:t>RIGHT MARGIN</a:t>
                    </a:r>
                    <a:endParaRPr lang="en-AU" dirty="0"/>
                  </a:p>
                </p:txBody>
              </p:sp>
            </p:grpSp>
          </p:grpSp>
        </p:grpSp>
        <p:sp>
          <p:nvSpPr>
            <p:cNvPr id="35" name="TextBox 34"/>
            <p:cNvSpPr txBox="1"/>
            <p:nvPr userDrawn="1"/>
          </p:nvSpPr>
          <p:spPr bwMode="gray">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mn-lt"/>
                </a:rPr>
                <a:t>DO NOT ALTER SLIDE MASTERS – THIS IS A TNS APPROVED</a:t>
              </a:r>
              <a:r>
                <a:rPr lang="en-GB" sz="1600" b="0" baseline="0" dirty="0" smtClean="0">
                  <a:solidFill>
                    <a:srgbClr val="333333"/>
                  </a:solidFill>
                  <a:latin typeface="+mn-lt"/>
                </a:rPr>
                <a:t> TEMPLATE</a:t>
              </a:r>
              <a:endParaRPr lang="en-GB" sz="1600" b="0" dirty="0" smtClean="0">
                <a:solidFill>
                  <a:srgbClr val="333333"/>
                </a:solidFill>
                <a:latin typeface="+mn-lt"/>
              </a:endParaRPr>
            </a:p>
          </p:txBody>
        </p:sp>
      </p:grpSp>
      <p:sp>
        <p:nvSpPr>
          <p:cNvPr id="12" name="TextBox 11"/>
          <p:cNvSpPr txBox="1"/>
          <p:nvPr>
            <p:custDataLst>
              <p:tags r:id="rId14"/>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err="1" smtClean="0">
              <a:solidFill>
                <a:srgbClr val="333333"/>
              </a:solidFill>
              <a:latin typeface="Verdana"/>
            </a:endParaRPr>
          </a:p>
        </p:txBody>
      </p:sp>
      <p:sp>
        <p:nvSpPr>
          <p:cNvPr id="13" name="TextBox 12"/>
          <p:cNvSpPr txBox="1"/>
          <p:nvPr>
            <p:custDataLst>
              <p:tags r:id="rId15"/>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rPr>
              <a:t>© TNS 2016</a:t>
            </a:r>
            <a:endParaRPr lang="en-GB" sz="750" b="0" i="0" u="none" strike="noStrike" spc="0" baseline="0" dirty="0" err="1" smtClean="0">
              <a:solidFill>
                <a:srgbClr val="333333"/>
              </a:solidFill>
              <a:latin typeface="Verdana"/>
            </a:endParaRPr>
          </a:p>
        </p:txBody>
      </p:sp>
      <p:sp>
        <p:nvSpPr>
          <p:cNvPr id="14" name="TextBox 13"/>
          <p:cNvSpPr txBox="1"/>
          <p:nvPr>
            <p:custDataLst>
              <p:tags r:id="rId16"/>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err="1" smtClean="0">
              <a:solidFill>
                <a:srgbClr val="333333"/>
              </a:solidFill>
              <a:latin typeface="Verdana"/>
            </a:endParaRPr>
          </a:p>
        </p:txBody>
      </p:sp>
    </p:spTree>
    <p:extLst>
      <p:ext uri="{BB962C8B-B14F-4D97-AF65-F5344CB8AC3E}">
        <p14:creationId xmlns:p14="http://schemas.microsoft.com/office/powerpoint/2010/main" val="230169717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rgbClr val="333333"/>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name="SLSL5_MASTER_D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51" y="1"/>
            <a:ext cx="8569324" cy="1031838"/>
          </a:xfrm>
          <a:prstGeom prst="rect">
            <a:avLst/>
          </a:prstGeom>
        </p:spPr>
        <p:txBody>
          <a:bodyPr vert="horz" lIns="0" tIns="208800" rIns="0" bIns="0" rtlCol="0" anchor="t">
            <a:noAutofit/>
          </a:bodyPr>
          <a:lstStyle/>
          <a:p>
            <a:r>
              <a:rPr lang="en-US" smtClean="0"/>
              <a:t>Click to edit Master title style</a:t>
            </a:r>
            <a:endParaRPr lang="en-AU" dirty="0"/>
          </a:p>
        </p:txBody>
      </p:sp>
      <p:sp>
        <p:nvSpPr>
          <p:cNvPr id="3" name="Text Placeholder 2"/>
          <p:cNvSpPr>
            <a:spLocks noGrp="1"/>
          </p:cNvSpPr>
          <p:nvPr>
            <p:ph type="body" idx="1"/>
          </p:nvPr>
        </p:nvSpPr>
        <p:spPr>
          <a:xfrm>
            <a:off x="285750" y="1031837"/>
            <a:ext cx="8569324" cy="4035515"/>
          </a:xfrm>
          <a:prstGeom prst="rect">
            <a:avLst/>
          </a:prstGeom>
        </p:spPr>
        <p:txBody>
          <a:bodyPr vert="horz" lIns="0" tIns="21240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Slide Number Placeholder 3"/>
          <p:cNvSpPr>
            <a:spLocks noGrp="1"/>
          </p:cNvSpPr>
          <p:nvPr>
            <p:ph type="sldNum" sz="quarter" idx="4"/>
          </p:nvPr>
        </p:nvSpPr>
        <p:spPr>
          <a:xfrm>
            <a:off x="8349607" y="6323838"/>
            <a:ext cx="505467" cy="252000"/>
          </a:xfrm>
          <a:prstGeom prst="rect">
            <a:avLst/>
          </a:prstGeom>
        </p:spPr>
        <p:txBody>
          <a:bodyPr vert="horz" lIns="0" tIns="0" rIns="0" bIns="0" rtlCol="0" anchor="b">
            <a:noAutofit/>
          </a:bodyPr>
          <a:lstStyle>
            <a:lvl1pPr algn="r">
              <a:defRPr sz="750" b="0">
                <a:solidFill>
                  <a:srgbClr val="333333"/>
                </a:solidFill>
                <a:latin typeface="+mn-lt"/>
              </a:defRPr>
            </a:lvl1pPr>
          </a:lstStyle>
          <a:p>
            <a:fld id="{9784CBA3-D598-4B1F-BAA3-EE14B5154290}" type="slidenum">
              <a:rPr lang="en-AU" smtClean="0"/>
              <a:pPr/>
              <a:t>‹#›</a:t>
            </a:fld>
            <a:endParaRPr lang="en-AU" dirty="0"/>
          </a:p>
        </p:txBody>
      </p:sp>
      <p:sp>
        <p:nvSpPr>
          <p:cNvPr id="89" name="Rectangle 88"/>
          <p:cNvSpPr/>
          <p:nvPr>
            <p:custDataLst>
              <p:tags r:id="rId11"/>
            </p:custDataLst>
          </p:nvPr>
        </p:nvSpPr>
        <p:spPr bwMode="ltGray">
          <a:xfrm>
            <a:off x="285750" y="5064973"/>
            <a:ext cx="8569324" cy="8818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noAutofit/>
          </a:bodyPr>
          <a:lstStyle/>
          <a:p>
            <a:pPr lvl="0" algn="ctr"/>
            <a:endParaRPr lang="en-AU" dirty="0"/>
          </a:p>
        </p:txBody>
      </p:sp>
      <p:cxnSp>
        <p:nvCxnSpPr>
          <p:cNvPr id="70" name="Straight Connector 69"/>
          <p:cNvCxnSpPr/>
          <p:nvPr>
            <p:custDataLst>
              <p:tags r:id="rId12"/>
            </p:custDataLst>
          </p:nvPr>
        </p:nvCxnSpPr>
        <p:spPr>
          <a:xfrm>
            <a:off x="282163" y="5946775"/>
            <a:ext cx="857291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0" name="Picture 2" descr="C:\Users\AndrewA\Desktop\TNS_logo_rgb.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1813" y="6071836"/>
            <a:ext cx="504000"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bwMode="gray">
          <a:xfrm>
            <a:off x="-1334173" y="-533456"/>
            <a:ext cx="10723183" cy="6493000"/>
            <a:chOff x="-1334173" y="-533456"/>
            <a:chExt cx="10723183" cy="6493000"/>
          </a:xfrm>
        </p:grpSpPr>
        <p:grpSp>
          <p:nvGrpSpPr>
            <p:cNvPr id="47" name="Group 46"/>
            <p:cNvGrpSpPr/>
            <p:nvPr/>
          </p:nvGrpSpPr>
          <p:grpSpPr bwMode="gray">
            <a:xfrm>
              <a:off x="-1334173" y="-533456"/>
              <a:ext cx="10723183" cy="6493000"/>
              <a:chOff x="-1334173" y="-533456"/>
              <a:chExt cx="10723183" cy="6493000"/>
            </a:xfrm>
          </p:grpSpPr>
          <p:grpSp>
            <p:nvGrpSpPr>
              <p:cNvPr id="48" name="Group 13"/>
              <p:cNvGrpSpPr/>
              <p:nvPr userDrawn="1"/>
            </p:nvGrpSpPr>
            <p:grpSpPr bwMode="gray">
              <a:xfrm>
                <a:off x="-1334173" y="1145470"/>
                <a:ext cx="1327930" cy="4814074"/>
                <a:chOff x="-1334173" y="1145470"/>
                <a:chExt cx="1327930" cy="4814074"/>
              </a:xfrm>
            </p:grpSpPr>
            <p:grpSp>
              <p:nvGrpSpPr>
                <p:cNvPr id="56" name="Group 7"/>
                <p:cNvGrpSpPr/>
                <p:nvPr userDrawn="1"/>
              </p:nvGrpSpPr>
              <p:grpSpPr bwMode="gray">
                <a:xfrm>
                  <a:off x="-1334173" y="4420483"/>
                  <a:ext cx="1327930" cy="276999"/>
                  <a:chOff x="-1334173" y="4420483"/>
                  <a:chExt cx="1327930" cy="276999"/>
                </a:xfrm>
              </p:grpSpPr>
              <p:cxnSp>
                <p:nvCxnSpPr>
                  <p:cNvPr id="66" name="Straight Connector 65"/>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userDrawn="1"/>
                </p:nvSpPr>
                <p:spPr bwMode="gray">
                  <a:xfrm>
                    <a:off x="-1334173" y="4420483"/>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3.14</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X</a:t>
                    </a:r>
                    <a:r>
                      <a:rPr lang="en-AU" sz="900" b="1" baseline="0" dirty="0" smtClean="0">
                        <a:solidFill>
                          <a:schemeClr val="tx1">
                            <a:lumMod val="85000"/>
                            <a:lumOff val="15000"/>
                          </a:schemeClr>
                        </a:solidFill>
                        <a:latin typeface="+mn-lt"/>
                      </a:rPr>
                      <a:t> AXIS</a:t>
                    </a:r>
                    <a:endParaRPr lang="en-AU" sz="900" b="1" dirty="0">
                      <a:solidFill>
                        <a:schemeClr val="tx1">
                          <a:lumMod val="85000"/>
                          <a:lumOff val="15000"/>
                        </a:schemeClr>
                      </a:solidFill>
                      <a:latin typeface="+mn-lt"/>
                    </a:endParaRPr>
                  </a:p>
                </p:txBody>
              </p:sp>
            </p:grpSp>
            <p:grpSp>
              <p:nvGrpSpPr>
                <p:cNvPr id="57" name="Group 56"/>
                <p:cNvGrpSpPr/>
                <p:nvPr userDrawn="1"/>
              </p:nvGrpSpPr>
              <p:grpSpPr bwMode="gray">
                <a:xfrm>
                  <a:off x="-1334173" y="5682545"/>
                  <a:ext cx="1327930" cy="276999"/>
                  <a:chOff x="-1334173" y="5682545"/>
                  <a:chExt cx="1327930" cy="276999"/>
                </a:xfrm>
              </p:grpSpPr>
              <p:cxnSp>
                <p:nvCxnSpPr>
                  <p:cNvPr id="64" name="Straight Connector 63"/>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6.65</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BASE MARGIN</a:t>
                    </a:r>
                    <a:endParaRPr lang="en-AU" sz="900" b="1" dirty="0">
                      <a:solidFill>
                        <a:schemeClr val="tx1">
                          <a:lumMod val="85000"/>
                          <a:lumOff val="15000"/>
                        </a:schemeClr>
                      </a:solidFill>
                      <a:latin typeface="+mn-lt"/>
                    </a:endParaRPr>
                  </a:p>
                </p:txBody>
              </p:sp>
            </p:grpSp>
            <p:grpSp>
              <p:nvGrpSpPr>
                <p:cNvPr id="58" name="Group 5"/>
                <p:cNvGrpSpPr/>
                <p:nvPr userDrawn="1"/>
              </p:nvGrpSpPr>
              <p:grpSpPr bwMode="gray">
                <a:xfrm>
                  <a:off x="-1334173" y="1145470"/>
                  <a:ext cx="1327930" cy="276999"/>
                  <a:chOff x="-1334173" y="1145470"/>
                  <a:chExt cx="1327930" cy="276999"/>
                </a:xfrm>
              </p:grpSpPr>
              <p:cxnSp>
                <p:nvCxnSpPr>
                  <p:cNvPr id="62" name="Straight Connector 61"/>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5.95</a:t>
                    </a:r>
                  </a:p>
                  <a:p>
                    <a:pPr algn="ctr"/>
                    <a:r>
                      <a:rPr lang="en-AU" sz="900" b="1" dirty="0" smtClean="0">
                        <a:solidFill>
                          <a:schemeClr val="tx1">
                            <a:lumMod val="85000"/>
                            <a:lumOff val="15000"/>
                          </a:schemeClr>
                        </a:solidFill>
                        <a:latin typeface="+mn-lt"/>
                      </a:rPr>
                      <a:t>TOP</a:t>
                    </a:r>
                    <a:r>
                      <a:rPr lang="en-AU" sz="900" b="1" baseline="0" dirty="0" smtClean="0">
                        <a:solidFill>
                          <a:schemeClr val="tx1">
                            <a:lumMod val="85000"/>
                            <a:lumOff val="15000"/>
                          </a:schemeClr>
                        </a:solidFill>
                        <a:latin typeface="+mn-lt"/>
                      </a:rPr>
                      <a:t> MARGIN</a:t>
                    </a:r>
                    <a:endParaRPr lang="en-AU" sz="900" b="1" dirty="0">
                      <a:solidFill>
                        <a:schemeClr val="tx1">
                          <a:lumMod val="85000"/>
                          <a:lumOff val="15000"/>
                        </a:schemeClr>
                      </a:solidFill>
                      <a:latin typeface="+mn-lt"/>
                    </a:endParaRPr>
                  </a:p>
                </p:txBody>
              </p:sp>
            </p:grpSp>
            <p:grpSp>
              <p:nvGrpSpPr>
                <p:cNvPr id="59" name="Group 8"/>
                <p:cNvGrpSpPr/>
                <p:nvPr userDrawn="1"/>
              </p:nvGrpSpPr>
              <p:grpSpPr bwMode="gray">
                <a:xfrm>
                  <a:off x="-1334173" y="1659820"/>
                  <a:ext cx="1327930" cy="276999"/>
                  <a:chOff x="-1334173" y="1659820"/>
                  <a:chExt cx="1327930" cy="276999"/>
                </a:xfrm>
              </p:grpSpPr>
              <p:cxnSp>
                <p:nvCxnSpPr>
                  <p:cNvPr id="60" name="Straight Connector 59"/>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4.52</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CHART TOP</a:t>
                    </a:r>
                    <a:endParaRPr lang="en-AU" sz="900" b="1" dirty="0">
                      <a:solidFill>
                        <a:schemeClr val="tx1">
                          <a:lumMod val="85000"/>
                          <a:lumOff val="15000"/>
                        </a:schemeClr>
                      </a:solidFill>
                      <a:latin typeface="+mn-lt"/>
                    </a:endParaRPr>
                  </a:p>
                </p:txBody>
              </p:sp>
            </p:grpSp>
          </p:grpSp>
          <p:grpSp>
            <p:nvGrpSpPr>
              <p:cNvPr id="49" name="Group 6"/>
              <p:cNvGrpSpPr/>
              <p:nvPr userDrawn="1"/>
            </p:nvGrpSpPr>
            <p:grpSpPr bwMode="gray">
              <a:xfrm>
                <a:off x="-253905" y="-533456"/>
                <a:ext cx="9642915" cy="533456"/>
                <a:chOff x="-253905" y="-533456"/>
                <a:chExt cx="9642915" cy="533456"/>
              </a:xfrm>
            </p:grpSpPr>
            <p:grpSp>
              <p:nvGrpSpPr>
                <p:cNvPr id="50" name="Group 49"/>
                <p:cNvGrpSpPr/>
                <p:nvPr userDrawn="1"/>
              </p:nvGrpSpPr>
              <p:grpSpPr bwMode="gray">
                <a:xfrm>
                  <a:off x="-253905" y="-533456"/>
                  <a:ext cx="1072330" cy="533456"/>
                  <a:chOff x="-250415" y="-533456"/>
                  <a:chExt cx="1072330" cy="533456"/>
                </a:xfrm>
              </p:grpSpPr>
              <p:cxnSp>
                <p:nvCxnSpPr>
                  <p:cNvPr id="54" name="Straight Connector 53"/>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userDrawn="1"/>
                </p:nvSpPr>
                <p:spPr bwMode="gray">
                  <a:xfrm>
                    <a:off x="-250415"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br>
                      <a:rPr lang="en-AU" dirty="0" smtClean="0"/>
                    </a:br>
                    <a:r>
                      <a:rPr lang="en-AU" dirty="0" smtClean="0"/>
                      <a:t>LEFT MARGIN</a:t>
                    </a:r>
                    <a:endParaRPr lang="en-AU" dirty="0"/>
                  </a:p>
                </p:txBody>
              </p:sp>
            </p:grpSp>
            <p:grpSp>
              <p:nvGrpSpPr>
                <p:cNvPr id="51" name="Group 2"/>
                <p:cNvGrpSpPr/>
                <p:nvPr userDrawn="1"/>
              </p:nvGrpSpPr>
              <p:grpSpPr bwMode="gray">
                <a:xfrm>
                  <a:off x="8316680" y="-533456"/>
                  <a:ext cx="1072330" cy="528999"/>
                  <a:chOff x="7804969" y="-533456"/>
                  <a:chExt cx="1072330" cy="528999"/>
                </a:xfrm>
              </p:grpSpPr>
              <p:cxnSp>
                <p:nvCxnSpPr>
                  <p:cNvPr id="52" name="Straight Connector 51"/>
                  <p:cNvCxnSpPr/>
                  <p:nvPr userDrawn="1"/>
                </p:nvCxnSpPr>
                <p:spPr bwMode="gray">
                  <a:xfrm>
                    <a:off x="834113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userDrawn="1"/>
                </p:nvSpPr>
                <p:spPr bwMode="gray">
                  <a:xfrm>
                    <a:off x="7804969"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p>
                  <a:p>
                    <a:pPr lvl="0"/>
                    <a:r>
                      <a:rPr lang="en-AU" dirty="0" smtClean="0"/>
                      <a:t>RIGHT MARGIN</a:t>
                    </a:r>
                    <a:endParaRPr lang="en-AU" dirty="0"/>
                  </a:p>
                </p:txBody>
              </p:sp>
            </p:grpSp>
          </p:grpSp>
        </p:grpSp>
        <p:sp>
          <p:nvSpPr>
            <p:cNvPr id="36" name="TextBox 35"/>
            <p:cNvSpPr txBox="1"/>
            <p:nvPr userDrawn="1"/>
          </p:nvSpPr>
          <p:spPr bwMode="gray">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mn-lt"/>
                </a:rPr>
                <a:t>DO NOT ALTER SLIDE MASTERS – THIS IS A TNS APPROVED</a:t>
              </a:r>
              <a:r>
                <a:rPr lang="en-GB" sz="1600" b="0" baseline="0" dirty="0" smtClean="0">
                  <a:solidFill>
                    <a:srgbClr val="333333"/>
                  </a:solidFill>
                  <a:latin typeface="+mn-lt"/>
                </a:rPr>
                <a:t> TEMPLATE</a:t>
              </a:r>
              <a:endParaRPr lang="en-GB" sz="1600" b="0" dirty="0" smtClean="0">
                <a:solidFill>
                  <a:srgbClr val="333333"/>
                </a:solidFill>
                <a:latin typeface="+mn-lt"/>
              </a:endParaRPr>
            </a:p>
          </p:txBody>
        </p:sp>
      </p:grpSp>
      <p:sp>
        <p:nvSpPr>
          <p:cNvPr id="12" name="TextBox 11"/>
          <p:cNvSpPr txBox="1"/>
          <p:nvPr>
            <p:custDataLst>
              <p:tags r:id="rId13"/>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smtClean="0">
              <a:solidFill>
                <a:srgbClr val="333333"/>
              </a:solidFill>
              <a:latin typeface="Verdana"/>
            </a:endParaRPr>
          </a:p>
        </p:txBody>
      </p:sp>
      <p:sp>
        <p:nvSpPr>
          <p:cNvPr id="13" name="TextBox 12"/>
          <p:cNvSpPr txBox="1"/>
          <p:nvPr>
            <p:custDataLst>
              <p:tags r:id="rId14"/>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rPr>
              <a:t>© TNS 2016</a:t>
            </a:r>
            <a:endParaRPr lang="en-GB" sz="750" b="0" i="0" u="none" strike="noStrike" spc="0" baseline="0" dirty="0" smtClean="0">
              <a:solidFill>
                <a:srgbClr val="333333"/>
              </a:solidFill>
              <a:latin typeface="Verdana"/>
            </a:endParaRPr>
          </a:p>
        </p:txBody>
      </p:sp>
      <p:sp>
        <p:nvSpPr>
          <p:cNvPr id="14" name="TextBox 13"/>
          <p:cNvSpPr txBox="1"/>
          <p:nvPr>
            <p:custDataLst>
              <p:tags r:id="rId15"/>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smtClean="0">
              <a:solidFill>
                <a:srgbClr val="333333"/>
              </a:solidFill>
              <a:latin typeface="Verdana"/>
            </a:endParaRPr>
          </a:p>
        </p:txBody>
      </p:sp>
    </p:spTree>
    <p:extLst>
      <p:ext uri="{BB962C8B-B14F-4D97-AF65-F5344CB8AC3E}">
        <p14:creationId xmlns:p14="http://schemas.microsoft.com/office/powerpoint/2010/main" val="103038070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rgbClr val="333333"/>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name="SLSL5_MASTER_E_5.0.1">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51" y="1"/>
            <a:ext cx="8569324" cy="1031838"/>
          </a:xfrm>
          <a:prstGeom prst="rect">
            <a:avLst/>
          </a:prstGeom>
        </p:spPr>
        <p:txBody>
          <a:bodyPr vert="horz" lIns="0" tIns="208800" rIns="0" bIns="0" rtlCol="0" anchor="t">
            <a:noAutofit/>
          </a:bodyPr>
          <a:lstStyle/>
          <a:p>
            <a:r>
              <a:rPr lang="en-US" smtClean="0"/>
              <a:t>Click to edit Master title style</a:t>
            </a:r>
            <a:endParaRPr lang="en-AU" dirty="0"/>
          </a:p>
        </p:txBody>
      </p:sp>
      <p:sp>
        <p:nvSpPr>
          <p:cNvPr id="3" name="Text Placeholder 2"/>
          <p:cNvSpPr>
            <a:spLocks noGrp="1"/>
          </p:cNvSpPr>
          <p:nvPr>
            <p:ph type="body" idx="1"/>
          </p:nvPr>
        </p:nvSpPr>
        <p:spPr>
          <a:xfrm>
            <a:off x="285750" y="1031837"/>
            <a:ext cx="8569324" cy="4303751"/>
          </a:xfrm>
          <a:prstGeom prst="rect">
            <a:avLst/>
          </a:prstGeom>
        </p:spPr>
        <p:txBody>
          <a:bodyPr vert="horz" lIns="0" tIns="21240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Slide Number Placeholder 3"/>
          <p:cNvSpPr>
            <a:spLocks noGrp="1"/>
          </p:cNvSpPr>
          <p:nvPr>
            <p:ph type="sldNum" sz="quarter" idx="4"/>
          </p:nvPr>
        </p:nvSpPr>
        <p:spPr>
          <a:xfrm>
            <a:off x="8349607" y="6323838"/>
            <a:ext cx="505467" cy="252000"/>
          </a:xfrm>
          <a:prstGeom prst="rect">
            <a:avLst/>
          </a:prstGeom>
        </p:spPr>
        <p:txBody>
          <a:bodyPr vert="horz" lIns="0" tIns="0" rIns="0" bIns="0" rtlCol="0" anchor="b">
            <a:noAutofit/>
          </a:bodyPr>
          <a:lstStyle>
            <a:lvl1pPr algn="r">
              <a:defRPr sz="750" b="0">
                <a:solidFill>
                  <a:srgbClr val="333333"/>
                </a:solidFill>
                <a:latin typeface="+mn-lt"/>
              </a:defRPr>
            </a:lvl1pPr>
          </a:lstStyle>
          <a:p>
            <a:fld id="{9784CBA3-D598-4B1F-BAA3-EE14B5154290}" type="slidenum">
              <a:rPr lang="en-AU" smtClean="0"/>
              <a:pPr/>
              <a:t>‹#›</a:t>
            </a:fld>
            <a:endParaRPr lang="en-AU" dirty="0"/>
          </a:p>
        </p:txBody>
      </p:sp>
      <p:cxnSp>
        <p:nvCxnSpPr>
          <p:cNvPr id="70" name="Straight Connector 69"/>
          <p:cNvCxnSpPr/>
          <p:nvPr>
            <p:custDataLst>
              <p:tags r:id="rId11"/>
            </p:custDataLst>
          </p:nvPr>
        </p:nvCxnSpPr>
        <p:spPr>
          <a:xfrm>
            <a:off x="282163" y="5946775"/>
            <a:ext cx="857291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0" name="Picture 2" descr="C:\Users\AndrewA\Desktop\TNS_logo_rgb.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813" y="6071836"/>
            <a:ext cx="504000" cy="504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bwMode="gray">
          <a:xfrm>
            <a:off x="-1334173" y="-533456"/>
            <a:ext cx="10723183" cy="6493000"/>
            <a:chOff x="-1334173" y="-533456"/>
            <a:chExt cx="10723183" cy="6493000"/>
          </a:xfrm>
        </p:grpSpPr>
        <p:grpSp>
          <p:nvGrpSpPr>
            <p:cNvPr id="47" name="Group 46"/>
            <p:cNvGrpSpPr/>
            <p:nvPr/>
          </p:nvGrpSpPr>
          <p:grpSpPr bwMode="gray">
            <a:xfrm>
              <a:off x="-1334173" y="-533456"/>
              <a:ext cx="10723183" cy="6493000"/>
              <a:chOff x="-1334173" y="-533456"/>
              <a:chExt cx="10723183" cy="6493000"/>
            </a:xfrm>
          </p:grpSpPr>
          <p:grpSp>
            <p:nvGrpSpPr>
              <p:cNvPr id="48" name="Group 13"/>
              <p:cNvGrpSpPr/>
              <p:nvPr userDrawn="1"/>
            </p:nvGrpSpPr>
            <p:grpSpPr bwMode="gray">
              <a:xfrm>
                <a:off x="-1334173" y="1145470"/>
                <a:ext cx="1327930" cy="4814074"/>
                <a:chOff x="-1334173" y="1145470"/>
                <a:chExt cx="1327930" cy="4814074"/>
              </a:xfrm>
            </p:grpSpPr>
            <p:grpSp>
              <p:nvGrpSpPr>
                <p:cNvPr id="56" name="Group 7"/>
                <p:cNvGrpSpPr/>
                <p:nvPr userDrawn="1"/>
              </p:nvGrpSpPr>
              <p:grpSpPr bwMode="gray">
                <a:xfrm>
                  <a:off x="-1334173" y="4420483"/>
                  <a:ext cx="1327930" cy="276999"/>
                  <a:chOff x="-1334173" y="4420483"/>
                  <a:chExt cx="1327930" cy="276999"/>
                </a:xfrm>
              </p:grpSpPr>
              <p:cxnSp>
                <p:nvCxnSpPr>
                  <p:cNvPr id="66" name="Straight Connector 65"/>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userDrawn="1"/>
                </p:nvSpPr>
                <p:spPr bwMode="gray">
                  <a:xfrm>
                    <a:off x="-1334173" y="4420483"/>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3.14</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X</a:t>
                    </a:r>
                    <a:r>
                      <a:rPr lang="en-AU" sz="900" b="1" baseline="0" dirty="0" smtClean="0">
                        <a:solidFill>
                          <a:schemeClr val="tx1">
                            <a:lumMod val="85000"/>
                            <a:lumOff val="15000"/>
                          </a:schemeClr>
                        </a:solidFill>
                        <a:latin typeface="+mn-lt"/>
                      </a:rPr>
                      <a:t> AXIS</a:t>
                    </a:r>
                    <a:endParaRPr lang="en-AU" sz="900" b="1" dirty="0">
                      <a:solidFill>
                        <a:schemeClr val="tx1">
                          <a:lumMod val="85000"/>
                          <a:lumOff val="15000"/>
                        </a:schemeClr>
                      </a:solidFill>
                      <a:latin typeface="+mn-lt"/>
                    </a:endParaRPr>
                  </a:p>
                </p:txBody>
              </p:sp>
            </p:grpSp>
            <p:grpSp>
              <p:nvGrpSpPr>
                <p:cNvPr id="57" name="Group 56"/>
                <p:cNvGrpSpPr/>
                <p:nvPr userDrawn="1"/>
              </p:nvGrpSpPr>
              <p:grpSpPr bwMode="gray">
                <a:xfrm>
                  <a:off x="-1334173" y="5682545"/>
                  <a:ext cx="1327930" cy="276999"/>
                  <a:chOff x="-1334173" y="5682545"/>
                  <a:chExt cx="1327930" cy="276999"/>
                </a:xfrm>
              </p:grpSpPr>
              <p:cxnSp>
                <p:nvCxnSpPr>
                  <p:cNvPr id="64" name="Straight Connector 63"/>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6.65</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BASE MARGIN</a:t>
                    </a:r>
                    <a:endParaRPr lang="en-AU" sz="900" b="1" dirty="0">
                      <a:solidFill>
                        <a:schemeClr val="tx1">
                          <a:lumMod val="85000"/>
                          <a:lumOff val="15000"/>
                        </a:schemeClr>
                      </a:solidFill>
                      <a:latin typeface="+mn-lt"/>
                    </a:endParaRPr>
                  </a:p>
                </p:txBody>
              </p:sp>
            </p:grpSp>
            <p:grpSp>
              <p:nvGrpSpPr>
                <p:cNvPr id="58" name="Group 5"/>
                <p:cNvGrpSpPr/>
                <p:nvPr userDrawn="1"/>
              </p:nvGrpSpPr>
              <p:grpSpPr bwMode="gray">
                <a:xfrm>
                  <a:off x="-1334173" y="1145470"/>
                  <a:ext cx="1327930" cy="276999"/>
                  <a:chOff x="-1334173" y="1145470"/>
                  <a:chExt cx="1327930" cy="276999"/>
                </a:xfrm>
              </p:grpSpPr>
              <p:cxnSp>
                <p:nvCxnSpPr>
                  <p:cNvPr id="62" name="Straight Connector 61"/>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5.95</a:t>
                    </a:r>
                  </a:p>
                  <a:p>
                    <a:pPr algn="ctr"/>
                    <a:r>
                      <a:rPr lang="en-AU" sz="900" b="1" dirty="0" smtClean="0">
                        <a:solidFill>
                          <a:schemeClr val="tx1">
                            <a:lumMod val="85000"/>
                            <a:lumOff val="15000"/>
                          </a:schemeClr>
                        </a:solidFill>
                        <a:latin typeface="+mn-lt"/>
                      </a:rPr>
                      <a:t>TOP</a:t>
                    </a:r>
                    <a:r>
                      <a:rPr lang="en-AU" sz="900" b="1" baseline="0" dirty="0" smtClean="0">
                        <a:solidFill>
                          <a:schemeClr val="tx1">
                            <a:lumMod val="85000"/>
                            <a:lumOff val="15000"/>
                          </a:schemeClr>
                        </a:solidFill>
                        <a:latin typeface="+mn-lt"/>
                      </a:rPr>
                      <a:t> MARGIN</a:t>
                    </a:r>
                    <a:endParaRPr lang="en-AU" sz="900" b="1" dirty="0">
                      <a:solidFill>
                        <a:schemeClr val="tx1">
                          <a:lumMod val="85000"/>
                          <a:lumOff val="15000"/>
                        </a:schemeClr>
                      </a:solidFill>
                      <a:latin typeface="+mn-lt"/>
                    </a:endParaRPr>
                  </a:p>
                </p:txBody>
              </p:sp>
            </p:grpSp>
            <p:grpSp>
              <p:nvGrpSpPr>
                <p:cNvPr id="59" name="Group 8"/>
                <p:cNvGrpSpPr/>
                <p:nvPr userDrawn="1"/>
              </p:nvGrpSpPr>
              <p:grpSpPr bwMode="gray">
                <a:xfrm>
                  <a:off x="-1334173" y="1659820"/>
                  <a:ext cx="1327930" cy="276999"/>
                  <a:chOff x="-1334173" y="1659820"/>
                  <a:chExt cx="1327930" cy="276999"/>
                </a:xfrm>
              </p:grpSpPr>
              <p:cxnSp>
                <p:nvCxnSpPr>
                  <p:cNvPr id="60" name="Straight Connector 59"/>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4.52</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CHART TOP</a:t>
                    </a:r>
                    <a:endParaRPr lang="en-AU" sz="900" b="1" dirty="0">
                      <a:solidFill>
                        <a:schemeClr val="tx1">
                          <a:lumMod val="85000"/>
                          <a:lumOff val="15000"/>
                        </a:schemeClr>
                      </a:solidFill>
                      <a:latin typeface="+mn-lt"/>
                    </a:endParaRPr>
                  </a:p>
                </p:txBody>
              </p:sp>
            </p:grpSp>
          </p:grpSp>
          <p:grpSp>
            <p:nvGrpSpPr>
              <p:cNvPr id="49" name="Group 6"/>
              <p:cNvGrpSpPr/>
              <p:nvPr userDrawn="1"/>
            </p:nvGrpSpPr>
            <p:grpSpPr bwMode="gray">
              <a:xfrm>
                <a:off x="-253905" y="-533456"/>
                <a:ext cx="9642915" cy="533456"/>
                <a:chOff x="-253905" y="-533456"/>
                <a:chExt cx="9642915" cy="533456"/>
              </a:xfrm>
            </p:grpSpPr>
            <p:grpSp>
              <p:nvGrpSpPr>
                <p:cNvPr id="50" name="Group 49"/>
                <p:cNvGrpSpPr/>
                <p:nvPr userDrawn="1"/>
              </p:nvGrpSpPr>
              <p:grpSpPr bwMode="gray">
                <a:xfrm>
                  <a:off x="-253905" y="-533456"/>
                  <a:ext cx="1072330" cy="533456"/>
                  <a:chOff x="-250415" y="-533456"/>
                  <a:chExt cx="1072330" cy="533456"/>
                </a:xfrm>
              </p:grpSpPr>
              <p:cxnSp>
                <p:nvCxnSpPr>
                  <p:cNvPr id="54" name="Straight Connector 53"/>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userDrawn="1"/>
                </p:nvSpPr>
                <p:spPr bwMode="gray">
                  <a:xfrm>
                    <a:off x="-250415"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br>
                      <a:rPr lang="en-AU" dirty="0" smtClean="0"/>
                    </a:br>
                    <a:r>
                      <a:rPr lang="en-AU" dirty="0" smtClean="0"/>
                      <a:t>LEFT MARGIN</a:t>
                    </a:r>
                    <a:endParaRPr lang="en-AU" dirty="0"/>
                  </a:p>
                </p:txBody>
              </p:sp>
            </p:grpSp>
            <p:grpSp>
              <p:nvGrpSpPr>
                <p:cNvPr id="51" name="Group 2"/>
                <p:cNvGrpSpPr/>
                <p:nvPr userDrawn="1"/>
              </p:nvGrpSpPr>
              <p:grpSpPr bwMode="gray">
                <a:xfrm>
                  <a:off x="8316680" y="-533456"/>
                  <a:ext cx="1072330" cy="528999"/>
                  <a:chOff x="7804969" y="-533456"/>
                  <a:chExt cx="1072330" cy="528999"/>
                </a:xfrm>
              </p:grpSpPr>
              <p:cxnSp>
                <p:nvCxnSpPr>
                  <p:cNvPr id="52" name="Straight Connector 51"/>
                  <p:cNvCxnSpPr/>
                  <p:nvPr userDrawn="1"/>
                </p:nvCxnSpPr>
                <p:spPr bwMode="gray">
                  <a:xfrm>
                    <a:off x="834113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userDrawn="1"/>
                </p:nvSpPr>
                <p:spPr bwMode="gray">
                  <a:xfrm>
                    <a:off x="7804969"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p>
                  <a:p>
                    <a:pPr lvl="0"/>
                    <a:r>
                      <a:rPr lang="en-AU" dirty="0" smtClean="0"/>
                      <a:t>RIGHT MARGIN</a:t>
                    </a:r>
                    <a:endParaRPr lang="en-AU" dirty="0"/>
                  </a:p>
                </p:txBody>
              </p:sp>
            </p:grpSp>
          </p:grpSp>
        </p:grpSp>
        <p:sp>
          <p:nvSpPr>
            <p:cNvPr id="36" name="TextBox 35"/>
            <p:cNvSpPr txBox="1"/>
            <p:nvPr userDrawn="1"/>
          </p:nvSpPr>
          <p:spPr bwMode="gray">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mn-lt"/>
                </a:rPr>
                <a:t>DO NOT ALTER SLIDE MASTERS – THIS IS A TNS APPROVED</a:t>
              </a:r>
              <a:r>
                <a:rPr lang="en-GB" sz="1600" b="0" baseline="0" dirty="0" smtClean="0">
                  <a:solidFill>
                    <a:srgbClr val="333333"/>
                  </a:solidFill>
                  <a:latin typeface="+mn-lt"/>
                </a:rPr>
                <a:t> TEMPLATE</a:t>
              </a:r>
              <a:endParaRPr lang="en-GB" sz="1600" b="0" dirty="0" smtClean="0">
                <a:solidFill>
                  <a:srgbClr val="333333"/>
                </a:solidFill>
                <a:latin typeface="+mn-lt"/>
              </a:endParaRPr>
            </a:p>
          </p:txBody>
        </p:sp>
      </p:grpSp>
      <p:sp>
        <p:nvSpPr>
          <p:cNvPr id="34" name="Rectangle 53"/>
          <p:cNvSpPr>
            <a:spLocks noChangeArrowheads="1"/>
          </p:cNvSpPr>
          <p:nvPr/>
        </p:nvSpPr>
        <p:spPr bwMode="ltGray">
          <a:xfrm>
            <a:off x="287338" y="5335588"/>
            <a:ext cx="8566150" cy="603250"/>
          </a:xfrm>
          <a:prstGeom prst="rect">
            <a:avLst/>
          </a:prstGeom>
          <a:solidFill>
            <a:srgbClr val="F2F2F2"/>
          </a:solidFill>
          <a:ln w="12700">
            <a:solidFill>
              <a:srgbClr val="F2F2F2"/>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Box 11"/>
          <p:cNvSpPr txBox="1"/>
          <p:nvPr>
            <p:custDataLst>
              <p:tags r:id="rId12"/>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err="1" smtClean="0">
              <a:solidFill>
                <a:srgbClr val="333333"/>
              </a:solidFill>
              <a:latin typeface="Verdana"/>
            </a:endParaRPr>
          </a:p>
        </p:txBody>
      </p:sp>
      <p:sp>
        <p:nvSpPr>
          <p:cNvPr id="13" name="TextBox 12"/>
          <p:cNvSpPr txBox="1"/>
          <p:nvPr>
            <p:custDataLst>
              <p:tags r:id="rId13"/>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rPr>
              <a:t>© TNS 2016</a:t>
            </a:r>
            <a:endParaRPr lang="en-GB" sz="750" b="0" i="0" u="none" strike="noStrike" spc="0" baseline="0" dirty="0" err="1" smtClean="0">
              <a:solidFill>
                <a:srgbClr val="333333"/>
              </a:solidFill>
              <a:latin typeface="Verdana"/>
            </a:endParaRPr>
          </a:p>
        </p:txBody>
      </p:sp>
      <p:sp>
        <p:nvSpPr>
          <p:cNvPr id="14" name="TextBox 13"/>
          <p:cNvSpPr txBox="1"/>
          <p:nvPr>
            <p:custDataLst>
              <p:tags r:id="rId14"/>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err="1" smtClean="0">
              <a:solidFill>
                <a:srgbClr val="333333"/>
              </a:solidFill>
              <a:latin typeface="Verdana"/>
            </a:endParaRPr>
          </a:p>
        </p:txBody>
      </p:sp>
    </p:spTree>
    <p:extLst>
      <p:ext uri="{BB962C8B-B14F-4D97-AF65-F5344CB8AC3E}">
        <p14:creationId xmlns:p14="http://schemas.microsoft.com/office/powerpoint/2010/main" val="215630446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rgbClr val="333333"/>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bwMode="ltGray">
          <a:xfrm>
            <a:off x="-5837" y="-3163"/>
            <a:ext cx="9151455" cy="6861163"/>
            <a:chOff x="-5837" y="-3163"/>
            <a:chExt cx="9151455" cy="6861163"/>
          </a:xfrm>
        </p:grpSpPr>
        <p:cxnSp>
          <p:nvCxnSpPr>
            <p:cNvPr id="8" name="Straight Connector 7"/>
            <p:cNvCxnSpPr/>
            <p:nvPr/>
          </p:nvCxnSpPr>
          <p:spPr bwMode="ltGray">
            <a:xfrm>
              <a:off x="534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ltGray">
            <a:xfrm>
              <a:off x="786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1038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ltGray">
            <a:xfrm>
              <a:off x="1291688"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1542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ltGray">
            <a:xfrm>
              <a:off x="1794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ltGray">
            <a:xfrm>
              <a:off x="2046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ltGray">
            <a:xfrm>
              <a:off x="2299688"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ltGray">
            <a:xfrm>
              <a:off x="254854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ltGray">
            <a:xfrm>
              <a:off x="280054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ltGray">
            <a:xfrm>
              <a:off x="3052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ltGray">
            <a:xfrm>
              <a:off x="3306070"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ltGray">
            <a:xfrm>
              <a:off x="3556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ltGray">
            <a:xfrm>
              <a:off x="3808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ltGray">
            <a:xfrm>
              <a:off x="4060545"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ltGray">
            <a:xfrm>
              <a:off x="4314070"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ltGray">
            <a:xfrm>
              <a:off x="4567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ltGray">
            <a:xfrm>
              <a:off x="4819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ltGray">
            <a:xfrm>
              <a:off x="5071781"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ltGray">
            <a:xfrm>
              <a:off x="5325306"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ltGray">
            <a:xfrm>
              <a:off x="5575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ltGray">
            <a:xfrm>
              <a:off x="5827781"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ltGray">
            <a:xfrm>
              <a:off x="6079781"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ltGray">
            <a:xfrm>
              <a:off x="6333306"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ltGray">
            <a:xfrm>
              <a:off x="6582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ltGray">
            <a:xfrm>
              <a:off x="6834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ltGray">
            <a:xfrm>
              <a:off x="7086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ltGray">
            <a:xfrm>
              <a:off x="7339688"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ltGray">
            <a:xfrm>
              <a:off x="7590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ltGray">
            <a:xfrm>
              <a:off x="7842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ltGray">
            <a:xfrm>
              <a:off x="8094163"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ltGray">
            <a:xfrm>
              <a:off x="8347688" y="-3163"/>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ltGray">
            <a:xfrm>
              <a:off x="859816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ltGray">
            <a:xfrm>
              <a:off x="8855075"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ltGray">
            <a:xfrm>
              <a:off x="286513" y="0"/>
              <a:ext cx="0" cy="685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ltGray">
            <a:xfrm>
              <a:off x="0" y="527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ltGray">
            <a:xfrm>
              <a:off x="1618" y="277012"/>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ltGray">
            <a:xfrm>
              <a:off x="1618" y="1031837"/>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ltGray">
            <a:xfrm>
              <a:off x="0" y="781012"/>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ltGray">
            <a:xfrm>
              <a:off x="1618" y="1535799"/>
              <a:ext cx="91365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ltGray">
            <a:xfrm>
              <a:off x="0" y="1284974"/>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ltGray">
            <a:xfrm>
              <a:off x="0" y="2039799"/>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ltGray">
            <a:xfrm>
              <a:off x="0" y="1788974"/>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ltGray">
            <a:xfrm>
              <a:off x="1618" y="2543875"/>
              <a:ext cx="914238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ltGray">
            <a:xfrm>
              <a:off x="0" y="2293050"/>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ltGray">
            <a:xfrm>
              <a:off x="0" y="3047875"/>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ltGray">
            <a:xfrm>
              <a:off x="0" y="2797050"/>
              <a:ext cx="91397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ltGray">
            <a:xfrm>
              <a:off x="1618" y="3551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ltGray">
            <a:xfrm>
              <a:off x="1618" y="3301012"/>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ltGray">
            <a:xfrm>
              <a:off x="0" y="4055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ltGray">
            <a:xfrm>
              <a:off x="1618" y="3805012"/>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ltGray">
            <a:xfrm>
              <a:off x="1618" y="4307837"/>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ltGray">
            <a:xfrm>
              <a:off x="0" y="4811837"/>
              <a:ext cx="91397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ltGray">
            <a:xfrm>
              <a:off x="0" y="4561012"/>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ltGray">
            <a:xfrm>
              <a:off x="0" y="5315799"/>
              <a:ext cx="91456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bwMode="ltGray">
            <a:xfrm>
              <a:off x="-5837" y="5064974"/>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ltGray">
            <a:xfrm>
              <a:off x="1618" y="5819799"/>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ltGray">
            <a:xfrm>
              <a:off x="0" y="5568974"/>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bwMode="ltGray">
            <a:xfrm>
              <a:off x="0" y="6071837"/>
              <a:ext cx="91397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ltGray">
            <a:xfrm>
              <a:off x="0" y="6323837"/>
              <a:ext cx="91381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bwMode="ltGray">
            <a:xfrm>
              <a:off x="-4219" y="6575837"/>
              <a:ext cx="914238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bwMode="gray">
          <a:xfrm>
            <a:off x="-1334173" y="-533456"/>
            <a:ext cx="10723183" cy="6493000"/>
            <a:chOff x="-1334173" y="-533456"/>
            <a:chExt cx="10723183" cy="6493000"/>
          </a:xfrm>
        </p:grpSpPr>
        <p:grpSp>
          <p:nvGrpSpPr>
            <p:cNvPr id="85" name="Group 84"/>
            <p:cNvGrpSpPr/>
            <p:nvPr/>
          </p:nvGrpSpPr>
          <p:grpSpPr bwMode="gray">
            <a:xfrm>
              <a:off x="-1334173" y="-533456"/>
              <a:ext cx="10723183" cy="6493000"/>
              <a:chOff x="-1334173" y="-533456"/>
              <a:chExt cx="10723183" cy="6493000"/>
            </a:xfrm>
          </p:grpSpPr>
          <p:grpSp>
            <p:nvGrpSpPr>
              <p:cNvPr id="90" name="Group 13"/>
              <p:cNvGrpSpPr/>
              <p:nvPr userDrawn="1"/>
            </p:nvGrpSpPr>
            <p:grpSpPr bwMode="gray">
              <a:xfrm>
                <a:off x="-1334173" y="1145470"/>
                <a:ext cx="1327930" cy="4814074"/>
                <a:chOff x="-1334173" y="1145470"/>
                <a:chExt cx="1327930" cy="4814074"/>
              </a:xfrm>
            </p:grpSpPr>
            <p:grpSp>
              <p:nvGrpSpPr>
                <p:cNvPr id="99" name="Group 7"/>
                <p:cNvGrpSpPr/>
                <p:nvPr userDrawn="1"/>
              </p:nvGrpSpPr>
              <p:grpSpPr bwMode="gray">
                <a:xfrm>
                  <a:off x="-1334173" y="4420483"/>
                  <a:ext cx="1327930" cy="276999"/>
                  <a:chOff x="-1334173" y="4420483"/>
                  <a:chExt cx="1327930" cy="276999"/>
                </a:xfrm>
              </p:grpSpPr>
              <p:cxnSp>
                <p:nvCxnSpPr>
                  <p:cNvPr id="125" name="Straight Connector 124"/>
                  <p:cNvCxnSpPr/>
                  <p:nvPr userDrawn="1"/>
                </p:nvCxnSpPr>
                <p:spPr bwMode="gray">
                  <a:xfrm>
                    <a:off x="-261843" y="4558982"/>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6" name="TextBox 125"/>
                  <p:cNvSpPr txBox="1"/>
                  <p:nvPr userDrawn="1"/>
                </p:nvSpPr>
                <p:spPr bwMode="gray">
                  <a:xfrm>
                    <a:off x="-1334173" y="4420483"/>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3.14</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X</a:t>
                    </a:r>
                    <a:r>
                      <a:rPr lang="en-AU" sz="900" b="1" baseline="0" dirty="0" smtClean="0">
                        <a:solidFill>
                          <a:schemeClr val="tx1">
                            <a:lumMod val="85000"/>
                            <a:lumOff val="15000"/>
                          </a:schemeClr>
                        </a:solidFill>
                        <a:latin typeface="+mn-lt"/>
                      </a:rPr>
                      <a:t> AXIS</a:t>
                    </a:r>
                    <a:endParaRPr lang="en-AU" sz="900" b="1" dirty="0">
                      <a:solidFill>
                        <a:schemeClr val="tx1">
                          <a:lumMod val="85000"/>
                          <a:lumOff val="15000"/>
                        </a:schemeClr>
                      </a:solidFill>
                      <a:latin typeface="+mn-lt"/>
                    </a:endParaRPr>
                  </a:p>
                </p:txBody>
              </p:sp>
            </p:grpSp>
            <p:grpSp>
              <p:nvGrpSpPr>
                <p:cNvPr id="105" name="Group 104"/>
                <p:cNvGrpSpPr/>
                <p:nvPr userDrawn="1"/>
              </p:nvGrpSpPr>
              <p:grpSpPr bwMode="gray">
                <a:xfrm>
                  <a:off x="-1334173" y="5682545"/>
                  <a:ext cx="1327930" cy="276999"/>
                  <a:chOff x="-1334173" y="5682545"/>
                  <a:chExt cx="1327930" cy="276999"/>
                </a:xfrm>
              </p:grpSpPr>
              <p:cxnSp>
                <p:nvCxnSpPr>
                  <p:cNvPr id="115" name="Straight Connector 114"/>
                  <p:cNvCxnSpPr/>
                  <p:nvPr userDrawn="1"/>
                </p:nvCxnSpPr>
                <p:spPr bwMode="gray">
                  <a:xfrm>
                    <a:off x="-261843" y="5821044"/>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4" name="TextBox 123"/>
                  <p:cNvSpPr txBox="1"/>
                  <p:nvPr userDrawn="1"/>
                </p:nvSpPr>
                <p:spPr bwMode="gray">
                  <a:xfrm>
                    <a:off x="-1334173" y="5682545"/>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6.65</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BASE MARGIN</a:t>
                    </a:r>
                    <a:endParaRPr lang="en-AU" sz="900" b="1" dirty="0">
                      <a:solidFill>
                        <a:schemeClr val="tx1">
                          <a:lumMod val="85000"/>
                          <a:lumOff val="15000"/>
                        </a:schemeClr>
                      </a:solidFill>
                      <a:latin typeface="+mn-lt"/>
                    </a:endParaRPr>
                  </a:p>
                </p:txBody>
              </p:sp>
            </p:grpSp>
            <p:grpSp>
              <p:nvGrpSpPr>
                <p:cNvPr id="106" name="Group 5"/>
                <p:cNvGrpSpPr/>
                <p:nvPr userDrawn="1"/>
              </p:nvGrpSpPr>
              <p:grpSpPr bwMode="gray">
                <a:xfrm>
                  <a:off x="-1334173" y="1145470"/>
                  <a:ext cx="1327930" cy="276999"/>
                  <a:chOff x="-1334173" y="1145470"/>
                  <a:chExt cx="1327930" cy="276999"/>
                </a:xfrm>
              </p:grpSpPr>
              <p:cxnSp>
                <p:nvCxnSpPr>
                  <p:cNvPr id="113" name="Straight Connector 112"/>
                  <p:cNvCxnSpPr/>
                  <p:nvPr userDrawn="1"/>
                </p:nvCxnSpPr>
                <p:spPr bwMode="gray">
                  <a:xfrm>
                    <a:off x="-261843" y="128396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userDrawn="1"/>
                </p:nvSpPr>
                <p:spPr bwMode="gray">
                  <a:xfrm>
                    <a:off x="-1334173" y="114547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5.95</a:t>
                    </a:r>
                  </a:p>
                  <a:p>
                    <a:pPr algn="ctr"/>
                    <a:r>
                      <a:rPr lang="en-AU" sz="900" b="1" dirty="0" smtClean="0">
                        <a:solidFill>
                          <a:schemeClr val="tx1">
                            <a:lumMod val="85000"/>
                            <a:lumOff val="15000"/>
                          </a:schemeClr>
                        </a:solidFill>
                        <a:latin typeface="+mn-lt"/>
                      </a:rPr>
                      <a:t>TOP</a:t>
                    </a:r>
                    <a:r>
                      <a:rPr lang="en-AU" sz="900" b="1" baseline="0" dirty="0" smtClean="0">
                        <a:solidFill>
                          <a:schemeClr val="tx1">
                            <a:lumMod val="85000"/>
                            <a:lumOff val="15000"/>
                          </a:schemeClr>
                        </a:solidFill>
                        <a:latin typeface="+mn-lt"/>
                      </a:rPr>
                      <a:t> MARGIN</a:t>
                    </a:r>
                    <a:endParaRPr lang="en-AU" sz="900" b="1" dirty="0">
                      <a:solidFill>
                        <a:schemeClr val="tx1">
                          <a:lumMod val="85000"/>
                          <a:lumOff val="15000"/>
                        </a:schemeClr>
                      </a:solidFill>
                      <a:latin typeface="+mn-lt"/>
                    </a:endParaRPr>
                  </a:p>
                </p:txBody>
              </p:sp>
            </p:grpSp>
            <p:grpSp>
              <p:nvGrpSpPr>
                <p:cNvPr id="107" name="Group 8"/>
                <p:cNvGrpSpPr/>
                <p:nvPr userDrawn="1"/>
              </p:nvGrpSpPr>
              <p:grpSpPr bwMode="gray">
                <a:xfrm>
                  <a:off x="-1334173" y="1659820"/>
                  <a:ext cx="1327930" cy="276999"/>
                  <a:chOff x="-1334173" y="1659820"/>
                  <a:chExt cx="1327930" cy="276999"/>
                </a:xfrm>
              </p:grpSpPr>
              <p:cxnSp>
                <p:nvCxnSpPr>
                  <p:cNvPr id="108" name="Straight Connector 107"/>
                  <p:cNvCxnSpPr/>
                  <p:nvPr userDrawn="1"/>
                </p:nvCxnSpPr>
                <p:spPr bwMode="gray">
                  <a:xfrm>
                    <a:off x="-261843" y="1798319"/>
                    <a:ext cx="255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bwMode="gray">
                  <a:xfrm>
                    <a:off x="-1334173" y="1659820"/>
                    <a:ext cx="1072330" cy="276999"/>
                  </a:xfrm>
                  <a:prstGeom prst="rect">
                    <a:avLst/>
                  </a:prstGeom>
                  <a:solidFill>
                    <a:schemeClr val="bg1"/>
                  </a:solidFill>
                </p:spPr>
                <p:txBody>
                  <a:bodyPr wrap="square" lIns="0" tIns="0" rIns="0" bIns="0" rtlCol="0" anchor="ctr">
                    <a:spAutoFit/>
                  </a:bodyPr>
                  <a:lstStyle/>
                  <a:p>
                    <a:pPr algn="ctr"/>
                    <a:r>
                      <a:rPr lang="en-AU" sz="900" b="1" dirty="0" smtClean="0">
                        <a:solidFill>
                          <a:schemeClr val="tx1">
                            <a:lumMod val="85000"/>
                            <a:lumOff val="15000"/>
                          </a:schemeClr>
                        </a:solidFill>
                        <a:latin typeface="+mn-lt"/>
                      </a:rPr>
                      <a:t>4.52</a:t>
                    </a:r>
                    <a:br>
                      <a:rPr lang="en-AU" sz="900" b="1" dirty="0" smtClean="0">
                        <a:solidFill>
                          <a:schemeClr val="tx1">
                            <a:lumMod val="85000"/>
                            <a:lumOff val="15000"/>
                          </a:schemeClr>
                        </a:solidFill>
                        <a:latin typeface="+mn-lt"/>
                      </a:rPr>
                    </a:br>
                    <a:r>
                      <a:rPr lang="en-AU" sz="900" b="1" dirty="0" smtClean="0">
                        <a:solidFill>
                          <a:schemeClr val="tx1">
                            <a:lumMod val="85000"/>
                            <a:lumOff val="15000"/>
                          </a:schemeClr>
                        </a:solidFill>
                        <a:latin typeface="+mn-lt"/>
                      </a:rPr>
                      <a:t>CHART TOP</a:t>
                    </a:r>
                    <a:endParaRPr lang="en-AU" sz="900" b="1" dirty="0">
                      <a:solidFill>
                        <a:schemeClr val="tx1">
                          <a:lumMod val="85000"/>
                          <a:lumOff val="15000"/>
                        </a:schemeClr>
                      </a:solidFill>
                      <a:latin typeface="+mn-lt"/>
                    </a:endParaRPr>
                  </a:p>
                </p:txBody>
              </p:sp>
            </p:grpSp>
          </p:grpSp>
          <p:grpSp>
            <p:nvGrpSpPr>
              <p:cNvPr id="91" name="Group 6"/>
              <p:cNvGrpSpPr/>
              <p:nvPr userDrawn="1"/>
            </p:nvGrpSpPr>
            <p:grpSpPr bwMode="gray">
              <a:xfrm>
                <a:off x="-253905" y="-533456"/>
                <a:ext cx="9642915" cy="533456"/>
                <a:chOff x="-253905" y="-533456"/>
                <a:chExt cx="9642915" cy="533456"/>
              </a:xfrm>
            </p:grpSpPr>
            <p:grpSp>
              <p:nvGrpSpPr>
                <p:cNvPr id="93" name="Group 92"/>
                <p:cNvGrpSpPr/>
                <p:nvPr userDrawn="1"/>
              </p:nvGrpSpPr>
              <p:grpSpPr bwMode="gray">
                <a:xfrm>
                  <a:off x="-253905" y="-533456"/>
                  <a:ext cx="1072330" cy="533456"/>
                  <a:chOff x="-250415" y="-533456"/>
                  <a:chExt cx="1072330" cy="533456"/>
                </a:xfrm>
              </p:grpSpPr>
              <p:cxnSp>
                <p:nvCxnSpPr>
                  <p:cNvPr id="97" name="Straight Connector 96"/>
                  <p:cNvCxnSpPr/>
                  <p:nvPr userDrawn="1"/>
                </p:nvCxnSpPr>
                <p:spPr bwMode="gray">
                  <a:xfrm>
                    <a:off x="285750" y="-252000"/>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userDrawn="1"/>
                </p:nvSpPr>
                <p:spPr bwMode="gray">
                  <a:xfrm>
                    <a:off x="-250415"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br>
                      <a:rPr lang="en-AU" dirty="0" smtClean="0"/>
                    </a:br>
                    <a:r>
                      <a:rPr lang="en-AU" dirty="0" smtClean="0"/>
                      <a:t>LEFT MARGIN</a:t>
                    </a:r>
                    <a:endParaRPr lang="en-AU" dirty="0"/>
                  </a:p>
                </p:txBody>
              </p:sp>
            </p:grpSp>
            <p:grpSp>
              <p:nvGrpSpPr>
                <p:cNvPr id="94" name="Group 2"/>
                <p:cNvGrpSpPr/>
                <p:nvPr userDrawn="1"/>
              </p:nvGrpSpPr>
              <p:grpSpPr bwMode="gray">
                <a:xfrm>
                  <a:off x="8316680" y="-533456"/>
                  <a:ext cx="1072330" cy="528999"/>
                  <a:chOff x="7804969" y="-533456"/>
                  <a:chExt cx="1072330" cy="528999"/>
                </a:xfrm>
              </p:grpSpPr>
              <p:cxnSp>
                <p:nvCxnSpPr>
                  <p:cNvPr id="95" name="Straight Connector 94"/>
                  <p:cNvCxnSpPr/>
                  <p:nvPr userDrawn="1"/>
                </p:nvCxnSpPr>
                <p:spPr bwMode="gray">
                  <a:xfrm>
                    <a:off x="8341134" y="-256457"/>
                    <a:ext cx="0" cy="2520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userDrawn="1"/>
                </p:nvSpPr>
                <p:spPr bwMode="gray">
                  <a:xfrm>
                    <a:off x="7804969" y="-533456"/>
                    <a:ext cx="1072330" cy="276999"/>
                  </a:xfrm>
                  <a:prstGeom prst="rect">
                    <a:avLst/>
                  </a:prstGeom>
                  <a:solidFill>
                    <a:schemeClr val="bg1"/>
                  </a:solidFill>
                </p:spPr>
                <p:txBody>
                  <a:bodyPr wrap="square" lIns="0" tIns="0" rIns="0" bIns="0" rtlCol="0" anchor="ctr">
                    <a:spAutoFit/>
                  </a:bodyPr>
                  <a:lstStyle>
                    <a:defPPr>
                      <a:defRPr lang="en-AU"/>
                    </a:defPPr>
                    <a:lvl1pPr algn="ctr">
                      <a:defRPr sz="900">
                        <a:solidFill>
                          <a:schemeClr val="tx1">
                            <a:lumMod val="85000"/>
                            <a:lumOff val="15000"/>
                          </a:schemeClr>
                        </a:solidFill>
                        <a:latin typeface="+mn-lt"/>
                      </a:defRPr>
                    </a:lvl1pPr>
                  </a:lstStyle>
                  <a:p>
                    <a:pPr lvl="0"/>
                    <a:r>
                      <a:rPr lang="en-AU" dirty="0" smtClean="0"/>
                      <a:t>11.90</a:t>
                    </a:r>
                  </a:p>
                  <a:p>
                    <a:pPr lvl="0"/>
                    <a:r>
                      <a:rPr lang="en-AU" dirty="0" smtClean="0"/>
                      <a:t>RIGHT MARGIN</a:t>
                    </a:r>
                    <a:endParaRPr lang="en-AU" dirty="0"/>
                  </a:p>
                </p:txBody>
              </p:sp>
            </p:grpSp>
          </p:grpSp>
        </p:grpSp>
        <p:sp>
          <p:nvSpPr>
            <p:cNvPr id="92" name="TextBox 91"/>
            <p:cNvSpPr txBox="1"/>
            <p:nvPr userDrawn="1"/>
          </p:nvSpPr>
          <p:spPr bwMode="gray">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mn-lt"/>
                </a:rPr>
                <a:t>DO NOT ALTER SLIDE MASTERS – THIS IS A TNS APPROVED</a:t>
              </a:r>
              <a:r>
                <a:rPr lang="en-GB" sz="1600" b="0" baseline="0" dirty="0" smtClean="0">
                  <a:solidFill>
                    <a:srgbClr val="333333"/>
                  </a:solidFill>
                  <a:latin typeface="+mn-lt"/>
                </a:rPr>
                <a:t> TEMPLATE</a:t>
              </a:r>
              <a:endParaRPr lang="en-GB" sz="1600" b="0" dirty="0" smtClean="0">
                <a:solidFill>
                  <a:srgbClr val="333333"/>
                </a:solidFill>
                <a:latin typeface="+mn-lt"/>
              </a:endParaRPr>
            </a:p>
          </p:txBody>
        </p:sp>
      </p:grpSp>
      <p:sp>
        <p:nvSpPr>
          <p:cNvPr id="71" name="TextBox 70"/>
          <p:cNvSpPr txBox="1"/>
          <p:nvPr>
            <p:custDataLst>
              <p:tags r:id="rId3"/>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err="1" smtClean="0">
              <a:solidFill>
                <a:srgbClr val="333333"/>
              </a:solidFill>
              <a:latin typeface="Verdana"/>
            </a:endParaRPr>
          </a:p>
        </p:txBody>
      </p:sp>
      <p:sp>
        <p:nvSpPr>
          <p:cNvPr id="72" name="TextBox 71"/>
          <p:cNvSpPr txBox="1"/>
          <p:nvPr>
            <p:custDataLst>
              <p:tags r:id="rId4"/>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rPr>
              <a:t>© TNS 2016</a:t>
            </a:r>
            <a:endParaRPr lang="en-GB" sz="750" b="0" i="0" u="none" strike="noStrike" spc="0" baseline="0" dirty="0" err="1" smtClean="0">
              <a:solidFill>
                <a:srgbClr val="333333"/>
              </a:solidFill>
              <a:latin typeface="Verdana"/>
            </a:endParaRPr>
          </a:p>
        </p:txBody>
      </p:sp>
      <p:sp>
        <p:nvSpPr>
          <p:cNvPr id="73" name="TextBox 72"/>
          <p:cNvSpPr txBox="1"/>
          <p:nvPr>
            <p:custDataLst>
              <p:tags r:id="rId5"/>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err="1" smtClean="0">
              <a:solidFill>
                <a:srgbClr val="333333"/>
              </a:solidFill>
              <a:latin typeface="Verdana"/>
            </a:endParaRPr>
          </a:p>
        </p:txBody>
      </p:sp>
    </p:spTree>
    <p:extLst>
      <p:ext uri="{BB962C8B-B14F-4D97-AF65-F5344CB8AC3E}">
        <p14:creationId xmlns:p14="http://schemas.microsoft.com/office/powerpoint/2010/main" val="2248527655"/>
      </p:ext>
    </p:extLst>
  </p:cSld>
  <p:clrMap bg1="lt1" tx1="dk1" bg2="lt2" tx2="dk2" accent1="accent1" accent2="accent2" accent3="accent3" accent4="accent4" accent5="accent5" accent6="accent6" hlink="hlink" folHlink="folHlink"/>
  <p:sldLayoutIdLst>
    <p:sldLayoutId id="2147483809" r:id="rId1"/>
  </p:sldLayoutIdLst>
  <p:timing>
    <p:tnLst>
      <p:par>
        <p:cTn id="1" dur="indefinite" restart="never" nodeType="tmRoot"/>
      </p:par>
    </p:tnLst>
  </p:timing>
  <p:hf hdr="0" dt="0"/>
  <p:txStyles>
    <p:titleStyle>
      <a:lvl1pPr algn="l" defTabSz="914400" rtl="0" eaLnBrk="1" latinLnBrk="0" hangingPunct="1">
        <a:spcBef>
          <a:spcPct val="0"/>
        </a:spcBef>
        <a:buNone/>
        <a:defRPr sz="2400" kern="1200">
          <a:solidFill>
            <a:srgbClr val="333333"/>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1600" b="0" kern="120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438150" y="-508000"/>
            <a:ext cx="8248650" cy="246221"/>
          </a:xfrm>
          <a:prstGeom prst="rect">
            <a:avLst/>
          </a:prstGeom>
          <a:noFill/>
        </p:spPr>
        <p:txBody>
          <a:bodyPr wrap="square" lIns="0" tIns="0" rIns="0" bIns="0" rtlCol="0" anchor="b">
            <a:spAutoFit/>
          </a:bodyPr>
          <a:lstStyle/>
          <a:p>
            <a:pPr algn="ctr"/>
            <a:r>
              <a:rPr lang="en-GB" sz="1600" b="0" dirty="0" smtClean="0">
                <a:solidFill>
                  <a:srgbClr val="333333"/>
                </a:solidFill>
                <a:latin typeface="Verdana"/>
              </a:rPr>
              <a:t>DO NOT ALTER SLIDE MASTERS – THIS IS A TNS APPROVED TEMPLATE</a:t>
            </a:r>
          </a:p>
        </p:txBody>
      </p:sp>
      <p:sp>
        <p:nvSpPr>
          <p:cNvPr id="8" name="TextBox 7"/>
          <p:cNvSpPr txBox="1"/>
          <p:nvPr>
            <p:custDataLst>
              <p:tags r:id="rId3"/>
            </p:custDataLst>
          </p:nvPr>
        </p:nvSpPr>
        <p:spPr>
          <a:xfrm>
            <a:off x="1290880" y="6037200"/>
            <a:ext cx="3028726" cy="381000"/>
          </a:xfrm>
          <a:prstGeom prst="rect">
            <a:avLst/>
          </a:prstGeom>
          <a:noFill/>
        </p:spPr>
        <p:txBody>
          <a:bodyPr vert="horz" wrap="square" lIns="0" tIns="0" rIns="0" bIns="0" rtlCol="0">
            <a:noAutofit/>
          </a:bodyPr>
          <a:lstStyle/>
          <a:p>
            <a:pPr algn="l">
              <a:lnSpc>
                <a:spcPct val="100000"/>
              </a:lnSpc>
              <a:spcBef>
                <a:spcPct val="0"/>
              </a:spcBef>
              <a:spcAft>
                <a:spcPct val="0"/>
              </a:spcAft>
            </a:pPr>
            <a:endParaRPr lang="en-GB" sz="1250" b="0" i="0" u="none" strike="noStrike" spc="0" baseline="0" dirty="0" err="1" smtClean="0">
              <a:solidFill>
                <a:srgbClr val="333333"/>
              </a:solidFill>
              <a:latin typeface="Verdana"/>
              <a:ea typeface="Verdana" pitchFamily="34" charset="0"/>
              <a:cs typeface="Verdana" pitchFamily="34" charset="0"/>
            </a:endParaRPr>
          </a:p>
        </p:txBody>
      </p:sp>
      <p:sp>
        <p:nvSpPr>
          <p:cNvPr id="10" name="TextBox 9"/>
          <p:cNvSpPr txBox="1"/>
          <p:nvPr>
            <p:custDataLst>
              <p:tags r:id="rId4"/>
            </p:custDataLst>
          </p:nvPr>
        </p:nvSpPr>
        <p:spPr>
          <a:xfrm>
            <a:off x="1290880" y="6324879"/>
            <a:ext cx="2540000" cy="531000"/>
          </a:xfrm>
          <a:prstGeom prst="rect">
            <a:avLst/>
          </a:prstGeom>
          <a:noFill/>
        </p:spPr>
        <p:txBody>
          <a:bodyPr vert="horz" wrap="square" lIns="0" tIns="0" rIns="0" bIns="279400" rtlCol="0" anchor="b">
            <a:noAutofit/>
          </a:bodyPr>
          <a:lstStyle/>
          <a:p>
            <a:pPr algn="l">
              <a:lnSpc>
                <a:spcPct val="0"/>
              </a:lnSpc>
              <a:spcBef>
                <a:spcPct val="0"/>
              </a:spcBef>
              <a:spcAft>
                <a:spcPct val="0"/>
              </a:spcAft>
            </a:pPr>
            <a:r>
              <a:rPr lang="en-GB" sz="750" b="0" i="0" u="none" strike="noStrike" spc="0" baseline="0" smtClean="0">
                <a:solidFill>
                  <a:srgbClr val="333333"/>
                </a:solidFill>
                <a:latin typeface="Verdana"/>
                <a:ea typeface="Verdana" pitchFamily="34" charset="0"/>
                <a:cs typeface="Verdana" pitchFamily="34" charset="0"/>
              </a:rPr>
              <a:t>© TNS 2016</a:t>
            </a:r>
            <a:endParaRPr lang="en-GB" sz="750" b="0" i="0" u="none" strike="noStrike" spc="0" baseline="0" dirty="0" err="1" smtClean="0">
              <a:solidFill>
                <a:srgbClr val="333333"/>
              </a:solidFill>
              <a:latin typeface="Verdana"/>
              <a:ea typeface="Verdana" pitchFamily="34" charset="0"/>
              <a:cs typeface="Verdana" pitchFamily="34" charset="0"/>
            </a:endParaRPr>
          </a:p>
        </p:txBody>
      </p:sp>
      <p:sp>
        <p:nvSpPr>
          <p:cNvPr id="11" name="TextBox 10"/>
          <p:cNvSpPr txBox="1"/>
          <p:nvPr>
            <p:custDataLst>
              <p:tags r:id="rId5"/>
            </p:custDataLst>
          </p:nvPr>
        </p:nvSpPr>
        <p:spPr>
          <a:xfrm>
            <a:off x="4686150" y="6320790"/>
            <a:ext cx="1905000" cy="281305"/>
          </a:xfrm>
          <a:prstGeom prst="rect">
            <a:avLst/>
          </a:prstGeom>
          <a:noFill/>
        </p:spPr>
        <p:txBody>
          <a:bodyPr vert="horz" wrap="square" lIns="0" tIns="0" rIns="0" bIns="0" rtlCol="0" anchor="b">
            <a:noAutofit/>
          </a:bodyPr>
          <a:lstStyle/>
          <a:p>
            <a:pPr algn="r">
              <a:lnSpc>
                <a:spcPct val="100000"/>
              </a:lnSpc>
              <a:spcBef>
                <a:spcPct val="0"/>
              </a:spcBef>
              <a:spcAft>
                <a:spcPct val="0"/>
              </a:spcAft>
            </a:pPr>
            <a:endParaRPr lang="en-GB" sz="750" b="0" i="0" u="none" strike="noStrike" spc="0" baseline="0" dirty="0" err="1" smtClean="0">
              <a:solidFill>
                <a:srgbClr val="333333"/>
              </a:solidFill>
              <a:latin typeface="Verdana"/>
              <a:ea typeface="Verdana" pitchFamily="34" charset="0"/>
              <a:cs typeface="Verdana" pitchFamily="34" charset="0"/>
            </a:endParaRPr>
          </a:p>
        </p:txBody>
      </p:sp>
    </p:spTree>
    <p:extLst>
      <p:ext uri="{BB962C8B-B14F-4D97-AF65-F5344CB8AC3E}">
        <p14:creationId xmlns:p14="http://schemas.microsoft.com/office/powerpoint/2010/main" val="519163559"/>
      </p:ext>
    </p:extLst>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2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ags" Target="../tags/tag6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6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6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tags" Target="../tags/tag66.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0.xml"/><Relationship Id="rId1" Type="http://schemas.openxmlformats.org/officeDocument/2006/relationships/tags" Target="../tags/tag6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6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chart" Target="../charts/chart4.xml"/><Relationship Id="rId5" Type="http://schemas.openxmlformats.org/officeDocument/2006/relationships/notesSlide" Target="../notesSlides/notesSlide23.xml"/><Relationship Id="rId4"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7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26.xml"/><Relationship Id="rId5" Type="http://schemas.openxmlformats.org/officeDocument/2006/relationships/slideLayout" Target="../slideLayouts/slideLayout30.xml"/><Relationship Id="rId4" Type="http://schemas.openxmlformats.org/officeDocument/2006/relationships/tags" Target="../tags/tag7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chart" Target="../charts/chart1.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4.xml"/><Relationship Id="rId5" Type="http://schemas.openxmlformats.org/officeDocument/2006/relationships/tags" Target="../tags/tag36.xml"/><Relationship Id="rId10" Type="http://schemas.openxmlformats.org/officeDocument/2006/relationships/slideLayout" Target="../slideLayouts/slideLayout30.xml"/><Relationship Id="rId4" Type="http://schemas.openxmlformats.org/officeDocument/2006/relationships/tags" Target="../tags/tag35.xml"/><Relationship Id="rId9"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5.xml"/><Relationship Id="rId5" Type="http://schemas.openxmlformats.org/officeDocument/2006/relationships/slideLayout" Target="../slideLayouts/slideLayout20.xml"/><Relationship Id="rId4" Type="http://schemas.openxmlformats.org/officeDocument/2006/relationships/tags" Target="../tags/tag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5.emf"/><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14.em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13.emf"/><Relationship Id="rId5" Type="http://schemas.openxmlformats.org/officeDocument/2006/relationships/tags" Target="../tags/tag49.xml"/><Relationship Id="rId10" Type="http://schemas.openxmlformats.org/officeDocument/2006/relationships/image" Target="../media/image12.emf"/><Relationship Id="rId4" Type="http://schemas.openxmlformats.org/officeDocument/2006/relationships/tags" Target="../tags/tag4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chart" Target="../charts/chart2.xml"/><Relationship Id="rId4" Type="http://schemas.openxmlformats.org/officeDocument/2006/relationships/tags" Target="../tags/tag55.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5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tOGradyG\Desktop\2016 client events_visual identity and branding_26112015-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252"/>
          <a:stretch/>
        </p:blipFill>
        <p:spPr bwMode="auto">
          <a:xfrm>
            <a:off x="2666999" y="1587588"/>
            <a:ext cx="3784601" cy="38988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De-averaging the connected consumer</a:t>
            </a:r>
            <a:br>
              <a:rPr lang="en-US" dirty="0" smtClean="0"/>
            </a:br>
            <a:r>
              <a:rPr lang="en-US" dirty="0" smtClean="0"/>
              <a:t/>
            </a:r>
            <a:br>
              <a:rPr lang="en-US" dirty="0" smtClean="0"/>
            </a:br>
            <a:endParaRPr lang="en-GB" dirty="0"/>
          </a:p>
        </p:txBody>
      </p:sp>
    </p:spTree>
    <p:custDataLst>
      <p:tags r:id="rId1"/>
    </p:custDataLst>
    <p:extLst>
      <p:ext uri="{BB962C8B-B14F-4D97-AF65-F5344CB8AC3E}">
        <p14:creationId xmlns:p14="http://schemas.microsoft.com/office/powerpoint/2010/main" val="3298341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8"/>
          <p:cNvSpPr txBox="1">
            <a:spLocks/>
          </p:cNvSpPr>
          <p:nvPr/>
        </p:nvSpPr>
        <p:spPr>
          <a:xfrm>
            <a:off x="4701928" y="1183013"/>
            <a:ext cx="2079872"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touchpoint priorities</a:t>
            </a:r>
          </a:p>
        </p:txBody>
      </p:sp>
      <p:sp>
        <p:nvSpPr>
          <p:cNvPr id="2" name="Title 1"/>
          <p:cNvSpPr>
            <a:spLocks noGrp="1"/>
          </p:cNvSpPr>
          <p:nvPr>
            <p:ph type="title"/>
          </p:nvPr>
        </p:nvSpPr>
        <p:spPr/>
        <p:txBody>
          <a:bodyPr/>
          <a:lstStyle/>
          <a:p>
            <a:r>
              <a:rPr lang="en-GB" dirty="0"/>
              <a:t>Four </a:t>
            </a:r>
            <a:r>
              <a:rPr lang="en-GB" dirty="0" smtClean="0"/>
              <a:t>opportunities to focus on instead</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10</a:t>
            </a:fld>
            <a:endParaRPr lang="en-AU" dirty="0"/>
          </a:p>
        </p:txBody>
      </p:sp>
      <p:sp>
        <p:nvSpPr>
          <p:cNvPr id="32" name="Content Placeholder 6"/>
          <p:cNvSpPr txBox="1">
            <a:spLocks/>
          </p:cNvSpPr>
          <p:nvPr/>
        </p:nvSpPr>
        <p:spPr>
          <a:xfrm>
            <a:off x="2353636" y="1183013"/>
            <a:ext cx="2208441"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smtClean="0"/>
              <a:t>New ways to target consumers</a:t>
            </a:r>
            <a:endParaRPr lang="en-US" dirty="0"/>
          </a:p>
        </p:txBody>
      </p:sp>
      <p:sp>
        <p:nvSpPr>
          <p:cNvPr id="33" name="Content Placeholder 7"/>
          <p:cNvSpPr txBox="1">
            <a:spLocks/>
          </p:cNvSpPr>
          <p:nvPr/>
        </p:nvSpPr>
        <p:spPr>
          <a:xfrm>
            <a:off x="6807207" y="1183012"/>
            <a:ext cx="2221296"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a:t>
            </a:r>
            <a:r>
              <a:rPr lang="en-US" dirty="0" smtClean="0"/>
              <a:t>way to target moments</a:t>
            </a:r>
            <a:endParaRPr lang="en-US" dirty="0"/>
          </a:p>
          <a:p>
            <a:pPr algn="ctr" fontAlgn="auto">
              <a:spcAft>
                <a:spcPts val="0"/>
              </a:spcAft>
            </a:pPr>
            <a:endParaRPr lang="en-GB" dirty="0"/>
          </a:p>
        </p:txBody>
      </p:sp>
      <p:sp>
        <p:nvSpPr>
          <p:cNvPr id="34" name="Content Placeholder 5"/>
          <p:cNvSpPr txBox="1">
            <a:spLocks/>
          </p:cNvSpPr>
          <p:nvPr/>
        </p:nvSpPr>
        <p:spPr>
          <a:xfrm>
            <a:off x="83869" y="1183013"/>
            <a:ext cx="2229750"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dirty="0" smtClean="0"/>
              <a:t>New ways to </a:t>
            </a:r>
            <a:br>
              <a:rPr lang="en-GB" dirty="0" smtClean="0"/>
            </a:br>
            <a:r>
              <a:rPr lang="en-GB" dirty="0" smtClean="0"/>
              <a:t>segment</a:t>
            </a:r>
          </a:p>
          <a:p>
            <a:pPr algn="ctr" fontAlgn="auto">
              <a:spcAft>
                <a:spcPts val="0"/>
              </a:spcAft>
            </a:pPr>
            <a:endParaRPr lang="en-GB" dirty="0"/>
          </a:p>
        </p:txBody>
      </p:sp>
      <p:grpSp>
        <p:nvGrpSpPr>
          <p:cNvPr id="23" name="Group 22"/>
          <p:cNvGrpSpPr/>
          <p:nvPr/>
        </p:nvGrpSpPr>
        <p:grpSpPr>
          <a:xfrm>
            <a:off x="2945859" y="2231684"/>
            <a:ext cx="1023994" cy="1037300"/>
            <a:chOff x="417728" y="2257557"/>
            <a:chExt cx="1188244" cy="1188243"/>
          </a:xfrm>
        </p:grpSpPr>
        <p:grpSp>
          <p:nvGrpSpPr>
            <p:cNvPr id="24" name="Group 23"/>
            <p:cNvGrpSpPr/>
            <p:nvPr/>
          </p:nvGrpSpPr>
          <p:grpSpPr>
            <a:xfrm>
              <a:off x="417728" y="2257557"/>
              <a:ext cx="1188244" cy="1188243"/>
              <a:chOff x="-2489200" y="4181274"/>
              <a:chExt cx="1665288" cy="1665287"/>
            </a:xfrm>
          </p:grpSpPr>
          <p:sp>
            <p:nvSpPr>
              <p:cNvPr id="42" name="Freeform 6"/>
              <p:cNvSpPr>
                <a:spLocks/>
              </p:cNvSpPr>
              <p:nvPr/>
            </p:nvSpPr>
            <p:spPr bwMode="auto">
              <a:xfrm>
                <a:off x="-2489200" y="4181274"/>
                <a:ext cx="320676" cy="320676"/>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3" name="Freeform 7"/>
              <p:cNvSpPr>
                <a:spLocks/>
              </p:cNvSpPr>
              <p:nvPr/>
            </p:nvSpPr>
            <p:spPr bwMode="auto">
              <a:xfrm>
                <a:off x="-1144588" y="4181274"/>
                <a:ext cx="320676" cy="320674"/>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4" name="Freeform 8"/>
              <p:cNvSpPr>
                <a:spLocks/>
              </p:cNvSpPr>
              <p:nvPr/>
            </p:nvSpPr>
            <p:spPr bwMode="auto">
              <a:xfrm>
                <a:off x="-1144588" y="5525887"/>
                <a:ext cx="320676" cy="320674"/>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5" name="Freeform 9"/>
              <p:cNvSpPr>
                <a:spLocks/>
              </p:cNvSpPr>
              <p:nvPr/>
            </p:nvSpPr>
            <p:spPr bwMode="auto">
              <a:xfrm>
                <a:off x="-2489200" y="5525887"/>
                <a:ext cx="320676" cy="320674"/>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27" name="Group 26"/>
            <p:cNvGrpSpPr/>
            <p:nvPr/>
          </p:nvGrpSpPr>
          <p:grpSpPr>
            <a:xfrm>
              <a:off x="656250" y="2498565"/>
              <a:ext cx="711200" cy="711200"/>
              <a:chOff x="1119188" y="1858672"/>
              <a:chExt cx="876300" cy="876300"/>
            </a:xfrm>
            <a:solidFill>
              <a:srgbClr val="800000"/>
            </a:solidFill>
          </p:grpSpPr>
          <p:sp>
            <p:nvSpPr>
              <p:cNvPr id="39" name="Freeform 18"/>
              <p:cNvSpPr>
                <a:spLocks noEditPoints="1"/>
              </p:cNvSpPr>
              <p:nvPr/>
            </p:nvSpPr>
            <p:spPr bwMode="auto">
              <a:xfrm>
                <a:off x="1284288" y="2022184"/>
                <a:ext cx="547688" cy="547688"/>
              </a:xfrm>
              <a:custGeom>
                <a:avLst/>
                <a:gdLst>
                  <a:gd name="T0" fmla="*/ 939 w 1879"/>
                  <a:gd name="T1" fmla="*/ 1879 h 1879"/>
                  <a:gd name="T2" fmla="*/ 275 w 1879"/>
                  <a:gd name="T3" fmla="*/ 1604 h 1879"/>
                  <a:gd name="T4" fmla="*/ 0 w 1879"/>
                  <a:gd name="T5" fmla="*/ 939 h 1879"/>
                  <a:gd name="T6" fmla="*/ 275 w 1879"/>
                  <a:gd name="T7" fmla="*/ 275 h 1879"/>
                  <a:gd name="T8" fmla="*/ 939 w 1879"/>
                  <a:gd name="T9" fmla="*/ 0 h 1879"/>
                  <a:gd name="T10" fmla="*/ 1603 w 1879"/>
                  <a:gd name="T11" fmla="*/ 275 h 1879"/>
                  <a:gd name="T12" fmla="*/ 1879 w 1879"/>
                  <a:gd name="T13" fmla="*/ 939 h 1879"/>
                  <a:gd name="T14" fmla="*/ 1603 w 1879"/>
                  <a:gd name="T15" fmla="*/ 1604 h 1879"/>
                  <a:gd name="T16" fmla="*/ 939 w 1879"/>
                  <a:gd name="T17" fmla="*/ 1879 h 1879"/>
                  <a:gd name="T18" fmla="*/ 939 w 1879"/>
                  <a:gd name="T19" fmla="*/ 280 h 1879"/>
                  <a:gd name="T20" fmla="*/ 280 w 1879"/>
                  <a:gd name="T21" fmla="*/ 939 h 1879"/>
                  <a:gd name="T22" fmla="*/ 939 w 1879"/>
                  <a:gd name="T23" fmla="*/ 1599 h 1879"/>
                  <a:gd name="T24" fmla="*/ 1599 w 1879"/>
                  <a:gd name="T25" fmla="*/ 939 h 1879"/>
                  <a:gd name="T26" fmla="*/ 939 w 1879"/>
                  <a:gd name="T27" fmla="*/ 28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9" h="1879">
                    <a:moveTo>
                      <a:pt x="939" y="1879"/>
                    </a:moveTo>
                    <a:cubicBezTo>
                      <a:pt x="688" y="1879"/>
                      <a:pt x="452" y="1781"/>
                      <a:pt x="275" y="1604"/>
                    </a:cubicBezTo>
                    <a:cubicBezTo>
                      <a:pt x="98" y="1426"/>
                      <a:pt x="0" y="1190"/>
                      <a:pt x="0" y="939"/>
                    </a:cubicBezTo>
                    <a:cubicBezTo>
                      <a:pt x="0" y="689"/>
                      <a:pt x="98" y="453"/>
                      <a:pt x="275" y="275"/>
                    </a:cubicBezTo>
                    <a:cubicBezTo>
                      <a:pt x="452" y="98"/>
                      <a:pt x="688" y="0"/>
                      <a:pt x="939" y="0"/>
                    </a:cubicBezTo>
                    <a:cubicBezTo>
                      <a:pt x="1190" y="0"/>
                      <a:pt x="1426" y="98"/>
                      <a:pt x="1603" y="275"/>
                    </a:cubicBezTo>
                    <a:cubicBezTo>
                      <a:pt x="1781" y="453"/>
                      <a:pt x="1879" y="689"/>
                      <a:pt x="1879" y="939"/>
                    </a:cubicBezTo>
                    <a:cubicBezTo>
                      <a:pt x="1879" y="1190"/>
                      <a:pt x="1781" y="1426"/>
                      <a:pt x="1603" y="1604"/>
                    </a:cubicBezTo>
                    <a:cubicBezTo>
                      <a:pt x="1426" y="1781"/>
                      <a:pt x="1190" y="1879"/>
                      <a:pt x="939" y="1879"/>
                    </a:cubicBezTo>
                    <a:close/>
                    <a:moveTo>
                      <a:pt x="939" y="280"/>
                    </a:moveTo>
                    <a:cubicBezTo>
                      <a:pt x="576" y="280"/>
                      <a:pt x="280" y="576"/>
                      <a:pt x="280" y="939"/>
                    </a:cubicBezTo>
                    <a:cubicBezTo>
                      <a:pt x="280" y="1303"/>
                      <a:pt x="576" y="1599"/>
                      <a:pt x="939" y="1599"/>
                    </a:cubicBezTo>
                    <a:cubicBezTo>
                      <a:pt x="1303" y="1599"/>
                      <a:pt x="1599" y="1303"/>
                      <a:pt x="1599" y="939"/>
                    </a:cubicBezTo>
                    <a:cubicBezTo>
                      <a:pt x="1599" y="576"/>
                      <a:pt x="1303" y="280"/>
                      <a:pt x="939"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0" name="Oval 19"/>
              <p:cNvSpPr>
                <a:spLocks noChangeArrowheads="1"/>
              </p:cNvSpPr>
              <p:nvPr/>
            </p:nvSpPr>
            <p:spPr bwMode="auto">
              <a:xfrm>
                <a:off x="1462088" y="2201572"/>
                <a:ext cx="190500" cy="188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1" name="Freeform 20"/>
              <p:cNvSpPr>
                <a:spLocks noEditPoints="1"/>
              </p:cNvSpPr>
              <p:nvPr/>
            </p:nvSpPr>
            <p:spPr bwMode="auto">
              <a:xfrm>
                <a:off x="1119188" y="1858672"/>
                <a:ext cx="876300" cy="876300"/>
              </a:xfrm>
              <a:custGeom>
                <a:avLst/>
                <a:gdLst>
                  <a:gd name="T0" fmla="*/ 1504 w 3009"/>
                  <a:gd name="T1" fmla="*/ 3009 h 3009"/>
                  <a:gd name="T2" fmla="*/ 918 w 3009"/>
                  <a:gd name="T3" fmla="*/ 2891 h 3009"/>
                  <a:gd name="T4" fmla="*/ 440 w 3009"/>
                  <a:gd name="T5" fmla="*/ 2568 h 3009"/>
                  <a:gd name="T6" fmla="*/ 118 w 3009"/>
                  <a:gd name="T7" fmla="*/ 2090 h 3009"/>
                  <a:gd name="T8" fmla="*/ 0 w 3009"/>
                  <a:gd name="T9" fmla="*/ 1504 h 3009"/>
                  <a:gd name="T10" fmla="*/ 118 w 3009"/>
                  <a:gd name="T11" fmla="*/ 919 h 3009"/>
                  <a:gd name="T12" fmla="*/ 440 w 3009"/>
                  <a:gd name="T13" fmla="*/ 441 h 3009"/>
                  <a:gd name="T14" fmla="*/ 918 w 3009"/>
                  <a:gd name="T15" fmla="*/ 118 h 3009"/>
                  <a:gd name="T16" fmla="*/ 1504 w 3009"/>
                  <a:gd name="T17" fmla="*/ 0 h 3009"/>
                  <a:gd name="T18" fmla="*/ 2090 w 3009"/>
                  <a:gd name="T19" fmla="*/ 118 h 3009"/>
                  <a:gd name="T20" fmla="*/ 2568 w 3009"/>
                  <a:gd name="T21" fmla="*/ 441 h 3009"/>
                  <a:gd name="T22" fmla="*/ 2890 w 3009"/>
                  <a:gd name="T23" fmla="*/ 919 h 3009"/>
                  <a:gd name="T24" fmla="*/ 3009 w 3009"/>
                  <a:gd name="T25" fmla="*/ 1504 h 3009"/>
                  <a:gd name="T26" fmla="*/ 2890 w 3009"/>
                  <a:gd name="T27" fmla="*/ 2090 h 3009"/>
                  <a:gd name="T28" fmla="*/ 2568 w 3009"/>
                  <a:gd name="T29" fmla="*/ 2568 h 3009"/>
                  <a:gd name="T30" fmla="*/ 2090 w 3009"/>
                  <a:gd name="T31" fmla="*/ 2891 h 3009"/>
                  <a:gd name="T32" fmla="*/ 1504 w 3009"/>
                  <a:gd name="T33" fmla="*/ 3009 h 3009"/>
                  <a:gd name="T34" fmla="*/ 1504 w 3009"/>
                  <a:gd name="T35" fmla="*/ 280 h 3009"/>
                  <a:gd name="T36" fmla="*/ 280 w 3009"/>
                  <a:gd name="T37" fmla="*/ 1504 h 3009"/>
                  <a:gd name="T38" fmla="*/ 1504 w 3009"/>
                  <a:gd name="T39" fmla="*/ 2729 h 3009"/>
                  <a:gd name="T40" fmla="*/ 2729 w 3009"/>
                  <a:gd name="T41" fmla="*/ 1504 h 3009"/>
                  <a:gd name="T42" fmla="*/ 1504 w 3009"/>
                  <a:gd name="T43" fmla="*/ 280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9" h="3009">
                    <a:moveTo>
                      <a:pt x="1504" y="3009"/>
                    </a:moveTo>
                    <a:cubicBezTo>
                      <a:pt x="1301" y="3009"/>
                      <a:pt x="1104" y="2969"/>
                      <a:pt x="918" y="2891"/>
                    </a:cubicBezTo>
                    <a:cubicBezTo>
                      <a:pt x="739" y="2815"/>
                      <a:pt x="578" y="2706"/>
                      <a:pt x="440" y="2568"/>
                    </a:cubicBezTo>
                    <a:cubicBezTo>
                      <a:pt x="302" y="2430"/>
                      <a:pt x="194" y="2269"/>
                      <a:pt x="118" y="2090"/>
                    </a:cubicBezTo>
                    <a:cubicBezTo>
                      <a:pt x="39" y="1905"/>
                      <a:pt x="0" y="1708"/>
                      <a:pt x="0" y="1504"/>
                    </a:cubicBezTo>
                    <a:cubicBezTo>
                      <a:pt x="0" y="1301"/>
                      <a:pt x="39" y="1104"/>
                      <a:pt x="118" y="919"/>
                    </a:cubicBezTo>
                    <a:cubicBezTo>
                      <a:pt x="194" y="740"/>
                      <a:pt x="302" y="579"/>
                      <a:pt x="440" y="441"/>
                    </a:cubicBezTo>
                    <a:cubicBezTo>
                      <a:pt x="578" y="302"/>
                      <a:pt x="739" y="194"/>
                      <a:pt x="918" y="118"/>
                    </a:cubicBezTo>
                    <a:cubicBezTo>
                      <a:pt x="1104" y="40"/>
                      <a:pt x="1301" y="0"/>
                      <a:pt x="1504" y="0"/>
                    </a:cubicBezTo>
                    <a:cubicBezTo>
                      <a:pt x="1707" y="0"/>
                      <a:pt x="1904" y="40"/>
                      <a:pt x="2090" y="118"/>
                    </a:cubicBezTo>
                    <a:cubicBezTo>
                      <a:pt x="2269" y="194"/>
                      <a:pt x="2430" y="302"/>
                      <a:pt x="2568" y="441"/>
                    </a:cubicBezTo>
                    <a:cubicBezTo>
                      <a:pt x="2706" y="579"/>
                      <a:pt x="2815" y="740"/>
                      <a:pt x="2890" y="919"/>
                    </a:cubicBezTo>
                    <a:cubicBezTo>
                      <a:pt x="2969" y="1104"/>
                      <a:pt x="3009" y="1301"/>
                      <a:pt x="3009" y="1504"/>
                    </a:cubicBezTo>
                    <a:cubicBezTo>
                      <a:pt x="3009" y="1708"/>
                      <a:pt x="2969" y="1905"/>
                      <a:pt x="2890" y="2090"/>
                    </a:cubicBezTo>
                    <a:cubicBezTo>
                      <a:pt x="2815" y="2269"/>
                      <a:pt x="2706" y="2430"/>
                      <a:pt x="2568" y="2568"/>
                    </a:cubicBezTo>
                    <a:cubicBezTo>
                      <a:pt x="2430" y="2706"/>
                      <a:pt x="2269" y="2815"/>
                      <a:pt x="2090" y="2891"/>
                    </a:cubicBezTo>
                    <a:cubicBezTo>
                      <a:pt x="1904" y="2969"/>
                      <a:pt x="1707" y="3009"/>
                      <a:pt x="1504" y="3009"/>
                    </a:cubicBezTo>
                    <a:close/>
                    <a:moveTo>
                      <a:pt x="1504" y="280"/>
                    </a:moveTo>
                    <a:cubicBezTo>
                      <a:pt x="829" y="280"/>
                      <a:pt x="280" y="829"/>
                      <a:pt x="280" y="1504"/>
                    </a:cubicBezTo>
                    <a:cubicBezTo>
                      <a:pt x="280" y="2180"/>
                      <a:pt x="829" y="2729"/>
                      <a:pt x="1504" y="2729"/>
                    </a:cubicBezTo>
                    <a:cubicBezTo>
                      <a:pt x="2179" y="2729"/>
                      <a:pt x="2729" y="2180"/>
                      <a:pt x="2729" y="1504"/>
                    </a:cubicBezTo>
                    <a:cubicBezTo>
                      <a:pt x="2729" y="829"/>
                      <a:pt x="2179" y="280"/>
                      <a:pt x="1504"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46" name="Group 45"/>
          <p:cNvGrpSpPr/>
          <p:nvPr/>
        </p:nvGrpSpPr>
        <p:grpSpPr>
          <a:xfrm>
            <a:off x="686747" y="2231684"/>
            <a:ext cx="1023994" cy="1037301"/>
            <a:chOff x="2159572" y="2334726"/>
            <a:chExt cx="1188244" cy="1188244"/>
          </a:xfrm>
        </p:grpSpPr>
        <p:grpSp>
          <p:nvGrpSpPr>
            <p:cNvPr id="47" name="Group 46"/>
            <p:cNvGrpSpPr/>
            <p:nvPr/>
          </p:nvGrpSpPr>
          <p:grpSpPr>
            <a:xfrm>
              <a:off x="2159572" y="2334726"/>
              <a:ext cx="1188244" cy="1188244"/>
              <a:chOff x="-2489200" y="4289426"/>
              <a:chExt cx="1665288" cy="1665288"/>
            </a:xfrm>
          </p:grpSpPr>
          <p:sp>
            <p:nvSpPr>
              <p:cNvPr id="53"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4"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5"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6"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48" name="Group 47"/>
            <p:cNvGrpSpPr/>
            <p:nvPr/>
          </p:nvGrpSpPr>
          <p:grpSpPr>
            <a:xfrm>
              <a:off x="2512440" y="2580808"/>
              <a:ext cx="482509" cy="693148"/>
              <a:chOff x="-2831873" y="3071792"/>
              <a:chExt cx="1250950" cy="1797050"/>
            </a:xfrm>
            <a:solidFill>
              <a:srgbClr val="800000"/>
            </a:solidFill>
          </p:grpSpPr>
          <p:sp>
            <p:nvSpPr>
              <p:cNvPr id="49" name="Freeform 33"/>
              <p:cNvSpPr>
                <a:spLocks/>
              </p:cNvSpPr>
              <p:nvPr/>
            </p:nvSpPr>
            <p:spPr bwMode="auto">
              <a:xfrm>
                <a:off x="-2563586" y="3071792"/>
                <a:ext cx="741363" cy="806450"/>
              </a:xfrm>
              <a:custGeom>
                <a:avLst/>
                <a:gdLst>
                  <a:gd name="T0" fmla="*/ 446 w 467"/>
                  <a:gd name="T1" fmla="*/ 508 h 508"/>
                  <a:gd name="T2" fmla="*/ 467 w 467"/>
                  <a:gd name="T3" fmla="*/ 0 h 508"/>
                  <a:gd name="T4" fmla="*/ 0 w 467"/>
                  <a:gd name="T5" fmla="*/ 0 h 508"/>
                  <a:gd name="T6" fmla="*/ 21 w 467"/>
                  <a:gd name="T7" fmla="*/ 508 h 508"/>
                  <a:gd name="T8" fmla="*/ 446 w 467"/>
                  <a:gd name="T9" fmla="*/ 508 h 508"/>
                  <a:gd name="T10" fmla="*/ 446 w 467"/>
                  <a:gd name="T11" fmla="*/ 508 h 508"/>
                </a:gdLst>
                <a:ahLst/>
                <a:cxnLst>
                  <a:cxn ang="0">
                    <a:pos x="T0" y="T1"/>
                  </a:cxn>
                  <a:cxn ang="0">
                    <a:pos x="T2" y="T3"/>
                  </a:cxn>
                  <a:cxn ang="0">
                    <a:pos x="T4" y="T5"/>
                  </a:cxn>
                  <a:cxn ang="0">
                    <a:pos x="T6" y="T7"/>
                  </a:cxn>
                  <a:cxn ang="0">
                    <a:pos x="T8" y="T9"/>
                  </a:cxn>
                  <a:cxn ang="0">
                    <a:pos x="T10" y="T11"/>
                  </a:cxn>
                </a:cxnLst>
                <a:rect l="0" t="0" r="r" b="b"/>
                <a:pathLst>
                  <a:path w="467" h="508">
                    <a:moveTo>
                      <a:pt x="446" y="508"/>
                    </a:moveTo>
                    <a:lnTo>
                      <a:pt x="467" y="0"/>
                    </a:lnTo>
                    <a:lnTo>
                      <a:pt x="0" y="0"/>
                    </a:lnTo>
                    <a:lnTo>
                      <a:pt x="21" y="508"/>
                    </a:lnTo>
                    <a:lnTo>
                      <a:pt x="446" y="508"/>
                    </a:lnTo>
                    <a:lnTo>
                      <a:pt x="446" y="508"/>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0" name="Freeform 34"/>
              <p:cNvSpPr>
                <a:spLocks/>
              </p:cNvSpPr>
              <p:nvPr/>
            </p:nvSpPr>
            <p:spPr bwMode="auto">
              <a:xfrm>
                <a:off x="-2530248" y="4548167"/>
                <a:ext cx="320675" cy="320675"/>
              </a:xfrm>
              <a:custGeom>
                <a:avLst/>
                <a:gdLst>
                  <a:gd name="T0" fmla="*/ 0 w 202"/>
                  <a:gd name="T1" fmla="*/ 0 h 202"/>
                  <a:gd name="T2" fmla="*/ 202 w 202"/>
                  <a:gd name="T3" fmla="*/ 100 h 202"/>
                  <a:gd name="T4" fmla="*/ 0 w 202"/>
                  <a:gd name="T5" fmla="*/ 202 h 202"/>
                  <a:gd name="T6" fmla="*/ 0 w 202"/>
                  <a:gd name="T7" fmla="*/ 0 h 202"/>
                  <a:gd name="T8" fmla="*/ 0 w 202"/>
                  <a:gd name="T9" fmla="*/ 0 h 202"/>
                </a:gdLst>
                <a:ahLst/>
                <a:cxnLst>
                  <a:cxn ang="0">
                    <a:pos x="T0" y="T1"/>
                  </a:cxn>
                  <a:cxn ang="0">
                    <a:pos x="T2" y="T3"/>
                  </a:cxn>
                  <a:cxn ang="0">
                    <a:pos x="T4" y="T5"/>
                  </a:cxn>
                  <a:cxn ang="0">
                    <a:pos x="T6" y="T7"/>
                  </a:cxn>
                  <a:cxn ang="0">
                    <a:pos x="T8" y="T9"/>
                  </a:cxn>
                </a:cxnLst>
                <a:rect l="0" t="0" r="r" b="b"/>
                <a:pathLst>
                  <a:path w="202" h="202">
                    <a:moveTo>
                      <a:pt x="0" y="0"/>
                    </a:moveTo>
                    <a:lnTo>
                      <a:pt x="202" y="100"/>
                    </a:lnTo>
                    <a:lnTo>
                      <a:pt x="0" y="202"/>
                    </a:lnTo>
                    <a:lnTo>
                      <a:pt x="0" y="0"/>
                    </a:lnTo>
                    <a:lnTo>
                      <a:pt x="0" y="0"/>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1" name="Freeform 35"/>
              <p:cNvSpPr>
                <a:spLocks/>
              </p:cNvSpPr>
              <p:nvPr/>
            </p:nvSpPr>
            <p:spPr bwMode="auto">
              <a:xfrm>
                <a:off x="-2209573" y="4548167"/>
                <a:ext cx="323850" cy="320675"/>
              </a:xfrm>
              <a:custGeom>
                <a:avLst/>
                <a:gdLst>
                  <a:gd name="T0" fmla="*/ 204 w 204"/>
                  <a:gd name="T1" fmla="*/ 202 h 202"/>
                  <a:gd name="T2" fmla="*/ 0 w 204"/>
                  <a:gd name="T3" fmla="*/ 100 h 202"/>
                  <a:gd name="T4" fmla="*/ 204 w 204"/>
                  <a:gd name="T5" fmla="*/ 0 h 202"/>
                  <a:gd name="T6" fmla="*/ 204 w 204"/>
                  <a:gd name="T7" fmla="*/ 202 h 202"/>
                  <a:gd name="T8" fmla="*/ 204 w 204"/>
                  <a:gd name="T9" fmla="*/ 202 h 202"/>
                </a:gdLst>
                <a:ahLst/>
                <a:cxnLst>
                  <a:cxn ang="0">
                    <a:pos x="T0" y="T1"/>
                  </a:cxn>
                  <a:cxn ang="0">
                    <a:pos x="T2" y="T3"/>
                  </a:cxn>
                  <a:cxn ang="0">
                    <a:pos x="T4" y="T5"/>
                  </a:cxn>
                  <a:cxn ang="0">
                    <a:pos x="T6" y="T7"/>
                  </a:cxn>
                  <a:cxn ang="0">
                    <a:pos x="T8" y="T9"/>
                  </a:cxn>
                </a:cxnLst>
                <a:rect l="0" t="0" r="r" b="b"/>
                <a:pathLst>
                  <a:path w="204" h="202">
                    <a:moveTo>
                      <a:pt x="204" y="202"/>
                    </a:moveTo>
                    <a:lnTo>
                      <a:pt x="0" y="100"/>
                    </a:lnTo>
                    <a:lnTo>
                      <a:pt x="204" y="0"/>
                    </a:lnTo>
                    <a:lnTo>
                      <a:pt x="204" y="202"/>
                    </a:lnTo>
                    <a:lnTo>
                      <a:pt x="204" y="202"/>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2" name="Freeform 36"/>
              <p:cNvSpPr>
                <a:spLocks/>
              </p:cNvSpPr>
              <p:nvPr/>
            </p:nvSpPr>
            <p:spPr bwMode="auto">
              <a:xfrm>
                <a:off x="-2831873" y="3878242"/>
                <a:ext cx="1250950" cy="252413"/>
              </a:xfrm>
              <a:custGeom>
                <a:avLst/>
                <a:gdLst>
                  <a:gd name="T0" fmla="*/ 299 w 332"/>
                  <a:gd name="T1" fmla="*/ 0 h 67"/>
                  <a:gd name="T2" fmla="*/ 269 w 332"/>
                  <a:gd name="T3" fmla="*/ 21 h 67"/>
                  <a:gd name="T4" fmla="*/ 269 w 332"/>
                  <a:gd name="T5" fmla="*/ 21 h 67"/>
                  <a:gd name="T6" fmla="*/ 265 w 332"/>
                  <a:gd name="T7" fmla="*/ 24 h 67"/>
                  <a:gd name="T8" fmla="*/ 265 w 332"/>
                  <a:gd name="T9" fmla="*/ 24 h 67"/>
                  <a:gd name="T10" fmla="*/ 166 w 332"/>
                  <a:gd name="T11" fmla="*/ 50 h 67"/>
                  <a:gd name="T12" fmla="*/ 67 w 332"/>
                  <a:gd name="T13" fmla="*/ 24 h 67"/>
                  <a:gd name="T14" fmla="*/ 67 w 332"/>
                  <a:gd name="T15" fmla="*/ 24 h 67"/>
                  <a:gd name="T16" fmla="*/ 62 w 332"/>
                  <a:gd name="T17" fmla="*/ 21 h 67"/>
                  <a:gd name="T18" fmla="*/ 62 w 332"/>
                  <a:gd name="T19" fmla="*/ 21 h 67"/>
                  <a:gd name="T20" fmla="*/ 58 w 332"/>
                  <a:gd name="T21" fmla="*/ 19 h 67"/>
                  <a:gd name="T22" fmla="*/ 58 w 332"/>
                  <a:gd name="T23" fmla="*/ 19 h 67"/>
                  <a:gd name="T24" fmla="*/ 33 w 332"/>
                  <a:gd name="T25" fmla="*/ 0 h 67"/>
                  <a:gd name="T26" fmla="*/ 0 w 332"/>
                  <a:gd name="T27" fmla="*/ 33 h 67"/>
                  <a:gd name="T28" fmla="*/ 34 w 332"/>
                  <a:gd name="T29" fmla="*/ 67 h 67"/>
                  <a:gd name="T30" fmla="*/ 297 w 332"/>
                  <a:gd name="T31" fmla="*/ 67 h 67"/>
                  <a:gd name="T32" fmla="*/ 332 w 332"/>
                  <a:gd name="T33" fmla="*/ 33 h 67"/>
                  <a:gd name="T34" fmla="*/ 299 w 332"/>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67">
                    <a:moveTo>
                      <a:pt x="299" y="0"/>
                    </a:moveTo>
                    <a:cubicBezTo>
                      <a:pt x="290" y="8"/>
                      <a:pt x="280" y="15"/>
                      <a:pt x="269" y="21"/>
                    </a:cubicBezTo>
                    <a:cubicBezTo>
                      <a:pt x="269" y="21"/>
                      <a:pt x="269" y="21"/>
                      <a:pt x="269" y="21"/>
                    </a:cubicBezTo>
                    <a:cubicBezTo>
                      <a:pt x="268" y="22"/>
                      <a:pt x="267" y="23"/>
                      <a:pt x="265" y="24"/>
                    </a:cubicBezTo>
                    <a:cubicBezTo>
                      <a:pt x="265" y="24"/>
                      <a:pt x="265" y="24"/>
                      <a:pt x="265" y="24"/>
                    </a:cubicBezTo>
                    <a:cubicBezTo>
                      <a:pt x="235" y="41"/>
                      <a:pt x="202" y="50"/>
                      <a:pt x="166" y="50"/>
                    </a:cubicBezTo>
                    <a:cubicBezTo>
                      <a:pt x="130" y="50"/>
                      <a:pt x="96" y="41"/>
                      <a:pt x="67" y="24"/>
                    </a:cubicBezTo>
                    <a:cubicBezTo>
                      <a:pt x="67" y="24"/>
                      <a:pt x="67" y="24"/>
                      <a:pt x="67" y="24"/>
                    </a:cubicBezTo>
                    <a:cubicBezTo>
                      <a:pt x="65" y="23"/>
                      <a:pt x="64" y="22"/>
                      <a:pt x="62" y="21"/>
                    </a:cubicBezTo>
                    <a:cubicBezTo>
                      <a:pt x="62" y="21"/>
                      <a:pt x="62" y="21"/>
                      <a:pt x="62" y="21"/>
                    </a:cubicBezTo>
                    <a:cubicBezTo>
                      <a:pt x="61" y="20"/>
                      <a:pt x="59" y="20"/>
                      <a:pt x="58" y="19"/>
                    </a:cubicBezTo>
                    <a:cubicBezTo>
                      <a:pt x="58" y="19"/>
                      <a:pt x="58" y="19"/>
                      <a:pt x="58" y="19"/>
                    </a:cubicBezTo>
                    <a:cubicBezTo>
                      <a:pt x="49" y="12"/>
                      <a:pt x="40" y="6"/>
                      <a:pt x="33" y="0"/>
                    </a:cubicBezTo>
                    <a:cubicBezTo>
                      <a:pt x="15" y="0"/>
                      <a:pt x="0" y="15"/>
                      <a:pt x="0" y="33"/>
                    </a:cubicBezTo>
                    <a:cubicBezTo>
                      <a:pt x="0" y="52"/>
                      <a:pt x="16" y="67"/>
                      <a:pt x="34" y="67"/>
                    </a:cubicBezTo>
                    <a:cubicBezTo>
                      <a:pt x="35" y="67"/>
                      <a:pt x="297" y="67"/>
                      <a:pt x="297" y="67"/>
                    </a:cubicBezTo>
                    <a:cubicBezTo>
                      <a:pt x="316" y="67"/>
                      <a:pt x="332" y="52"/>
                      <a:pt x="332" y="33"/>
                    </a:cubicBezTo>
                    <a:cubicBezTo>
                      <a:pt x="332" y="15"/>
                      <a:pt x="317" y="0"/>
                      <a:pt x="299" y="0"/>
                    </a:cubicBez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57" name="Group 56"/>
          <p:cNvGrpSpPr/>
          <p:nvPr/>
        </p:nvGrpSpPr>
        <p:grpSpPr>
          <a:xfrm>
            <a:off x="7405858" y="2231684"/>
            <a:ext cx="1023994" cy="1037301"/>
            <a:chOff x="4001414" y="2334726"/>
            <a:chExt cx="1188244" cy="1188244"/>
          </a:xfrm>
        </p:grpSpPr>
        <p:grpSp>
          <p:nvGrpSpPr>
            <p:cNvPr id="58" name="Group 57"/>
            <p:cNvGrpSpPr/>
            <p:nvPr/>
          </p:nvGrpSpPr>
          <p:grpSpPr>
            <a:xfrm>
              <a:off x="4001414" y="2334726"/>
              <a:ext cx="1188244" cy="1188244"/>
              <a:chOff x="-2489200" y="4289426"/>
              <a:chExt cx="1665288" cy="1665288"/>
            </a:xfrm>
          </p:grpSpPr>
          <p:sp>
            <p:nvSpPr>
              <p:cNvPr id="60"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1"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2"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3"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59" name="Freeform 26"/>
            <p:cNvSpPr>
              <a:spLocks noEditPoints="1"/>
            </p:cNvSpPr>
            <p:nvPr/>
          </p:nvSpPr>
          <p:spPr bwMode="auto">
            <a:xfrm>
              <a:off x="4243209" y="2577489"/>
              <a:ext cx="704655" cy="702719"/>
            </a:xfrm>
            <a:custGeom>
              <a:avLst/>
              <a:gdLst>
                <a:gd name="T0" fmla="*/ 76 w 153"/>
                <a:gd name="T1" fmla="*/ 0 h 153"/>
                <a:gd name="T2" fmla="*/ 0 w 153"/>
                <a:gd name="T3" fmla="*/ 77 h 153"/>
                <a:gd name="T4" fmla="*/ 76 w 153"/>
                <a:gd name="T5" fmla="*/ 153 h 153"/>
                <a:gd name="T6" fmla="*/ 153 w 153"/>
                <a:gd name="T7" fmla="*/ 77 h 153"/>
                <a:gd name="T8" fmla="*/ 76 w 153"/>
                <a:gd name="T9" fmla="*/ 0 h 153"/>
                <a:gd name="T10" fmla="*/ 102 w 153"/>
                <a:gd name="T11" fmla="*/ 127 h 153"/>
                <a:gd name="T12" fmla="*/ 68 w 153"/>
                <a:gd name="T13" fmla="*/ 82 h 153"/>
                <a:gd name="T14" fmla="*/ 68 w 153"/>
                <a:gd name="T15" fmla="*/ 25 h 153"/>
                <a:gd name="T16" fmla="*/ 85 w 153"/>
                <a:gd name="T17" fmla="*/ 25 h 153"/>
                <a:gd name="T18" fmla="*/ 85 w 153"/>
                <a:gd name="T19" fmla="*/ 76 h 153"/>
                <a:gd name="T20" fmla="*/ 116 w 153"/>
                <a:gd name="T21" fmla="*/ 117 h 153"/>
                <a:gd name="T22" fmla="*/ 102 w 153"/>
                <a:gd name="T23" fmla="*/ 1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53">
                  <a:moveTo>
                    <a:pt x="76" y="0"/>
                  </a:moveTo>
                  <a:cubicBezTo>
                    <a:pt x="34" y="0"/>
                    <a:pt x="0" y="35"/>
                    <a:pt x="0" y="77"/>
                  </a:cubicBezTo>
                  <a:cubicBezTo>
                    <a:pt x="0" y="119"/>
                    <a:pt x="34" y="153"/>
                    <a:pt x="76" y="153"/>
                  </a:cubicBezTo>
                  <a:cubicBezTo>
                    <a:pt x="118" y="153"/>
                    <a:pt x="153" y="119"/>
                    <a:pt x="153" y="77"/>
                  </a:cubicBezTo>
                  <a:cubicBezTo>
                    <a:pt x="153" y="35"/>
                    <a:pt x="118" y="0"/>
                    <a:pt x="76" y="0"/>
                  </a:cubicBezTo>
                  <a:close/>
                  <a:moveTo>
                    <a:pt x="102" y="127"/>
                  </a:moveTo>
                  <a:cubicBezTo>
                    <a:pt x="68" y="82"/>
                    <a:pt x="68" y="82"/>
                    <a:pt x="68" y="82"/>
                  </a:cubicBezTo>
                  <a:cubicBezTo>
                    <a:pt x="68" y="25"/>
                    <a:pt x="68" y="25"/>
                    <a:pt x="68" y="25"/>
                  </a:cubicBezTo>
                  <a:cubicBezTo>
                    <a:pt x="85" y="25"/>
                    <a:pt x="85" y="25"/>
                    <a:pt x="85" y="25"/>
                  </a:cubicBezTo>
                  <a:cubicBezTo>
                    <a:pt x="85" y="76"/>
                    <a:pt x="85" y="76"/>
                    <a:pt x="85" y="76"/>
                  </a:cubicBezTo>
                  <a:cubicBezTo>
                    <a:pt x="116" y="117"/>
                    <a:pt x="116" y="117"/>
                    <a:pt x="116" y="117"/>
                  </a:cubicBezTo>
                  <a:lnTo>
                    <a:pt x="102" y="127"/>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64" name="Group 63"/>
          <p:cNvGrpSpPr/>
          <p:nvPr/>
        </p:nvGrpSpPr>
        <p:grpSpPr>
          <a:xfrm>
            <a:off x="5229867" y="2231684"/>
            <a:ext cx="1023994" cy="1037301"/>
            <a:chOff x="5826260" y="2334726"/>
            <a:chExt cx="1188244" cy="1188244"/>
          </a:xfrm>
        </p:grpSpPr>
        <p:grpSp>
          <p:nvGrpSpPr>
            <p:cNvPr id="65" name="Group 64"/>
            <p:cNvGrpSpPr/>
            <p:nvPr/>
          </p:nvGrpSpPr>
          <p:grpSpPr>
            <a:xfrm>
              <a:off x="5826260" y="2334726"/>
              <a:ext cx="1188244" cy="1188244"/>
              <a:chOff x="-2489200" y="4289426"/>
              <a:chExt cx="1665288" cy="1665288"/>
            </a:xfrm>
          </p:grpSpPr>
          <p:sp>
            <p:nvSpPr>
              <p:cNvPr id="74"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5"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6"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7"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66" name="Group 65"/>
            <p:cNvGrpSpPr/>
            <p:nvPr/>
          </p:nvGrpSpPr>
          <p:grpSpPr>
            <a:xfrm>
              <a:off x="5956284" y="2618482"/>
              <a:ext cx="928196" cy="620733"/>
              <a:chOff x="5952851" y="2673425"/>
              <a:chExt cx="928196" cy="620733"/>
            </a:xfrm>
          </p:grpSpPr>
          <p:grpSp>
            <p:nvGrpSpPr>
              <p:cNvPr id="67" name="Group 66"/>
              <p:cNvGrpSpPr/>
              <p:nvPr/>
            </p:nvGrpSpPr>
            <p:grpSpPr>
              <a:xfrm>
                <a:off x="5952851" y="2673425"/>
                <a:ext cx="928196" cy="620733"/>
                <a:chOff x="1196480" y="4306987"/>
                <a:chExt cx="1072470" cy="717217"/>
              </a:xfrm>
              <a:solidFill>
                <a:srgbClr val="800000"/>
              </a:solidFill>
            </p:grpSpPr>
            <p:sp>
              <p:nvSpPr>
                <p:cNvPr id="71" name="Rectangle 70"/>
                <p:cNvSpPr/>
                <p:nvPr/>
              </p:nvSpPr>
              <p:spPr bwMode="ltGray">
                <a:xfrm>
                  <a:off x="1196480" y="4306987"/>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2" name="Rectangle 71"/>
                <p:cNvSpPr/>
                <p:nvPr/>
              </p:nvSpPr>
              <p:spPr bwMode="ltGray">
                <a:xfrm>
                  <a:off x="1553699" y="4666986"/>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3" name="Rectangle 72"/>
                <p:cNvSpPr/>
                <p:nvPr/>
              </p:nvSpPr>
              <p:spPr bwMode="ltGray">
                <a:xfrm>
                  <a:off x="1911731" y="4315430"/>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grpSp>
          <p:sp>
            <p:nvSpPr>
              <p:cNvPr id="68" name="Freeform 6"/>
              <p:cNvSpPr>
                <a:spLocks/>
              </p:cNvSpPr>
              <p:nvPr/>
            </p:nvSpPr>
            <p:spPr bwMode="auto">
              <a:xfrm>
                <a:off x="5992925" y="2726059"/>
                <a:ext cx="240526" cy="19546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9" name="Freeform 11"/>
              <p:cNvSpPr>
                <a:spLocks noEditPoints="1"/>
              </p:cNvSpPr>
              <p:nvPr/>
            </p:nvSpPr>
            <p:spPr bwMode="auto">
              <a:xfrm>
                <a:off x="6603362" y="2734512"/>
                <a:ext cx="227156" cy="201619"/>
              </a:xfrm>
              <a:custGeom>
                <a:avLst/>
                <a:gdLst>
                  <a:gd name="T0" fmla="*/ 1272 w 1272"/>
                  <a:gd name="T1" fmla="*/ 142 h 1129"/>
                  <a:gd name="T2" fmla="*/ 183 w 1272"/>
                  <a:gd name="T3" fmla="*/ 142 h 1129"/>
                  <a:gd name="T4" fmla="*/ 183 w 1272"/>
                  <a:gd name="T5" fmla="*/ 0 h 1129"/>
                  <a:gd name="T6" fmla="*/ 1272 w 1272"/>
                  <a:gd name="T7" fmla="*/ 0 h 1129"/>
                  <a:gd name="T8" fmla="*/ 1272 w 1272"/>
                  <a:gd name="T9" fmla="*/ 142 h 1129"/>
                  <a:gd name="T10" fmla="*/ 1090 w 1272"/>
                  <a:gd name="T11" fmla="*/ 586 h 1129"/>
                  <a:gd name="T12" fmla="*/ 1272 w 1272"/>
                  <a:gd name="T13" fmla="*/ 235 h 1129"/>
                  <a:gd name="T14" fmla="*/ 1272 w 1272"/>
                  <a:gd name="T15" fmla="*/ 1129 h 1129"/>
                  <a:gd name="T16" fmla="*/ 1151 w 1272"/>
                  <a:gd name="T17" fmla="*/ 1129 h 1129"/>
                  <a:gd name="T18" fmla="*/ 1151 w 1272"/>
                  <a:gd name="T19" fmla="*/ 667 h 1129"/>
                  <a:gd name="T20" fmla="*/ 909 w 1272"/>
                  <a:gd name="T21" fmla="*/ 667 h 1129"/>
                  <a:gd name="T22" fmla="*/ 909 w 1272"/>
                  <a:gd name="T23" fmla="*/ 1129 h 1129"/>
                  <a:gd name="T24" fmla="*/ 183 w 1272"/>
                  <a:gd name="T25" fmla="*/ 1129 h 1129"/>
                  <a:gd name="T26" fmla="*/ 183 w 1272"/>
                  <a:gd name="T27" fmla="*/ 586 h 1129"/>
                  <a:gd name="T28" fmla="*/ 183 w 1272"/>
                  <a:gd name="T29" fmla="*/ 586 h 1129"/>
                  <a:gd name="T30" fmla="*/ 181 w 1272"/>
                  <a:gd name="T31" fmla="*/ 586 h 1129"/>
                  <a:gd name="T32" fmla="*/ 371 w 1272"/>
                  <a:gd name="T33" fmla="*/ 223 h 1129"/>
                  <a:gd name="T34" fmla="*/ 461 w 1272"/>
                  <a:gd name="T35" fmla="*/ 223 h 1129"/>
                  <a:gd name="T36" fmla="*/ 273 w 1272"/>
                  <a:gd name="T37" fmla="*/ 586 h 1129"/>
                  <a:gd name="T38" fmla="*/ 363 w 1272"/>
                  <a:gd name="T39" fmla="*/ 586 h 1129"/>
                  <a:gd name="T40" fmla="*/ 551 w 1272"/>
                  <a:gd name="T41" fmla="*/ 223 h 1129"/>
                  <a:gd name="T42" fmla="*/ 643 w 1272"/>
                  <a:gd name="T43" fmla="*/ 223 h 1129"/>
                  <a:gd name="T44" fmla="*/ 454 w 1272"/>
                  <a:gd name="T45" fmla="*/ 586 h 1129"/>
                  <a:gd name="T46" fmla="*/ 544 w 1272"/>
                  <a:gd name="T47" fmla="*/ 586 h 1129"/>
                  <a:gd name="T48" fmla="*/ 734 w 1272"/>
                  <a:gd name="T49" fmla="*/ 223 h 1129"/>
                  <a:gd name="T50" fmla="*/ 824 w 1272"/>
                  <a:gd name="T51" fmla="*/ 223 h 1129"/>
                  <a:gd name="T52" fmla="*/ 636 w 1272"/>
                  <a:gd name="T53" fmla="*/ 586 h 1129"/>
                  <a:gd name="T54" fmla="*/ 726 w 1272"/>
                  <a:gd name="T55" fmla="*/ 586 h 1129"/>
                  <a:gd name="T56" fmla="*/ 914 w 1272"/>
                  <a:gd name="T57" fmla="*/ 223 h 1129"/>
                  <a:gd name="T58" fmla="*/ 1006 w 1272"/>
                  <a:gd name="T59" fmla="*/ 223 h 1129"/>
                  <a:gd name="T60" fmla="*/ 817 w 1272"/>
                  <a:gd name="T61" fmla="*/ 586 h 1129"/>
                  <a:gd name="T62" fmla="*/ 909 w 1272"/>
                  <a:gd name="T63" fmla="*/ 586 h 1129"/>
                  <a:gd name="T64" fmla="*/ 1097 w 1272"/>
                  <a:gd name="T65" fmla="*/ 223 h 1129"/>
                  <a:gd name="T66" fmla="*/ 1187 w 1272"/>
                  <a:gd name="T67" fmla="*/ 223 h 1129"/>
                  <a:gd name="T68" fmla="*/ 999 w 1272"/>
                  <a:gd name="T69" fmla="*/ 586 h 1129"/>
                  <a:gd name="T70" fmla="*/ 1090 w 1272"/>
                  <a:gd name="T71" fmla="*/ 586 h 1129"/>
                  <a:gd name="T72" fmla="*/ 869 w 1272"/>
                  <a:gd name="T73" fmla="*/ 667 h 1129"/>
                  <a:gd name="T74" fmla="*/ 304 w 1272"/>
                  <a:gd name="T75" fmla="*/ 667 h 1129"/>
                  <a:gd name="T76" fmla="*/ 304 w 1272"/>
                  <a:gd name="T77" fmla="*/ 949 h 1129"/>
                  <a:gd name="T78" fmla="*/ 869 w 1272"/>
                  <a:gd name="T79" fmla="*/ 949 h 1129"/>
                  <a:gd name="T80" fmla="*/ 869 w 1272"/>
                  <a:gd name="T81" fmla="*/ 667 h 1129"/>
                  <a:gd name="T82" fmla="*/ 188 w 1272"/>
                  <a:gd name="T83" fmla="*/ 223 h 1129"/>
                  <a:gd name="T84" fmla="*/ 17 w 1272"/>
                  <a:gd name="T85" fmla="*/ 550 h 1129"/>
                  <a:gd name="T86" fmla="*/ 0 w 1272"/>
                  <a:gd name="T87" fmla="*/ 586 h 1129"/>
                  <a:gd name="T88" fmla="*/ 90 w 1272"/>
                  <a:gd name="T89" fmla="*/ 586 h 1129"/>
                  <a:gd name="T90" fmla="*/ 278 w 1272"/>
                  <a:gd name="T91" fmla="*/ 223 h 1129"/>
                  <a:gd name="T92" fmla="*/ 188 w 1272"/>
                  <a:gd name="T93" fmla="*/ 22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72" h="1129">
                    <a:moveTo>
                      <a:pt x="1272" y="142"/>
                    </a:moveTo>
                    <a:lnTo>
                      <a:pt x="183" y="142"/>
                    </a:lnTo>
                    <a:lnTo>
                      <a:pt x="183" y="0"/>
                    </a:lnTo>
                    <a:lnTo>
                      <a:pt x="1272" y="0"/>
                    </a:lnTo>
                    <a:lnTo>
                      <a:pt x="1272" y="142"/>
                    </a:lnTo>
                    <a:close/>
                    <a:moveTo>
                      <a:pt x="1090" y="586"/>
                    </a:moveTo>
                    <a:lnTo>
                      <a:pt x="1272" y="235"/>
                    </a:lnTo>
                    <a:lnTo>
                      <a:pt x="1272" y="1129"/>
                    </a:lnTo>
                    <a:lnTo>
                      <a:pt x="1151" y="1129"/>
                    </a:lnTo>
                    <a:lnTo>
                      <a:pt x="1151" y="667"/>
                    </a:lnTo>
                    <a:lnTo>
                      <a:pt x="909" y="667"/>
                    </a:lnTo>
                    <a:lnTo>
                      <a:pt x="909" y="1129"/>
                    </a:lnTo>
                    <a:lnTo>
                      <a:pt x="183" y="1129"/>
                    </a:lnTo>
                    <a:lnTo>
                      <a:pt x="183" y="586"/>
                    </a:lnTo>
                    <a:lnTo>
                      <a:pt x="183" y="586"/>
                    </a:lnTo>
                    <a:lnTo>
                      <a:pt x="181" y="586"/>
                    </a:lnTo>
                    <a:lnTo>
                      <a:pt x="371" y="223"/>
                    </a:lnTo>
                    <a:lnTo>
                      <a:pt x="461" y="223"/>
                    </a:lnTo>
                    <a:lnTo>
                      <a:pt x="273" y="586"/>
                    </a:lnTo>
                    <a:lnTo>
                      <a:pt x="363" y="586"/>
                    </a:lnTo>
                    <a:lnTo>
                      <a:pt x="551" y="223"/>
                    </a:lnTo>
                    <a:lnTo>
                      <a:pt x="643" y="223"/>
                    </a:lnTo>
                    <a:lnTo>
                      <a:pt x="454" y="586"/>
                    </a:lnTo>
                    <a:lnTo>
                      <a:pt x="544" y="586"/>
                    </a:lnTo>
                    <a:lnTo>
                      <a:pt x="734" y="223"/>
                    </a:lnTo>
                    <a:lnTo>
                      <a:pt x="824" y="223"/>
                    </a:lnTo>
                    <a:lnTo>
                      <a:pt x="636" y="586"/>
                    </a:lnTo>
                    <a:lnTo>
                      <a:pt x="726" y="586"/>
                    </a:lnTo>
                    <a:lnTo>
                      <a:pt x="914" y="223"/>
                    </a:lnTo>
                    <a:lnTo>
                      <a:pt x="1006" y="223"/>
                    </a:lnTo>
                    <a:lnTo>
                      <a:pt x="817" y="586"/>
                    </a:lnTo>
                    <a:lnTo>
                      <a:pt x="909" y="586"/>
                    </a:lnTo>
                    <a:lnTo>
                      <a:pt x="1097" y="223"/>
                    </a:lnTo>
                    <a:lnTo>
                      <a:pt x="1187" y="223"/>
                    </a:lnTo>
                    <a:lnTo>
                      <a:pt x="999" y="586"/>
                    </a:lnTo>
                    <a:lnTo>
                      <a:pt x="1090" y="586"/>
                    </a:lnTo>
                    <a:close/>
                    <a:moveTo>
                      <a:pt x="869" y="667"/>
                    </a:moveTo>
                    <a:lnTo>
                      <a:pt x="304" y="667"/>
                    </a:lnTo>
                    <a:lnTo>
                      <a:pt x="304" y="949"/>
                    </a:lnTo>
                    <a:lnTo>
                      <a:pt x="869" y="949"/>
                    </a:lnTo>
                    <a:lnTo>
                      <a:pt x="869" y="667"/>
                    </a:lnTo>
                    <a:close/>
                    <a:moveTo>
                      <a:pt x="188" y="223"/>
                    </a:moveTo>
                    <a:lnTo>
                      <a:pt x="17" y="550"/>
                    </a:lnTo>
                    <a:lnTo>
                      <a:pt x="0" y="586"/>
                    </a:lnTo>
                    <a:lnTo>
                      <a:pt x="90" y="586"/>
                    </a:lnTo>
                    <a:lnTo>
                      <a:pt x="278" y="223"/>
                    </a:lnTo>
                    <a:lnTo>
                      <a:pt x="188" y="223"/>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0" name="Freeform 16"/>
              <p:cNvSpPr>
                <a:spLocks noEditPoints="1"/>
              </p:cNvSpPr>
              <p:nvPr/>
            </p:nvSpPr>
            <p:spPr bwMode="auto">
              <a:xfrm>
                <a:off x="6298384" y="3040811"/>
                <a:ext cx="236437" cy="199923"/>
              </a:xfrm>
              <a:custGeom>
                <a:avLst/>
                <a:gdLst>
                  <a:gd name="T0" fmla="*/ 442 w 442"/>
                  <a:gd name="T1" fmla="*/ 298 h 374"/>
                  <a:gd name="T2" fmla="*/ 442 w 442"/>
                  <a:gd name="T3" fmla="*/ 0 h 374"/>
                  <a:gd name="T4" fmla="*/ 0 w 442"/>
                  <a:gd name="T5" fmla="*/ 0 h 374"/>
                  <a:gd name="T6" fmla="*/ 0 w 442"/>
                  <a:gd name="T7" fmla="*/ 298 h 374"/>
                  <a:gd name="T8" fmla="*/ 170 w 442"/>
                  <a:gd name="T9" fmla="*/ 298 h 374"/>
                  <a:gd name="T10" fmla="*/ 170 w 442"/>
                  <a:gd name="T11" fmla="*/ 357 h 374"/>
                  <a:gd name="T12" fmla="*/ 85 w 442"/>
                  <a:gd name="T13" fmla="*/ 357 h 374"/>
                  <a:gd name="T14" fmla="*/ 85 w 442"/>
                  <a:gd name="T15" fmla="*/ 374 h 374"/>
                  <a:gd name="T16" fmla="*/ 357 w 442"/>
                  <a:gd name="T17" fmla="*/ 374 h 374"/>
                  <a:gd name="T18" fmla="*/ 357 w 442"/>
                  <a:gd name="T19" fmla="*/ 357 h 374"/>
                  <a:gd name="T20" fmla="*/ 272 w 442"/>
                  <a:gd name="T21" fmla="*/ 357 h 374"/>
                  <a:gd name="T22" fmla="*/ 272 w 442"/>
                  <a:gd name="T23" fmla="*/ 298 h 374"/>
                  <a:gd name="T24" fmla="*/ 442 w 442"/>
                  <a:gd name="T25" fmla="*/ 298 h 374"/>
                  <a:gd name="T26" fmla="*/ 416 w 442"/>
                  <a:gd name="T27" fmla="*/ 289 h 374"/>
                  <a:gd name="T28" fmla="*/ 408 w 442"/>
                  <a:gd name="T29" fmla="*/ 281 h 374"/>
                  <a:gd name="T30" fmla="*/ 416 w 442"/>
                  <a:gd name="T31" fmla="*/ 272 h 374"/>
                  <a:gd name="T32" fmla="*/ 425 w 442"/>
                  <a:gd name="T33" fmla="*/ 281 h 374"/>
                  <a:gd name="T34" fmla="*/ 416 w 442"/>
                  <a:gd name="T35" fmla="*/ 289 h 374"/>
                  <a:gd name="T36" fmla="*/ 17 w 442"/>
                  <a:gd name="T37" fmla="*/ 17 h 374"/>
                  <a:gd name="T38" fmla="*/ 425 w 442"/>
                  <a:gd name="T39" fmla="*/ 17 h 374"/>
                  <a:gd name="T40" fmla="*/ 425 w 442"/>
                  <a:gd name="T41" fmla="*/ 264 h 374"/>
                  <a:gd name="T42" fmla="*/ 17 w 442"/>
                  <a:gd name="T43" fmla="*/ 264 h 374"/>
                  <a:gd name="T44" fmla="*/ 17 w 442"/>
                  <a:gd name="T45" fmla="*/ 1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 h="374">
                    <a:moveTo>
                      <a:pt x="442" y="298"/>
                    </a:moveTo>
                    <a:cubicBezTo>
                      <a:pt x="442" y="0"/>
                      <a:pt x="442" y="0"/>
                      <a:pt x="442" y="0"/>
                    </a:cubicBezTo>
                    <a:cubicBezTo>
                      <a:pt x="0" y="0"/>
                      <a:pt x="0" y="0"/>
                      <a:pt x="0" y="0"/>
                    </a:cubicBezTo>
                    <a:cubicBezTo>
                      <a:pt x="0" y="298"/>
                      <a:pt x="0" y="298"/>
                      <a:pt x="0" y="298"/>
                    </a:cubicBezTo>
                    <a:cubicBezTo>
                      <a:pt x="170" y="298"/>
                      <a:pt x="170" y="298"/>
                      <a:pt x="170" y="298"/>
                    </a:cubicBezTo>
                    <a:cubicBezTo>
                      <a:pt x="170" y="357"/>
                      <a:pt x="170" y="357"/>
                      <a:pt x="170" y="357"/>
                    </a:cubicBezTo>
                    <a:cubicBezTo>
                      <a:pt x="85" y="357"/>
                      <a:pt x="85" y="357"/>
                      <a:pt x="85" y="357"/>
                    </a:cubicBezTo>
                    <a:cubicBezTo>
                      <a:pt x="85" y="374"/>
                      <a:pt x="85" y="374"/>
                      <a:pt x="85" y="374"/>
                    </a:cubicBezTo>
                    <a:cubicBezTo>
                      <a:pt x="357" y="374"/>
                      <a:pt x="357" y="374"/>
                      <a:pt x="357" y="374"/>
                    </a:cubicBezTo>
                    <a:cubicBezTo>
                      <a:pt x="357" y="357"/>
                      <a:pt x="357" y="357"/>
                      <a:pt x="357" y="357"/>
                    </a:cubicBezTo>
                    <a:cubicBezTo>
                      <a:pt x="272" y="357"/>
                      <a:pt x="272" y="357"/>
                      <a:pt x="272" y="357"/>
                    </a:cubicBezTo>
                    <a:cubicBezTo>
                      <a:pt x="272" y="298"/>
                      <a:pt x="272" y="298"/>
                      <a:pt x="272" y="298"/>
                    </a:cubicBezTo>
                    <a:lnTo>
                      <a:pt x="442" y="298"/>
                    </a:lnTo>
                    <a:close/>
                    <a:moveTo>
                      <a:pt x="416" y="289"/>
                    </a:moveTo>
                    <a:cubicBezTo>
                      <a:pt x="412" y="289"/>
                      <a:pt x="408" y="285"/>
                      <a:pt x="408" y="281"/>
                    </a:cubicBezTo>
                    <a:cubicBezTo>
                      <a:pt x="408" y="276"/>
                      <a:pt x="412" y="272"/>
                      <a:pt x="416" y="272"/>
                    </a:cubicBezTo>
                    <a:cubicBezTo>
                      <a:pt x="421" y="272"/>
                      <a:pt x="425" y="276"/>
                      <a:pt x="425" y="281"/>
                    </a:cubicBezTo>
                    <a:cubicBezTo>
                      <a:pt x="425" y="285"/>
                      <a:pt x="421" y="289"/>
                      <a:pt x="416" y="289"/>
                    </a:cubicBezTo>
                    <a:moveTo>
                      <a:pt x="17" y="17"/>
                    </a:moveTo>
                    <a:cubicBezTo>
                      <a:pt x="425" y="17"/>
                      <a:pt x="425" y="17"/>
                      <a:pt x="425" y="17"/>
                    </a:cubicBezTo>
                    <a:cubicBezTo>
                      <a:pt x="425" y="264"/>
                      <a:pt x="425" y="264"/>
                      <a:pt x="425" y="264"/>
                    </a:cubicBezTo>
                    <a:cubicBezTo>
                      <a:pt x="17" y="264"/>
                      <a:pt x="17" y="264"/>
                      <a:pt x="17" y="264"/>
                    </a:cubicBezTo>
                    <a:lnTo>
                      <a:pt x="17" y="17"/>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
        <p:nvSpPr>
          <p:cNvPr id="4" name="Rectangle 3"/>
          <p:cNvSpPr/>
          <p:nvPr/>
        </p:nvSpPr>
        <p:spPr bwMode="ltGray">
          <a:xfrm>
            <a:off x="292100" y="1003300"/>
            <a:ext cx="2061536" cy="2730500"/>
          </a:xfrm>
          <a:prstGeom prst="rect">
            <a:avLst/>
          </a:prstGeom>
          <a:solidFill>
            <a:schemeClr val="bg1">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
        <p:nvSpPr>
          <p:cNvPr id="78" name="Rectangle 77"/>
          <p:cNvSpPr/>
          <p:nvPr/>
        </p:nvSpPr>
        <p:spPr bwMode="ltGray">
          <a:xfrm>
            <a:off x="4756162" y="1003300"/>
            <a:ext cx="4159237" cy="2730500"/>
          </a:xfrm>
          <a:prstGeom prst="rect">
            <a:avLst/>
          </a:prstGeom>
          <a:solidFill>
            <a:schemeClr val="bg1">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Tree>
    <p:extLst>
      <p:ext uri="{BB962C8B-B14F-4D97-AF65-F5344CB8AC3E}">
        <p14:creationId xmlns:p14="http://schemas.microsoft.com/office/powerpoint/2010/main" val="3937807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038" y="1077384"/>
            <a:ext cx="8558212" cy="4527549"/>
          </a:xfrm>
          <a:prstGeom prst="rect">
            <a:avLst/>
          </a:prstGeom>
        </p:spPr>
      </p:pic>
      <p:sp>
        <p:nvSpPr>
          <p:cNvPr id="19" name="Rectangle 18"/>
          <p:cNvSpPr/>
          <p:nvPr/>
        </p:nvSpPr>
        <p:spPr bwMode="auto">
          <a:xfrm>
            <a:off x="3737610" y="2269453"/>
            <a:ext cx="1565910" cy="3308388"/>
          </a:xfrm>
          <a:prstGeom prst="rect">
            <a:avLst/>
          </a:prstGeom>
          <a:solidFill>
            <a:schemeClr val="bg1"/>
          </a:solidFill>
          <a:ln w="9525">
            <a:noFill/>
            <a:round/>
            <a:headEnd/>
            <a:tailEnd/>
          </a:ln>
          <a:ex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4" name="Title 3"/>
          <p:cNvSpPr>
            <a:spLocks noGrp="1"/>
          </p:cNvSpPr>
          <p:nvPr>
            <p:ph type="title"/>
          </p:nvPr>
        </p:nvSpPr>
        <p:spPr/>
        <p:txBody>
          <a:bodyPr/>
          <a:lstStyle/>
          <a:p>
            <a:r>
              <a:rPr lang="en-US" dirty="0"/>
              <a:t>Programmatic is problematic </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9458" y="2334544"/>
            <a:ext cx="1370449" cy="1522721"/>
          </a:xfrm>
          <a:prstGeom prst="rect">
            <a:avLst/>
          </a:prstGeom>
          <a:ln>
            <a:noFill/>
          </a:ln>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6355" y="2269452"/>
            <a:ext cx="1299564" cy="1652901"/>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65230" y="2334542"/>
            <a:ext cx="1370449" cy="1522721"/>
          </a:xfrm>
          <a:prstGeom prst="rect">
            <a:avLst/>
          </a:prstGeom>
        </p:spPr>
      </p:pic>
      <p:sp>
        <p:nvSpPr>
          <p:cNvPr id="20" name="Rectangle 19"/>
          <p:cNvSpPr/>
          <p:nvPr/>
        </p:nvSpPr>
        <p:spPr bwMode="auto">
          <a:xfrm>
            <a:off x="900793" y="1748367"/>
            <a:ext cx="2753982" cy="3856567"/>
          </a:xfrm>
          <a:prstGeom prst="rect">
            <a:avLst/>
          </a:prstGeom>
          <a:solidFill>
            <a:schemeClr val="bg1">
              <a:alpha val="75000"/>
            </a:schemeClr>
          </a:solidFill>
          <a:ln w="9525">
            <a:noFill/>
            <a:round/>
            <a:headEnd/>
            <a:tailEnd/>
          </a:ln>
          <a:ex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21" name="Freeform 20"/>
          <p:cNvSpPr/>
          <p:nvPr/>
        </p:nvSpPr>
        <p:spPr bwMode="auto">
          <a:xfrm>
            <a:off x="1828800" y="1584960"/>
            <a:ext cx="5795010" cy="731520"/>
          </a:xfrm>
          <a:custGeom>
            <a:avLst/>
            <a:gdLst>
              <a:gd name="connsiteX0" fmla="*/ 0 w 6617970"/>
              <a:gd name="connsiteY0" fmla="*/ 0 h 548640"/>
              <a:gd name="connsiteX1" fmla="*/ 0 w 6617970"/>
              <a:gd name="connsiteY1" fmla="*/ 251460 h 548640"/>
              <a:gd name="connsiteX2" fmla="*/ 6617970 w 6617970"/>
              <a:gd name="connsiteY2" fmla="*/ 251460 h 548640"/>
              <a:gd name="connsiteX3" fmla="*/ 6617970 w 6617970"/>
              <a:gd name="connsiteY3" fmla="*/ 548640 h 548640"/>
            </a:gdLst>
            <a:ahLst/>
            <a:cxnLst>
              <a:cxn ang="0">
                <a:pos x="connsiteX0" y="connsiteY0"/>
              </a:cxn>
              <a:cxn ang="0">
                <a:pos x="connsiteX1" y="connsiteY1"/>
              </a:cxn>
              <a:cxn ang="0">
                <a:pos x="connsiteX2" y="connsiteY2"/>
              </a:cxn>
              <a:cxn ang="0">
                <a:pos x="connsiteX3" y="connsiteY3"/>
              </a:cxn>
            </a:cxnLst>
            <a:rect l="l" t="t" r="r" b="b"/>
            <a:pathLst>
              <a:path w="6617970" h="548640">
                <a:moveTo>
                  <a:pt x="0" y="0"/>
                </a:moveTo>
                <a:lnTo>
                  <a:pt x="0" y="251460"/>
                </a:lnTo>
                <a:lnTo>
                  <a:pt x="6617970" y="251460"/>
                </a:lnTo>
                <a:lnTo>
                  <a:pt x="6617970" y="548640"/>
                </a:lnTo>
              </a:path>
            </a:pathLst>
          </a:custGeom>
          <a:noFill/>
          <a:ln w="25400">
            <a:solidFill>
              <a:schemeClr val="tx1">
                <a:lumMod val="50000"/>
                <a:lumOff val="50000"/>
              </a:schemeClr>
            </a:solidFill>
            <a:prstDash val="sysDot"/>
            <a:round/>
            <a:headEnd/>
            <a:tailEnd/>
          </a:ln>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endParaRPr>
          </a:p>
        </p:txBody>
      </p:sp>
      <p:sp>
        <p:nvSpPr>
          <p:cNvPr id="22" name="Freeform 21"/>
          <p:cNvSpPr/>
          <p:nvPr/>
        </p:nvSpPr>
        <p:spPr bwMode="auto">
          <a:xfrm>
            <a:off x="1668780" y="1600200"/>
            <a:ext cx="4457700" cy="746760"/>
          </a:xfrm>
          <a:custGeom>
            <a:avLst/>
            <a:gdLst>
              <a:gd name="connsiteX0" fmla="*/ 0 w 4457700"/>
              <a:gd name="connsiteY0" fmla="*/ 0 h 560070"/>
              <a:gd name="connsiteX1" fmla="*/ 0 w 4457700"/>
              <a:gd name="connsiteY1" fmla="*/ 331470 h 560070"/>
              <a:gd name="connsiteX2" fmla="*/ 4457700 w 4457700"/>
              <a:gd name="connsiteY2" fmla="*/ 331470 h 560070"/>
              <a:gd name="connsiteX3" fmla="*/ 4457700 w 4457700"/>
              <a:gd name="connsiteY3" fmla="*/ 560070 h 560070"/>
            </a:gdLst>
            <a:ahLst/>
            <a:cxnLst>
              <a:cxn ang="0">
                <a:pos x="connsiteX0" y="connsiteY0"/>
              </a:cxn>
              <a:cxn ang="0">
                <a:pos x="connsiteX1" y="connsiteY1"/>
              </a:cxn>
              <a:cxn ang="0">
                <a:pos x="connsiteX2" y="connsiteY2"/>
              </a:cxn>
              <a:cxn ang="0">
                <a:pos x="connsiteX3" y="connsiteY3"/>
              </a:cxn>
            </a:cxnLst>
            <a:rect l="l" t="t" r="r" b="b"/>
            <a:pathLst>
              <a:path w="4457700" h="560070">
                <a:moveTo>
                  <a:pt x="0" y="0"/>
                </a:moveTo>
                <a:lnTo>
                  <a:pt x="0" y="331470"/>
                </a:lnTo>
                <a:lnTo>
                  <a:pt x="4457700" y="331470"/>
                </a:lnTo>
                <a:lnTo>
                  <a:pt x="4457700" y="560070"/>
                </a:lnTo>
              </a:path>
            </a:pathLst>
          </a:custGeom>
          <a:noFill/>
          <a:ln w="25400">
            <a:solidFill>
              <a:schemeClr val="tx1">
                <a:lumMod val="50000"/>
                <a:lumOff val="50000"/>
              </a:schemeClr>
            </a:solidFill>
            <a:prstDash val="sysDot"/>
            <a:round/>
            <a:headEnd/>
            <a:tailEnd/>
          </a:ln>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23" name="Freeform 22"/>
          <p:cNvSpPr/>
          <p:nvPr/>
        </p:nvSpPr>
        <p:spPr bwMode="auto">
          <a:xfrm>
            <a:off x="1497330" y="1600200"/>
            <a:ext cx="2891790" cy="746760"/>
          </a:xfrm>
          <a:custGeom>
            <a:avLst/>
            <a:gdLst>
              <a:gd name="connsiteX0" fmla="*/ 0 w 2891790"/>
              <a:gd name="connsiteY0" fmla="*/ 0 h 560070"/>
              <a:gd name="connsiteX1" fmla="*/ 0 w 2891790"/>
              <a:gd name="connsiteY1" fmla="*/ 422910 h 560070"/>
              <a:gd name="connsiteX2" fmla="*/ 2891790 w 2891790"/>
              <a:gd name="connsiteY2" fmla="*/ 422910 h 560070"/>
              <a:gd name="connsiteX3" fmla="*/ 2891790 w 2891790"/>
              <a:gd name="connsiteY3" fmla="*/ 560070 h 560070"/>
            </a:gdLst>
            <a:ahLst/>
            <a:cxnLst>
              <a:cxn ang="0">
                <a:pos x="connsiteX0" y="connsiteY0"/>
              </a:cxn>
              <a:cxn ang="0">
                <a:pos x="connsiteX1" y="connsiteY1"/>
              </a:cxn>
              <a:cxn ang="0">
                <a:pos x="connsiteX2" y="connsiteY2"/>
              </a:cxn>
              <a:cxn ang="0">
                <a:pos x="connsiteX3" y="connsiteY3"/>
              </a:cxn>
            </a:cxnLst>
            <a:rect l="l" t="t" r="r" b="b"/>
            <a:pathLst>
              <a:path w="2891790" h="560070">
                <a:moveTo>
                  <a:pt x="0" y="0"/>
                </a:moveTo>
                <a:lnTo>
                  <a:pt x="0" y="422910"/>
                </a:lnTo>
                <a:lnTo>
                  <a:pt x="2891790" y="422910"/>
                </a:lnTo>
                <a:lnTo>
                  <a:pt x="2891790" y="560070"/>
                </a:lnTo>
              </a:path>
            </a:pathLst>
          </a:custGeom>
          <a:noFill/>
          <a:ln w="25400">
            <a:solidFill>
              <a:schemeClr val="tx1">
                <a:lumMod val="50000"/>
                <a:lumOff val="50000"/>
              </a:schemeClr>
            </a:solidFill>
            <a:prstDash val="sysDot"/>
            <a:round/>
            <a:headEnd/>
            <a:tailEnd/>
          </a:ln>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5" name="Rectangle 4"/>
          <p:cNvSpPr/>
          <p:nvPr/>
        </p:nvSpPr>
        <p:spPr bwMode="auto">
          <a:xfrm>
            <a:off x="348343" y="1313544"/>
            <a:ext cx="511628" cy="286657"/>
          </a:xfrm>
          <a:prstGeom prst="rect">
            <a:avLst/>
          </a:prstGeom>
          <a:solidFill>
            <a:schemeClr val="bg1">
              <a:lumMod val="95000"/>
            </a:schemeClr>
          </a:solidFill>
          <a:ln w="9525">
            <a:noFill/>
            <a:round/>
            <a:headEnd/>
            <a:tailEnd/>
          </a:ln>
          <a:ex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16340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6046880" y="8179542"/>
            <a:ext cx="5041716" cy="261610"/>
          </a:xfrm>
          <a:prstGeom prst="rect">
            <a:avLst/>
          </a:prstGeom>
        </p:spPr>
        <p:txBody>
          <a:bodyPr wrap="square" l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333333"/>
                </a:solidFill>
                <a:effectLst/>
                <a:uLnTx/>
                <a:uFillTx/>
                <a:latin typeface="Verdana"/>
              </a:rPr>
              <a:t>% who have made mind up on brand (pre-research)</a:t>
            </a:r>
          </a:p>
        </p:txBody>
      </p:sp>
      <p:sp>
        <p:nvSpPr>
          <p:cNvPr id="47" name="TextBox 46"/>
          <p:cNvSpPr txBox="1"/>
          <p:nvPr/>
        </p:nvSpPr>
        <p:spPr>
          <a:xfrm>
            <a:off x="3416301" y="2549248"/>
            <a:ext cx="55245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Text" lastClr="000000"/>
                </a:solidFill>
                <a:effectLst/>
                <a:uLnTx/>
                <a:uFillTx/>
                <a:latin typeface="+mn-lt"/>
              </a:rPr>
              <a:t>Choose </a:t>
            </a:r>
            <a:r>
              <a:rPr lang="en-US" sz="2400" b="0" kern="0" dirty="0" smtClean="0">
                <a:solidFill>
                  <a:sysClr val="windowText" lastClr="000000"/>
                </a:solidFill>
                <a:latin typeface="+mn-lt"/>
              </a:rPr>
              <a:t>the brand of product they buy </a:t>
            </a:r>
            <a:r>
              <a:rPr kumimoji="0" lang="en-US" sz="2400" b="0" i="0" u="none" strike="noStrike" kern="0" cap="none" spc="0" normalizeH="0" baseline="0" noProof="0" dirty="0" smtClean="0">
                <a:ln>
                  <a:noFill/>
                </a:ln>
                <a:solidFill>
                  <a:sysClr val="windowText" lastClr="000000"/>
                </a:solidFill>
                <a:effectLst/>
                <a:uLnTx/>
                <a:uFillTx/>
                <a:latin typeface="+mn-lt"/>
              </a:rPr>
              <a:t>before they even start researching</a:t>
            </a:r>
            <a:endParaRPr kumimoji="0" lang="en-US" sz="2400" b="0" i="0" u="none" strike="noStrike" kern="0" cap="none" spc="0" normalizeH="0" baseline="0" noProof="0" dirty="0">
              <a:ln>
                <a:noFill/>
              </a:ln>
              <a:solidFill>
                <a:sysClr val="windowText" lastClr="000000"/>
              </a:solidFill>
              <a:effectLst/>
              <a:uLnTx/>
              <a:uFillTx/>
              <a:latin typeface="+mn-lt"/>
            </a:endParaRPr>
          </a:p>
        </p:txBody>
      </p:sp>
      <p:sp>
        <p:nvSpPr>
          <p:cNvPr id="6" name="Title 5"/>
          <p:cNvSpPr>
            <a:spLocks noGrp="1"/>
          </p:cNvSpPr>
          <p:nvPr>
            <p:ph type="title"/>
          </p:nvPr>
        </p:nvSpPr>
        <p:spPr/>
        <p:txBody>
          <a:bodyPr/>
          <a:lstStyle/>
          <a:p>
            <a:r>
              <a:rPr lang="en-GB" dirty="0" smtClean="0"/>
              <a:t>The majority are not ‘influenced’ by their journey</a:t>
            </a:r>
            <a:endParaRPr lang="en-GB" dirty="0"/>
          </a:p>
        </p:txBody>
      </p:sp>
      <p:sp>
        <p:nvSpPr>
          <p:cNvPr id="3" name="Rectangle 2"/>
          <p:cNvSpPr/>
          <p:nvPr/>
        </p:nvSpPr>
        <p:spPr>
          <a:xfrm>
            <a:off x="430554" y="2338760"/>
            <a:ext cx="3507692" cy="1569660"/>
          </a:xfrm>
          <a:prstGeom prst="rect">
            <a:avLst/>
          </a:prstGeom>
        </p:spPr>
        <p:txBody>
          <a:bodyPr wrap="none">
            <a:spAutoFit/>
          </a:bodyPr>
          <a:lstStyle/>
          <a:p>
            <a:r>
              <a:rPr lang="en-US" sz="9600" b="0" kern="0" dirty="0">
                <a:solidFill>
                  <a:schemeClr val="accent1"/>
                </a:solidFill>
                <a:latin typeface="Verdana"/>
              </a:rPr>
              <a:t>51% </a:t>
            </a:r>
            <a:endParaRPr lang="en-GB" dirty="0">
              <a:solidFill>
                <a:schemeClr val="accent1"/>
              </a:solidFill>
            </a:endParaRPr>
          </a:p>
        </p:txBody>
      </p:sp>
      <p:sp>
        <p:nvSpPr>
          <p:cNvPr id="7" name="TextBox 6"/>
          <p:cNvSpPr txBox="1"/>
          <p:nvPr>
            <p:custDataLst>
              <p:tags r:id="rId1"/>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1722451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It’s a marketplace</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13</a:t>
            </a:fld>
            <a:endParaRPr lang="en-AU" dirty="0"/>
          </a:p>
        </p:txBody>
      </p:sp>
      <p:grpSp>
        <p:nvGrpSpPr>
          <p:cNvPr id="6" name="Group 165"/>
          <p:cNvGrpSpPr>
            <a:grpSpLocks/>
          </p:cNvGrpSpPr>
          <p:nvPr/>
        </p:nvGrpSpPr>
        <p:grpSpPr bwMode="auto">
          <a:xfrm>
            <a:off x="2713868" y="2036618"/>
            <a:ext cx="3716266" cy="2784764"/>
            <a:chOff x="3852" y="3056"/>
            <a:chExt cx="383" cy="287"/>
          </a:xfrm>
          <a:solidFill>
            <a:schemeClr val="accent2"/>
          </a:solidFill>
        </p:grpSpPr>
        <p:sp>
          <p:nvSpPr>
            <p:cNvPr id="7" name="Freeform 166"/>
            <p:cNvSpPr>
              <a:spLocks noChangeArrowheads="1"/>
            </p:cNvSpPr>
            <p:nvPr/>
          </p:nvSpPr>
          <p:spPr bwMode="auto">
            <a:xfrm>
              <a:off x="3852" y="3056"/>
              <a:ext cx="283" cy="183"/>
            </a:xfrm>
            <a:custGeom>
              <a:avLst/>
              <a:gdLst>
                <a:gd name="T0" fmla="*/ 0 w 2557"/>
                <a:gd name="T1" fmla="*/ 0 h 1659"/>
                <a:gd name="T2" fmla="*/ 0 w 2557"/>
                <a:gd name="T3" fmla="*/ 0 h 1659"/>
                <a:gd name="T4" fmla="*/ 0 w 2557"/>
                <a:gd name="T5" fmla="*/ 0 h 1659"/>
                <a:gd name="T6" fmla="*/ 0 w 2557"/>
                <a:gd name="T7" fmla="*/ 0 h 1659"/>
                <a:gd name="T8" fmla="*/ 0 w 2557"/>
                <a:gd name="T9" fmla="*/ 0 h 1659"/>
                <a:gd name="T10" fmla="*/ 0 w 2557"/>
                <a:gd name="T11" fmla="*/ 0 h 1659"/>
                <a:gd name="T12" fmla="*/ 0 w 2557"/>
                <a:gd name="T13" fmla="*/ 0 h 1659"/>
                <a:gd name="T14" fmla="*/ 0 w 2557"/>
                <a:gd name="T15" fmla="*/ 0 h 1659"/>
                <a:gd name="T16" fmla="*/ 0 w 2557"/>
                <a:gd name="T17" fmla="*/ 0 h 1659"/>
                <a:gd name="T18" fmla="*/ 0 w 2557"/>
                <a:gd name="T19" fmla="*/ 0 h 1659"/>
                <a:gd name="T20" fmla="*/ 0 w 2557"/>
                <a:gd name="T21" fmla="*/ 0 h 1659"/>
                <a:gd name="T22" fmla="*/ 0 w 2557"/>
                <a:gd name="T23" fmla="*/ 0 h 1659"/>
                <a:gd name="T24" fmla="*/ 0 w 2557"/>
                <a:gd name="T25" fmla="*/ 0 h 1659"/>
                <a:gd name="T26" fmla="*/ 0 w 2557"/>
                <a:gd name="T27" fmla="*/ 0 h 1659"/>
                <a:gd name="T28" fmla="*/ 0 w 2557"/>
                <a:gd name="T29" fmla="*/ 0 h 1659"/>
                <a:gd name="T30" fmla="*/ 0 w 2557"/>
                <a:gd name="T31" fmla="*/ 0 h 1659"/>
                <a:gd name="T32" fmla="*/ 0 w 2557"/>
                <a:gd name="T33" fmla="*/ 0 h 1659"/>
                <a:gd name="T34" fmla="*/ 0 w 2557"/>
                <a:gd name="T35" fmla="*/ 0 h 1659"/>
                <a:gd name="T36" fmla="*/ 0 w 2557"/>
                <a:gd name="T37" fmla="*/ 0 h 1659"/>
                <a:gd name="T38" fmla="*/ 0 w 2557"/>
                <a:gd name="T39" fmla="*/ 0 h 1659"/>
                <a:gd name="T40" fmla="*/ 0 w 2557"/>
                <a:gd name="T41" fmla="*/ 0 h 1659"/>
                <a:gd name="T42" fmla="*/ 0 w 2557"/>
                <a:gd name="T43" fmla="*/ 0 h 1659"/>
                <a:gd name="T44" fmla="*/ 0 w 2557"/>
                <a:gd name="T45" fmla="*/ 0 h 1659"/>
                <a:gd name="T46" fmla="*/ 0 w 2557"/>
                <a:gd name="T47" fmla="*/ 0 h 1659"/>
                <a:gd name="T48" fmla="*/ 0 w 2557"/>
                <a:gd name="T49" fmla="*/ 0 h 1659"/>
                <a:gd name="T50" fmla="*/ 0 w 2557"/>
                <a:gd name="T51" fmla="*/ 0 h 1659"/>
                <a:gd name="T52" fmla="*/ 0 w 2557"/>
                <a:gd name="T53" fmla="*/ 0 h 1659"/>
                <a:gd name="T54" fmla="*/ 0 w 2557"/>
                <a:gd name="T55" fmla="*/ 0 h 1659"/>
                <a:gd name="T56" fmla="*/ 0 w 2557"/>
                <a:gd name="T57" fmla="*/ 0 h 1659"/>
                <a:gd name="T58" fmla="*/ 0 w 2557"/>
                <a:gd name="T59" fmla="*/ 0 h 1659"/>
                <a:gd name="T60" fmla="*/ 0 w 2557"/>
                <a:gd name="T61" fmla="*/ 0 h 1659"/>
                <a:gd name="T62" fmla="*/ 0 w 2557"/>
                <a:gd name="T63" fmla="*/ 0 h 1659"/>
                <a:gd name="T64" fmla="*/ 0 w 2557"/>
                <a:gd name="T65" fmla="*/ 0 h 1659"/>
                <a:gd name="T66" fmla="*/ 0 w 2557"/>
                <a:gd name="T67" fmla="*/ 0 h 1659"/>
                <a:gd name="T68" fmla="*/ 0 w 2557"/>
                <a:gd name="T69" fmla="*/ 0 h 1659"/>
                <a:gd name="T70" fmla="*/ 0 w 2557"/>
                <a:gd name="T71" fmla="*/ 0 h 1659"/>
                <a:gd name="T72" fmla="*/ 0 w 2557"/>
                <a:gd name="T73" fmla="*/ 0 h 1659"/>
                <a:gd name="T74" fmla="*/ 0 w 2557"/>
                <a:gd name="T75" fmla="*/ 0 h 1659"/>
                <a:gd name="T76" fmla="*/ 0 w 2557"/>
                <a:gd name="T77" fmla="*/ 0 h 1659"/>
                <a:gd name="T78" fmla="*/ 0 w 2557"/>
                <a:gd name="T79" fmla="*/ 0 h 1659"/>
                <a:gd name="T80" fmla="*/ 0 w 2557"/>
                <a:gd name="T81" fmla="*/ 0 h 1659"/>
                <a:gd name="T82" fmla="*/ 0 w 2557"/>
                <a:gd name="T83" fmla="*/ 0 h 1659"/>
                <a:gd name="T84" fmla="*/ 0 w 2557"/>
                <a:gd name="T85" fmla="*/ 0 h 1659"/>
                <a:gd name="T86" fmla="*/ 0 w 2557"/>
                <a:gd name="T87" fmla="*/ 0 h 16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57"/>
                <a:gd name="T133" fmla="*/ 0 h 1659"/>
                <a:gd name="T134" fmla="*/ 2557 w 2557"/>
                <a:gd name="T135" fmla="*/ 1659 h 16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57" h="1659">
                  <a:moveTo>
                    <a:pt x="276" y="276"/>
                  </a:moveTo>
                  <a:lnTo>
                    <a:pt x="276" y="1383"/>
                  </a:lnTo>
                  <a:lnTo>
                    <a:pt x="1837" y="1383"/>
                  </a:lnTo>
                  <a:lnTo>
                    <a:pt x="2224" y="276"/>
                  </a:lnTo>
                  <a:lnTo>
                    <a:pt x="276" y="276"/>
                  </a:lnTo>
                  <a:close/>
                  <a:moveTo>
                    <a:pt x="138" y="0"/>
                  </a:moveTo>
                  <a:lnTo>
                    <a:pt x="2419" y="0"/>
                  </a:lnTo>
                  <a:lnTo>
                    <a:pt x="2447" y="3"/>
                  </a:lnTo>
                  <a:lnTo>
                    <a:pt x="2473" y="11"/>
                  </a:lnTo>
                  <a:lnTo>
                    <a:pt x="2497" y="24"/>
                  </a:lnTo>
                  <a:lnTo>
                    <a:pt x="2517" y="41"/>
                  </a:lnTo>
                  <a:lnTo>
                    <a:pt x="2533" y="62"/>
                  </a:lnTo>
                  <a:lnTo>
                    <a:pt x="2547" y="85"/>
                  </a:lnTo>
                  <a:lnTo>
                    <a:pt x="2554" y="111"/>
                  </a:lnTo>
                  <a:lnTo>
                    <a:pt x="2557" y="138"/>
                  </a:lnTo>
                  <a:lnTo>
                    <a:pt x="2555" y="162"/>
                  </a:lnTo>
                  <a:lnTo>
                    <a:pt x="2549" y="184"/>
                  </a:lnTo>
                  <a:lnTo>
                    <a:pt x="2550" y="184"/>
                  </a:lnTo>
                  <a:lnTo>
                    <a:pt x="2066" y="1567"/>
                  </a:lnTo>
                  <a:lnTo>
                    <a:pt x="2065" y="1567"/>
                  </a:lnTo>
                  <a:lnTo>
                    <a:pt x="2054" y="1592"/>
                  </a:lnTo>
                  <a:lnTo>
                    <a:pt x="2037" y="1615"/>
                  </a:lnTo>
                  <a:lnTo>
                    <a:pt x="2016" y="1633"/>
                  </a:lnTo>
                  <a:lnTo>
                    <a:pt x="1992" y="1647"/>
                  </a:lnTo>
                  <a:lnTo>
                    <a:pt x="1965" y="1656"/>
                  </a:lnTo>
                  <a:lnTo>
                    <a:pt x="1935" y="1659"/>
                  </a:lnTo>
                  <a:lnTo>
                    <a:pt x="138" y="1659"/>
                  </a:lnTo>
                  <a:lnTo>
                    <a:pt x="110" y="1657"/>
                  </a:lnTo>
                  <a:lnTo>
                    <a:pt x="85" y="1648"/>
                  </a:lnTo>
                  <a:lnTo>
                    <a:pt x="61" y="1636"/>
                  </a:lnTo>
                  <a:lnTo>
                    <a:pt x="41" y="1619"/>
                  </a:lnTo>
                  <a:lnTo>
                    <a:pt x="24" y="1598"/>
                  </a:lnTo>
                  <a:lnTo>
                    <a:pt x="10" y="1575"/>
                  </a:lnTo>
                  <a:lnTo>
                    <a:pt x="3" y="1549"/>
                  </a:lnTo>
                  <a:lnTo>
                    <a:pt x="0" y="1521"/>
                  </a:lnTo>
                  <a:lnTo>
                    <a:pt x="0" y="138"/>
                  </a:lnTo>
                  <a:lnTo>
                    <a:pt x="3" y="111"/>
                  </a:lnTo>
                  <a:lnTo>
                    <a:pt x="10" y="85"/>
                  </a:lnTo>
                  <a:lnTo>
                    <a:pt x="24" y="62"/>
                  </a:lnTo>
                  <a:lnTo>
                    <a:pt x="41" y="41"/>
                  </a:lnTo>
                  <a:lnTo>
                    <a:pt x="61" y="24"/>
                  </a:lnTo>
                  <a:lnTo>
                    <a:pt x="85" y="11"/>
                  </a:lnTo>
                  <a:lnTo>
                    <a:pt x="110" y="3"/>
                  </a:lnTo>
                  <a:lnTo>
                    <a:pt x="138" y="0"/>
                  </a:lnTo>
                  <a:close/>
                </a:path>
              </a:pathLst>
            </a:custGeom>
            <a:grpFill/>
            <a:ln w="9525">
              <a:noFill/>
              <a:round/>
              <a:headEnd/>
              <a:tailEnd/>
            </a:ln>
          </p:spPr>
          <p:txBody>
            <a:bodyPr wrap="none" anchor="ctr"/>
            <a:lstStyle/>
            <a:p>
              <a:endParaRPr lang="en-GB"/>
            </a:p>
          </p:txBody>
        </p:sp>
        <p:sp>
          <p:nvSpPr>
            <p:cNvPr id="8" name="Freeform 167"/>
            <p:cNvSpPr>
              <a:spLocks noChangeArrowheads="1"/>
            </p:cNvSpPr>
            <p:nvPr/>
          </p:nvSpPr>
          <p:spPr bwMode="auto">
            <a:xfrm>
              <a:off x="3852" y="3056"/>
              <a:ext cx="383" cy="229"/>
            </a:xfrm>
            <a:custGeom>
              <a:avLst/>
              <a:gdLst>
                <a:gd name="T0" fmla="*/ 0 w 3456"/>
                <a:gd name="T1" fmla="*/ 0 h 2075"/>
                <a:gd name="T2" fmla="*/ 0 w 3456"/>
                <a:gd name="T3" fmla="*/ 0 h 2075"/>
                <a:gd name="T4" fmla="*/ 0 w 3456"/>
                <a:gd name="T5" fmla="*/ 0 h 2075"/>
                <a:gd name="T6" fmla="*/ 0 w 3456"/>
                <a:gd name="T7" fmla="*/ 0 h 2075"/>
                <a:gd name="T8" fmla="*/ 0 w 3456"/>
                <a:gd name="T9" fmla="*/ 0 h 2075"/>
                <a:gd name="T10" fmla="*/ 0 w 3456"/>
                <a:gd name="T11" fmla="*/ 0 h 2075"/>
                <a:gd name="T12" fmla="*/ 0 w 3456"/>
                <a:gd name="T13" fmla="*/ 0 h 2075"/>
                <a:gd name="T14" fmla="*/ 0 w 3456"/>
                <a:gd name="T15" fmla="*/ 0 h 2075"/>
                <a:gd name="T16" fmla="*/ 0 w 3456"/>
                <a:gd name="T17" fmla="*/ 0 h 2075"/>
                <a:gd name="T18" fmla="*/ 0 w 3456"/>
                <a:gd name="T19" fmla="*/ 0 h 2075"/>
                <a:gd name="T20" fmla="*/ 0 w 3456"/>
                <a:gd name="T21" fmla="*/ 0 h 2075"/>
                <a:gd name="T22" fmla="*/ 0 w 3456"/>
                <a:gd name="T23" fmla="*/ 0 h 2075"/>
                <a:gd name="T24" fmla="*/ 0 w 3456"/>
                <a:gd name="T25" fmla="*/ 0 h 2075"/>
                <a:gd name="T26" fmla="*/ 0 w 3456"/>
                <a:gd name="T27" fmla="*/ 0 h 2075"/>
                <a:gd name="T28" fmla="*/ 0 w 3456"/>
                <a:gd name="T29" fmla="*/ 0 h 2075"/>
                <a:gd name="T30" fmla="*/ 0 w 3456"/>
                <a:gd name="T31" fmla="*/ 0 h 2075"/>
                <a:gd name="T32" fmla="*/ 0 w 3456"/>
                <a:gd name="T33" fmla="*/ 0 h 2075"/>
                <a:gd name="T34" fmla="*/ 0 w 3456"/>
                <a:gd name="T35" fmla="*/ 0 h 2075"/>
                <a:gd name="T36" fmla="*/ 0 w 3456"/>
                <a:gd name="T37" fmla="*/ 0 h 2075"/>
                <a:gd name="T38" fmla="*/ 0 w 3456"/>
                <a:gd name="T39" fmla="*/ 0 h 2075"/>
                <a:gd name="T40" fmla="*/ 0 w 3456"/>
                <a:gd name="T41" fmla="*/ 0 h 2075"/>
                <a:gd name="T42" fmla="*/ 0 w 3456"/>
                <a:gd name="T43" fmla="*/ 0 h 2075"/>
                <a:gd name="T44" fmla="*/ 0 w 3456"/>
                <a:gd name="T45" fmla="*/ 0 h 2075"/>
                <a:gd name="T46" fmla="*/ 0 w 3456"/>
                <a:gd name="T47" fmla="*/ 0 h 2075"/>
                <a:gd name="T48" fmla="*/ 0 w 3456"/>
                <a:gd name="T49" fmla="*/ 0 h 2075"/>
                <a:gd name="T50" fmla="*/ 0 w 3456"/>
                <a:gd name="T51" fmla="*/ 0 h 2075"/>
                <a:gd name="T52" fmla="*/ 0 w 3456"/>
                <a:gd name="T53" fmla="*/ 0 h 2075"/>
                <a:gd name="T54" fmla="*/ 0 w 3456"/>
                <a:gd name="T55" fmla="*/ 0 h 2075"/>
                <a:gd name="T56" fmla="*/ 0 w 3456"/>
                <a:gd name="T57" fmla="*/ 0 h 2075"/>
                <a:gd name="T58" fmla="*/ 0 w 3456"/>
                <a:gd name="T59" fmla="*/ 0 h 2075"/>
                <a:gd name="T60" fmla="*/ 0 w 3456"/>
                <a:gd name="T61" fmla="*/ 0 h 2075"/>
                <a:gd name="T62" fmla="*/ 0 w 3456"/>
                <a:gd name="T63" fmla="*/ 0 h 2075"/>
                <a:gd name="T64" fmla="*/ 0 w 3456"/>
                <a:gd name="T65" fmla="*/ 0 h 2075"/>
                <a:gd name="T66" fmla="*/ 0 w 3456"/>
                <a:gd name="T67" fmla="*/ 0 h 2075"/>
                <a:gd name="T68" fmla="*/ 0 w 3456"/>
                <a:gd name="T69" fmla="*/ 0 h 2075"/>
                <a:gd name="T70" fmla="*/ 0 w 3456"/>
                <a:gd name="T71" fmla="*/ 0 h 2075"/>
                <a:gd name="T72" fmla="*/ 0 w 3456"/>
                <a:gd name="T73" fmla="*/ 0 h 2075"/>
                <a:gd name="T74" fmla="*/ 0 w 3456"/>
                <a:gd name="T75" fmla="*/ 0 h 2075"/>
                <a:gd name="T76" fmla="*/ 0 w 3456"/>
                <a:gd name="T77" fmla="*/ 0 h 2075"/>
                <a:gd name="T78" fmla="*/ 0 w 3456"/>
                <a:gd name="T79" fmla="*/ 0 h 2075"/>
                <a:gd name="T80" fmla="*/ 0 w 3456"/>
                <a:gd name="T81" fmla="*/ 0 h 2075"/>
                <a:gd name="T82" fmla="*/ 0 w 3456"/>
                <a:gd name="T83" fmla="*/ 0 h 2075"/>
                <a:gd name="T84" fmla="*/ 0 w 3456"/>
                <a:gd name="T85" fmla="*/ 0 h 2075"/>
                <a:gd name="T86" fmla="*/ 0 w 3456"/>
                <a:gd name="T87" fmla="*/ 0 h 2075"/>
                <a:gd name="T88" fmla="*/ 0 w 3456"/>
                <a:gd name="T89" fmla="*/ 0 h 2075"/>
                <a:gd name="T90" fmla="*/ 0 w 3456"/>
                <a:gd name="T91" fmla="*/ 0 h 2075"/>
                <a:gd name="T92" fmla="*/ 0 w 3456"/>
                <a:gd name="T93" fmla="*/ 0 h 2075"/>
                <a:gd name="T94" fmla="*/ 0 w 3456"/>
                <a:gd name="T95" fmla="*/ 0 h 2075"/>
                <a:gd name="T96" fmla="*/ 0 w 3456"/>
                <a:gd name="T97" fmla="*/ 0 h 2075"/>
                <a:gd name="T98" fmla="*/ 0 w 3456"/>
                <a:gd name="T99" fmla="*/ 0 h 2075"/>
                <a:gd name="T100" fmla="*/ 0 w 3456"/>
                <a:gd name="T101" fmla="*/ 0 h 2075"/>
                <a:gd name="T102" fmla="*/ 0 w 3456"/>
                <a:gd name="T103" fmla="*/ 0 h 2075"/>
                <a:gd name="T104" fmla="*/ 0 w 3456"/>
                <a:gd name="T105" fmla="*/ 0 h 20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56"/>
                <a:gd name="T160" fmla="*/ 0 h 2075"/>
                <a:gd name="T161" fmla="*/ 3456 w 3456"/>
                <a:gd name="T162" fmla="*/ 2075 h 20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56" h="2075">
                  <a:moveTo>
                    <a:pt x="2868" y="0"/>
                  </a:moveTo>
                  <a:lnTo>
                    <a:pt x="3318" y="0"/>
                  </a:lnTo>
                  <a:lnTo>
                    <a:pt x="3346" y="3"/>
                  </a:lnTo>
                  <a:lnTo>
                    <a:pt x="3371" y="11"/>
                  </a:lnTo>
                  <a:lnTo>
                    <a:pt x="3395" y="24"/>
                  </a:lnTo>
                  <a:lnTo>
                    <a:pt x="3415" y="41"/>
                  </a:lnTo>
                  <a:lnTo>
                    <a:pt x="3432" y="62"/>
                  </a:lnTo>
                  <a:lnTo>
                    <a:pt x="3446" y="85"/>
                  </a:lnTo>
                  <a:lnTo>
                    <a:pt x="3453" y="111"/>
                  </a:lnTo>
                  <a:lnTo>
                    <a:pt x="3456" y="138"/>
                  </a:lnTo>
                  <a:lnTo>
                    <a:pt x="3453" y="166"/>
                  </a:lnTo>
                  <a:lnTo>
                    <a:pt x="3446" y="193"/>
                  </a:lnTo>
                  <a:lnTo>
                    <a:pt x="3432" y="216"/>
                  </a:lnTo>
                  <a:lnTo>
                    <a:pt x="3415" y="237"/>
                  </a:lnTo>
                  <a:lnTo>
                    <a:pt x="3395" y="253"/>
                  </a:lnTo>
                  <a:lnTo>
                    <a:pt x="3371" y="266"/>
                  </a:lnTo>
                  <a:lnTo>
                    <a:pt x="3346" y="274"/>
                  </a:lnTo>
                  <a:lnTo>
                    <a:pt x="3318" y="276"/>
                  </a:lnTo>
                  <a:lnTo>
                    <a:pt x="2967" y="276"/>
                  </a:lnTo>
                  <a:lnTo>
                    <a:pt x="2377" y="1981"/>
                  </a:lnTo>
                  <a:lnTo>
                    <a:pt x="2376" y="1981"/>
                  </a:lnTo>
                  <a:lnTo>
                    <a:pt x="2365" y="2007"/>
                  </a:lnTo>
                  <a:lnTo>
                    <a:pt x="2348" y="2030"/>
                  </a:lnTo>
                  <a:lnTo>
                    <a:pt x="2327" y="2047"/>
                  </a:lnTo>
                  <a:lnTo>
                    <a:pt x="2303" y="2062"/>
                  </a:lnTo>
                  <a:lnTo>
                    <a:pt x="2276" y="2070"/>
                  </a:lnTo>
                  <a:lnTo>
                    <a:pt x="2246" y="2075"/>
                  </a:lnTo>
                  <a:lnTo>
                    <a:pt x="138" y="2075"/>
                  </a:lnTo>
                  <a:lnTo>
                    <a:pt x="110" y="2071"/>
                  </a:lnTo>
                  <a:lnTo>
                    <a:pt x="85" y="2063"/>
                  </a:lnTo>
                  <a:lnTo>
                    <a:pt x="61" y="2051"/>
                  </a:lnTo>
                  <a:lnTo>
                    <a:pt x="41" y="2034"/>
                  </a:lnTo>
                  <a:lnTo>
                    <a:pt x="24" y="2013"/>
                  </a:lnTo>
                  <a:lnTo>
                    <a:pt x="10" y="1990"/>
                  </a:lnTo>
                  <a:lnTo>
                    <a:pt x="3" y="1964"/>
                  </a:lnTo>
                  <a:lnTo>
                    <a:pt x="0" y="1936"/>
                  </a:lnTo>
                  <a:lnTo>
                    <a:pt x="3" y="1908"/>
                  </a:lnTo>
                  <a:lnTo>
                    <a:pt x="10" y="1882"/>
                  </a:lnTo>
                  <a:lnTo>
                    <a:pt x="24" y="1859"/>
                  </a:lnTo>
                  <a:lnTo>
                    <a:pt x="41" y="1838"/>
                  </a:lnTo>
                  <a:lnTo>
                    <a:pt x="61" y="1821"/>
                  </a:lnTo>
                  <a:lnTo>
                    <a:pt x="85" y="1809"/>
                  </a:lnTo>
                  <a:lnTo>
                    <a:pt x="110" y="1800"/>
                  </a:lnTo>
                  <a:lnTo>
                    <a:pt x="138" y="1798"/>
                  </a:lnTo>
                  <a:lnTo>
                    <a:pt x="2148" y="1798"/>
                  </a:lnTo>
                  <a:lnTo>
                    <a:pt x="2738" y="93"/>
                  </a:lnTo>
                  <a:lnTo>
                    <a:pt x="2739" y="93"/>
                  </a:lnTo>
                  <a:lnTo>
                    <a:pt x="2750" y="68"/>
                  </a:lnTo>
                  <a:lnTo>
                    <a:pt x="2767" y="45"/>
                  </a:lnTo>
                  <a:lnTo>
                    <a:pt x="2788" y="27"/>
                  </a:lnTo>
                  <a:lnTo>
                    <a:pt x="2812" y="13"/>
                  </a:lnTo>
                  <a:lnTo>
                    <a:pt x="2839" y="4"/>
                  </a:lnTo>
                  <a:lnTo>
                    <a:pt x="2868" y="0"/>
                  </a:lnTo>
                  <a:close/>
                </a:path>
              </a:pathLst>
            </a:custGeom>
            <a:grpFill/>
            <a:ln w="9525">
              <a:noFill/>
              <a:round/>
              <a:headEnd/>
              <a:tailEnd/>
            </a:ln>
          </p:spPr>
          <p:txBody>
            <a:bodyPr wrap="none" anchor="ctr"/>
            <a:lstStyle/>
            <a:p>
              <a:endParaRPr lang="en-GB"/>
            </a:p>
          </p:txBody>
        </p:sp>
        <p:sp>
          <p:nvSpPr>
            <p:cNvPr id="9" name="Freeform 168"/>
            <p:cNvSpPr>
              <a:spLocks noChangeArrowheads="1"/>
            </p:cNvSpPr>
            <p:nvPr/>
          </p:nvSpPr>
          <p:spPr bwMode="auto">
            <a:xfrm>
              <a:off x="3852" y="3298"/>
              <a:ext cx="45" cy="45"/>
            </a:xfrm>
            <a:custGeom>
              <a:avLst/>
              <a:gdLst>
                <a:gd name="T0" fmla="*/ 0 w 415"/>
                <a:gd name="T1" fmla="*/ 0 h 416"/>
                <a:gd name="T2" fmla="*/ 0 w 415"/>
                <a:gd name="T3" fmla="*/ 0 h 416"/>
                <a:gd name="T4" fmla="*/ 0 w 415"/>
                <a:gd name="T5" fmla="*/ 0 h 416"/>
                <a:gd name="T6" fmla="*/ 0 w 415"/>
                <a:gd name="T7" fmla="*/ 0 h 416"/>
                <a:gd name="T8" fmla="*/ 0 w 415"/>
                <a:gd name="T9" fmla="*/ 0 h 416"/>
                <a:gd name="T10" fmla="*/ 0 w 415"/>
                <a:gd name="T11" fmla="*/ 0 h 416"/>
                <a:gd name="T12" fmla="*/ 0 w 415"/>
                <a:gd name="T13" fmla="*/ 0 h 416"/>
                <a:gd name="T14" fmla="*/ 0 w 415"/>
                <a:gd name="T15" fmla="*/ 0 h 416"/>
                <a:gd name="T16" fmla="*/ 0 w 415"/>
                <a:gd name="T17" fmla="*/ 0 h 416"/>
                <a:gd name="T18" fmla="*/ 0 w 415"/>
                <a:gd name="T19" fmla="*/ 0 h 416"/>
                <a:gd name="T20" fmla="*/ 0 w 415"/>
                <a:gd name="T21" fmla="*/ 0 h 416"/>
                <a:gd name="T22" fmla="*/ 0 w 415"/>
                <a:gd name="T23" fmla="*/ 0 h 416"/>
                <a:gd name="T24" fmla="*/ 0 w 415"/>
                <a:gd name="T25" fmla="*/ 0 h 416"/>
                <a:gd name="T26" fmla="*/ 0 w 415"/>
                <a:gd name="T27" fmla="*/ 0 h 416"/>
                <a:gd name="T28" fmla="*/ 0 w 415"/>
                <a:gd name="T29" fmla="*/ 0 h 416"/>
                <a:gd name="T30" fmla="*/ 0 w 415"/>
                <a:gd name="T31" fmla="*/ 0 h 416"/>
                <a:gd name="T32" fmla="*/ 0 w 415"/>
                <a:gd name="T33" fmla="*/ 0 h 416"/>
                <a:gd name="T34" fmla="*/ 0 w 415"/>
                <a:gd name="T35" fmla="*/ 0 h 416"/>
                <a:gd name="T36" fmla="*/ 0 w 415"/>
                <a:gd name="T37" fmla="*/ 0 h 416"/>
                <a:gd name="T38" fmla="*/ 0 w 415"/>
                <a:gd name="T39" fmla="*/ 0 h 416"/>
                <a:gd name="T40" fmla="*/ 0 w 415"/>
                <a:gd name="T41" fmla="*/ 0 h 416"/>
                <a:gd name="T42" fmla="*/ 0 w 415"/>
                <a:gd name="T43" fmla="*/ 0 h 416"/>
                <a:gd name="T44" fmla="*/ 0 w 415"/>
                <a:gd name="T45" fmla="*/ 0 h 416"/>
                <a:gd name="T46" fmla="*/ 0 w 415"/>
                <a:gd name="T47" fmla="*/ 0 h 416"/>
                <a:gd name="T48" fmla="*/ 0 w 415"/>
                <a:gd name="T49" fmla="*/ 0 h 416"/>
                <a:gd name="T50" fmla="*/ 0 w 415"/>
                <a:gd name="T51" fmla="*/ 0 h 416"/>
                <a:gd name="T52" fmla="*/ 0 w 415"/>
                <a:gd name="T53" fmla="*/ 0 h 416"/>
                <a:gd name="T54" fmla="*/ 0 w 415"/>
                <a:gd name="T55" fmla="*/ 0 h 416"/>
                <a:gd name="T56" fmla="*/ 0 w 415"/>
                <a:gd name="T57" fmla="*/ 0 h 416"/>
                <a:gd name="T58" fmla="*/ 0 w 415"/>
                <a:gd name="T59" fmla="*/ 0 h 416"/>
                <a:gd name="T60" fmla="*/ 0 w 415"/>
                <a:gd name="T61" fmla="*/ 0 h 416"/>
                <a:gd name="T62" fmla="*/ 0 w 415"/>
                <a:gd name="T63" fmla="*/ 0 h 416"/>
                <a:gd name="T64" fmla="*/ 0 w 415"/>
                <a:gd name="T65" fmla="*/ 0 h 416"/>
                <a:gd name="T66" fmla="*/ 0 w 415"/>
                <a:gd name="T67" fmla="*/ 0 h 416"/>
                <a:gd name="T68" fmla="*/ 0 w 415"/>
                <a:gd name="T69" fmla="*/ 0 h 416"/>
                <a:gd name="T70" fmla="*/ 0 w 415"/>
                <a:gd name="T71" fmla="*/ 0 h 416"/>
                <a:gd name="T72" fmla="*/ 0 w 415"/>
                <a:gd name="T73" fmla="*/ 0 h 416"/>
                <a:gd name="T74" fmla="*/ 0 w 415"/>
                <a:gd name="T75" fmla="*/ 0 h 416"/>
                <a:gd name="T76" fmla="*/ 0 w 415"/>
                <a:gd name="T77" fmla="*/ 0 h 416"/>
                <a:gd name="T78" fmla="*/ 0 w 415"/>
                <a:gd name="T79" fmla="*/ 0 h 416"/>
                <a:gd name="T80" fmla="*/ 0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5"/>
                <a:gd name="T124" fmla="*/ 0 h 416"/>
                <a:gd name="T125" fmla="*/ 415 w 415"/>
                <a:gd name="T126" fmla="*/ 416 h 4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5" h="416">
                  <a:moveTo>
                    <a:pt x="207" y="0"/>
                  </a:moveTo>
                  <a:lnTo>
                    <a:pt x="241" y="3"/>
                  </a:lnTo>
                  <a:lnTo>
                    <a:pt x="273" y="12"/>
                  </a:lnTo>
                  <a:lnTo>
                    <a:pt x="303" y="24"/>
                  </a:lnTo>
                  <a:lnTo>
                    <a:pt x="330" y="41"/>
                  </a:lnTo>
                  <a:lnTo>
                    <a:pt x="354" y="61"/>
                  </a:lnTo>
                  <a:lnTo>
                    <a:pt x="375" y="86"/>
                  </a:lnTo>
                  <a:lnTo>
                    <a:pt x="392" y="113"/>
                  </a:lnTo>
                  <a:lnTo>
                    <a:pt x="404" y="143"/>
                  </a:lnTo>
                  <a:lnTo>
                    <a:pt x="412" y="174"/>
                  </a:lnTo>
                  <a:lnTo>
                    <a:pt x="415" y="208"/>
                  </a:lnTo>
                  <a:lnTo>
                    <a:pt x="412" y="242"/>
                  </a:lnTo>
                  <a:lnTo>
                    <a:pt x="404" y="274"/>
                  </a:lnTo>
                  <a:lnTo>
                    <a:pt x="392" y="303"/>
                  </a:lnTo>
                  <a:lnTo>
                    <a:pt x="375" y="330"/>
                  </a:lnTo>
                  <a:lnTo>
                    <a:pt x="354" y="355"/>
                  </a:lnTo>
                  <a:lnTo>
                    <a:pt x="330" y="375"/>
                  </a:lnTo>
                  <a:lnTo>
                    <a:pt x="303" y="392"/>
                  </a:lnTo>
                  <a:lnTo>
                    <a:pt x="273" y="404"/>
                  </a:lnTo>
                  <a:lnTo>
                    <a:pt x="241" y="413"/>
                  </a:lnTo>
                  <a:lnTo>
                    <a:pt x="207" y="416"/>
                  </a:lnTo>
                  <a:lnTo>
                    <a:pt x="174" y="413"/>
                  </a:lnTo>
                  <a:lnTo>
                    <a:pt x="141" y="404"/>
                  </a:lnTo>
                  <a:lnTo>
                    <a:pt x="112" y="392"/>
                  </a:lnTo>
                  <a:lnTo>
                    <a:pt x="85" y="375"/>
                  </a:lnTo>
                  <a:lnTo>
                    <a:pt x="61" y="355"/>
                  </a:lnTo>
                  <a:lnTo>
                    <a:pt x="40" y="330"/>
                  </a:lnTo>
                  <a:lnTo>
                    <a:pt x="23" y="303"/>
                  </a:lnTo>
                  <a:lnTo>
                    <a:pt x="10" y="274"/>
                  </a:lnTo>
                  <a:lnTo>
                    <a:pt x="3" y="242"/>
                  </a:lnTo>
                  <a:lnTo>
                    <a:pt x="0" y="208"/>
                  </a:lnTo>
                  <a:lnTo>
                    <a:pt x="3" y="174"/>
                  </a:lnTo>
                  <a:lnTo>
                    <a:pt x="10" y="143"/>
                  </a:lnTo>
                  <a:lnTo>
                    <a:pt x="23" y="113"/>
                  </a:lnTo>
                  <a:lnTo>
                    <a:pt x="40" y="86"/>
                  </a:lnTo>
                  <a:lnTo>
                    <a:pt x="61" y="61"/>
                  </a:lnTo>
                  <a:lnTo>
                    <a:pt x="85" y="41"/>
                  </a:lnTo>
                  <a:lnTo>
                    <a:pt x="112" y="24"/>
                  </a:lnTo>
                  <a:lnTo>
                    <a:pt x="141" y="12"/>
                  </a:lnTo>
                  <a:lnTo>
                    <a:pt x="174" y="3"/>
                  </a:lnTo>
                  <a:lnTo>
                    <a:pt x="207" y="0"/>
                  </a:lnTo>
                  <a:close/>
                </a:path>
              </a:pathLst>
            </a:custGeom>
            <a:grpFill/>
            <a:ln w="9525">
              <a:noFill/>
              <a:round/>
              <a:headEnd/>
              <a:tailEnd/>
            </a:ln>
          </p:spPr>
          <p:txBody>
            <a:bodyPr wrap="none" anchor="ctr"/>
            <a:lstStyle/>
            <a:p>
              <a:endParaRPr lang="en-GB"/>
            </a:p>
          </p:txBody>
        </p:sp>
        <p:sp>
          <p:nvSpPr>
            <p:cNvPr id="10" name="Freeform 169"/>
            <p:cNvSpPr>
              <a:spLocks noChangeArrowheads="1"/>
            </p:cNvSpPr>
            <p:nvPr/>
          </p:nvSpPr>
          <p:spPr bwMode="auto">
            <a:xfrm>
              <a:off x="4059" y="3298"/>
              <a:ext cx="45" cy="45"/>
            </a:xfrm>
            <a:custGeom>
              <a:avLst/>
              <a:gdLst>
                <a:gd name="T0" fmla="*/ 0 w 415"/>
                <a:gd name="T1" fmla="*/ 0 h 416"/>
                <a:gd name="T2" fmla="*/ 0 w 415"/>
                <a:gd name="T3" fmla="*/ 0 h 416"/>
                <a:gd name="T4" fmla="*/ 0 w 415"/>
                <a:gd name="T5" fmla="*/ 0 h 416"/>
                <a:gd name="T6" fmla="*/ 0 w 415"/>
                <a:gd name="T7" fmla="*/ 0 h 416"/>
                <a:gd name="T8" fmla="*/ 0 w 415"/>
                <a:gd name="T9" fmla="*/ 0 h 416"/>
                <a:gd name="T10" fmla="*/ 0 w 415"/>
                <a:gd name="T11" fmla="*/ 0 h 416"/>
                <a:gd name="T12" fmla="*/ 0 w 415"/>
                <a:gd name="T13" fmla="*/ 0 h 416"/>
                <a:gd name="T14" fmla="*/ 0 w 415"/>
                <a:gd name="T15" fmla="*/ 0 h 416"/>
                <a:gd name="T16" fmla="*/ 0 w 415"/>
                <a:gd name="T17" fmla="*/ 0 h 416"/>
                <a:gd name="T18" fmla="*/ 0 w 415"/>
                <a:gd name="T19" fmla="*/ 0 h 416"/>
                <a:gd name="T20" fmla="*/ 0 w 415"/>
                <a:gd name="T21" fmla="*/ 0 h 416"/>
                <a:gd name="T22" fmla="*/ 0 w 415"/>
                <a:gd name="T23" fmla="*/ 0 h 416"/>
                <a:gd name="T24" fmla="*/ 0 w 415"/>
                <a:gd name="T25" fmla="*/ 0 h 416"/>
                <a:gd name="T26" fmla="*/ 0 w 415"/>
                <a:gd name="T27" fmla="*/ 0 h 416"/>
                <a:gd name="T28" fmla="*/ 0 w 415"/>
                <a:gd name="T29" fmla="*/ 0 h 416"/>
                <a:gd name="T30" fmla="*/ 0 w 415"/>
                <a:gd name="T31" fmla="*/ 0 h 416"/>
                <a:gd name="T32" fmla="*/ 0 w 415"/>
                <a:gd name="T33" fmla="*/ 0 h 416"/>
                <a:gd name="T34" fmla="*/ 0 w 415"/>
                <a:gd name="T35" fmla="*/ 0 h 416"/>
                <a:gd name="T36" fmla="*/ 0 w 415"/>
                <a:gd name="T37" fmla="*/ 0 h 416"/>
                <a:gd name="T38" fmla="*/ 0 w 415"/>
                <a:gd name="T39" fmla="*/ 0 h 416"/>
                <a:gd name="T40" fmla="*/ 0 w 415"/>
                <a:gd name="T41" fmla="*/ 0 h 416"/>
                <a:gd name="T42" fmla="*/ 0 w 415"/>
                <a:gd name="T43" fmla="*/ 0 h 416"/>
                <a:gd name="T44" fmla="*/ 0 w 415"/>
                <a:gd name="T45" fmla="*/ 0 h 416"/>
                <a:gd name="T46" fmla="*/ 0 w 415"/>
                <a:gd name="T47" fmla="*/ 0 h 416"/>
                <a:gd name="T48" fmla="*/ 0 w 415"/>
                <a:gd name="T49" fmla="*/ 0 h 416"/>
                <a:gd name="T50" fmla="*/ 0 w 415"/>
                <a:gd name="T51" fmla="*/ 0 h 416"/>
                <a:gd name="T52" fmla="*/ 0 w 415"/>
                <a:gd name="T53" fmla="*/ 0 h 416"/>
                <a:gd name="T54" fmla="*/ 0 w 415"/>
                <a:gd name="T55" fmla="*/ 0 h 416"/>
                <a:gd name="T56" fmla="*/ 0 w 415"/>
                <a:gd name="T57" fmla="*/ 0 h 416"/>
                <a:gd name="T58" fmla="*/ 0 w 415"/>
                <a:gd name="T59" fmla="*/ 0 h 416"/>
                <a:gd name="T60" fmla="*/ 0 w 415"/>
                <a:gd name="T61" fmla="*/ 0 h 416"/>
                <a:gd name="T62" fmla="*/ 0 w 415"/>
                <a:gd name="T63" fmla="*/ 0 h 416"/>
                <a:gd name="T64" fmla="*/ 0 w 415"/>
                <a:gd name="T65" fmla="*/ 0 h 416"/>
                <a:gd name="T66" fmla="*/ 0 w 415"/>
                <a:gd name="T67" fmla="*/ 0 h 416"/>
                <a:gd name="T68" fmla="*/ 0 w 415"/>
                <a:gd name="T69" fmla="*/ 0 h 416"/>
                <a:gd name="T70" fmla="*/ 0 w 415"/>
                <a:gd name="T71" fmla="*/ 0 h 416"/>
                <a:gd name="T72" fmla="*/ 0 w 415"/>
                <a:gd name="T73" fmla="*/ 0 h 416"/>
                <a:gd name="T74" fmla="*/ 0 w 415"/>
                <a:gd name="T75" fmla="*/ 0 h 416"/>
                <a:gd name="T76" fmla="*/ 0 w 415"/>
                <a:gd name="T77" fmla="*/ 0 h 416"/>
                <a:gd name="T78" fmla="*/ 0 w 415"/>
                <a:gd name="T79" fmla="*/ 0 h 416"/>
                <a:gd name="T80" fmla="*/ 0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5"/>
                <a:gd name="T124" fmla="*/ 0 h 416"/>
                <a:gd name="T125" fmla="*/ 415 w 415"/>
                <a:gd name="T126" fmla="*/ 416 h 4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5" h="416">
                  <a:moveTo>
                    <a:pt x="208" y="0"/>
                  </a:moveTo>
                  <a:lnTo>
                    <a:pt x="241" y="3"/>
                  </a:lnTo>
                  <a:lnTo>
                    <a:pt x="274" y="12"/>
                  </a:lnTo>
                  <a:lnTo>
                    <a:pt x="303" y="24"/>
                  </a:lnTo>
                  <a:lnTo>
                    <a:pt x="330" y="41"/>
                  </a:lnTo>
                  <a:lnTo>
                    <a:pt x="354" y="61"/>
                  </a:lnTo>
                  <a:lnTo>
                    <a:pt x="375" y="86"/>
                  </a:lnTo>
                  <a:lnTo>
                    <a:pt x="392" y="113"/>
                  </a:lnTo>
                  <a:lnTo>
                    <a:pt x="404" y="143"/>
                  </a:lnTo>
                  <a:lnTo>
                    <a:pt x="412" y="174"/>
                  </a:lnTo>
                  <a:lnTo>
                    <a:pt x="415" y="208"/>
                  </a:lnTo>
                  <a:lnTo>
                    <a:pt x="412" y="242"/>
                  </a:lnTo>
                  <a:lnTo>
                    <a:pt x="404" y="274"/>
                  </a:lnTo>
                  <a:lnTo>
                    <a:pt x="392" y="303"/>
                  </a:lnTo>
                  <a:lnTo>
                    <a:pt x="375" y="330"/>
                  </a:lnTo>
                  <a:lnTo>
                    <a:pt x="354" y="355"/>
                  </a:lnTo>
                  <a:lnTo>
                    <a:pt x="330" y="375"/>
                  </a:lnTo>
                  <a:lnTo>
                    <a:pt x="303" y="392"/>
                  </a:lnTo>
                  <a:lnTo>
                    <a:pt x="274" y="404"/>
                  </a:lnTo>
                  <a:lnTo>
                    <a:pt x="241" y="413"/>
                  </a:lnTo>
                  <a:lnTo>
                    <a:pt x="208" y="416"/>
                  </a:lnTo>
                  <a:lnTo>
                    <a:pt x="174" y="413"/>
                  </a:lnTo>
                  <a:lnTo>
                    <a:pt x="142" y="404"/>
                  </a:lnTo>
                  <a:lnTo>
                    <a:pt x="112" y="392"/>
                  </a:lnTo>
                  <a:lnTo>
                    <a:pt x="85" y="375"/>
                  </a:lnTo>
                  <a:lnTo>
                    <a:pt x="61" y="355"/>
                  </a:lnTo>
                  <a:lnTo>
                    <a:pt x="40" y="330"/>
                  </a:lnTo>
                  <a:lnTo>
                    <a:pt x="23" y="303"/>
                  </a:lnTo>
                  <a:lnTo>
                    <a:pt x="11" y="274"/>
                  </a:lnTo>
                  <a:lnTo>
                    <a:pt x="3" y="242"/>
                  </a:lnTo>
                  <a:lnTo>
                    <a:pt x="0" y="208"/>
                  </a:lnTo>
                  <a:lnTo>
                    <a:pt x="3" y="174"/>
                  </a:lnTo>
                  <a:lnTo>
                    <a:pt x="11" y="143"/>
                  </a:lnTo>
                  <a:lnTo>
                    <a:pt x="23" y="113"/>
                  </a:lnTo>
                  <a:lnTo>
                    <a:pt x="40" y="86"/>
                  </a:lnTo>
                  <a:lnTo>
                    <a:pt x="61" y="61"/>
                  </a:lnTo>
                  <a:lnTo>
                    <a:pt x="85" y="41"/>
                  </a:lnTo>
                  <a:lnTo>
                    <a:pt x="112" y="24"/>
                  </a:lnTo>
                  <a:lnTo>
                    <a:pt x="142" y="12"/>
                  </a:lnTo>
                  <a:lnTo>
                    <a:pt x="174" y="3"/>
                  </a:lnTo>
                  <a:lnTo>
                    <a:pt x="208" y="0"/>
                  </a:lnTo>
                  <a:close/>
                </a:path>
              </a:pathLst>
            </a:custGeom>
            <a:grpFill/>
            <a:ln w="9525">
              <a:noFill/>
              <a:round/>
              <a:headEnd/>
              <a:tailEnd/>
            </a:ln>
          </p:spPr>
          <p:txBody>
            <a:bodyPr wrap="none" anchor="ctr"/>
            <a:lstStyle/>
            <a:p>
              <a:endParaRPr lang="en-GB"/>
            </a:p>
          </p:txBody>
        </p:sp>
      </p:grpSp>
    </p:spTree>
    <p:extLst>
      <p:ext uri="{BB962C8B-B14F-4D97-AF65-F5344CB8AC3E}">
        <p14:creationId xmlns:p14="http://schemas.microsoft.com/office/powerpoint/2010/main" val="2295039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
            <a:ext cx="8576946" cy="1079499"/>
          </a:xfrm>
        </p:spPr>
        <p:txBody>
          <a:bodyPr/>
          <a:lstStyle/>
          <a:p>
            <a:r>
              <a:rPr lang="en-GB" dirty="0" smtClean="0">
                <a:latin typeface="+mn-lt"/>
              </a:rPr>
              <a:t>What if you could instead advertise just to those who were already pre-disposed to your brand?</a:t>
            </a:r>
            <a:endParaRPr lang="en-GB" dirty="0">
              <a:latin typeface="+mn-lt"/>
            </a:endParaRPr>
          </a:p>
        </p:txBody>
      </p:sp>
      <p:grpSp>
        <p:nvGrpSpPr>
          <p:cNvPr id="13" name="Group 12"/>
          <p:cNvGrpSpPr/>
          <p:nvPr/>
        </p:nvGrpSpPr>
        <p:grpSpPr>
          <a:xfrm>
            <a:off x="1127539" y="1976389"/>
            <a:ext cx="6888922" cy="2750344"/>
            <a:chOff x="1127539" y="1482292"/>
            <a:chExt cx="6888922" cy="2375676"/>
          </a:xfrm>
        </p:grpSpPr>
        <p:sp>
          <p:nvSpPr>
            <p:cNvPr id="11" name="Freeform 161"/>
            <p:cNvSpPr>
              <a:spLocks noChangeArrowheads="1"/>
            </p:cNvSpPr>
            <p:nvPr/>
          </p:nvSpPr>
          <p:spPr bwMode="auto">
            <a:xfrm>
              <a:off x="1251154"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 name="Freeform 162"/>
            <p:cNvSpPr>
              <a:spLocks noChangeArrowheads="1"/>
            </p:cNvSpPr>
            <p:nvPr/>
          </p:nvSpPr>
          <p:spPr bwMode="auto">
            <a:xfrm>
              <a:off x="1127539"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5" name="Freeform 161"/>
            <p:cNvSpPr>
              <a:spLocks noChangeArrowheads="1"/>
            </p:cNvSpPr>
            <p:nvPr/>
          </p:nvSpPr>
          <p:spPr bwMode="auto">
            <a:xfrm>
              <a:off x="1956823"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6" name="Freeform 162"/>
            <p:cNvSpPr>
              <a:spLocks noChangeArrowheads="1"/>
            </p:cNvSpPr>
            <p:nvPr/>
          </p:nvSpPr>
          <p:spPr bwMode="auto">
            <a:xfrm>
              <a:off x="1833208"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9" name="Freeform 161"/>
            <p:cNvSpPr>
              <a:spLocks noChangeArrowheads="1"/>
            </p:cNvSpPr>
            <p:nvPr/>
          </p:nvSpPr>
          <p:spPr bwMode="auto">
            <a:xfrm>
              <a:off x="2662493"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0" name="Freeform 162"/>
            <p:cNvSpPr>
              <a:spLocks noChangeArrowheads="1"/>
            </p:cNvSpPr>
            <p:nvPr/>
          </p:nvSpPr>
          <p:spPr bwMode="auto">
            <a:xfrm>
              <a:off x="2538878"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2" name="Freeform 161"/>
            <p:cNvSpPr>
              <a:spLocks noChangeArrowheads="1"/>
            </p:cNvSpPr>
            <p:nvPr/>
          </p:nvSpPr>
          <p:spPr bwMode="auto">
            <a:xfrm>
              <a:off x="3368162"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3" name="Freeform 162"/>
            <p:cNvSpPr>
              <a:spLocks noChangeArrowheads="1"/>
            </p:cNvSpPr>
            <p:nvPr/>
          </p:nvSpPr>
          <p:spPr bwMode="auto">
            <a:xfrm>
              <a:off x="3244547"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5" name="Freeform 161"/>
            <p:cNvSpPr>
              <a:spLocks noChangeArrowheads="1"/>
            </p:cNvSpPr>
            <p:nvPr/>
          </p:nvSpPr>
          <p:spPr bwMode="auto">
            <a:xfrm>
              <a:off x="4073832"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6" name="Freeform 162"/>
            <p:cNvSpPr>
              <a:spLocks noChangeArrowheads="1"/>
            </p:cNvSpPr>
            <p:nvPr/>
          </p:nvSpPr>
          <p:spPr bwMode="auto">
            <a:xfrm>
              <a:off x="3950217"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8" name="Freeform 161"/>
            <p:cNvSpPr>
              <a:spLocks noChangeArrowheads="1"/>
            </p:cNvSpPr>
            <p:nvPr/>
          </p:nvSpPr>
          <p:spPr bwMode="auto">
            <a:xfrm>
              <a:off x="4779501"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29" name="Freeform 162"/>
            <p:cNvSpPr>
              <a:spLocks noChangeArrowheads="1"/>
            </p:cNvSpPr>
            <p:nvPr/>
          </p:nvSpPr>
          <p:spPr bwMode="auto">
            <a:xfrm>
              <a:off x="4655886"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31" name="Freeform 161"/>
            <p:cNvSpPr>
              <a:spLocks noChangeArrowheads="1"/>
            </p:cNvSpPr>
            <p:nvPr/>
          </p:nvSpPr>
          <p:spPr bwMode="auto">
            <a:xfrm>
              <a:off x="5485170"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32" name="Freeform 162"/>
            <p:cNvSpPr>
              <a:spLocks noChangeArrowheads="1"/>
            </p:cNvSpPr>
            <p:nvPr/>
          </p:nvSpPr>
          <p:spPr bwMode="auto">
            <a:xfrm>
              <a:off x="5361555"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34" name="Freeform 161"/>
            <p:cNvSpPr>
              <a:spLocks noChangeArrowheads="1"/>
            </p:cNvSpPr>
            <p:nvPr/>
          </p:nvSpPr>
          <p:spPr bwMode="auto">
            <a:xfrm>
              <a:off x="6190840"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35" name="Freeform 162"/>
            <p:cNvSpPr>
              <a:spLocks noChangeArrowheads="1"/>
            </p:cNvSpPr>
            <p:nvPr/>
          </p:nvSpPr>
          <p:spPr bwMode="auto">
            <a:xfrm>
              <a:off x="6067225"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37" name="Freeform 161"/>
            <p:cNvSpPr>
              <a:spLocks noChangeArrowheads="1"/>
            </p:cNvSpPr>
            <p:nvPr/>
          </p:nvSpPr>
          <p:spPr bwMode="auto">
            <a:xfrm>
              <a:off x="6896509"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38" name="Freeform 162"/>
            <p:cNvSpPr>
              <a:spLocks noChangeArrowheads="1"/>
            </p:cNvSpPr>
            <p:nvPr/>
          </p:nvSpPr>
          <p:spPr bwMode="auto">
            <a:xfrm>
              <a:off x="6772894"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42" name="Freeform 161"/>
            <p:cNvSpPr>
              <a:spLocks noChangeArrowheads="1"/>
            </p:cNvSpPr>
            <p:nvPr/>
          </p:nvSpPr>
          <p:spPr bwMode="auto">
            <a:xfrm>
              <a:off x="7602186"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43" name="Freeform 162"/>
            <p:cNvSpPr>
              <a:spLocks noChangeArrowheads="1"/>
            </p:cNvSpPr>
            <p:nvPr/>
          </p:nvSpPr>
          <p:spPr bwMode="auto">
            <a:xfrm>
              <a:off x="7478571"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grpSp>
          <p:nvGrpSpPr>
            <p:cNvPr id="44" name="Group 43"/>
            <p:cNvGrpSpPr/>
            <p:nvPr/>
          </p:nvGrpSpPr>
          <p:grpSpPr>
            <a:xfrm>
              <a:off x="1127539" y="2360439"/>
              <a:ext cx="537890" cy="619385"/>
              <a:chOff x="5146974" y="3050273"/>
              <a:chExt cx="291840" cy="336056"/>
            </a:xfrm>
          </p:grpSpPr>
          <p:sp>
            <p:nvSpPr>
              <p:cNvPr id="45"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46"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47" name="Group 46"/>
            <p:cNvGrpSpPr/>
            <p:nvPr/>
          </p:nvGrpSpPr>
          <p:grpSpPr>
            <a:xfrm>
              <a:off x="1833208" y="2360439"/>
              <a:ext cx="537890" cy="619385"/>
              <a:chOff x="5146974" y="3050273"/>
              <a:chExt cx="291840" cy="336056"/>
            </a:xfrm>
          </p:grpSpPr>
          <p:sp>
            <p:nvSpPr>
              <p:cNvPr id="48"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49"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50" name="Group 49"/>
            <p:cNvGrpSpPr/>
            <p:nvPr/>
          </p:nvGrpSpPr>
          <p:grpSpPr>
            <a:xfrm>
              <a:off x="2538878" y="2360439"/>
              <a:ext cx="537890" cy="619385"/>
              <a:chOff x="5146974" y="3050273"/>
              <a:chExt cx="291840" cy="336056"/>
            </a:xfrm>
          </p:grpSpPr>
          <p:sp>
            <p:nvSpPr>
              <p:cNvPr id="51"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52"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53" name="Group 52"/>
            <p:cNvGrpSpPr/>
            <p:nvPr/>
          </p:nvGrpSpPr>
          <p:grpSpPr>
            <a:xfrm>
              <a:off x="3244547" y="2360439"/>
              <a:ext cx="537890" cy="619385"/>
              <a:chOff x="5146974" y="3050273"/>
              <a:chExt cx="291840" cy="336056"/>
            </a:xfrm>
          </p:grpSpPr>
          <p:sp>
            <p:nvSpPr>
              <p:cNvPr id="54"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55"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56" name="Group 55"/>
            <p:cNvGrpSpPr/>
            <p:nvPr/>
          </p:nvGrpSpPr>
          <p:grpSpPr>
            <a:xfrm>
              <a:off x="3950217" y="2360439"/>
              <a:ext cx="537890" cy="619385"/>
              <a:chOff x="5146974" y="3050273"/>
              <a:chExt cx="291840" cy="336056"/>
            </a:xfrm>
          </p:grpSpPr>
          <p:sp>
            <p:nvSpPr>
              <p:cNvPr id="57"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58"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59" name="Group 58"/>
            <p:cNvGrpSpPr/>
            <p:nvPr/>
          </p:nvGrpSpPr>
          <p:grpSpPr>
            <a:xfrm>
              <a:off x="4655886" y="2360439"/>
              <a:ext cx="537890" cy="619385"/>
              <a:chOff x="5146974" y="3050273"/>
              <a:chExt cx="291840" cy="336056"/>
            </a:xfrm>
          </p:grpSpPr>
          <p:sp>
            <p:nvSpPr>
              <p:cNvPr id="60"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61"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62" name="Group 61"/>
            <p:cNvGrpSpPr/>
            <p:nvPr/>
          </p:nvGrpSpPr>
          <p:grpSpPr>
            <a:xfrm>
              <a:off x="5361555" y="2360439"/>
              <a:ext cx="537890" cy="619385"/>
              <a:chOff x="5146974" y="3050273"/>
              <a:chExt cx="291840" cy="336056"/>
            </a:xfrm>
          </p:grpSpPr>
          <p:sp>
            <p:nvSpPr>
              <p:cNvPr id="63"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64"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65" name="Group 64"/>
            <p:cNvGrpSpPr/>
            <p:nvPr/>
          </p:nvGrpSpPr>
          <p:grpSpPr>
            <a:xfrm>
              <a:off x="6067225" y="2360439"/>
              <a:ext cx="537890" cy="619385"/>
              <a:chOff x="5146974" y="3050273"/>
              <a:chExt cx="291840" cy="336056"/>
            </a:xfrm>
          </p:grpSpPr>
          <p:sp>
            <p:nvSpPr>
              <p:cNvPr id="66"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latin typeface="+mj-lt"/>
                </a:endParaRPr>
              </a:p>
            </p:txBody>
          </p:sp>
          <p:sp>
            <p:nvSpPr>
              <p:cNvPr id="67"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latin typeface="+mj-lt"/>
                </a:endParaRPr>
              </a:p>
            </p:txBody>
          </p:sp>
        </p:grpSp>
        <p:grpSp>
          <p:nvGrpSpPr>
            <p:cNvPr id="68" name="Group 67"/>
            <p:cNvGrpSpPr/>
            <p:nvPr/>
          </p:nvGrpSpPr>
          <p:grpSpPr>
            <a:xfrm>
              <a:off x="6772894" y="2360439"/>
              <a:ext cx="537890" cy="619385"/>
              <a:chOff x="5146974" y="3050273"/>
              <a:chExt cx="291840" cy="336056"/>
            </a:xfrm>
          </p:grpSpPr>
          <p:sp>
            <p:nvSpPr>
              <p:cNvPr id="69"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latin typeface="+mj-lt"/>
                </a:endParaRPr>
              </a:p>
            </p:txBody>
          </p:sp>
          <p:sp>
            <p:nvSpPr>
              <p:cNvPr id="70"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latin typeface="+mj-lt"/>
                </a:endParaRPr>
              </a:p>
            </p:txBody>
          </p:sp>
        </p:grpSp>
        <p:grpSp>
          <p:nvGrpSpPr>
            <p:cNvPr id="71" name="Group 70"/>
            <p:cNvGrpSpPr/>
            <p:nvPr/>
          </p:nvGrpSpPr>
          <p:grpSpPr>
            <a:xfrm>
              <a:off x="7478571" y="2360439"/>
              <a:ext cx="537890" cy="619385"/>
              <a:chOff x="5146974" y="3050273"/>
              <a:chExt cx="291840" cy="336056"/>
            </a:xfrm>
          </p:grpSpPr>
          <p:sp>
            <p:nvSpPr>
              <p:cNvPr id="72"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latin typeface="+mj-lt"/>
                </a:endParaRPr>
              </a:p>
            </p:txBody>
          </p:sp>
          <p:sp>
            <p:nvSpPr>
              <p:cNvPr id="73"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latin typeface="+mj-lt"/>
                </a:endParaRPr>
              </a:p>
            </p:txBody>
          </p:sp>
        </p:grpSp>
        <p:sp>
          <p:nvSpPr>
            <p:cNvPr id="75" name="Freeform 161"/>
            <p:cNvSpPr>
              <a:spLocks noChangeArrowheads="1"/>
            </p:cNvSpPr>
            <p:nvPr/>
          </p:nvSpPr>
          <p:spPr bwMode="auto">
            <a:xfrm>
              <a:off x="1251154"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76" name="Freeform 162"/>
            <p:cNvSpPr>
              <a:spLocks noChangeArrowheads="1"/>
            </p:cNvSpPr>
            <p:nvPr/>
          </p:nvSpPr>
          <p:spPr bwMode="auto">
            <a:xfrm>
              <a:off x="1127539"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78" name="Freeform 161"/>
            <p:cNvSpPr>
              <a:spLocks noChangeArrowheads="1"/>
            </p:cNvSpPr>
            <p:nvPr/>
          </p:nvSpPr>
          <p:spPr bwMode="auto">
            <a:xfrm>
              <a:off x="1956823"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79" name="Freeform 162"/>
            <p:cNvSpPr>
              <a:spLocks noChangeArrowheads="1"/>
            </p:cNvSpPr>
            <p:nvPr/>
          </p:nvSpPr>
          <p:spPr bwMode="auto">
            <a:xfrm>
              <a:off x="1833208"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1" name="Freeform 161"/>
            <p:cNvSpPr>
              <a:spLocks noChangeArrowheads="1"/>
            </p:cNvSpPr>
            <p:nvPr/>
          </p:nvSpPr>
          <p:spPr bwMode="auto">
            <a:xfrm>
              <a:off x="2662493"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2" name="Freeform 162"/>
            <p:cNvSpPr>
              <a:spLocks noChangeArrowheads="1"/>
            </p:cNvSpPr>
            <p:nvPr/>
          </p:nvSpPr>
          <p:spPr bwMode="auto">
            <a:xfrm>
              <a:off x="2538878"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4" name="Freeform 161"/>
            <p:cNvSpPr>
              <a:spLocks noChangeArrowheads="1"/>
            </p:cNvSpPr>
            <p:nvPr/>
          </p:nvSpPr>
          <p:spPr bwMode="auto">
            <a:xfrm>
              <a:off x="3368162"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5" name="Freeform 162"/>
            <p:cNvSpPr>
              <a:spLocks noChangeArrowheads="1"/>
            </p:cNvSpPr>
            <p:nvPr/>
          </p:nvSpPr>
          <p:spPr bwMode="auto">
            <a:xfrm>
              <a:off x="3244547"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7" name="Freeform 161"/>
            <p:cNvSpPr>
              <a:spLocks noChangeArrowheads="1"/>
            </p:cNvSpPr>
            <p:nvPr/>
          </p:nvSpPr>
          <p:spPr bwMode="auto">
            <a:xfrm>
              <a:off x="4073832"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8" name="Freeform 162"/>
            <p:cNvSpPr>
              <a:spLocks noChangeArrowheads="1"/>
            </p:cNvSpPr>
            <p:nvPr/>
          </p:nvSpPr>
          <p:spPr bwMode="auto">
            <a:xfrm>
              <a:off x="3950217"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0" name="Freeform 161"/>
            <p:cNvSpPr>
              <a:spLocks noChangeArrowheads="1"/>
            </p:cNvSpPr>
            <p:nvPr/>
          </p:nvSpPr>
          <p:spPr bwMode="auto">
            <a:xfrm>
              <a:off x="4779501"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1" name="Freeform 162"/>
            <p:cNvSpPr>
              <a:spLocks noChangeArrowheads="1"/>
            </p:cNvSpPr>
            <p:nvPr/>
          </p:nvSpPr>
          <p:spPr bwMode="auto">
            <a:xfrm>
              <a:off x="4655886"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3" name="Freeform 161"/>
            <p:cNvSpPr>
              <a:spLocks noChangeArrowheads="1"/>
            </p:cNvSpPr>
            <p:nvPr/>
          </p:nvSpPr>
          <p:spPr bwMode="auto">
            <a:xfrm>
              <a:off x="5485170"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4" name="Freeform 162"/>
            <p:cNvSpPr>
              <a:spLocks noChangeArrowheads="1"/>
            </p:cNvSpPr>
            <p:nvPr/>
          </p:nvSpPr>
          <p:spPr bwMode="auto">
            <a:xfrm>
              <a:off x="5361555"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6" name="Freeform 161"/>
            <p:cNvSpPr>
              <a:spLocks noChangeArrowheads="1"/>
            </p:cNvSpPr>
            <p:nvPr/>
          </p:nvSpPr>
          <p:spPr bwMode="auto">
            <a:xfrm>
              <a:off x="6190840"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97" name="Freeform 162"/>
            <p:cNvSpPr>
              <a:spLocks noChangeArrowheads="1"/>
            </p:cNvSpPr>
            <p:nvPr/>
          </p:nvSpPr>
          <p:spPr bwMode="auto">
            <a:xfrm>
              <a:off x="6067225"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99" name="Freeform 161"/>
            <p:cNvSpPr>
              <a:spLocks noChangeArrowheads="1"/>
            </p:cNvSpPr>
            <p:nvPr/>
          </p:nvSpPr>
          <p:spPr bwMode="auto">
            <a:xfrm>
              <a:off x="6896509"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0" name="Freeform 162"/>
            <p:cNvSpPr>
              <a:spLocks noChangeArrowheads="1"/>
            </p:cNvSpPr>
            <p:nvPr/>
          </p:nvSpPr>
          <p:spPr bwMode="auto">
            <a:xfrm>
              <a:off x="6772894"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2" name="Freeform 161"/>
            <p:cNvSpPr>
              <a:spLocks noChangeArrowheads="1"/>
            </p:cNvSpPr>
            <p:nvPr/>
          </p:nvSpPr>
          <p:spPr bwMode="auto">
            <a:xfrm>
              <a:off x="7602186"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3" name="Freeform 162"/>
            <p:cNvSpPr>
              <a:spLocks noChangeArrowheads="1"/>
            </p:cNvSpPr>
            <p:nvPr/>
          </p:nvSpPr>
          <p:spPr bwMode="auto">
            <a:xfrm>
              <a:off x="7478571"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grpSp>
      <p:sp>
        <p:nvSpPr>
          <p:cNvPr id="3" name="TextBox 2"/>
          <p:cNvSpPr txBox="1"/>
          <p:nvPr>
            <p:custDataLst>
              <p:tags r:id="rId1"/>
            </p:custDataLst>
          </p:nvPr>
        </p:nvSpPr>
        <p:spPr>
          <a:xfrm>
            <a:off x="8357908" y="6324879"/>
            <a:ext cx="504788" cy="251816"/>
          </a:xfrm>
          <a:prstGeom prst="rect">
            <a:avLst/>
          </a:prstGeom>
          <a:noFill/>
        </p:spPr>
        <p:txBody>
          <a:bodyPr vert="horz" wrap="none" lIns="0" tIns="0" rIns="0" bIns="0" rtlCol="0" anchor="b">
            <a:noAutofit/>
          </a:bodyPr>
          <a:lstStyle/>
          <a:p>
            <a:pPr algn="r"/>
            <a:r>
              <a:rPr lang="en-GB" sz="750" b="0" dirty="0" smtClean="0">
                <a:solidFill>
                  <a:srgbClr val="333333"/>
                </a:solidFill>
                <a:latin typeface="+mj-lt"/>
              </a:rPr>
              <a:t>34</a:t>
            </a:r>
          </a:p>
        </p:txBody>
      </p:sp>
    </p:spTree>
    <p:extLst>
      <p:ext uri="{BB962C8B-B14F-4D97-AF65-F5344CB8AC3E}">
        <p14:creationId xmlns:p14="http://schemas.microsoft.com/office/powerpoint/2010/main" val="409974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1" y="3"/>
            <a:ext cx="8570912" cy="1031839"/>
          </a:xfrm>
        </p:spPr>
        <p:txBody>
          <a:bodyPr/>
          <a:lstStyle/>
          <a:p>
            <a:r>
              <a:rPr lang="en-GB" dirty="0" smtClean="0"/>
              <a:t>We’ve started doing this for brands, and using lookalike modelling to buy media against those consumer groups</a:t>
            </a:r>
            <a:endParaRPr lang="en-GB" dirty="0"/>
          </a:p>
        </p:txBody>
      </p:sp>
      <p:grpSp>
        <p:nvGrpSpPr>
          <p:cNvPr id="5" name="Group 4"/>
          <p:cNvGrpSpPr/>
          <p:nvPr/>
        </p:nvGrpSpPr>
        <p:grpSpPr>
          <a:xfrm>
            <a:off x="4094612" y="1864201"/>
            <a:ext cx="844588" cy="600540"/>
            <a:chOff x="4094612" y="1398150"/>
            <a:chExt cx="844588" cy="450405"/>
          </a:xfrm>
        </p:grpSpPr>
        <p:sp>
          <p:nvSpPr>
            <p:cNvPr id="51"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52"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sp>
        <p:nvSpPr>
          <p:cNvPr id="53" name="Freeform 12"/>
          <p:cNvSpPr>
            <a:spLocks noEditPoints="1"/>
          </p:cNvSpPr>
          <p:nvPr/>
        </p:nvSpPr>
        <p:spPr bwMode="auto">
          <a:xfrm>
            <a:off x="4176090" y="4118400"/>
            <a:ext cx="553597" cy="609600"/>
          </a:xfrm>
          <a:custGeom>
            <a:avLst/>
            <a:gdLst>
              <a:gd name="T0" fmla="*/ 224 w 448"/>
              <a:gd name="T1" fmla="*/ 0 h 408"/>
              <a:gd name="T2" fmla="*/ 0 w 448"/>
              <a:gd name="T3" fmla="*/ 187 h 408"/>
              <a:gd name="T4" fmla="*/ 448 w 448"/>
              <a:gd name="T5" fmla="*/ 187 h 408"/>
              <a:gd name="T6" fmla="*/ 164 w 448"/>
              <a:gd name="T7" fmla="*/ 306 h 408"/>
              <a:gd name="T8" fmla="*/ 130 w 448"/>
              <a:gd name="T9" fmla="*/ 306 h 408"/>
              <a:gd name="T10" fmla="*/ 79 w 448"/>
              <a:gd name="T11" fmla="*/ 306 h 408"/>
              <a:gd name="T12" fmla="*/ 266 w 448"/>
              <a:gd name="T13" fmla="*/ 289 h 408"/>
              <a:gd name="T14" fmla="*/ 266 w 448"/>
              <a:gd name="T15" fmla="*/ 255 h 408"/>
              <a:gd name="T16" fmla="*/ 317 w 448"/>
              <a:gd name="T17" fmla="*/ 255 h 408"/>
              <a:gd name="T18" fmla="*/ 283 w 448"/>
              <a:gd name="T19" fmla="*/ 255 h 408"/>
              <a:gd name="T20" fmla="*/ 181 w 448"/>
              <a:gd name="T21" fmla="*/ 255 h 408"/>
              <a:gd name="T22" fmla="*/ 164 w 448"/>
              <a:gd name="T23" fmla="*/ 289 h 408"/>
              <a:gd name="T24" fmla="*/ 164 w 448"/>
              <a:gd name="T25" fmla="*/ 255 h 408"/>
              <a:gd name="T26" fmla="*/ 215 w 448"/>
              <a:gd name="T27" fmla="*/ 306 h 408"/>
              <a:gd name="T28" fmla="*/ 181 w 448"/>
              <a:gd name="T29" fmla="*/ 306 h 408"/>
              <a:gd name="T30" fmla="*/ 266 w 448"/>
              <a:gd name="T31" fmla="*/ 340 h 408"/>
              <a:gd name="T32" fmla="*/ 283 w 448"/>
              <a:gd name="T33" fmla="*/ 306 h 408"/>
              <a:gd name="T34" fmla="*/ 283 w 448"/>
              <a:gd name="T35" fmla="*/ 340 h 408"/>
              <a:gd name="T36" fmla="*/ 368 w 448"/>
              <a:gd name="T37" fmla="*/ 306 h 408"/>
              <a:gd name="T38" fmla="*/ 334 w 448"/>
              <a:gd name="T39" fmla="*/ 306 h 408"/>
              <a:gd name="T40" fmla="*/ 368 w 448"/>
              <a:gd name="T41" fmla="*/ 289 h 408"/>
              <a:gd name="T42" fmla="*/ 334 w 448"/>
              <a:gd name="T43" fmla="*/ 204 h 408"/>
              <a:gd name="T44" fmla="*/ 334 w 448"/>
              <a:gd name="T45" fmla="*/ 238 h 408"/>
              <a:gd name="T46" fmla="*/ 283 w 448"/>
              <a:gd name="T47" fmla="*/ 238 h 408"/>
              <a:gd name="T48" fmla="*/ 317 w 448"/>
              <a:gd name="T49" fmla="*/ 238 h 408"/>
              <a:gd name="T50" fmla="*/ 232 w 448"/>
              <a:gd name="T51" fmla="*/ 204 h 408"/>
              <a:gd name="T52" fmla="*/ 215 w 448"/>
              <a:gd name="T53" fmla="*/ 238 h 408"/>
              <a:gd name="T54" fmla="*/ 215 w 448"/>
              <a:gd name="T55" fmla="*/ 204 h 408"/>
              <a:gd name="T56" fmla="*/ 130 w 448"/>
              <a:gd name="T57" fmla="*/ 238 h 408"/>
              <a:gd name="T58" fmla="*/ 164 w 448"/>
              <a:gd name="T59" fmla="*/ 238 h 408"/>
              <a:gd name="T60" fmla="*/ 79 w 448"/>
              <a:gd name="T61" fmla="*/ 204 h 408"/>
              <a:gd name="T62" fmla="*/ 113 w 448"/>
              <a:gd name="T63" fmla="*/ 289 h 408"/>
              <a:gd name="T64" fmla="*/ 113 w 448"/>
              <a:gd name="T65" fmla="*/ 255 h 408"/>
              <a:gd name="T66" fmla="*/ 47 w 448"/>
              <a:gd name="T67" fmla="*/ 289 h 408"/>
              <a:gd name="T68" fmla="*/ 62 w 448"/>
              <a:gd name="T69" fmla="*/ 289 h 408"/>
              <a:gd name="T70" fmla="*/ 52 w 448"/>
              <a:gd name="T71" fmla="*/ 306 h 408"/>
              <a:gd name="T72" fmla="*/ 113 w 448"/>
              <a:gd name="T73" fmla="*/ 357 h 408"/>
              <a:gd name="T74" fmla="*/ 79 w 448"/>
              <a:gd name="T75" fmla="*/ 357 h 408"/>
              <a:gd name="T76" fmla="*/ 164 w 448"/>
              <a:gd name="T77" fmla="*/ 391 h 408"/>
              <a:gd name="T78" fmla="*/ 181 w 448"/>
              <a:gd name="T79" fmla="*/ 357 h 408"/>
              <a:gd name="T80" fmla="*/ 181 w 448"/>
              <a:gd name="T81" fmla="*/ 391 h 408"/>
              <a:gd name="T82" fmla="*/ 266 w 448"/>
              <a:gd name="T83" fmla="*/ 357 h 408"/>
              <a:gd name="T84" fmla="*/ 232 w 448"/>
              <a:gd name="T85" fmla="*/ 357 h 408"/>
              <a:gd name="T86" fmla="*/ 317 w 448"/>
              <a:gd name="T87" fmla="*/ 391 h 408"/>
              <a:gd name="T88" fmla="*/ 334 w 448"/>
              <a:gd name="T89" fmla="*/ 357 h 408"/>
              <a:gd name="T90" fmla="*/ 334 w 448"/>
              <a:gd name="T91" fmla="*/ 391 h 408"/>
              <a:gd name="T92" fmla="*/ 395 w 448"/>
              <a:gd name="T93" fmla="*/ 306 h 408"/>
              <a:gd name="T94" fmla="*/ 385 w 448"/>
              <a:gd name="T95" fmla="*/ 289 h 408"/>
              <a:gd name="T96" fmla="*/ 400 w 448"/>
              <a:gd name="T97" fmla="*/ 289 h 408"/>
              <a:gd name="T98" fmla="*/ 385 w 448"/>
              <a:gd name="T99" fmla="*/ 204 h 408"/>
              <a:gd name="T100" fmla="*/ 385 w 448"/>
              <a:gd name="T101" fmla="*/ 238 h 408"/>
              <a:gd name="T102" fmla="*/ 112 w 448"/>
              <a:gd name="T103" fmla="*/ 187 h 408"/>
              <a:gd name="T104" fmla="*/ 62 w 448"/>
              <a:gd name="T105" fmla="*/ 238 h 408"/>
              <a:gd name="T106" fmla="*/ 62 w 448"/>
              <a:gd name="T107" fmla="*/ 20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8" h="408">
                <a:moveTo>
                  <a:pt x="356" y="187"/>
                </a:moveTo>
                <a:cubicBezTo>
                  <a:pt x="231" y="3"/>
                  <a:pt x="231" y="3"/>
                  <a:pt x="231" y="3"/>
                </a:cubicBezTo>
                <a:cubicBezTo>
                  <a:pt x="229" y="1"/>
                  <a:pt x="227" y="0"/>
                  <a:pt x="224" y="0"/>
                </a:cubicBezTo>
                <a:cubicBezTo>
                  <a:pt x="221" y="0"/>
                  <a:pt x="218" y="1"/>
                  <a:pt x="217" y="3"/>
                </a:cubicBezTo>
                <a:cubicBezTo>
                  <a:pt x="92" y="187"/>
                  <a:pt x="92" y="187"/>
                  <a:pt x="92" y="187"/>
                </a:cubicBezTo>
                <a:cubicBezTo>
                  <a:pt x="0" y="187"/>
                  <a:pt x="0" y="187"/>
                  <a:pt x="0" y="187"/>
                </a:cubicBezTo>
                <a:cubicBezTo>
                  <a:pt x="64" y="408"/>
                  <a:pt x="64" y="408"/>
                  <a:pt x="64" y="408"/>
                </a:cubicBezTo>
                <a:cubicBezTo>
                  <a:pt x="383" y="408"/>
                  <a:pt x="383" y="408"/>
                  <a:pt x="383" y="408"/>
                </a:cubicBezTo>
                <a:cubicBezTo>
                  <a:pt x="448" y="187"/>
                  <a:pt x="448" y="187"/>
                  <a:pt x="448" y="187"/>
                </a:cubicBezTo>
                <a:lnTo>
                  <a:pt x="356" y="187"/>
                </a:lnTo>
                <a:close/>
                <a:moveTo>
                  <a:pt x="130" y="306"/>
                </a:moveTo>
                <a:cubicBezTo>
                  <a:pt x="164" y="306"/>
                  <a:pt x="164" y="306"/>
                  <a:pt x="164" y="306"/>
                </a:cubicBezTo>
                <a:cubicBezTo>
                  <a:pt x="164" y="340"/>
                  <a:pt x="164" y="340"/>
                  <a:pt x="164" y="340"/>
                </a:cubicBezTo>
                <a:cubicBezTo>
                  <a:pt x="130" y="340"/>
                  <a:pt x="130" y="340"/>
                  <a:pt x="130" y="340"/>
                </a:cubicBezTo>
                <a:lnTo>
                  <a:pt x="130" y="306"/>
                </a:lnTo>
                <a:close/>
                <a:moveTo>
                  <a:pt x="113" y="340"/>
                </a:moveTo>
                <a:cubicBezTo>
                  <a:pt x="79" y="340"/>
                  <a:pt x="79" y="340"/>
                  <a:pt x="79" y="340"/>
                </a:cubicBezTo>
                <a:cubicBezTo>
                  <a:pt x="79" y="306"/>
                  <a:pt x="79" y="306"/>
                  <a:pt x="79" y="306"/>
                </a:cubicBezTo>
                <a:cubicBezTo>
                  <a:pt x="113" y="306"/>
                  <a:pt x="113" y="306"/>
                  <a:pt x="113" y="306"/>
                </a:cubicBezTo>
                <a:lnTo>
                  <a:pt x="113" y="340"/>
                </a:lnTo>
                <a:close/>
                <a:moveTo>
                  <a:pt x="266" y="289"/>
                </a:moveTo>
                <a:cubicBezTo>
                  <a:pt x="232" y="289"/>
                  <a:pt x="232" y="289"/>
                  <a:pt x="232" y="289"/>
                </a:cubicBezTo>
                <a:cubicBezTo>
                  <a:pt x="232" y="255"/>
                  <a:pt x="232" y="255"/>
                  <a:pt x="232" y="255"/>
                </a:cubicBezTo>
                <a:cubicBezTo>
                  <a:pt x="266" y="255"/>
                  <a:pt x="266" y="255"/>
                  <a:pt x="266" y="255"/>
                </a:cubicBezTo>
                <a:lnTo>
                  <a:pt x="266" y="289"/>
                </a:lnTo>
                <a:close/>
                <a:moveTo>
                  <a:pt x="283" y="255"/>
                </a:moveTo>
                <a:cubicBezTo>
                  <a:pt x="317" y="255"/>
                  <a:pt x="317" y="255"/>
                  <a:pt x="317" y="255"/>
                </a:cubicBezTo>
                <a:cubicBezTo>
                  <a:pt x="317" y="289"/>
                  <a:pt x="317" y="289"/>
                  <a:pt x="317" y="289"/>
                </a:cubicBezTo>
                <a:cubicBezTo>
                  <a:pt x="283" y="289"/>
                  <a:pt x="283" y="289"/>
                  <a:pt x="283" y="289"/>
                </a:cubicBezTo>
                <a:lnTo>
                  <a:pt x="283" y="255"/>
                </a:lnTo>
                <a:close/>
                <a:moveTo>
                  <a:pt x="215" y="289"/>
                </a:moveTo>
                <a:cubicBezTo>
                  <a:pt x="181" y="289"/>
                  <a:pt x="181" y="289"/>
                  <a:pt x="181" y="289"/>
                </a:cubicBezTo>
                <a:cubicBezTo>
                  <a:pt x="181" y="255"/>
                  <a:pt x="181" y="255"/>
                  <a:pt x="181" y="255"/>
                </a:cubicBezTo>
                <a:cubicBezTo>
                  <a:pt x="215" y="255"/>
                  <a:pt x="215" y="255"/>
                  <a:pt x="215" y="255"/>
                </a:cubicBezTo>
                <a:lnTo>
                  <a:pt x="215" y="289"/>
                </a:lnTo>
                <a:close/>
                <a:moveTo>
                  <a:pt x="164" y="289"/>
                </a:moveTo>
                <a:cubicBezTo>
                  <a:pt x="130" y="289"/>
                  <a:pt x="130" y="289"/>
                  <a:pt x="130" y="289"/>
                </a:cubicBezTo>
                <a:cubicBezTo>
                  <a:pt x="130" y="255"/>
                  <a:pt x="130" y="255"/>
                  <a:pt x="130" y="255"/>
                </a:cubicBezTo>
                <a:cubicBezTo>
                  <a:pt x="164" y="255"/>
                  <a:pt x="164" y="255"/>
                  <a:pt x="164" y="255"/>
                </a:cubicBezTo>
                <a:lnTo>
                  <a:pt x="164" y="289"/>
                </a:lnTo>
                <a:close/>
                <a:moveTo>
                  <a:pt x="181" y="306"/>
                </a:moveTo>
                <a:cubicBezTo>
                  <a:pt x="215" y="306"/>
                  <a:pt x="215" y="306"/>
                  <a:pt x="215" y="306"/>
                </a:cubicBezTo>
                <a:cubicBezTo>
                  <a:pt x="215" y="340"/>
                  <a:pt x="215" y="340"/>
                  <a:pt x="215" y="340"/>
                </a:cubicBezTo>
                <a:cubicBezTo>
                  <a:pt x="181" y="340"/>
                  <a:pt x="181" y="340"/>
                  <a:pt x="181" y="340"/>
                </a:cubicBezTo>
                <a:lnTo>
                  <a:pt x="181" y="306"/>
                </a:lnTo>
                <a:close/>
                <a:moveTo>
                  <a:pt x="232" y="306"/>
                </a:moveTo>
                <a:cubicBezTo>
                  <a:pt x="266" y="306"/>
                  <a:pt x="266" y="306"/>
                  <a:pt x="266" y="306"/>
                </a:cubicBezTo>
                <a:cubicBezTo>
                  <a:pt x="266" y="340"/>
                  <a:pt x="266" y="340"/>
                  <a:pt x="266" y="340"/>
                </a:cubicBezTo>
                <a:cubicBezTo>
                  <a:pt x="232" y="340"/>
                  <a:pt x="232" y="340"/>
                  <a:pt x="232" y="340"/>
                </a:cubicBezTo>
                <a:lnTo>
                  <a:pt x="232" y="306"/>
                </a:lnTo>
                <a:close/>
                <a:moveTo>
                  <a:pt x="283" y="306"/>
                </a:moveTo>
                <a:cubicBezTo>
                  <a:pt x="317" y="306"/>
                  <a:pt x="317" y="306"/>
                  <a:pt x="317" y="306"/>
                </a:cubicBezTo>
                <a:cubicBezTo>
                  <a:pt x="317" y="340"/>
                  <a:pt x="317" y="340"/>
                  <a:pt x="317" y="340"/>
                </a:cubicBezTo>
                <a:cubicBezTo>
                  <a:pt x="283" y="340"/>
                  <a:pt x="283" y="340"/>
                  <a:pt x="283" y="340"/>
                </a:cubicBezTo>
                <a:lnTo>
                  <a:pt x="283" y="306"/>
                </a:lnTo>
                <a:close/>
                <a:moveTo>
                  <a:pt x="334" y="306"/>
                </a:moveTo>
                <a:cubicBezTo>
                  <a:pt x="368" y="306"/>
                  <a:pt x="368" y="306"/>
                  <a:pt x="368" y="306"/>
                </a:cubicBezTo>
                <a:cubicBezTo>
                  <a:pt x="368" y="340"/>
                  <a:pt x="368" y="340"/>
                  <a:pt x="368" y="340"/>
                </a:cubicBezTo>
                <a:cubicBezTo>
                  <a:pt x="334" y="340"/>
                  <a:pt x="334" y="340"/>
                  <a:pt x="334" y="340"/>
                </a:cubicBezTo>
                <a:lnTo>
                  <a:pt x="334" y="306"/>
                </a:lnTo>
                <a:close/>
                <a:moveTo>
                  <a:pt x="334" y="255"/>
                </a:moveTo>
                <a:cubicBezTo>
                  <a:pt x="368" y="255"/>
                  <a:pt x="368" y="255"/>
                  <a:pt x="368" y="255"/>
                </a:cubicBezTo>
                <a:cubicBezTo>
                  <a:pt x="368" y="289"/>
                  <a:pt x="368" y="289"/>
                  <a:pt x="368" y="289"/>
                </a:cubicBezTo>
                <a:cubicBezTo>
                  <a:pt x="334" y="289"/>
                  <a:pt x="334" y="289"/>
                  <a:pt x="334" y="289"/>
                </a:cubicBezTo>
                <a:lnTo>
                  <a:pt x="334" y="255"/>
                </a:lnTo>
                <a:close/>
                <a:moveTo>
                  <a:pt x="334" y="204"/>
                </a:moveTo>
                <a:cubicBezTo>
                  <a:pt x="368" y="204"/>
                  <a:pt x="368" y="204"/>
                  <a:pt x="368" y="204"/>
                </a:cubicBezTo>
                <a:cubicBezTo>
                  <a:pt x="368" y="238"/>
                  <a:pt x="368" y="238"/>
                  <a:pt x="368" y="238"/>
                </a:cubicBezTo>
                <a:cubicBezTo>
                  <a:pt x="334" y="238"/>
                  <a:pt x="334" y="238"/>
                  <a:pt x="334" y="238"/>
                </a:cubicBezTo>
                <a:lnTo>
                  <a:pt x="334" y="204"/>
                </a:lnTo>
                <a:close/>
                <a:moveTo>
                  <a:pt x="317" y="238"/>
                </a:moveTo>
                <a:cubicBezTo>
                  <a:pt x="283" y="238"/>
                  <a:pt x="283" y="238"/>
                  <a:pt x="283" y="238"/>
                </a:cubicBezTo>
                <a:cubicBezTo>
                  <a:pt x="283" y="204"/>
                  <a:pt x="283" y="204"/>
                  <a:pt x="283" y="204"/>
                </a:cubicBezTo>
                <a:cubicBezTo>
                  <a:pt x="317" y="204"/>
                  <a:pt x="317" y="204"/>
                  <a:pt x="317" y="204"/>
                </a:cubicBezTo>
                <a:lnTo>
                  <a:pt x="317" y="238"/>
                </a:lnTo>
                <a:close/>
                <a:moveTo>
                  <a:pt x="266" y="238"/>
                </a:moveTo>
                <a:cubicBezTo>
                  <a:pt x="232" y="238"/>
                  <a:pt x="232" y="238"/>
                  <a:pt x="232" y="238"/>
                </a:cubicBezTo>
                <a:cubicBezTo>
                  <a:pt x="232" y="204"/>
                  <a:pt x="232" y="204"/>
                  <a:pt x="232" y="204"/>
                </a:cubicBezTo>
                <a:cubicBezTo>
                  <a:pt x="266" y="204"/>
                  <a:pt x="266" y="204"/>
                  <a:pt x="266" y="204"/>
                </a:cubicBezTo>
                <a:lnTo>
                  <a:pt x="266" y="238"/>
                </a:lnTo>
                <a:close/>
                <a:moveTo>
                  <a:pt x="215" y="238"/>
                </a:moveTo>
                <a:cubicBezTo>
                  <a:pt x="181" y="238"/>
                  <a:pt x="181" y="238"/>
                  <a:pt x="181" y="238"/>
                </a:cubicBezTo>
                <a:cubicBezTo>
                  <a:pt x="181" y="204"/>
                  <a:pt x="181" y="204"/>
                  <a:pt x="181" y="204"/>
                </a:cubicBezTo>
                <a:cubicBezTo>
                  <a:pt x="215" y="204"/>
                  <a:pt x="215" y="204"/>
                  <a:pt x="215" y="204"/>
                </a:cubicBezTo>
                <a:lnTo>
                  <a:pt x="215" y="238"/>
                </a:lnTo>
                <a:close/>
                <a:moveTo>
                  <a:pt x="164" y="238"/>
                </a:moveTo>
                <a:cubicBezTo>
                  <a:pt x="130" y="238"/>
                  <a:pt x="130" y="238"/>
                  <a:pt x="130" y="238"/>
                </a:cubicBezTo>
                <a:cubicBezTo>
                  <a:pt x="130" y="204"/>
                  <a:pt x="130" y="204"/>
                  <a:pt x="130" y="204"/>
                </a:cubicBezTo>
                <a:cubicBezTo>
                  <a:pt x="164" y="204"/>
                  <a:pt x="164" y="204"/>
                  <a:pt x="164" y="204"/>
                </a:cubicBezTo>
                <a:lnTo>
                  <a:pt x="164" y="238"/>
                </a:lnTo>
                <a:close/>
                <a:moveTo>
                  <a:pt x="113" y="238"/>
                </a:moveTo>
                <a:cubicBezTo>
                  <a:pt x="79" y="238"/>
                  <a:pt x="79" y="238"/>
                  <a:pt x="79" y="238"/>
                </a:cubicBezTo>
                <a:cubicBezTo>
                  <a:pt x="79" y="204"/>
                  <a:pt x="79" y="204"/>
                  <a:pt x="79" y="204"/>
                </a:cubicBezTo>
                <a:cubicBezTo>
                  <a:pt x="113" y="204"/>
                  <a:pt x="113" y="204"/>
                  <a:pt x="113" y="204"/>
                </a:cubicBezTo>
                <a:lnTo>
                  <a:pt x="113" y="238"/>
                </a:lnTo>
                <a:close/>
                <a:moveTo>
                  <a:pt x="113" y="289"/>
                </a:moveTo>
                <a:cubicBezTo>
                  <a:pt x="79" y="289"/>
                  <a:pt x="79" y="289"/>
                  <a:pt x="79" y="289"/>
                </a:cubicBezTo>
                <a:cubicBezTo>
                  <a:pt x="79" y="255"/>
                  <a:pt x="79" y="255"/>
                  <a:pt x="79" y="255"/>
                </a:cubicBezTo>
                <a:cubicBezTo>
                  <a:pt x="113" y="255"/>
                  <a:pt x="113" y="255"/>
                  <a:pt x="113" y="255"/>
                </a:cubicBezTo>
                <a:lnTo>
                  <a:pt x="113" y="289"/>
                </a:lnTo>
                <a:close/>
                <a:moveTo>
                  <a:pt x="62" y="289"/>
                </a:moveTo>
                <a:cubicBezTo>
                  <a:pt x="47" y="289"/>
                  <a:pt x="47" y="289"/>
                  <a:pt x="47" y="289"/>
                </a:cubicBezTo>
                <a:cubicBezTo>
                  <a:pt x="37" y="255"/>
                  <a:pt x="37" y="255"/>
                  <a:pt x="37" y="255"/>
                </a:cubicBezTo>
                <a:cubicBezTo>
                  <a:pt x="62" y="255"/>
                  <a:pt x="62" y="255"/>
                  <a:pt x="62" y="255"/>
                </a:cubicBezTo>
                <a:lnTo>
                  <a:pt x="62" y="289"/>
                </a:lnTo>
                <a:close/>
                <a:moveTo>
                  <a:pt x="62" y="306"/>
                </a:moveTo>
                <a:cubicBezTo>
                  <a:pt x="62" y="340"/>
                  <a:pt x="62" y="340"/>
                  <a:pt x="62" y="340"/>
                </a:cubicBezTo>
                <a:cubicBezTo>
                  <a:pt x="52" y="306"/>
                  <a:pt x="52" y="306"/>
                  <a:pt x="52" y="306"/>
                </a:cubicBezTo>
                <a:lnTo>
                  <a:pt x="62" y="306"/>
                </a:lnTo>
                <a:close/>
                <a:moveTo>
                  <a:pt x="79" y="357"/>
                </a:moveTo>
                <a:cubicBezTo>
                  <a:pt x="113" y="357"/>
                  <a:pt x="113" y="357"/>
                  <a:pt x="113" y="357"/>
                </a:cubicBezTo>
                <a:cubicBezTo>
                  <a:pt x="113" y="391"/>
                  <a:pt x="113" y="391"/>
                  <a:pt x="113" y="391"/>
                </a:cubicBezTo>
                <a:cubicBezTo>
                  <a:pt x="79" y="391"/>
                  <a:pt x="79" y="391"/>
                  <a:pt x="79" y="391"/>
                </a:cubicBezTo>
                <a:lnTo>
                  <a:pt x="79" y="357"/>
                </a:lnTo>
                <a:close/>
                <a:moveTo>
                  <a:pt x="130" y="357"/>
                </a:moveTo>
                <a:cubicBezTo>
                  <a:pt x="164" y="357"/>
                  <a:pt x="164" y="357"/>
                  <a:pt x="164" y="357"/>
                </a:cubicBezTo>
                <a:cubicBezTo>
                  <a:pt x="164" y="391"/>
                  <a:pt x="164" y="391"/>
                  <a:pt x="164" y="391"/>
                </a:cubicBezTo>
                <a:cubicBezTo>
                  <a:pt x="130" y="391"/>
                  <a:pt x="130" y="391"/>
                  <a:pt x="130" y="391"/>
                </a:cubicBezTo>
                <a:lnTo>
                  <a:pt x="130" y="357"/>
                </a:lnTo>
                <a:close/>
                <a:moveTo>
                  <a:pt x="181" y="357"/>
                </a:moveTo>
                <a:cubicBezTo>
                  <a:pt x="215" y="357"/>
                  <a:pt x="215" y="357"/>
                  <a:pt x="215" y="357"/>
                </a:cubicBezTo>
                <a:cubicBezTo>
                  <a:pt x="215" y="391"/>
                  <a:pt x="215" y="391"/>
                  <a:pt x="215" y="391"/>
                </a:cubicBezTo>
                <a:cubicBezTo>
                  <a:pt x="181" y="391"/>
                  <a:pt x="181" y="391"/>
                  <a:pt x="181" y="391"/>
                </a:cubicBezTo>
                <a:lnTo>
                  <a:pt x="181" y="357"/>
                </a:lnTo>
                <a:close/>
                <a:moveTo>
                  <a:pt x="232" y="357"/>
                </a:moveTo>
                <a:cubicBezTo>
                  <a:pt x="266" y="357"/>
                  <a:pt x="266" y="357"/>
                  <a:pt x="266" y="357"/>
                </a:cubicBezTo>
                <a:cubicBezTo>
                  <a:pt x="266" y="391"/>
                  <a:pt x="266" y="391"/>
                  <a:pt x="266" y="391"/>
                </a:cubicBezTo>
                <a:cubicBezTo>
                  <a:pt x="232" y="391"/>
                  <a:pt x="232" y="391"/>
                  <a:pt x="232" y="391"/>
                </a:cubicBezTo>
                <a:lnTo>
                  <a:pt x="232" y="357"/>
                </a:lnTo>
                <a:close/>
                <a:moveTo>
                  <a:pt x="283" y="357"/>
                </a:moveTo>
                <a:cubicBezTo>
                  <a:pt x="317" y="357"/>
                  <a:pt x="317" y="357"/>
                  <a:pt x="317" y="357"/>
                </a:cubicBezTo>
                <a:cubicBezTo>
                  <a:pt x="317" y="391"/>
                  <a:pt x="317" y="391"/>
                  <a:pt x="317" y="391"/>
                </a:cubicBezTo>
                <a:cubicBezTo>
                  <a:pt x="283" y="391"/>
                  <a:pt x="283" y="391"/>
                  <a:pt x="283" y="391"/>
                </a:cubicBezTo>
                <a:lnTo>
                  <a:pt x="283" y="357"/>
                </a:lnTo>
                <a:close/>
                <a:moveTo>
                  <a:pt x="334" y="357"/>
                </a:moveTo>
                <a:cubicBezTo>
                  <a:pt x="368" y="357"/>
                  <a:pt x="368" y="357"/>
                  <a:pt x="368" y="357"/>
                </a:cubicBezTo>
                <a:cubicBezTo>
                  <a:pt x="368" y="391"/>
                  <a:pt x="368" y="391"/>
                  <a:pt x="368" y="391"/>
                </a:cubicBezTo>
                <a:cubicBezTo>
                  <a:pt x="334" y="391"/>
                  <a:pt x="334" y="391"/>
                  <a:pt x="334" y="391"/>
                </a:cubicBezTo>
                <a:lnTo>
                  <a:pt x="334" y="357"/>
                </a:lnTo>
                <a:close/>
                <a:moveTo>
                  <a:pt x="385" y="306"/>
                </a:moveTo>
                <a:cubicBezTo>
                  <a:pt x="395" y="306"/>
                  <a:pt x="395" y="306"/>
                  <a:pt x="395" y="306"/>
                </a:cubicBezTo>
                <a:cubicBezTo>
                  <a:pt x="385" y="340"/>
                  <a:pt x="385" y="340"/>
                  <a:pt x="385" y="340"/>
                </a:cubicBezTo>
                <a:lnTo>
                  <a:pt x="385" y="306"/>
                </a:lnTo>
                <a:close/>
                <a:moveTo>
                  <a:pt x="385" y="289"/>
                </a:moveTo>
                <a:cubicBezTo>
                  <a:pt x="385" y="255"/>
                  <a:pt x="385" y="255"/>
                  <a:pt x="385" y="255"/>
                </a:cubicBezTo>
                <a:cubicBezTo>
                  <a:pt x="410" y="255"/>
                  <a:pt x="410" y="255"/>
                  <a:pt x="410" y="255"/>
                </a:cubicBezTo>
                <a:cubicBezTo>
                  <a:pt x="400" y="289"/>
                  <a:pt x="400" y="289"/>
                  <a:pt x="400" y="289"/>
                </a:cubicBezTo>
                <a:lnTo>
                  <a:pt x="385" y="289"/>
                </a:lnTo>
                <a:close/>
                <a:moveTo>
                  <a:pt x="385" y="238"/>
                </a:moveTo>
                <a:cubicBezTo>
                  <a:pt x="385" y="204"/>
                  <a:pt x="385" y="204"/>
                  <a:pt x="385" y="204"/>
                </a:cubicBezTo>
                <a:cubicBezTo>
                  <a:pt x="425" y="204"/>
                  <a:pt x="425" y="204"/>
                  <a:pt x="425" y="204"/>
                </a:cubicBezTo>
                <a:cubicBezTo>
                  <a:pt x="415" y="238"/>
                  <a:pt x="415" y="238"/>
                  <a:pt x="415" y="238"/>
                </a:cubicBezTo>
                <a:lnTo>
                  <a:pt x="385" y="238"/>
                </a:lnTo>
                <a:close/>
                <a:moveTo>
                  <a:pt x="224" y="23"/>
                </a:moveTo>
                <a:cubicBezTo>
                  <a:pt x="335" y="187"/>
                  <a:pt x="335" y="187"/>
                  <a:pt x="335" y="187"/>
                </a:cubicBezTo>
                <a:cubicBezTo>
                  <a:pt x="112" y="187"/>
                  <a:pt x="112" y="187"/>
                  <a:pt x="112" y="187"/>
                </a:cubicBezTo>
                <a:lnTo>
                  <a:pt x="224" y="23"/>
                </a:lnTo>
                <a:close/>
                <a:moveTo>
                  <a:pt x="62" y="204"/>
                </a:moveTo>
                <a:cubicBezTo>
                  <a:pt x="62" y="238"/>
                  <a:pt x="62" y="238"/>
                  <a:pt x="62" y="238"/>
                </a:cubicBezTo>
                <a:cubicBezTo>
                  <a:pt x="32" y="238"/>
                  <a:pt x="32" y="238"/>
                  <a:pt x="32" y="238"/>
                </a:cubicBezTo>
                <a:cubicBezTo>
                  <a:pt x="23" y="204"/>
                  <a:pt x="23" y="204"/>
                  <a:pt x="23" y="204"/>
                </a:cubicBezTo>
                <a:lnTo>
                  <a:pt x="62" y="204"/>
                </a:lnTo>
                <a:close/>
              </a:path>
            </a:pathLst>
          </a:custGeom>
          <a:solidFill>
            <a:srgbClr val="79D738"/>
          </a:solidFill>
          <a:ln w="9525">
            <a:noFill/>
            <a:round/>
            <a:headEnd/>
            <a:tailEnd/>
          </a:ln>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cxnSp>
        <p:nvCxnSpPr>
          <p:cNvPr id="54" name="Straight Connector 53"/>
          <p:cNvCxnSpPr/>
          <p:nvPr/>
        </p:nvCxnSpPr>
        <p:spPr>
          <a:xfrm>
            <a:off x="286146" y="4829849"/>
            <a:ext cx="2664000" cy="0"/>
          </a:xfrm>
          <a:prstGeom prst="line">
            <a:avLst/>
          </a:prstGeom>
          <a:ln w="28575" cap="rnd">
            <a:solidFill>
              <a:srgbClr val="333333"/>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240000" y="4829849"/>
            <a:ext cx="2664000" cy="0"/>
          </a:xfrm>
          <a:prstGeom prst="line">
            <a:avLst/>
          </a:prstGeom>
          <a:ln w="28575" cap="rnd">
            <a:solidFill>
              <a:srgbClr val="333333"/>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92663" y="4829849"/>
            <a:ext cx="2664000" cy="0"/>
          </a:xfrm>
          <a:prstGeom prst="line">
            <a:avLst/>
          </a:prstGeom>
          <a:ln w="28575" cap="rnd">
            <a:solidFill>
              <a:srgbClr val="333333"/>
            </a:solidFill>
            <a:prstDash val="sysDot"/>
          </a:ln>
        </p:spPr>
        <p:style>
          <a:lnRef idx="1">
            <a:schemeClr val="accent1"/>
          </a:lnRef>
          <a:fillRef idx="0">
            <a:schemeClr val="accent1"/>
          </a:fillRef>
          <a:effectRef idx="0">
            <a:schemeClr val="accent1"/>
          </a:effectRef>
          <a:fontRef idx="minor">
            <a:schemeClr val="tx1"/>
          </a:fontRef>
        </p:style>
      </p:cxnSp>
      <p:sp>
        <p:nvSpPr>
          <p:cNvPr id="49" name="Right Arrow 48"/>
          <p:cNvSpPr/>
          <p:nvPr/>
        </p:nvSpPr>
        <p:spPr>
          <a:xfrm>
            <a:off x="3240000" y="2912100"/>
            <a:ext cx="2664000" cy="768000"/>
          </a:xfrm>
          <a:prstGeom prst="rightArrow">
            <a:avLst>
              <a:gd name="adj1" fmla="val 62758"/>
              <a:gd name="adj2" fmla="val 50000"/>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2713"/>
            <a:r>
              <a:rPr lang="en-GB" b="0" dirty="0" smtClean="0"/>
              <a:t>Look-alike model</a:t>
            </a:r>
            <a:endParaRPr lang="en-GB" b="0" dirty="0"/>
          </a:p>
        </p:txBody>
      </p:sp>
      <p:sp>
        <p:nvSpPr>
          <p:cNvPr id="57" name="TextBox 15"/>
          <p:cNvSpPr txBox="1"/>
          <p:nvPr/>
        </p:nvSpPr>
        <p:spPr>
          <a:xfrm>
            <a:off x="3486276" y="2640191"/>
            <a:ext cx="1933222" cy="246221"/>
          </a:xfrm>
          <a:prstGeom prst="rect">
            <a:avLst/>
          </a:prstGeom>
          <a:noFill/>
        </p:spPr>
        <p:txBody>
          <a:bodyPr wrap="none" lIns="0" tIns="0" rIns="0" bIns="0" rtlCol="0" anchor="ctr" anchorCtr="0">
            <a:spAutoFit/>
          </a:bodyPr>
          <a:lstStyle/>
          <a:p>
            <a:r>
              <a:rPr lang="en-GB" sz="1600" b="0" dirty="0" smtClean="0">
                <a:latin typeface="+mn-lt"/>
                <a:cs typeface="Verdana"/>
              </a:rPr>
              <a:t>Internet behaviour</a:t>
            </a:r>
            <a:endParaRPr lang="en-GB" sz="1600" dirty="0">
              <a:latin typeface="+mn-lt"/>
            </a:endParaRPr>
          </a:p>
        </p:txBody>
      </p:sp>
      <p:sp>
        <p:nvSpPr>
          <p:cNvPr id="58" name="TextBox 15"/>
          <p:cNvSpPr txBox="1"/>
          <p:nvPr/>
        </p:nvSpPr>
        <p:spPr>
          <a:xfrm>
            <a:off x="3439789" y="3705791"/>
            <a:ext cx="2026196" cy="246221"/>
          </a:xfrm>
          <a:prstGeom prst="rect">
            <a:avLst/>
          </a:prstGeom>
          <a:noFill/>
        </p:spPr>
        <p:txBody>
          <a:bodyPr wrap="none" lIns="0" tIns="0" rIns="0" bIns="0" rtlCol="0" anchor="ctr" anchorCtr="0">
            <a:spAutoFit/>
          </a:bodyPr>
          <a:lstStyle/>
          <a:p>
            <a:r>
              <a:rPr lang="en-GB" sz="1600" b="0" dirty="0" smtClean="0">
                <a:latin typeface="+mn-lt"/>
                <a:cs typeface="Verdana"/>
              </a:rPr>
              <a:t>Purchase behaviour</a:t>
            </a:r>
            <a:endParaRPr lang="en-GB" sz="1600" dirty="0">
              <a:latin typeface="+mn-lt"/>
            </a:endParaRPr>
          </a:p>
        </p:txBody>
      </p:sp>
      <p:grpSp>
        <p:nvGrpSpPr>
          <p:cNvPr id="61" name="Group 60"/>
          <p:cNvGrpSpPr/>
          <p:nvPr/>
        </p:nvGrpSpPr>
        <p:grpSpPr>
          <a:xfrm>
            <a:off x="6204212" y="2271031"/>
            <a:ext cx="844588" cy="600540"/>
            <a:chOff x="4094612" y="1398150"/>
            <a:chExt cx="844588" cy="450405"/>
          </a:xfrm>
        </p:grpSpPr>
        <p:sp>
          <p:nvSpPr>
            <p:cNvPr id="62"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63"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64" name="Group 63"/>
          <p:cNvGrpSpPr/>
          <p:nvPr/>
        </p:nvGrpSpPr>
        <p:grpSpPr>
          <a:xfrm>
            <a:off x="7108143" y="2271031"/>
            <a:ext cx="844588" cy="600540"/>
            <a:chOff x="4094612" y="1398150"/>
            <a:chExt cx="844588" cy="450405"/>
          </a:xfrm>
        </p:grpSpPr>
        <p:sp>
          <p:nvSpPr>
            <p:cNvPr id="65"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66"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67" name="Group 66"/>
          <p:cNvGrpSpPr/>
          <p:nvPr/>
        </p:nvGrpSpPr>
        <p:grpSpPr>
          <a:xfrm>
            <a:off x="8012075" y="2271031"/>
            <a:ext cx="844588" cy="600540"/>
            <a:chOff x="4094612" y="1398150"/>
            <a:chExt cx="844588" cy="450405"/>
          </a:xfrm>
        </p:grpSpPr>
        <p:sp>
          <p:nvSpPr>
            <p:cNvPr id="68"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69"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70" name="Group 69"/>
          <p:cNvGrpSpPr/>
          <p:nvPr/>
        </p:nvGrpSpPr>
        <p:grpSpPr>
          <a:xfrm>
            <a:off x="6204212" y="2995831"/>
            <a:ext cx="844588" cy="600540"/>
            <a:chOff x="4094612" y="1398150"/>
            <a:chExt cx="844588" cy="450405"/>
          </a:xfrm>
        </p:grpSpPr>
        <p:sp>
          <p:nvSpPr>
            <p:cNvPr id="71"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2"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73" name="Group 72"/>
          <p:cNvGrpSpPr/>
          <p:nvPr/>
        </p:nvGrpSpPr>
        <p:grpSpPr>
          <a:xfrm>
            <a:off x="7108143" y="2995831"/>
            <a:ext cx="844588" cy="600540"/>
            <a:chOff x="4094612" y="1398150"/>
            <a:chExt cx="844588" cy="450405"/>
          </a:xfrm>
        </p:grpSpPr>
        <p:sp>
          <p:nvSpPr>
            <p:cNvPr id="74"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5"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76" name="Group 75"/>
          <p:cNvGrpSpPr/>
          <p:nvPr/>
        </p:nvGrpSpPr>
        <p:grpSpPr>
          <a:xfrm>
            <a:off x="8012075" y="2995831"/>
            <a:ext cx="844588" cy="600540"/>
            <a:chOff x="4094612" y="1398150"/>
            <a:chExt cx="844588" cy="450405"/>
          </a:xfrm>
        </p:grpSpPr>
        <p:sp>
          <p:nvSpPr>
            <p:cNvPr id="77"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78"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79" name="Group 78"/>
          <p:cNvGrpSpPr/>
          <p:nvPr/>
        </p:nvGrpSpPr>
        <p:grpSpPr>
          <a:xfrm>
            <a:off x="6204212" y="3720631"/>
            <a:ext cx="844588" cy="600540"/>
            <a:chOff x="4094612" y="1398150"/>
            <a:chExt cx="844588" cy="450405"/>
          </a:xfrm>
        </p:grpSpPr>
        <p:sp>
          <p:nvSpPr>
            <p:cNvPr id="80"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81"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79D738"/>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82" name="Group 81"/>
          <p:cNvGrpSpPr/>
          <p:nvPr/>
        </p:nvGrpSpPr>
        <p:grpSpPr>
          <a:xfrm>
            <a:off x="7108143" y="3720631"/>
            <a:ext cx="844588" cy="600540"/>
            <a:chOff x="4094612" y="1398150"/>
            <a:chExt cx="844588" cy="450405"/>
          </a:xfrm>
        </p:grpSpPr>
        <p:sp>
          <p:nvSpPr>
            <p:cNvPr id="83"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84"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grpSp>
        <p:nvGrpSpPr>
          <p:cNvPr id="85" name="Group 84"/>
          <p:cNvGrpSpPr/>
          <p:nvPr/>
        </p:nvGrpSpPr>
        <p:grpSpPr>
          <a:xfrm>
            <a:off x="8012075" y="3720631"/>
            <a:ext cx="844588" cy="600540"/>
            <a:chOff x="4094612" y="1398150"/>
            <a:chExt cx="844588" cy="450405"/>
          </a:xfrm>
        </p:grpSpPr>
        <p:sp>
          <p:nvSpPr>
            <p:cNvPr id="86" name="Freeform 6"/>
            <p:cNvSpPr>
              <a:spLocks noEditPoints="1"/>
            </p:cNvSpPr>
            <p:nvPr/>
          </p:nvSpPr>
          <p:spPr bwMode="auto">
            <a:xfrm>
              <a:off x="4169152" y="1398150"/>
              <a:ext cx="695507" cy="382872"/>
            </a:xfrm>
            <a:custGeom>
              <a:avLst/>
              <a:gdLst>
                <a:gd name="T0" fmla="*/ 476 w 476"/>
                <a:gd name="T1" fmla="*/ 17 h 289"/>
                <a:gd name="T2" fmla="*/ 476 w 476"/>
                <a:gd name="T3" fmla="*/ 17 h 289"/>
                <a:gd name="T4" fmla="*/ 459 w 476"/>
                <a:gd name="T5" fmla="*/ 0 h 289"/>
                <a:gd name="T6" fmla="*/ 17 w 476"/>
                <a:gd name="T7" fmla="*/ 0 h 289"/>
                <a:gd name="T8" fmla="*/ 17 w 476"/>
                <a:gd name="T9" fmla="*/ 0 h 289"/>
                <a:gd name="T10" fmla="*/ 0 w 476"/>
                <a:gd name="T11" fmla="*/ 17 h 289"/>
                <a:gd name="T12" fmla="*/ 0 w 476"/>
                <a:gd name="T13" fmla="*/ 289 h 289"/>
                <a:gd name="T14" fmla="*/ 476 w 476"/>
                <a:gd name="T15" fmla="*/ 289 h 289"/>
                <a:gd name="T16" fmla="*/ 476 w 476"/>
                <a:gd name="T17" fmla="*/ 17 h 289"/>
                <a:gd name="T18" fmla="*/ 450 w 476"/>
                <a:gd name="T19" fmla="*/ 264 h 289"/>
                <a:gd name="T20" fmla="*/ 25 w 476"/>
                <a:gd name="T21" fmla="*/ 264 h 289"/>
                <a:gd name="T22" fmla="*/ 25 w 476"/>
                <a:gd name="T23" fmla="*/ 26 h 289"/>
                <a:gd name="T24" fmla="*/ 450 w 476"/>
                <a:gd name="T25" fmla="*/ 26 h 289"/>
                <a:gd name="T26" fmla="*/ 450 w 476"/>
                <a:gd name="T2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6" h="289">
                  <a:moveTo>
                    <a:pt x="476" y="17"/>
                  </a:moveTo>
                  <a:cubicBezTo>
                    <a:pt x="476" y="17"/>
                    <a:pt x="476" y="17"/>
                    <a:pt x="476" y="17"/>
                  </a:cubicBezTo>
                  <a:cubicBezTo>
                    <a:pt x="476" y="8"/>
                    <a:pt x="468" y="0"/>
                    <a:pt x="459" y="0"/>
                  </a:cubicBezTo>
                  <a:cubicBezTo>
                    <a:pt x="17" y="0"/>
                    <a:pt x="17" y="0"/>
                    <a:pt x="17" y="0"/>
                  </a:cubicBezTo>
                  <a:cubicBezTo>
                    <a:pt x="17" y="0"/>
                    <a:pt x="17" y="0"/>
                    <a:pt x="17" y="0"/>
                  </a:cubicBezTo>
                  <a:cubicBezTo>
                    <a:pt x="7" y="0"/>
                    <a:pt x="0" y="8"/>
                    <a:pt x="0" y="17"/>
                  </a:cubicBezTo>
                  <a:cubicBezTo>
                    <a:pt x="0" y="289"/>
                    <a:pt x="0" y="289"/>
                    <a:pt x="0" y="289"/>
                  </a:cubicBezTo>
                  <a:cubicBezTo>
                    <a:pt x="476" y="289"/>
                    <a:pt x="476" y="289"/>
                    <a:pt x="476" y="289"/>
                  </a:cubicBezTo>
                  <a:lnTo>
                    <a:pt x="476" y="17"/>
                  </a:lnTo>
                  <a:close/>
                  <a:moveTo>
                    <a:pt x="450" y="264"/>
                  </a:moveTo>
                  <a:cubicBezTo>
                    <a:pt x="25" y="264"/>
                    <a:pt x="25" y="264"/>
                    <a:pt x="25" y="264"/>
                  </a:cubicBezTo>
                  <a:cubicBezTo>
                    <a:pt x="25" y="26"/>
                    <a:pt x="25" y="26"/>
                    <a:pt x="25" y="26"/>
                  </a:cubicBezTo>
                  <a:cubicBezTo>
                    <a:pt x="450" y="26"/>
                    <a:pt x="450" y="26"/>
                    <a:pt x="450" y="26"/>
                  </a:cubicBezTo>
                  <a:lnTo>
                    <a:pt x="450" y="264"/>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sp>
          <p:nvSpPr>
            <p:cNvPr id="87" name="Freeform 7"/>
            <p:cNvSpPr>
              <a:spLocks/>
            </p:cNvSpPr>
            <p:nvPr/>
          </p:nvSpPr>
          <p:spPr bwMode="auto">
            <a:xfrm>
              <a:off x="4094612" y="1815626"/>
              <a:ext cx="844588" cy="32929"/>
            </a:xfrm>
            <a:custGeom>
              <a:avLst/>
              <a:gdLst>
                <a:gd name="T0" fmla="*/ 340 w 578"/>
                <a:gd name="T1" fmla="*/ 0 h 25"/>
                <a:gd name="T2" fmla="*/ 331 w 578"/>
                <a:gd name="T3" fmla="*/ 8 h 25"/>
                <a:gd name="T4" fmla="*/ 246 w 578"/>
                <a:gd name="T5" fmla="*/ 8 h 25"/>
                <a:gd name="T6" fmla="*/ 238 w 578"/>
                <a:gd name="T7" fmla="*/ 0 h 25"/>
                <a:gd name="T8" fmla="*/ 0 w 578"/>
                <a:gd name="T9" fmla="*/ 0 h 25"/>
                <a:gd name="T10" fmla="*/ 0 w 578"/>
                <a:gd name="T11" fmla="*/ 17 h 25"/>
                <a:gd name="T12" fmla="*/ 0 w 578"/>
                <a:gd name="T13" fmla="*/ 17 h 25"/>
                <a:gd name="T14" fmla="*/ 8 w 578"/>
                <a:gd name="T15" fmla="*/ 25 h 25"/>
                <a:gd name="T16" fmla="*/ 569 w 578"/>
                <a:gd name="T17" fmla="*/ 25 h 25"/>
                <a:gd name="T18" fmla="*/ 578 w 578"/>
                <a:gd name="T19" fmla="*/ 17 h 25"/>
                <a:gd name="T20" fmla="*/ 578 w 578"/>
                <a:gd name="T21" fmla="*/ 0 h 25"/>
                <a:gd name="T22" fmla="*/ 340 w 578"/>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5">
                  <a:moveTo>
                    <a:pt x="340" y="0"/>
                  </a:moveTo>
                  <a:cubicBezTo>
                    <a:pt x="340" y="4"/>
                    <a:pt x="336" y="8"/>
                    <a:pt x="331" y="8"/>
                  </a:cubicBezTo>
                  <a:cubicBezTo>
                    <a:pt x="246" y="8"/>
                    <a:pt x="246" y="8"/>
                    <a:pt x="246" y="8"/>
                  </a:cubicBezTo>
                  <a:cubicBezTo>
                    <a:pt x="242" y="8"/>
                    <a:pt x="238" y="4"/>
                    <a:pt x="238" y="0"/>
                  </a:cubicBezTo>
                  <a:cubicBezTo>
                    <a:pt x="0" y="0"/>
                    <a:pt x="0" y="0"/>
                    <a:pt x="0" y="0"/>
                  </a:cubicBezTo>
                  <a:cubicBezTo>
                    <a:pt x="0" y="17"/>
                    <a:pt x="0" y="17"/>
                    <a:pt x="0" y="17"/>
                  </a:cubicBezTo>
                  <a:cubicBezTo>
                    <a:pt x="0" y="17"/>
                    <a:pt x="0" y="17"/>
                    <a:pt x="0" y="17"/>
                  </a:cubicBezTo>
                  <a:cubicBezTo>
                    <a:pt x="0" y="21"/>
                    <a:pt x="3" y="25"/>
                    <a:pt x="8" y="25"/>
                  </a:cubicBezTo>
                  <a:cubicBezTo>
                    <a:pt x="569" y="25"/>
                    <a:pt x="569" y="25"/>
                    <a:pt x="569" y="25"/>
                  </a:cubicBezTo>
                  <a:cubicBezTo>
                    <a:pt x="574" y="25"/>
                    <a:pt x="578" y="21"/>
                    <a:pt x="578" y="17"/>
                  </a:cubicBezTo>
                  <a:cubicBezTo>
                    <a:pt x="578" y="0"/>
                    <a:pt x="578" y="0"/>
                    <a:pt x="578" y="0"/>
                  </a:cubicBezTo>
                  <a:lnTo>
                    <a:pt x="340" y="0"/>
                  </a:lnTo>
                  <a:close/>
                </a:path>
              </a:pathLst>
            </a:custGeom>
            <a:solidFill>
              <a:srgbClr val="CCCCCC"/>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rgbClr val="FFFFFF"/>
                </a:solidFill>
              </a:endParaRPr>
            </a:p>
          </p:txBody>
        </p:sp>
      </p:grpSp>
      <p:sp>
        <p:nvSpPr>
          <p:cNvPr id="90" name="TextBox 15"/>
          <p:cNvSpPr txBox="1"/>
          <p:nvPr/>
        </p:nvSpPr>
        <p:spPr>
          <a:xfrm>
            <a:off x="6491854" y="2409791"/>
            <a:ext cx="269304" cy="246221"/>
          </a:xfrm>
          <a:prstGeom prst="rect">
            <a:avLst/>
          </a:prstGeom>
          <a:noFill/>
        </p:spPr>
        <p:txBody>
          <a:bodyPr wrap="none" lIns="0" tIns="0" rIns="0" bIns="0" rtlCol="0" anchor="ctr" anchorCtr="0">
            <a:spAutoFit/>
          </a:bodyPr>
          <a:lstStyle/>
          <a:p>
            <a:r>
              <a:rPr lang="en-GB" sz="1600" b="0" dirty="0" smtClean="0">
                <a:latin typeface="+mn-lt"/>
                <a:cs typeface="Verdana"/>
              </a:rPr>
              <a:t>Ad</a:t>
            </a:r>
            <a:endParaRPr lang="en-GB" sz="1600" dirty="0">
              <a:latin typeface="+mn-lt"/>
            </a:endParaRPr>
          </a:p>
        </p:txBody>
      </p:sp>
      <p:sp>
        <p:nvSpPr>
          <p:cNvPr id="91" name="TextBox 15"/>
          <p:cNvSpPr txBox="1"/>
          <p:nvPr/>
        </p:nvSpPr>
        <p:spPr>
          <a:xfrm>
            <a:off x="8299717" y="2409791"/>
            <a:ext cx="269304" cy="246221"/>
          </a:xfrm>
          <a:prstGeom prst="rect">
            <a:avLst/>
          </a:prstGeom>
          <a:noFill/>
        </p:spPr>
        <p:txBody>
          <a:bodyPr wrap="none" lIns="0" tIns="0" rIns="0" bIns="0" rtlCol="0" anchor="ctr" anchorCtr="0">
            <a:spAutoFit/>
          </a:bodyPr>
          <a:lstStyle/>
          <a:p>
            <a:r>
              <a:rPr lang="en-GB" sz="1600" b="0" dirty="0" smtClean="0">
                <a:latin typeface="+mn-lt"/>
                <a:cs typeface="Verdana"/>
              </a:rPr>
              <a:t>Ad</a:t>
            </a:r>
            <a:endParaRPr lang="en-GB" sz="1600" dirty="0">
              <a:latin typeface="+mn-lt"/>
            </a:endParaRPr>
          </a:p>
        </p:txBody>
      </p:sp>
      <p:sp>
        <p:nvSpPr>
          <p:cNvPr id="92" name="TextBox 15"/>
          <p:cNvSpPr txBox="1"/>
          <p:nvPr/>
        </p:nvSpPr>
        <p:spPr>
          <a:xfrm>
            <a:off x="8299717" y="3134591"/>
            <a:ext cx="269304" cy="246221"/>
          </a:xfrm>
          <a:prstGeom prst="rect">
            <a:avLst/>
          </a:prstGeom>
          <a:noFill/>
        </p:spPr>
        <p:txBody>
          <a:bodyPr wrap="none" lIns="0" tIns="0" rIns="0" bIns="0" rtlCol="0" anchor="ctr" anchorCtr="0">
            <a:spAutoFit/>
          </a:bodyPr>
          <a:lstStyle/>
          <a:p>
            <a:r>
              <a:rPr lang="en-GB" sz="1600" b="0" dirty="0" smtClean="0">
                <a:latin typeface="+mn-lt"/>
                <a:cs typeface="Verdana"/>
              </a:rPr>
              <a:t>Ad</a:t>
            </a:r>
            <a:endParaRPr lang="en-GB" sz="1600" dirty="0">
              <a:latin typeface="+mn-lt"/>
            </a:endParaRPr>
          </a:p>
        </p:txBody>
      </p:sp>
      <p:sp>
        <p:nvSpPr>
          <p:cNvPr id="93" name="TextBox 15"/>
          <p:cNvSpPr txBox="1"/>
          <p:nvPr/>
        </p:nvSpPr>
        <p:spPr>
          <a:xfrm>
            <a:off x="6491854" y="3859391"/>
            <a:ext cx="269304" cy="246221"/>
          </a:xfrm>
          <a:prstGeom prst="rect">
            <a:avLst/>
          </a:prstGeom>
          <a:noFill/>
        </p:spPr>
        <p:txBody>
          <a:bodyPr wrap="none" lIns="0" tIns="0" rIns="0" bIns="0" rtlCol="0" anchor="ctr" anchorCtr="0">
            <a:spAutoFit/>
          </a:bodyPr>
          <a:lstStyle/>
          <a:p>
            <a:r>
              <a:rPr lang="en-GB" sz="1600" b="0" dirty="0" smtClean="0">
                <a:latin typeface="+mn-lt"/>
                <a:cs typeface="Verdana"/>
              </a:rPr>
              <a:t>Ad</a:t>
            </a:r>
            <a:endParaRPr lang="en-GB" sz="1600" dirty="0">
              <a:latin typeface="+mn-lt"/>
            </a:endParaRPr>
          </a:p>
        </p:txBody>
      </p:sp>
      <p:grpSp>
        <p:nvGrpSpPr>
          <p:cNvPr id="48" name="Group 47"/>
          <p:cNvGrpSpPr/>
          <p:nvPr/>
        </p:nvGrpSpPr>
        <p:grpSpPr>
          <a:xfrm>
            <a:off x="285750" y="2683459"/>
            <a:ext cx="2664792" cy="1225285"/>
            <a:chOff x="1127539" y="1482292"/>
            <a:chExt cx="6888922" cy="2375676"/>
          </a:xfrm>
        </p:grpSpPr>
        <p:sp>
          <p:nvSpPr>
            <p:cNvPr id="50" name="Freeform 161"/>
            <p:cNvSpPr>
              <a:spLocks noChangeArrowheads="1"/>
            </p:cNvSpPr>
            <p:nvPr/>
          </p:nvSpPr>
          <p:spPr bwMode="auto">
            <a:xfrm>
              <a:off x="1251154"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59" name="Freeform 162"/>
            <p:cNvSpPr>
              <a:spLocks noChangeArrowheads="1"/>
            </p:cNvSpPr>
            <p:nvPr/>
          </p:nvSpPr>
          <p:spPr bwMode="auto">
            <a:xfrm>
              <a:off x="1127539"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60" name="Freeform 161"/>
            <p:cNvSpPr>
              <a:spLocks noChangeArrowheads="1"/>
            </p:cNvSpPr>
            <p:nvPr/>
          </p:nvSpPr>
          <p:spPr bwMode="auto">
            <a:xfrm>
              <a:off x="1956823"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8" name="Freeform 162"/>
            <p:cNvSpPr>
              <a:spLocks noChangeArrowheads="1"/>
            </p:cNvSpPr>
            <p:nvPr/>
          </p:nvSpPr>
          <p:spPr bwMode="auto">
            <a:xfrm>
              <a:off x="1833208"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89" name="Freeform 161"/>
            <p:cNvSpPr>
              <a:spLocks noChangeArrowheads="1"/>
            </p:cNvSpPr>
            <p:nvPr/>
          </p:nvSpPr>
          <p:spPr bwMode="auto">
            <a:xfrm>
              <a:off x="2662493"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4" name="Freeform 162"/>
            <p:cNvSpPr>
              <a:spLocks noChangeArrowheads="1"/>
            </p:cNvSpPr>
            <p:nvPr/>
          </p:nvSpPr>
          <p:spPr bwMode="auto">
            <a:xfrm>
              <a:off x="2538878"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5" name="Freeform 161"/>
            <p:cNvSpPr>
              <a:spLocks noChangeArrowheads="1"/>
            </p:cNvSpPr>
            <p:nvPr/>
          </p:nvSpPr>
          <p:spPr bwMode="auto">
            <a:xfrm>
              <a:off x="3368162"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6" name="Freeform 162"/>
            <p:cNvSpPr>
              <a:spLocks noChangeArrowheads="1"/>
            </p:cNvSpPr>
            <p:nvPr/>
          </p:nvSpPr>
          <p:spPr bwMode="auto">
            <a:xfrm>
              <a:off x="3244547"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7" name="Freeform 161"/>
            <p:cNvSpPr>
              <a:spLocks noChangeArrowheads="1"/>
            </p:cNvSpPr>
            <p:nvPr/>
          </p:nvSpPr>
          <p:spPr bwMode="auto">
            <a:xfrm>
              <a:off x="4073832"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8" name="Freeform 162"/>
            <p:cNvSpPr>
              <a:spLocks noChangeArrowheads="1"/>
            </p:cNvSpPr>
            <p:nvPr/>
          </p:nvSpPr>
          <p:spPr bwMode="auto">
            <a:xfrm>
              <a:off x="3950217"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99" name="Freeform 161"/>
            <p:cNvSpPr>
              <a:spLocks noChangeArrowheads="1"/>
            </p:cNvSpPr>
            <p:nvPr/>
          </p:nvSpPr>
          <p:spPr bwMode="auto">
            <a:xfrm>
              <a:off x="4779501"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00" name="Freeform 162"/>
            <p:cNvSpPr>
              <a:spLocks noChangeArrowheads="1"/>
            </p:cNvSpPr>
            <p:nvPr/>
          </p:nvSpPr>
          <p:spPr bwMode="auto">
            <a:xfrm>
              <a:off x="4655886"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01" name="Freeform 161"/>
            <p:cNvSpPr>
              <a:spLocks noChangeArrowheads="1"/>
            </p:cNvSpPr>
            <p:nvPr/>
          </p:nvSpPr>
          <p:spPr bwMode="auto">
            <a:xfrm>
              <a:off x="5485170"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02" name="Freeform 162"/>
            <p:cNvSpPr>
              <a:spLocks noChangeArrowheads="1"/>
            </p:cNvSpPr>
            <p:nvPr/>
          </p:nvSpPr>
          <p:spPr bwMode="auto">
            <a:xfrm>
              <a:off x="5361555"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03" name="Freeform 161"/>
            <p:cNvSpPr>
              <a:spLocks noChangeArrowheads="1"/>
            </p:cNvSpPr>
            <p:nvPr/>
          </p:nvSpPr>
          <p:spPr bwMode="auto">
            <a:xfrm>
              <a:off x="6190840"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4" name="Freeform 162"/>
            <p:cNvSpPr>
              <a:spLocks noChangeArrowheads="1"/>
            </p:cNvSpPr>
            <p:nvPr/>
          </p:nvSpPr>
          <p:spPr bwMode="auto">
            <a:xfrm>
              <a:off x="6067225"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5" name="Freeform 161"/>
            <p:cNvSpPr>
              <a:spLocks noChangeArrowheads="1"/>
            </p:cNvSpPr>
            <p:nvPr/>
          </p:nvSpPr>
          <p:spPr bwMode="auto">
            <a:xfrm>
              <a:off x="6896509"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6" name="Freeform 162"/>
            <p:cNvSpPr>
              <a:spLocks noChangeArrowheads="1"/>
            </p:cNvSpPr>
            <p:nvPr/>
          </p:nvSpPr>
          <p:spPr bwMode="auto">
            <a:xfrm>
              <a:off x="6772894"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7" name="Freeform 161"/>
            <p:cNvSpPr>
              <a:spLocks noChangeArrowheads="1"/>
            </p:cNvSpPr>
            <p:nvPr/>
          </p:nvSpPr>
          <p:spPr bwMode="auto">
            <a:xfrm>
              <a:off x="7602186" y="1482292"/>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08" name="Freeform 162"/>
            <p:cNvSpPr>
              <a:spLocks noChangeArrowheads="1"/>
            </p:cNvSpPr>
            <p:nvPr/>
          </p:nvSpPr>
          <p:spPr bwMode="auto">
            <a:xfrm>
              <a:off x="7478571" y="1788759"/>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grpSp>
          <p:nvGrpSpPr>
            <p:cNvPr id="109" name="Group 108"/>
            <p:cNvGrpSpPr/>
            <p:nvPr/>
          </p:nvGrpSpPr>
          <p:grpSpPr>
            <a:xfrm>
              <a:off x="1127539" y="2360439"/>
              <a:ext cx="537890" cy="619385"/>
              <a:chOff x="5146974" y="3050273"/>
              <a:chExt cx="291840" cy="336056"/>
            </a:xfrm>
          </p:grpSpPr>
          <p:sp>
            <p:nvSpPr>
              <p:cNvPr id="157"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58"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0" name="Group 109"/>
            <p:cNvGrpSpPr/>
            <p:nvPr/>
          </p:nvGrpSpPr>
          <p:grpSpPr>
            <a:xfrm>
              <a:off x="1833208" y="2360439"/>
              <a:ext cx="537890" cy="619385"/>
              <a:chOff x="5146974" y="3050273"/>
              <a:chExt cx="291840" cy="336056"/>
            </a:xfrm>
          </p:grpSpPr>
          <p:sp>
            <p:nvSpPr>
              <p:cNvPr id="155"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56"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1" name="Group 110"/>
            <p:cNvGrpSpPr/>
            <p:nvPr/>
          </p:nvGrpSpPr>
          <p:grpSpPr>
            <a:xfrm>
              <a:off x="2538878" y="2360439"/>
              <a:ext cx="537890" cy="619385"/>
              <a:chOff x="5146974" y="3050273"/>
              <a:chExt cx="291840" cy="336056"/>
            </a:xfrm>
          </p:grpSpPr>
          <p:sp>
            <p:nvSpPr>
              <p:cNvPr id="153"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54"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2" name="Group 111"/>
            <p:cNvGrpSpPr/>
            <p:nvPr/>
          </p:nvGrpSpPr>
          <p:grpSpPr>
            <a:xfrm>
              <a:off x="3244547" y="2360439"/>
              <a:ext cx="537890" cy="619385"/>
              <a:chOff x="5146974" y="3050273"/>
              <a:chExt cx="291840" cy="336056"/>
            </a:xfrm>
          </p:grpSpPr>
          <p:sp>
            <p:nvSpPr>
              <p:cNvPr id="151"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52"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3" name="Group 112"/>
            <p:cNvGrpSpPr/>
            <p:nvPr/>
          </p:nvGrpSpPr>
          <p:grpSpPr>
            <a:xfrm>
              <a:off x="3950217" y="2360439"/>
              <a:ext cx="537890" cy="619385"/>
              <a:chOff x="5146974" y="3050273"/>
              <a:chExt cx="291840" cy="336056"/>
            </a:xfrm>
          </p:grpSpPr>
          <p:sp>
            <p:nvSpPr>
              <p:cNvPr id="149"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50"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4" name="Group 113"/>
            <p:cNvGrpSpPr/>
            <p:nvPr/>
          </p:nvGrpSpPr>
          <p:grpSpPr>
            <a:xfrm>
              <a:off x="4655886" y="2360439"/>
              <a:ext cx="537890" cy="619385"/>
              <a:chOff x="5146974" y="3050273"/>
              <a:chExt cx="291840" cy="336056"/>
            </a:xfrm>
          </p:grpSpPr>
          <p:sp>
            <p:nvSpPr>
              <p:cNvPr id="147"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48"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5" name="Group 114"/>
            <p:cNvGrpSpPr/>
            <p:nvPr/>
          </p:nvGrpSpPr>
          <p:grpSpPr>
            <a:xfrm>
              <a:off x="5361555" y="2360439"/>
              <a:ext cx="537890" cy="619385"/>
              <a:chOff x="5146974" y="3050273"/>
              <a:chExt cx="291840" cy="336056"/>
            </a:xfrm>
          </p:grpSpPr>
          <p:sp>
            <p:nvSpPr>
              <p:cNvPr id="145"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46"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grpSp>
        <p:grpSp>
          <p:nvGrpSpPr>
            <p:cNvPr id="116" name="Group 115"/>
            <p:cNvGrpSpPr/>
            <p:nvPr/>
          </p:nvGrpSpPr>
          <p:grpSpPr>
            <a:xfrm>
              <a:off x="6067225" y="2360439"/>
              <a:ext cx="537890" cy="619385"/>
              <a:chOff x="5146974" y="3050273"/>
              <a:chExt cx="291840" cy="336056"/>
            </a:xfrm>
          </p:grpSpPr>
          <p:sp>
            <p:nvSpPr>
              <p:cNvPr id="143"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latin typeface="+mj-lt"/>
                </a:endParaRPr>
              </a:p>
            </p:txBody>
          </p:sp>
          <p:sp>
            <p:nvSpPr>
              <p:cNvPr id="144"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latin typeface="+mj-lt"/>
                </a:endParaRPr>
              </a:p>
            </p:txBody>
          </p:sp>
        </p:grpSp>
        <p:grpSp>
          <p:nvGrpSpPr>
            <p:cNvPr id="117" name="Group 116"/>
            <p:cNvGrpSpPr/>
            <p:nvPr/>
          </p:nvGrpSpPr>
          <p:grpSpPr>
            <a:xfrm>
              <a:off x="6772894" y="2360439"/>
              <a:ext cx="537890" cy="619385"/>
              <a:chOff x="5146974" y="3050273"/>
              <a:chExt cx="291840" cy="336056"/>
            </a:xfrm>
          </p:grpSpPr>
          <p:sp>
            <p:nvSpPr>
              <p:cNvPr id="141"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latin typeface="+mj-lt"/>
                </a:endParaRPr>
              </a:p>
            </p:txBody>
          </p:sp>
          <p:sp>
            <p:nvSpPr>
              <p:cNvPr id="142"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latin typeface="+mj-lt"/>
                </a:endParaRPr>
              </a:p>
            </p:txBody>
          </p:sp>
        </p:grpSp>
        <p:grpSp>
          <p:nvGrpSpPr>
            <p:cNvPr id="118" name="Group 117"/>
            <p:cNvGrpSpPr/>
            <p:nvPr/>
          </p:nvGrpSpPr>
          <p:grpSpPr>
            <a:xfrm>
              <a:off x="7478571" y="2360439"/>
              <a:ext cx="537890" cy="619385"/>
              <a:chOff x="5146974" y="3050273"/>
              <a:chExt cx="291840" cy="336056"/>
            </a:xfrm>
          </p:grpSpPr>
          <p:sp>
            <p:nvSpPr>
              <p:cNvPr id="139" name="Freeform 161"/>
              <p:cNvSpPr>
                <a:spLocks noChangeArrowheads="1"/>
              </p:cNvSpPr>
              <p:nvPr/>
            </p:nvSpPr>
            <p:spPr bwMode="auto">
              <a:xfrm>
                <a:off x="5214043" y="3050273"/>
                <a:ext cx="141388" cy="136523"/>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latin typeface="+mj-lt"/>
                </a:endParaRPr>
              </a:p>
            </p:txBody>
          </p:sp>
          <p:sp>
            <p:nvSpPr>
              <p:cNvPr id="140" name="Freeform 162"/>
              <p:cNvSpPr>
                <a:spLocks noChangeArrowheads="1"/>
              </p:cNvSpPr>
              <p:nvPr/>
            </p:nvSpPr>
            <p:spPr bwMode="auto">
              <a:xfrm>
                <a:off x="5146974" y="3216551"/>
                <a:ext cx="291840" cy="16977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latin typeface="+mj-lt"/>
                </a:endParaRPr>
              </a:p>
            </p:txBody>
          </p:sp>
        </p:grpSp>
        <p:sp>
          <p:nvSpPr>
            <p:cNvPr id="119" name="Freeform 161"/>
            <p:cNvSpPr>
              <a:spLocks noChangeArrowheads="1"/>
            </p:cNvSpPr>
            <p:nvPr/>
          </p:nvSpPr>
          <p:spPr bwMode="auto">
            <a:xfrm>
              <a:off x="1251154"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0" name="Freeform 162"/>
            <p:cNvSpPr>
              <a:spLocks noChangeArrowheads="1"/>
            </p:cNvSpPr>
            <p:nvPr/>
          </p:nvSpPr>
          <p:spPr bwMode="auto">
            <a:xfrm>
              <a:off x="1127539"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1" name="Freeform 161"/>
            <p:cNvSpPr>
              <a:spLocks noChangeArrowheads="1"/>
            </p:cNvSpPr>
            <p:nvPr/>
          </p:nvSpPr>
          <p:spPr bwMode="auto">
            <a:xfrm>
              <a:off x="1956823"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2" name="Freeform 162"/>
            <p:cNvSpPr>
              <a:spLocks noChangeArrowheads="1"/>
            </p:cNvSpPr>
            <p:nvPr/>
          </p:nvSpPr>
          <p:spPr bwMode="auto">
            <a:xfrm>
              <a:off x="1833208"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3" name="Freeform 161"/>
            <p:cNvSpPr>
              <a:spLocks noChangeArrowheads="1"/>
            </p:cNvSpPr>
            <p:nvPr/>
          </p:nvSpPr>
          <p:spPr bwMode="auto">
            <a:xfrm>
              <a:off x="2662493"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4" name="Freeform 162"/>
            <p:cNvSpPr>
              <a:spLocks noChangeArrowheads="1"/>
            </p:cNvSpPr>
            <p:nvPr/>
          </p:nvSpPr>
          <p:spPr bwMode="auto">
            <a:xfrm>
              <a:off x="2538878"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5" name="Freeform 161"/>
            <p:cNvSpPr>
              <a:spLocks noChangeArrowheads="1"/>
            </p:cNvSpPr>
            <p:nvPr/>
          </p:nvSpPr>
          <p:spPr bwMode="auto">
            <a:xfrm>
              <a:off x="3368162"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6" name="Freeform 162"/>
            <p:cNvSpPr>
              <a:spLocks noChangeArrowheads="1"/>
            </p:cNvSpPr>
            <p:nvPr/>
          </p:nvSpPr>
          <p:spPr bwMode="auto">
            <a:xfrm>
              <a:off x="3244547"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7" name="Freeform 161"/>
            <p:cNvSpPr>
              <a:spLocks noChangeArrowheads="1"/>
            </p:cNvSpPr>
            <p:nvPr/>
          </p:nvSpPr>
          <p:spPr bwMode="auto">
            <a:xfrm>
              <a:off x="4073832"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8" name="Freeform 162"/>
            <p:cNvSpPr>
              <a:spLocks noChangeArrowheads="1"/>
            </p:cNvSpPr>
            <p:nvPr/>
          </p:nvSpPr>
          <p:spPr bwMode="auto">
            <a:xfrm>
              <a:off x="3950217"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29" name="Freeform 161"/>
            <p:cNvSpPr>
              <a:spLocks noChangeArrowheads="1"/>
            </p:cNvSpPr>
            <p:nvPr/>
          </p:nvSpPr>
          <p:spPr bwMode="auto">
            <a:xfrm>
              <a:off x="4779501"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30" name="Freeform 162"/>
            <p:cNvSpPr>
              <a:spLocks noChangeArrowheads="1"/>
            </p:cNvSpPr>
            <p:nvPr/>
          </p:nvSpPr>
          <p:spPr bwMode="auto">
            <a:xfrm>
              <a:off x="4655886"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31" name="Freeform 161"/>
            <p:cNvSpPr>
              <a:spLocks noChangeArrowheads="1"/>
            </p:cNvSpPr>
            <p:nvPr/>
          </p:nvSpPr>
          <p:spPr bwMode="auto">
            <a:xfrm>
              <a:off x="5485170"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32" name="Freeform 162"/>
            <p:cNvSpPr>
              <a:spLocks noChangeArrowheads="1"/>
            </p:cNvSpPr>
            <p:nvPr/>
          </p:nvSpPr>
          <p:spPr bwMode="auto">
            <a:xfrm>
              <a:off x="5361555"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999999"/>
            </a:solidFill>
            <a:ln w="9525">
              <a:noFill/>
              <a:round/>
              <a:headEnd/>
              <a:tailEnd/>
            </a:ln>
          </p:spPr>
          <p:txBody>
            <a:bodyPr wrap="none" anchor="ctr"/>
            <a:lstStyle/>
            <a:p>
              <a:endParaRPr lang="en-GB" sz="900" b="0" dirty="0">
                <a:latin typeface="+mj-lt"/>
              </a:endParaRPr>
            </a:p>
          </p:txBody>
        </p:sp>
        <p:sp>
          <p:nvSpPr>
            <p:cNvPr id="133" name="Freeform 161"/>
            <p:cNvSpPr>
              <a:spLocks noChangeArrowheads="1"/>
            </p:cNvSpPr>
            <p:nvPr/>
          </p:nvSpPr>
          <p:spPr bwMode="auto">
            <a:xfrm>
              <a:off x="6190840"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34" name="Freeform 162"/>
            <p:cNvSpPr>
              <a:spLocks noChangeArrowheads="1"/>
            </p:cNvSpPr>
            <p:nvPr/>
          </p:nvSpPr>
          <p:spPr bwMode="auto">
            <a:xfrm>
              <a:off x="6067225"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35" name="Freeform 161"/>
            <p:cNvSpPr>
              <a:spLocks noChangeArrowheads="1"/>
            </p:cNvSpPr>
            <p:nvPr/>
          </p:nvSpPr>
          <p:spPr bwMode="auto">
            <a:xfrm>
              <a:off x="6896509"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36" name="Freeform 162"/>
            <p:cNvSpPr>
              <a:spLocks noChangeArrowheads="1"/>
            </p:cNvSpPr>
            <p:nvPr/>
          </p:nvSpPr>
          <p:spPr bwMode="auto">
            <a:xfrm>
              <a:off x="6772894"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37" name="Freeform 161"/>
            <p:cNvSpPr>
              <a:spLocks noChangeArrowheads="1"/>
            </p:cNvSpPr>
            <p:nvPr/>
          </p:nvSpPr>
          <p:spPr bwMode="auto">
            <a:xfrm>
              <a:off x="7602186" y="3238583"/>
              <a:ext cx="260592" cy="251626"/>
            </a:xfrm>
            <a:custGeom>
              <a:avLst/>
              <a:gdLst>
                <a:gd name="T0" fmla="*/ 0 w 794"/>
                <a:gd name="T1" fmla="*/ 0 h 795"/>
                <a:gd name="T2" fmla="*/ 0 w 794"/>
                <a:gd name="T3" fmla="*/ 0 h 795"/>
                <a:gd name="T4" fmla="*/ 0 w 794"/>
                <a:gd name="T5" fmla="*/ 0 h 795"/>
                <a:gd name="T6" fmla="*/ 0 w 794"/>
                <a:gd name="T7" fmla="*/ 0 h 795"/>
                <a:gd name="T8" fmla="*/ 0 w 794"/>
                <a:gd name="T9" fmla="*/ 0 h 795"/>
                <a:gd name="T10" fmla="*/ 0 w 794"/>
                <a:gd name="T11" fmla="*/ 0 h 795"/>
                <a:gd name="T12" fmla="*/ 0 w 794"/>
                <a:gd name="T13" fmla="*/ 0 h 795"/>
                <a:gd name="T14" fmla="*/ 0 w 794"/>
                <a:gd name="T15" fmla="*/ 0 h 795"/>
                <a:gd name="T16" fmla="*/ 0 w 794"/>
                <a:gd name="T17" fmla="*/ 0 h 795"/>
                <a:gd name="T18" fmla="*/ 0 w 794"/>
                <a:gd name="T19" fmla="*/ 0 h 795"/>
                <a:gd name="T20" fmla="*/ 0 w 794"/>
                <a:gd name="T21" fmla="*/ 0 h 795"/>
                <a:gd name="T22" fmla="*/ 0 w 794"/>
                <a:gd name="T23" fmla="*/ 0 h 795"/>
                <a:gd name="T24" fmla="*/ 0 w 794"/>
                <a:gd name="T25" fmla="*/ 0 h 795"/>
                <a:gd name="T26" fmla="*/ 0 w 794"/>
                <a:gd name="T27" fmla="*/ 0 h 795"/>
                <a:gd name="T28" fmla="*/ 0 w 794"/>
                <a:gd name="T29" fmla="*/ 0 h 795"/>
                <a:gd name="T30" fmla="*/ 0 w 794"/>
                <a:gd name="T31" fmla="*/ 0 h 795"/>
                <a:gd name="T32" fmla="*/ 0 w 794"/>
                <a:gd name="T33" fmla="*/ 0 h 795"/>
                <a:gd name="T34" fmla="*/ 0 w 794"/>
                <a:gd name="T35" fmla="*/ 0 h 795"/>
                <a:gd name="T36" fmla="*/ 0 w 794"/>
                <a:gd name="T37" fmla="*/ 0 h 795"/>
                <a:gd name="T38" fmla="*/ 0 w 794"/>
                <a:gd name="T39" fmla="*/ 0 h 795"/>
                <a:gd name="T40" fmla="*/ 0 w 794"/>
                <a:gd name="T41" fmla="*/ 0 h 795"/>
                <a:gd name="T42" fmla="*/ 0 w 794"/>
                <a:gd name="T43" fmla="*/ 0 h 795"/>
                <a:gd name="T44" fmla="*/ 0 w 794"/>
                <a:gd name="T45" fmla="*/ 0 h 795"/>
                <a:gd name="T46" fmla="*/ 0 w 794"/>
                <a:gd name="T47" fmla="*/ 0 h 795"/>
                <a:gd name="T48" fmla="*/ 0 w 794"/>
                <a:gd name="T49" fmla="*/ 0 h 795"/>
                <a:gd name="T50" fmla="*/ 0 w 794"/>
                <a:gd name="T51" fmla="*/ 0 h 795"/>
                <a:gd name="T52" fmla="*/ 0 w 794"/>
                <a:gd name="T53" fmla="*/ 0 h 795"/>
                <a:gd name="T54" fmla="*/ 0 w 794"/>
                <a:gd name="T55" fmla="*/ 0 h 795"/>
                <a:gd name="T56" fmla="*/ 0 w 794"/>
                <a:gd name="T57" fmla="*/ 0 h 795"/>
                <a:gd name="T58" fmla="*/ 0 w 794"/>
                <a:gd name="T59" fmla="*/ 0 h 795"/>
                <a:gd name="T60" fmla="*/ 0 w 794"/>
                <a:gd name="T61" fmla="*/ 0 h 795"/>
                <a:gd name="T62" fmla="*/ 0 w 794"/>
                <a:gd name="T63" fmla="*/ 0 h 795"/>
                <a:gd name="T64" fmla="*/ 0 w 794"/>
                <a:gd name="T65" fmla="*/ 0 h 795"/>
                <a:gd name="T66" fmla="*/ 0 w 794"/>
                <a:gd name="T67" fmla="*/ 0 h 795"/>
                <a:gd name="T68" fmla="*/ 0 w 794"/>
                <a:gd name="T69" fmla="*/ 0 h 795"/>
                <a:gd name="T70" fmla="*/ 0 w 794"/>
                <a:gd name="T71" fmla="*/ 0 h 795"/>
                <a:gd name="T72" fmla="*/ 0 w 794"/>
                <a:gd name="T73" fmla="*/ 0 h 795"/>
                <a:gd name="T74" fmla="*/ 0 w 794"/>
                <a:gd name="T75" fmla="*/ 0 h 795"/>
                <a:gd name="T76" fmla="*/ 0 w 794"/>
                <a:gd name="T77" fmla="*/ 0 h 795"/>
                <a:gd name="T78" fmla="*/ 0 w 794"/>
                <a:gd name="T79" fmla="*/ 0 h 795"/>
                <a:gd name="T80" fmla="*/ 0 w 794"/>
                <a:gd name="T81" fmla="*/ 0 h 795"/>
                <a:gd name="T82" fmla="*/ 0 w 794"/>
                <a:gd name="T83" fmla="*/ 0 h 795"/>
                <a:gd name="T84" fmla="*/ 0 w 794"/>
                <a:gd name="T85" fmla="*/ 0 h 795"/>
                <a:gd name="T86" fmla="*/ 0 w 794"/>
                <a:gd name="T87" fmla="*/ 0 h 795"/>
                <a:gd name="T88" fmla="*/ 0 w 794"/>
                <a:gd name="T89" fmla="*/ 0 h 795"/>
                <a:gd name="T90" fmla="*/ 0 w 794"/>
                <a:gd name="T91" fmla="*/ 0 h 795"/>
                <a:gd name="T92" fmla="*/ 0 w 794"/>
                <a:gd name="T93" fmla="*/ 0 h 795"/>
                <a:gd name="T94" fmla="*/ 0 w 794"/>
                <a:gd name="T95" fmla="*/ 0 h 795"/>
                <a:gd name="T96" fmla="*/ 0 w 794"/>
                <a:gd name="T97" fmla="*/ 0 h 795"/>
                <a:gd name="T98" fmla="*/ 0 w 794"/>
                <a:gd name="T99" fmla="*/ 0 h 795"/>
                <a:gd name="T100" fmla="*/ 0 w 794"/>
                <a:gd name="T101" fmla="*/ 0 h 795"/>
                <a:gd name="T102" fmla="*/ 0 w 794"/>
                <a:gd name="T103" fmla="*/ 0 h 795"/>
                <a:gd name="T104" fmla="*/ 0 w 794"/>
                <a:gd name="T105" fmla="*/ 0 h 79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4"/>
                <a:gd name="T160" fmla="*/ 0 h 795"/>
                <a:gd name="T161" fmla="*/ 794 w 794"/>
                <a:gd name="T162" fmla="*/ 795 h 79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4" h="795">
                  <a:moveTo>
                    <a:pt x="397" y="0"/>
                  </a:moveTo>
                  <a:lnTo>
                    <a:pt x="447" y="4"/>
                  </a:lnTo>
                  <a:lnTo>
                    <a:pt x="495" y="13"/>
                  </a:lnTo>
                  <a:lnTo>
                    <a:pt x="541" y="27"/>
                  </a:lnTo>
                  <a:lnTo>
                    <a:pt x="584" y="47"/>
                  </a:lnTo>
                  <a:lnTo>
                    <a:pt x="625" y="72"/>
                  </a:lnTo>
                  <a:lnTo>
                    <a:pt x="661" y="101"/>
                  </a:lnTo>
                  <a:lnTo>
                    <a:pt x="694" y="134"/>
                  </a:lnTo>
                  <a:lnTo>
                    <a:pt x="724" y="171"/>
                  </a:lnTo>
                  <a:lnTo>
                    <a:pt x="748" y="211"/>
                  </a:lnTo>
                  <a:lnTo>
                    <a:pt x="767" y="255"/>
                  </a:lnTo>
                  <a:lnTo>
                    <a:pt x="783" y="300"/>
                  </a:lnTo>
                  <a:lnTo>
                    <a:pt x="791" y="349"/>
                  </a:lnTo>
                  <a:lnTo>
                    <a:pt x="794" y="398"/>
                  </a:lnTo>
                  <a:lnTo>
                    <a:pt x="791" y="448"/>
                  </a:lnTo>
                  <a:lnTo>
                    <a:pt x="783" y="495"/>
                  </a:lnTo>
                  <a:lnTo>
                    <a:pt x="767" y="542"/>
                  </a:lnTo>
                  <a:lnTo>
                    <a:pt x="748" y="584"/>
                  </a:lnTo>
                  <a:lnTo>
                    <a:pt x="724" y="625"/>
                  </a:lnTo>
                  <a:lnTo>
                    <a:pt x="694" y="662"/>
                  </a:lnTo>
                  <a:lnTo>
                    <a:pt x="661" y="695"/>
                  </a:lnTo>
                  <a:lnTo>
                    <a:pt x="625" y="724"/>
                  </a:lnTo>
                  <a:lnTo>
                    <a:pt x="584" y="749"/>
                  </a:lnTo>
                  <a:lnTo>
                    <a:pt x="541" y="768"/>
                  </a:lnTo>
                  <a:lnTo>
                    <a:pt x="495" y="783"/>
                  </a:lnTo>
                  <a:lnTo>
                    <a:pt x="447" y="792"/>
                  </a:lnTo>
                  <a:lnTo>
                    <a:pt x="397" y="795"/>
                  </a:lnTo>
                  <a:lnTo>
                    <a:pt x="348" y="792"/>
                  </a:lnTo>
                  <a:lnTo>
                    <a:pt x="299" y="783"/>
                  </a:lnTo>
                  <a:lnTo>
                    <a:pt x="254" y="768"/>
                  </a:lnTo>
                  <a:lnTo>
                    <a:pt x="210" y="749"/>
                  </a:lnTo>
                  <a:lnTo>
                    <a:pt x="170" y="724"/>
                  </a:lnTo>
                  <a:lnTo>
                    <a:pt x="134" y="695"/>
                  </a:lnTo>
                  <a:lnTo>
                    <a:pt x="101" y="662"/>
                  </a:lnTo>
                  <a:lnTo>
                    <a:pt x="71" y="625"/>
                  </a:lnTo>
                  <a:lnTo>
                    <a:pt x="47" y="584"/>
                  </a:lnTo>
                  <a:lnTo>
                    <a:pt x="26" y="542"/>
                  </a:lnTo>
                  <a:lnTo>
                    <a:pt x="12" y="495"/>
                  </a:lnTo>
                  <a:lnTo>
                    <a:pt x="4" y="448"/>
                  </a:lnTo>
                  <a:lnTo>
                    <a:pt x="0" y="398"/>
                  </a:lnTo>
                  <a:lnTo>
                    <a:pt x="4" y="349"/>
                  </a:lnTo>
                  <a:lnTo>
                    <a:pt x="12" y="300"/>
                  </a:lnTo>
                  <a:lnTo>
                    <a:pt x="26" y="255"/>
                  </a:lnTo>
                  <a:lnTo>
                    <a:pt x="47" y="211"/>
                  </a:lnTo>
                  <a:lnTo>
                    <a:pt x="71" y="171"/>
                  </a:lnTo>
                  <a:lnTo>
                    <a:pt x="101" y="134"/>
                  </a:lnTo>
                  <a:lnTo>
                    <a:pt x="134" y="101"/>
                  </a:lnTo>
                  <a:lnTo>
                    <a:pt x="170" y="72"/>
                  </a:lnTo>
                  <a:lnTo>
                    <a:pt x="210" y="47"/>
                  </a:lnTo>
                  <a:lnTo>
                    <a:pt x="254" y="27"/>
                  </a:lnTo>
                  <a:lnTo>
                    <a:pt x="299" y="13"/>
                  </a:lnTo>
                  <a:lnTo>
                    <a:pt x="348" y="4"/>
                  </a:lnTo>
                  <a:lnTo>
                    <a:pt x="397"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sp>
          <p:nvSpPr>
            <p:cNvPr id="138" name="Freeform 162"/>
            <p:cNvSpPr>
              <a:spLocks noChangeArrowheads="1"/>
            </p:cNvSpPr>
            <p:nvPr/>
          </p:nvSpPr>
          <p:spPr bwMode="auto">
            <a:xfrm>
              <a:off x="7478571" y="3545050"/>
              <a:ext cx="537890" cy="312918"/>
            </a:xfrm>
            <a:custGeom>
              <a:avLst/>
              <a:gdLst>
                <a:gd name="T0" fmla="*/ 0 w 1622"/>
                <a:gd name="T1" fmla="*/ 0 h 979"/>
                <a:gd name="T2" fmla="*/ 0 w 1622"/>
                <a:gd name="T3" fmla="*/ 0 h 979"/>
                <a:gd name="T4" fmla="*/ 0 w 1622"/>
                <a:gd name="T5" fmla="*/ 0 h 979"/>
                <a:gd name="T6" fmla="*/ 0 w 1622"/>
                <a:gd name="T7" fmla="*/ 0 h 979"/>
                <a:gd name="T8" fmla="*/ 0 w 1622"/>
                <a:gd name="T9" fmla="*/ 0 h 979"/>
                <a:gd name="T10" fmla="*/ 0 w 1622"/>
                <a:gd name="T11" fmla="*/ 0 h 979"/>
                <a:gd name="T12" fmla="*/ 0 w 1622"/>
                <a:gd name="T13" fmla="*/ 0 h 979"/>
                <a:gd name="T14" fmla="*/ 0 w 1622"/>
                <a:gd name="T15" fmla="*/ 0 h 979"/>
                <a:gd name="T16" fmla="*/ 0 w 1622"/>
                <a:gd name="T17" fmla="*/ 0 h 979"/>
                <a:gd name="T18" fmla="*/ 0 w 1622"/>
                <a:gd name="T19" fmla="*/ 0 h 979"/>
                <a:gd name="T20" fmla="*/ 0 w 1622"/>
                <a:gd name="T21" fmla="*/ 0 h 979"/>
                <a:gd name="T22" fmla="*/ 0 w 1622"/>
                <a:gd name="T23" fmla="*/ 0 h 979"/>
                <a:gd name="T24" fmla="*/ 0 w 1622"/>
                <a:gd name="T25" fmla="*/ 0 h 979"/>
                <a:gd name="T26" fmla="*/ 0 w 1622"/>
                <a:gd name="T27" fmla="*/ 0 h 979"/>
                <a:gd name="T28" fmla="*/ 0 w 1622"/>
                <a:gd name="T29" fmla="*/ 0 h 979"/>
                <a:gd name="T30" fmla="*/ 0 w 1622"/>
                <a:gd name="T31" fmla="*/ 0 h 979"/>
                <a:gd name="T32" fmla="*/ 0 w 1622"/>
                <a:gd name="T33" fmla="*/ 0 h 979"/>
                <a:gd name="T34" fmla="*/ 0 w 1622"/>
                <a:gd name="T35" fmla="*/ 0 h 979"/>
                <a:gd name="T36" fmla="*/ 0 w 1622"/>
                <a:gd name="T37" fmla="*/ 0 h 979"/>
                <a:gd name="T38" fmla="*/ 0 w 1622"/>
                <a:gd name="T39" fmla="*/ 0 h 979"/>
                <a:gd name="T40" fmla="*/ 0 w 1622"/>
                <a:gd name="T41" fmla="*/ 0 h 979"/>
                <a:gd name="T42" fmla="*/ 0 w 1622"/>
                <a:gd name="T43" fmla="*/ 0 h 979"/>
                <a:gd name="T44" fmla="*/ 0 w 1622"/>
                <a:gd name="T45" fmla="*/ 0 h 979"/>
                <a:gd name="T46" fmla="*/ 0 w 1622"/>
                <a:gd name="T47" fmla="*/ 0 h 979"/>
                <a:gd name="T48" fmla="*/ 0 w 1622"/>
                <a:gd name="T49" fmla="*/ 0 h 979"/>
                <a:gd name="T50" fmla="*/ 0 w 1622"/>
                <a:gd name="T51" fmla="*/ 0 h 979"/>
                <a:gd name="T52" fmla="*/ 0 w 1622"/>
                <a:gd name="T53" fmla="*/ 0 h 979"/>
                <a:gd name="T54" fmla="*/ 0 w 1622"/>
                <a:gd name="T55" fmla="*/ 0 h 979"/>
                <a:gd name="T56" fmla="*/ 0 w 1622"/>
                <a:gd name="T57" fmla="*/ 0 h 979"/>
                <a:gd name="T58" fmla="*/ 0 w 1622"/>
                <a:gd name="T59" fmla="*/ 0 h 979"/>
                <a:gd name="T60" fmla="*/ 0 w 1622"/>
                <a:gd name="T61" fmla="*/ 0 h 979"/>
                <a:gd name="T62" fmla="*/ 0 w 1622"/>
                <a:gd name="T63" fmla="*/ 0 h 979"/>
                <a:gd name="T64" fmla="*/ 0 w 1622"/>
                <a:gd name="T65" fmla="*/ 0 h 979"/>
                <a:gd name="T66" fmla="*/ 0 w 1622"/>
                <a:gd name="T67" fmla="*/ 0 h 979"/>
                <a:gd name="T68" fmla="*/ 0 w 1622"/>
                <a:gd name="T69" fmla="*/ 0 h 979"/>
                <a:gd name="T70" fmla="*/ 0 w 1622"/>
                <a:gd name="T71" fmla="*/ 0 h 979"/>
                <a:gd name="T72" fmla="*/ 0 w 1622"/>
                <a:gd name="T73" fmla="*/ 0 h 979"/>
                <a:gd name="T74" fmla="*/ 0 w 1622"/>
                <a:gd name="T75" fmla="*/ 0 h 979"/>
                <a:gd name="T76" fmla="*/ 0 w 1622"/>
                <a:gd name="T77" fmla="*/ 0 h 9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22"/>
                <a:gd name="T118" fmla="*/ 0 h 979"/>
                <a:gd name="T119" fmla="*/ 1622 w 1622"/>
                <a:gd name="T120" fmla="*/ 979 h 9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22" h="979">
                  <a:moveTo>
                    <a:pt x="811" y="0"/>
                  </a:moveTo>
                  <a:lnTo>
                    <a:pt x="878" y="2"/>
                  </a:lnTo>
                  <a:lnTo>
                    <a:pt x="940" y="8"/>
                  </a:lnTo>
                  <a:lnTo>
                    <a:pt x="999" y="17"/>
                  </a:lnTo>
                  <a:lnTo>
                    <a:pt x="1054" y="31"/>
                  </a:lnTo>
                  <a:lnTo>
                    <a:pt x="1106" y="46"/>
                  </a:lnTo>
                  <a:lnTo>
                    <a:pt x="1156" y="66"/>
                  </a:lnTo>
                  <a:lnTo>
                    <a:pt x="1201" y="88"/>
                  </a:lnTo>
                  <a:lnTo>
                    <a:pt x="1243" y="112"/>
                  </a:lnTo>
                  <a:lnTo>
                    <a:pt x="1283" y="139"/>
                  </a:lnTo>
                  <a:lnTo>
                    <a:pt x="1320" y="168"/>
                  </a:lnTo>
                  <a:lnTo>
                    <a:pt x="1354" y="199"/>
                  </a:lnTo>
                  <a:lnTo>
                    <a:pt x="1385" y="231"/>
                  </a:lnTo>
                  <a:lnTo>
                    <a:pt x="1414" y="265"/>
                  </a:lnTo>
                  <a:lnTo>
                    <a:pt x="1441" y="300"/>
                  </a:lnTo>
                  <a:lnTo>
                    <a:pt x="1465" y="338"/>
                  </a:lnTo>
                  <a:lnTo>
                    <a:pt x="1486" y="375"/>
                  </a:lnTo>
                  <a:lnTo>
                    <a:pt x="1506" y="413"/>
                  </a:lnTo>
                  <a:lnTo>
                    <a:pt x="1524" y="451"/>
                  </a:lnTo>
                  <a:lnTo>
                    <a:pt x="1540" y="490"/>
                  </a:lnTo>
                  <a:lnTo>
                    <a:pt x="1554" y="529"/>
                  </a:lnTo>
                  <a:lnTo>
                    <a:pt x="1567" y="567"/>
                  </a:lnTo>
                  <a:lnTo>
                    <a:pt x="1577" y="605"/>
                  </a:lnTo>
                  <a:lnTo>
                    <a:pt x="1586" y="643"/>
                  </a:lnTo>
                  <a:lnTo>
                    <a:pt x="1595" y="679"/>
                  </a:lnTo>
                  <a:lnTo>
                    <a:pt x="1601" y="714"/>
                  </a:lnTo>
                  <a:lnTo>
                    <a:pt x="1607" y="748"/>
                  </a:lnTo>
                  <a:lnTo>
                    <a:pt x="1611" y="781"/>
                  </a:lnTo>
                  <a:lnTo>
                    <a:pt x="1614" y="812"/>
                  </a:lnTo>
                  <a:lnTo>
                    <a:pt x="1617" y="841"/>
                  </a:lnTo>
                  <a:lnTo>
                    <a:pt x="1620" y="868"/>
                  </a:lnTo>
                  <a:lnTo>
                    <a:pt x="1621" y="892"/>
                  </a:lnTo>
                  <a:lnTo>
                    <a:pt x="1622" y="914"/>
                  </a:lnTo>
                  <a:lnTo>
                    <a:pt x="1622" y="933"/>
                  </a:lnTo>
                  <a:lnTo>
                    <a:pt x="1622" y="949"/>
                  </a:lnTo>
                  <a:lnTo>
                    <a:pt x="1622" y="962"/>
                  </a:lnTo>
                  <a:lnTo>
                    <a:pt x="1622" y="971"/>
                  </a:lnTo>
                  <a:lnTo>
                    <a:pt x="1622" y="977"/>
                  </a:lnTo>
                  <a:lnTo>
                    <a:pt x="1622" y="979"/>
                  </a:lnTo>
                  <a:lnTo>
                    <a:pt x="1" y="979"/>
                  </a:lnTo>
                  <a:lnTo>
                    <a:pt x="1" y="977"/>
                  </a:lnTo>
                  <a:lnTo>
                    <a:pt x="1" y="971"/>
                  </a:lnTo>
                  <a:lnTo>
                    <a:pt x="0" y="962"/>
                  </a:lnTo>
                  <a:lnTo>
                    <a:pt x="0" y="949"/>
                  </a:lnTo>
                  <a:lnTo>
                    <a:pt x="0" y="933"/>
                  </a:lnTo>
                  <a:lnTo>
                    <a:pt x="1" y="914"/>
                  </a:lnTo>
                  <a:lnTo>
                    <a:pt x="1" y="892"/>
                  </a:lnTo>
                  <a:lnTo>
                    <a:pt x="3" y="868"/>
                  </a:lnTo>
                  <a:lnTo>
                    <a:pt x="5" y="841"/>
                  </a:lnTo>
                  <a:lnTo>
                    <a:pt x="8" y="812"/>
                  </a:lnTo>
                  <a:lnTo>
                    <a:pt x="12" y="781"/>
                  </a:lnTo>
                  <a:lnTo>
                    <a:pt x="16" y="748"/>
                  </a:lnTo>
                  <a:lnTo>
                    <a:pt x="21" y="714"/>
                  </a:lnTo>
                  <a:lnTo>
                    <a:pt x="28" y="679"/>
                  </a:lnTo>
                  <a:lnTo>
                    <a:pt x="35" y="643"/>
                  </a:lnTo>
                  <a:lnTo>
                    <a:pt x="45" y="605"/>
                  </a:lnTo>
                  <a:lnTo>
                    <a:pt x="56" y="567"/>
                  </a:lnTo>
                  <a:lnTo>
                    <a:pt x="69" y="529"/>
                  </a:lnTo>
                  <a:lnTo>
                    <a:pt x="82" y="490"/>
                  </a:lnTo>
                  <a:lnTo>
                    <a:pt x="98" y="451"/>
                  </a:lnTo>
                  <a:lnTo>
                    <a:pt x="116" y="413"/>
                  </a:lnTo>
                  <a:lnTo>
                    <a:pt x="136" y="375"/>
                  </a:lnTo>
                  <a:lnTo>
                    <a:pt x="157" y="338"/>
                  </a:lnTo>
                  <a:lnTo>
                    <a:pt x="181" y="300"/>
                  </a:lnTo>
                  <a:lnTo>
                    <a:pt x="208" y="265"/>
                  </a:lnTo>
                  <a:lnTo>
                    <a:pt x="237" y="231"/>
                  </a:lnTo>
                  <a:lnTo>
                    <a:pt x="268" y="199"/>
                  </a:lnTo>
                  <a:lnTo>
                    <a:pt x="302" y="168"/>
                  </a:lnTo>
                  <a:lnTo>
                    <a:pt x="339" y="139"/>
                  </a:lnTo>
                  <a:lnTo>
                    <a:pt x="379" y="112"/>
                  </a:lnTo>
                  <a:lnTo>
                    <a:pt x="421" y="88"/>
                  </a:lnTo>
                  <a:lnTo>
                    <a:pt x="466" y="66"/>
                  </a:lnTo>
                  <a:lnTo>
                    <a:pt x="516" y="46"/>
                  </a:lnTo>
                  <a:lnTo>
                    <a:pt x="568" y="31"/>
                  </a:lnTo>
                  <a:lnTo>
                    <a:pt x="623" y="17"/>
                  </a:lnTo>
                  <a:lnTo>
                    <a:pt x="682" y="8"/>
                  </a:lnTo>
                  <a:lnTo>
                    <a:pt x="744" y="2"/>
                  </a:lnTo>
                  <a:lnTo>
                    <a:pt x="811" y="0"/>
                  </a:lnTo>
                  <a:close/>
                </a:path>
              </a:pathLst>
            </a:custGeom>
            <a:solidFill>
              <a:srgbClr val="489A1E"/>
            </a:solidFill>
            <a:ln w="9525">
              <a:noFill/>
              <a:round/>
              <a:headEnd/>
              <a:tailEnd/>
            </a:ln>
          </p:spPr>
          <p:txBody>
            <a:bodyPr wrap="none" anchor="ctr"/>
            <a:lstStyle/>
            <a:p>
              <a:endParaRPr lang="en-GB" sz="900" b="0" dirty="0">
                <a:solidFill>
                  <a:srgbClr val="FFFFFF"/>
                </a:solidFill>
                <a:latin typeface="+mj-lt"/>
              </a:endParaRPr>
            </a:p>
          </p:txBody>
        </p:sp>
      </p:grpSp>
      <p:sp>
        <p:nvSpPr>
          <p:cNvPr id="3" name="TextBox 2"/>
          <p:cNvSpPr txBox="1"/>
          <p:nvPr>
            <p:custDataLst>
              <p:tags r:id="rId1"/>
            </p:custDataLst>
          </p:nvPr>
        </p:nvSpPr>
        <p:spPr>
          <a:xfrm>
            <a:off x="8357908" y="6324879"/>
            <a:ext cx="504788" cy="251816"/>
          </a:xfrm>
          <a:prstGeom prst="rect">
            <a:avLst/>
          </a:prstGeom>
          <a:noFill/>
        </p:spPr>
        <p:txBody>
          <a:bodyPr vert="horz" wrap="none" lIns="0" tIns="0" rIns="0" bIns="0" rtlCol="0" anchor="b">
            <a:noAutofit/>
          </a:bodyPr>
          <a:lstStyle/>
          <a:p>
            <a:pPr algn="r"/>
            <a:r>
              <a:rPr lang="en-GB" sz="750" b="0" dirty="0" smtClean="0">
                <a:solidFill>
                  <a:srgbClr val="333333"/>
                </a:solidFill>
                <a:latin typeface="+mj-lt"/>
              </a:rPr>
              <a:t>35</a:t>
            </a:r>
          </a:p>
        </p:txBody>
      </p:sp>
    </p:spTree>
    <p:extLst>
      <p:ext uri="{BB962C8B-B14F-4D97-AF65-F5344CB8AC3E}">
        <p14:creationId xmlns:p14="http://schemas.microsoft.com/office/powerpoint/2010/main" val="192638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fade">
                                      <p:cBhvr>
                                        <p:cTn id="16"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121" y="2278440"/>
            <a:ext cx="3771900" cy="1143000"/>
          </a:xfrm>
        </p:spPr>
        <p:txBody>
          <a:bodyPr anchor="ctr">
            <a:normAutofit fontScale="90000"/>
          </a:bodyPr>
          <a:lstStyle/>
          <a:p>
            <a:r>
              <a:rPr lang="en-US" sz="3100" b="1" dirty="0" smtClean="0">
                <a:solidFill>
                  <a:schemeClr val="tx1"/>
                </a:solidFill>
                <a:latin typeface="+mn-lt"/>
                <a:ea typeface="+mn-ea"/>
                <a:cs typeface="Arial" charset="0"/>
              </a:rPr>
              <a:t>Targeting </a:t>
            </a:r>
            <a:r>
              <a:rPr lang="en-US" sz="3100" b="1" dirty="0">
                <a:solidFill>
                  <a:schemeClr val="tx1"/>
                </a:solidFill>
                <a:latin typeface="+mn-lt"/>
                <a:ea typeface="+mn-ea"/>
                <a:cs typeface="Arial" charset="0"/>
              </a:rPr>
              <a:t>higher</a:t>
            </a:r>
            <a:r>
              <a:rPr lang="en-US" dirty="0" smtClean="0"/>
              <a:t/>
            </a:r>
            <a:br>
              <a:rPr lang="en-US" dirty="0" smtClean="0"/>
            </a:br>
            <a:r>
              <a:rPr lang="en-US" sz="3100" dirty="0">
                <a:latin typeface="+mn-lt"/>
                <a:ea typeface="+mn-ea"/>
                <a:cs typeface="Arial" charset="0"/>
              </a:rPr>
              <a:t>up the funnel</a:t>
            </a:r>
          </a:p>
        </p:txBody>
      </p:sp>
      <p:grpSp>
        <p:nvGrpSpPr>
          <p:cNvPr id="79" name="Group 78"/>
          <p:cNvGrpSpPr/>
          <p:nvPr/>
        </p:nvGrpSpPr>
        <p:grpSpPr>
          <a:xfrm>
            <a:off x="4680498" y="1418169"/>
            <a:ext cx="3209838" cy="3331633"/>
            <a:chOff x="5097780" y="1063626"/>
            <a:chExt cx="3209838" cy="2498725"/>
          </a:xfrm>
        </p:grpSpPr>
        <p:sp>
          <p:nvSpPr>
            <p:cNvPr id="67" name="Freeform 66"/>
            <p:cNvSpPr>
              <a:spLocks/>
            </p:cNvSpPr>
            <p:nvPr/>
          </p:nvSpPr>
          <p:spPr bwMode="auto">
            <a:xfrm flipH="1">
              <a:off x="5264186" y="1063626"/>
              <a:ext cx="3043432" cy="2498725"/>
            </a:xfrm>
            <a:custGeom>
              <a:avLst/>
              <a:gdLst>
                <a:gd name="connsiteX0" fmla="*/ 3043432 w 3043432"/>
                <a:gd name="connsiteY0" fmla="*/ 0 h 2498725"/>
                <a:gd name="connsiteX1" fmla="*/ 0 w 3043432"/>
                <a:gd name="connsiteY1" fmla="*/ 0 h 2498725"/>
                <a:gd name="connsiteX2" fmla="*/ 0 w 3043432"/>
                <a:gd name="connsiteY2" fmla="*/ 367405 h 2498725"/>
                <a:gd name="connsiteX3" fmla="*/ 1261242 w 3043432"/>
                <a:gd name="connsiteY3" fmla="*/ 1941214 h 2498725"/>
                <a:gd name="connsiteX4" fmla="*/ 1261242 w 3043432"/>
                <a:gd name="connsiteY4" fmla="*/ 2498725 h 2498725"/>
                <a:gd name="connsiteX5" fmla="*/ 1782190 w 3043432"/>
                <a:gd name="connsiteY5" fmla="*/ 2498725 h 2498725"/>
                <a:gd name="connsiteX6" fmla="*/ 1782190 w 3043432"/>
                <a:gd name="connsiteY6" fmla="*/ 1941214 h 2498725"/>
                <a:gd name="connsiteX7" fmla="*/ 3043432 w 3043432"/>
                <a:gd name="connsiteY7" fmla="*/ 367405 h 249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432" h="2498725">
                  <a:moveTo>
                    <a:pt x="3043432" y="0"/>
                  </a:moveTo>
                  <a:lnTo>
                    <a:pt x="0" y="0"/>
                  </a:lnTo>
                  <a:lnTo>
                    <a:pt x="0" y="367405"/>
                  </a:lnTo>
                  <a:lnTo>
                    <a:pt x="1261242" y="1941214"/>
                  </a:lnTo>
                  <a:lnTo>
                    <a:pt x="1261242" y="2498725"/>
                  </a:lnTo>
                  <a:lnTo>
                    <a:pt x="1782190" y="2498725"/>
                  </a:lnTo>
                  <a:lnTo>
                    <a:pt x="1782190" y="1941214"/>
                  </a:lnTo>
                  <a:lnTo>
                    <a:pt x="3043432" y="367405"/>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AU" dirty="0"/>
            </a:p>
          </p:txBody>
        </p:sp>
        <p:grpSp>
          <p:nvGrpSpPr>
            <p:cNvPr id="78" name="Group 77"/>
            <p:cNvGrpSpPr/>
            <p:nvPr/>
          </p:nvGrpSpPr>
          <p:grpSpPr>
            <a:xfrm>
              <a:off x="5097780" y="1583006"/>
              <a:ext cx="3209838" cy="1459965"/>
              <a:chOff x="5097780" y="1597560"/>
              <a:chExt cx="3209838" cy="1459965"/>
            </a:xfrm>
          </p:grpSpPr>
          <p:cxnSp>
            <p:nvCxnSpPr>
              <p:cNvPr id="69" name="Straight Connector 68"/>
              <p:cNvCxnSpPr/>
              <p:nvPr/>
            </p:nvCxnSpPr>
            <p:spPr>
              <a:xfrm>
                <a:off x="6474581" y="3057525"/>
                <a:ext cx="6226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117943" y="2570870"/>
                <a:ext cx="13359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691065" y="2084215"/>
                <a:ext cx="21896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097780" y="1597560"/>
                <a:ext cx="320983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1" name="Freeform 15"/>
          <p:cNvSpPr>
            <a:spLocks/>
          </p:cNvSpPr>
          <p:nvPr/>
        </p:nvSpPr>
        <p:spPr bwMode="auto">
          <a:xfrm rot="16200000">
            <a:off x="6205012" y="1591232"/>
            <a:ext cx="327216" cy="343760"/>
          </a:xfrm>
          <a:custGeom>
            <a:avLst/>
            <a:gdLst>
              <a:gd name="T0" fmla="*/ 0 w 173"/>
              <a:gd name="T1" fmla="*/ 276 h 276"/>
              <a:gd name="T2" fmla="*/ 86 w 173"/>
              <a:gd name="T3" fmla="*/ 138 h 276"/>
              <a:gd name="T4" fmla="*/ 0 w 173"/>
              <a:gd name="T5" fmla="*/ 0 h 276"/>
              <a:gd name="T6" fmla="*/ 86 w 173"/>
              <a:gd name="T7" fmla="*/ 0 h 276"/>
              <a:gd name="T8" fmla="*/ 173 w 173"/>
              <a:gd name="T9" fmla="*/ 138 h 276"/>
              <a:gd name="T10" fmla="*/ 86 w 173"/>
              <a:gd name="T11" fmla="*/ 276 h 276"/>
              <a:gd name="T12" fmla="*/ 0 w 173"/>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73" h="276">
                <a:moveTo>
                  <a:pt x="0" y="276"/>
                </a:moveTo>
                <a:lnTo>
                  <a:pt x="86" y="138"/>
                </a:lnTo>
                <a:lnTo>
                  <a:pt x="0" y="0"/>
                </a:lnTo>
                <a:lnTo>
                  <a:pt x="86" y="0"/>
                </a:lnTo>
                <a:lnTo>
                  <a:pt x="173" y="138"/>
                </a:lnTo>
                <a:lnTo>
                  <a:pt x="86" y="276"/>
                </a:lnTo>
                <a:lnTo>
                  <a:pt x="0"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82" name="Freeform 15"/>
          <p:cNvSpPr>
            <a:spLocks/>
          </p:cNvSpPr>
          <p:nvPr/>
        </p:nvSpPr>
        <p:spPr bwMode="auto">
          <a:xfrm rot="16200000">
            <a:off x="6249962" y="2343301"/>
            <a:ext cx="237317" cy="249316"/>
          </a:xfrm>
          <a:custGeom>
            <a:avLst/>
            <a:gdLst>
              <a:gd name="T0" fmla="*/ 0 w 173"/>
              <a:gd name="T1" fmla="*/ 276 h 276"/>
              <a:gd name="T2" fmla="*/ 86 w 173"/>
              <a:gd name="T3" fmla="*/ 138 h 276"/>
              <a:gd name="T4" fmla="*/ 0 w 173"/>
              <a:gd name="T5" fmla="*/ 0 h 276"/>
              <a:gd name="T6" fmla="*/ 86 w 173"/>
              <a:gd name="T7" fmla="*/ 0 h 276"/>
              <a:gd name="T8" fmla="*/ 173 w 173"/>
              <a:gd name="T9" fmla="*/ 138 h 276"/>
              <a:gd name="T10" fmla="*/ 86 w 173"/>
              <a:gd name="T11" fmla="*/ 276 h 276"/>
              <a:gd name="T12" fmla="*/ 0 w 173"/>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73" h="276">
                <a:moveTo>
                  <a:pt x="0" y="276"/>
                </a:moveTo>
                <a:lnTo>
                  <a:pt x="86" y="138"/>
                </a:lnTo>
                <a:lnTo>
                  <a:pt x="0" y="0"/>
                </a:lnTo>
                <a:lnTo>
                  <a:pt x="86" y="0"/>
                </a:lnTo>
                <a:lnTo>
                  <a:pt x="173" y="138"/>
                </a:lnTo>
                <a:lnTo>
                  <a:pt x="86" y="276"/>
                </a:lnTo>
                <a:lnTo>
                  <a:pt x="0"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83" name="Freeform 15"/>
          <p:cNvSpPr>
            <a:spLocks/>
          </p:cNvSpPr>
          <p:nvPr/>
        </p:nvSpPr>
        <p:spPr bwMode="auto">
          <a:xfrm rot="16200000">
            <a:off x="6277240" y="2996087"/>
            <a:ext cx="182760" cy="192000"/>
          </a:xfrm>
          <a:custGeom>
            <a:avLst/>
            <a:gdLst>
              <a:gd name="T0" fmla="*/ 0 w 173"/>
              <a:gd name="T1" fmla="*/ 276 h 276"/>
              <a:gd name="T2" fmla="*/ 86 w 173"/>
              <a:gd name="T3" fmla="*/ 138 h 276"/>
              <a:gd name="T4" fmla="*/ 0 w 173"/>
              <a:gd name="T5" fmla="*/ 0 h 276"/>
              <a:gd name="T6" fmla="*/ 86 w 173"/>
              <a:gd name="T7" fmla="*/ 0 h 276"/>
              <a:gd name="T8" fmla="*/ 173 w 173"/>
              <a:gd name="T9" fmla="*/ 138 h 276"/>
              <a:gd name="T10" fmla="*/ 86 w 173"/>
              <a:gd name="T11" fmla="*/ 276 h 276"/>
              <a:gd name="T12" fmla="*/ 0 w 173"/>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73" h="276">
                <a:moveTo>
                  <a:pt x="0" y="276"/>
                </a:moveTo>
                <a:lnTo>
                  <a:pt x="86" y="138"/>
                </a:lnTo>
                <a:lnTo>
                  <a:pt x="0" y="0"/>
                </a:lnTo>
                <a:lnTo>
                  <a:pt x="86" y="0"/>
                </a:lnTo>
                <a:lnTo>
                  <a:pt x="173" y="138"/>
                </a:lnTo>
                <a:lnTo>
                  <a:pt x="86" y="276"/>
                </a:lnTo>
                <a:lnTo>
                  <a:pt x="0"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84" name="Freeform 15"/>
          <p:cNvSpPr>
            <a:spLocks/>
          </p:cNvSpPr>
          <p:nvPr/>
        </p:nvSpPr>
        <p:spPr bwMode="auto">
          <a:xfrm rot="16200000">
            <a:off x="6289634" y="3641777"/>
            <a:ext cx="157973" cy="165960"/>
          </a:xfrm>
          <a:custGeom>
            <a:avLst/>
            <a:gdLst>
              <a:gd name="T0" fmla="*/ 0 w 173"/>
              <a:gd name="T1" fmla="*/ 276 h 276"/>
              <a:gd name="T2" fmla="*/ 86 w 173"/>
              <a:gd name="T3" fmla="*/ 138 h 276"/>
              <a:gd name="T4" fmla="*/ 0 w 173"/>
              <a:gd name="T5" fmla="*/ 0 h 276"/>
              <a:gd name="T6" fmla="*/ 86 w 173"/>
              <a:gd name="T7" fmla="*/ 0 h 276"/>
              <a:gd name="T8" fmla="*/ 173 w 173"/>
              <a:gd name="T9" fmla="*/ 138 h 276"/>
              <a:gd name="T10" fmla="*/ 86 w 173"/>
              <a:gd name="T11" fmla="*/ 276 h 276"/>
              <a:gd name="T12" fmla="*/ 0 w 173"/>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73" h="276">
                <a:moveTo>
                  <a:pt x="0" y="276"/>
                </a:moveTo>
                <a:lnTo>
                  <a:pt x="86" y="138"/>
                </a:lnTo>
                <a:lnTo>
                  <a:pt x="0" y="0"/>
                </a:lnTo>
                <a:lnTo>
                  <a:pt x="86" y="0"/>
                </a:lnTo>
                <a:lnTo>
                  <a:pt x="173" y="138"/>
                </a:lnTo>
                <a:lnTo>
                  <a:pt x="86" y="276"/>
                </a:lnTo>
                <a:lnTo>
                  <a:pt x="0"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85" name="Freeform 15"/>
          <p:cNvSpPr>
            <a:spLocks/>
          </p:cNvSpPr>
          <p:nvPr/>
        </p:nvSpPr>
        <p:spPr bwMode="auto">
          <a:xfrm rot="16200000">
            <a:off x="6295678" y="4343634"/>
            <a:ext cx="145885" cy="153260"/>
          </a:xfrm>
          <a:custGeom>
            <a:avLst/>
            <a:gdLst>
              <a:gd name="T0" fmla="*/ 0 w 173"/>
              <a:gd name="T1" fmla="*/ 276 h 276"/>
              <a:gd name="T2" fmla="*/ 86 w 173"/>
              <a:gd name="T3" fmla="*/ 138 h 276"/>
              <a:gd name="T4" fmla="*/ 0 w 173"/>
              <a:gd name="T5" fmla="*/ 0 h 276"/>
              <a:gd name="T6" fmla="*/ 86 w 173"/>
              <a:gd name="T7" fmla="*/ 0 h 276"/>
              <a:gd name="T8" fmla="*/ 173 w 173"/>
              <a:gd name="T9" fmla="*/ 138 h 276"/>
              <a:gd name="T10" fmla="*/ 86 w 173"/>
              <a:gd name="T11" fmla="*/ 276 h 276"/>
              <a:gd name="T12" fmla="*/ 0 w 173"/>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73" h="276">
                <a:moveTo>
                  <a:pt x="0" y="276"/>
                </a:moveTo>
                <a:lnTo>
                  <a:pt x="86" y="138"/>
                </a:lnTo>
                <a:lnTo>
                  <a:pt x="0" y="0"/>
                </a:lnTo>
                <a:lnTo>
                  <a:pt x="86" y="0"/>
                </a:lnTo>
                <a:lnTo>
                  <a:pt x="173" y="138"/>
                </a:lnTo>
                <a:lnTo>
                  <a:pt x="86" y="276"/>
                </a:lnTo>
                <a:lnTo>
                  <a:pt x="0" y="2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 name="TextBox 3"/>
          <p:cNvSpPr txBox="1"/>
          <p:nvPr>
            <p:custDataLst>
              <p:tags r:id="rId1"/>
            </p:custDataLst>
          </p:nvPr>
        </p:nvSpPr>
        <p:spPr>
          <a:xfrm>
            <a:off x="8357908" y="6324879"/>
            <a:ext cx="504788" cy="251816"/>
          </a:xfrm>
          <a:prstGeom prst="rect">
            <a:avLst/>
          </a:prstGeom>
          <a:noFill/>
        </p:spPr>
        <p:txBody>
          <a:bodyPr vert="horz" wrap="none" lIns="0" tIns="0" rIns="0" bIns="0" rtlCol="0" anchor="b">
            <a:noAutofit/>
          </a:bodyPr>
          <a:lstStyle/>
          <a:p>
            <a:pPr algn="r"/>
            <a:r>
              <a:rPr lang="en-GB" sz="750" b="0" dirty="0" smtClean="0">
                <a:solidFill>
                  <a:srgbClr val="333333"/>
                </a:solidFill>
                <a:latin typeface="+mj-lt"/>
              </a:rPr>
              <a:t>36</a:t>
            </a:r>
          </a:p>
        </p:txBody>
      </p:sp>
    </p:spTree>
    <p:extLst>
      <p:ext uri="{BB962C8B-B14F-4D97-AF65-F5344CB8AC3E}">
        <p14:creationId xmlns:p14="http://schemas.microsoft.com/office/powerpoint/2010/main" val="3060862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Hexagon 16"/>
          <p:cNvSpPr/>
          <p:nvPr/>
        </p:nvSpPr>
        <p:spPr bwMode="auto">
          <a:xfrm rot="16200000">
            <a:off x="273872" y="1786238"/>
            <a:ext cx="2875561" cy="2165022"/>
          </a:xfrm>
          <a:prstGeom prst="hexagon">
            <a:avLst/>
          </a:prstGeom>
          <a:solidFill>
            <a:schemeClr val="accent1"/>
          </a:solidFill>
          <a:ln w="9525">
            <a:noFill/>
            <a:round/>
            <a:headEnd/>
            <a:tailEnd/>
          </a:ln>
          <a:extLst/>
        </p:spPr>
        <p:txBody>
          <a:bodyPr vert="horz" wrap="square" lIns="91440" tIns="45720" rIns="91440" bIns="45720" numCol="1" rtlCol="0" anchor="t" anchorCtr="0" compatLnSpc="1">
            <a:prstTxWarp prst="textNoShape">
              <a:avLst/>
            </a:prstTxWarp>
          </a:bodyPr>
          <a:lstStyle/>
          <a:p>
            <a:pPr algn="ctr"/>
            <a:endParaRPr lang="en-AU" dirty="0"/>
          </a:p>
        </p:txBody>
      </p:sp>
      <p:grpSp>
        <p:nvGrpSpPr>
          <p:cNvPr id="4" name="Group 4"/>
          <p:cNvGrpSpPr>
            <a:grpSpLocks noChangeAspect="1"/>
          </p:cNvGrpSpPr>
          <p:nvPr/>
        </p:nvGrpSpPr>
        <p:grpSpPr bwMode="auto">
          <a:xfrm>
            <a:off x="1090657" y="2698692"/>
            <a:ext cx="1241992" cy="903596"/>
            <a:chOff x="2648" y="1467"/>
            <a:chExt cx="460" cy="309"/>
          </a:xfrm>
          <a:solidFill>
            <a:schemeClr val="bg1"/>
          </a:solidFill>
        </p:grpSpPr>
        <p:sp>
          <p:nvSpPr>
            <p:cNvPr id="13" name="Freeform 5"/>
            <p:cNvSpPr>
              <a:spLocks/>
            </p:cNvSpPr>
            <p:nvPr/>
          </p:nvSpPr>
          <p:spPr bwMode="auto">
            <a:xfrm>
              <a:off x="2648" y="1467"/>
              <a:ext cx="134" cy="309"/>
            </a:xfrm>
            <a:custGeom>
              <a:avLst/>
              <a:gdLst>
                <a:gd name="T0" fmla="*/ 16 w 56"/>
                <a:gd name="T1" fmla="*/ 8 h 128"/>
                <a:gd name="T2" fmla="*/ 8 w 56"/>
                <a:gd name="T3" fmla="*/ 0 h 128"/>
                <a:gd name="T4" fmla="*/ 0 w 56"/>
                <a:gd name="T5" fmla="*/ 8 h 128"/>
                <a:gd name="T6" fmla="*/ 0 w 56"/>
                <a:gd name="T7" fmla="*/ 128 h 128"/>
                <a:gd name="T8" fmla="*/ 16 w 56"/>
                <a:gd name="T9" fmla="*/ 128 h 128"/>
                <a:gd name="T10" fmla="*/ 16 w 56"/>
                <a:gd name="T11" fmla="*/ 96 h 128"/>
                <a:gd name="T12" fmla="*/ 56 w 56"/>
                <a:gd name="T13" fmla="*/ 96 h 128"/>
                <a:gd name="T14" fmla="*/ 56 w 56"/>
                <a:gd name="T15" fmla="*/ 64 h 128"/>
                <a:gd name="T16" fmla="*/ 16 w 56"/>
                <a:gd name="T17" fmla="*/ 64 h 128"/>
                <a:gd name="T18" fmla="*/ 16 w 56"/>
                <a:gd name="T19"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28">
                  <a:moveTo>
                    <a:pt x="16" y="8"/>
                  </a:moveTo>
                  <a:cubicBezTo>
                    <a:pt x="16" y="4"/>
                    <a:pt x="12" y="0"/>
                    <a:pt x="8" y="0"/>
                  </a:cubicBezTo>
                  <a:cubicBezTo>
                    <a:pt x="4" y="0"/>
                    <a:pt x="0" y="4"/>
                    <a:pt x="0" y="8"/>
                  </a:cubicBezTo>
                  <a:cubicBezTo>
                    <a:pt x="0" y="128"/>
                    <a:pt x="0" y="128"/>
                    <a:pt x="0" y="128"/>
                  </a:cubicBezTo>
                  <a:cubicBezTo>
                    <a:pt x="16" y="128"/>
                    <a:pt x="16" y="128"/>
                    <a:pt x="16" y="128"/>
                  </a:cubicBezTo>
                  <a:cubicBezTo>
                    <a:pt x="16" y="96"/>
                    <a:pt x="16" y="96"/>
                    <a:pt x="16" y="96"/>
                  </a:cubicBezTo>
                  <a:cubicBezTo>
                    <a:pt x="56" y="96"/>
                    <a:pt x="56" y="96"/>
                    <a:pt x="56" y="96"/>
                  </a:cubicBezTo>
                  <a:cubicBezTo>
                    <a:pt x="56" y="64"/>
                    <a:pt x="56" y="64"/>
                    <a:pt x="56" y="64"/>
                  </a:cubicBezTo>
                  <a:cubicBezTo>
                    <a:pt x="16" y="64"/>
                    <a:pt x="16" y="64"/>
                    <a:pt x="16" y="64"/>
                  </a:cubicBez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chemeClr val="bg1"/>
                </a:solidFill>
              </a:endParaRPr>
            </a:p>
          </p:txBody>
        </p:sp>
        <p:sp>
          <p:nvSpPr>
            <p:cNvPr id="14" name="Freeform 6"/>
            <p:cNvSpPr>
              <a:spLocks/>
            </p:cNvSpPr>
            <p:nvPr/>
          </p:nvSpPr>
          <p:spPr bwMode="auto">
            <a:xfrm>
              <a:off x="3069" y="1621"/>
              <a:ext cx="39" cy="155"/>
            </a:xfrm>
            <a:custGeom>
              <a:avLst/>
              <a:gdLst>
                <a:gd name="T0" fmla="*/ 10 w 16"/>
                <a:gd name="T1" fmla="*/ 0 h 64"/>
                <a:gd name="T2" fmla="*/ 0 w 16"/>
                <a:gd name="T3" fmla="*/ 0 h 64"/>
                <a:gd name="T4" fmla="*/ 0 w 16"/>
                <a:gd name="T5" fmla="*/ 64 h 64"/>
                <a:gd name="T6" fmla="*/ 16 w 16"/>
                <a:gd name="T7" fmla="*/ 64 h 64"/>
                <a:gd name="T8" fmla="*/ 16 w 16"/>
                <a:gd name="T9" fmla="*/ 6 h 64"/>
                <a:gd name="T10" fmla="*/ 10 w 16"/>
                <a:gd name="T11" fmla="*/ 0 h 64"/>
              </a:gdLst>
              <a:ahLst/>
              <a:cxnLst>
                <a:cxn ang="0">
                  <a:pos x="T0" y="T1"/>
                </a:cxn>
                <a:cxn ang="0">
                  <a:pos x="T2" y="T3"/>
                </a:cxn>
                <a:cxn ang="0">
                  <a:pos x="T4" y="T5"/>
                </a:cxn>
                <a:cxn ang="0">
                  <a:pos x="T6" y="T7"/>
                </a:cxn>
                <a:cxn ang="0">
                  <a:pos x="T8" y="T9"/>
                </a:cxn>
                <a:cxn ang="0">
                  <a:pos x="T10" y="T11"/>
                </a:cxn>
              </a:cxnLst>
              <a:rect l="0" t="0" r="r" b="b"/>
              <a:pathLst>
                <a:path w="16" h="64">
                  <a:moveTo>
                    <a:pt x="10" y="0"/>
                  </a:moveTo>
                  <a:cubicBezTo>
                    <a:pt x="9" y="0"/>
                    <a:pt x="0" y="0"/>
                    <a:pt x="0" y="0"/>
                  </a:cubicBezTo>
                  <a:cubicBezTo>
                    <a:pt x="0" y="64"/>
                    <a:pt x="0" y="64"/>
                    <a:pt x="0" y="64"/>
                  </a:cubicBezTo>
                  <a:cubicBezTo>
                    <a:pt x="16" y="64"/>
                    <a:pt x="16" y="64"/>
                    <a:pt x="16" y="64"/>
                  </a:cubicBezTo>
                  <a:cubicBezTo>
                    <a:pt x="16" y="6"/>
                    <a:pt x="16" y="6"/>
                    <a:pt x="16" y="6"/>
                  </a:cubicBezTo>
                  <a:cubicBezTo>
                    <a:pt x="16" y="3"/>
                    <a:pt x="13"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chemeClr val="bg1"/>
                </a:solidFill>
              </a:endParaRPr>
            </a:p>
          </p:txBody>
        </p:sp>
        <p:sp>
          <p:nvSpPr>
            <p:cNvPr id="15" name="Freeform 7"/>
            <p:cNvSpPr>
              <a:spLocks/>
            </p:cNvSpPr>
            <p:nvPr/>
          </p:nvSpPr>
          <p:spPr bwMode="auto">
            <a:xfrm>
              <a:off x="2801" y="1544"/>
              <a:ext cx="249" cy="174"/>
            </a:xfrm>
            <a:custGeom>
              <a:avLst/>
              <a:gdLst>
                <a:gd name="T0" fmla="*/ 92 w 104"/>
                <a:gd name="T1" fmla="*/ 0 h 72"/>
                <a:gd name="T2" fmla="*/ 0 w 104"/>
                <a:gd name="T3" fmla="*/ 0 h 72"/>
                <a:gd name="T4" fmla="*/ 0 w 104"/>
                <a:gd name="T5" fmla="*/ 72 h 72"/>
                <a:gd name="T6" fmla="*/ 104 w 104"/>
                <a:gd name="T7" fmla="*/ 72 h 72"/>
                <a:gd name="T8" fmla="*/ 104 w 104"/>
                <a:gd name="T9" fmla="*/ 12 h 72"/>
                <a:gd name="T10" fmla="*/ 92 w 104"/>
                <a:gd name="T11" fmla="*/ 0 h 72"/>
              </a:gdLst>
              <a:ahLst/>
              <a:cxnLst>
                <a:cxn ang="0">
                  <a:pos x="T0" y="T1"/>
                </a:cxn>
                <a:cxn ang="0">
                  <a:pos x="T2" y="T3"/>
                </a:cxn>
                <a:cxn ang="0">
                  <a:pos x="T4" y="T5"/>
                </a:cxn>
                <a:cxn ang="0">
                  <a:pos x="T6" y="T7"/>
                </a:cxn>
                <a:cxn ang="0">
                  <a:pos x="T8" y="T9"/>
                </a:cxn>
                <a:cxn ang="0">
                  <a:pos x="T10" y="T11"/>
                </a:cxn>
              </a:cxnLst>
              <a:rect l="0" t="0" r="r" b="b"/>
              <a:pathLst>
                <a:path w="104" h="72">
                  <a:moveTo>
                    <a:pt x="92" y="0"/>
                  </a:moveTo>
                  <a:cubicBezTo>
                    <a:pt x="0" y="0"/>
                    <a:pt x="0" y="0"/>
                    <a:pt x="0" y="0"/>
                  </a:cubicBezTo>
                  <a:cubicBezTo>
                    <a:pt x="0" y="72"/>
                    <a:pt x="0" y="72"/>
                    <a:pt x="0" y="72"/>
                  </a:cubicBezTo>
                  <a:cubicBezTo>
                    <a:pt x="104" y="72"/>
                    <a:pt x="104" y="72"/>
                    <a:pt x="104" y="72"/>
                  </a:cubicBezTo>
                  <a:cubicBezTo>
                    <a:pt x="104" y="12"/>
                    <a:pt x="104" y="12"/>
                    <a:pt x="104" y="12"/>
                  </a:cubicBezTo>
                  <a:cubicBezTo>
                    <a:pt x="104" y="5"/>
                    <a:pt x="99" y="0"/>
                    <a:pt x="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chemeClr val="bg1"/>
                </a:solidFill>
              </a:endParaRPr>
            </a:p>
          </p:txBody>
        </p:sp>
        <p:sp>
          <p:nvSpPr>
            <p:cNvPr id="16" name="Oval 8"/>
            <p:cNvSpPr>
              <a:spLocks noChangeArrowheads="1"/>
            </p:cNvSpPr>
            <p:nvPr/>
          </p:nvSpPr>
          <p:spPr bwMode="auto">
            <a:xfrm>
              <a:off x="2705" y="1525"/>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dirty="0">
                <a:solidFill>
                  <a:schemeClr val="bg1"/>
                </a:solidFill>
              </a:endParaRPr>
            </a:p>
          </p:txBody>
        </p:sp>
      </p:grpSp>
      <p:sp>
        <p:nvSpPr>
          <p:cNvPr id="18" name="TextBox 17"/>
          <p:cNvSpPr txBox="1"/>
          <p:nvPr/>
        </p:nvSpPr>
        <p:spPr>
          <a:xfrm>
            <a:off x="1048812" y="2251920"/>
            <a:ext cx="1325684" cy="387798"/>
          </a:xfrm>
          <a:prstGeom prst="rect">
            <a:avLst/>
          </a:prstGeom>
          <a:noFill/>
        </p:spPr>
        <p:txBody>
          <a:bodyPr wrap="none" lIns="0" tIns="0" rIns="0" bIns="0" rtlCol="0">
            <a:spAutoFit/>
          </a:bodyPr>
          <a:lstStyle/>
          <a:p>
            <a:pPr algn="ctr">
              <a:lnSpc>
                <a:spcPct val="90000"/>
              </a:lnSpc>
              <a:spcAft>
                <a:spcPts val="900"/>
              </a:spcAft>
            </a:pPr>
            <a:r>
              <a:rPr lang="en-AU" sz="2800" dirty="0" smtClean="0">
                <a:solidFill>
                  <a:schemeClr val="bg1"/>
                </a:solidFill>
                <a:latin typeface="+mn-lt"/>
              </a:rPr>
              <a:t>HOTEL</a:t>
            </a:r>
          </a:p>
        </p:txBody>
      </p:sp>
      <p:sp>
        <p:nvSpPr>
          <p:cNvPr id="19" name="TextBox 18"/>
          <p:cNvSpPr txBox="1"/>
          <p:nvPr/>
        </p:nvSpPr>
        <p:spPr>
          <a:xfrm>
            <a:off x="3249289" y="2367591"/>
            <a:ext cx="2191306" cy="664797"/>
          </a:xfrm>
          <a:prstGeom prst="rect">
            <a:avLst/>
          </a:prstGeom>
          <a:noFill/>
        </p:spPr>
        <p:txBody>
          <a:bodyPr wrap="none" lIns="0" tIns="0" rIns="0" bIns="0" rtlCol="0">
            <a:spAutoFit/>
          </a:bodyPr>
          <a:lstStyle/>
          <a:p>
            <a:pPr algn="ctr">
              <a:lnSpc>
                <a:spcPct val="90000"/>
              </a:lnSpc>
              <a:spcAft>
                <a:spcPts val="900"/>
              </a:spcAft>
            </a:pPr>
            <a:r>
              <a:rPr lang="en-AU" sz="4800" dirty="0" smtClean="0">
                <a:solidFill>
                  <a:schemeClr val="accent1"/>
                </a:solidFill>
                <a:latin typeface="+mn-lt"/>
              </a:rPr>
              <a:t>+38%</a:t>
            </a:r>
          </a:p>
        </p:txBody>
      </p:sp>
      <p:sp>
        <p:nvSpPr>
          <p:cNvPr id="20" name="TextBox 19"/>
          <p:cNvSpPr txBox="1"/>
          <p:nvPr/>
        </p:nvSpPr>
        <p:spPr>
          <a:xfrm>
            <a:off x="5943129" y="2367591"/>
            <a:ext cx="2628925" cy="664797"/>
          </a:xfrm>
          <a:prstGeom prst="rect">
            <a:avLst/>
          </a:prstGeom>
          <a:noFill/>
        </p:spPr>
        <p:txBody>
          <a:bodyPr wrap="none" lIns="0" tIns="0" rIns="0" bIns="0" rtlCol="0">
            <a:spAutoFit/>
          </a:bodyPr>
          <a:lstStyle/>
          <a:p>
            <a:pPr algn="ctr">
              <a:lnSpc>
                <a:spcPct val="90000"/>
              </a:lnSpc>
              <a:spcAft>
                <a:spcPts val="900"/>
              </a:spcAft>
            </a:pPr>
            <a:r>
              <a:rPr lang="en-AU" sz="4800" dirty="0" smtClean="0">
                <a:solidFill>
                  <a:schemeClr val="accent1"/>
                </a:solidFill>
                <a:latin typeface="+mn-lt"/>
              </a:rPr>
              <a:t>+500%</a:t>
            </a:r>
          </a:p>
        </p:txBody>
      </p:sp>
      <p:sp>
        <p:nvSpPr>
          <p:cNvPr id="21" name="TextBox 20"/>
          <p:cNvSpPr txBox="1"/>
          <p:nvPr/>
        </p:nvSpPr>
        <p:spPr>
          <a:xfrm>
            <a:off x="3345469" y="3269710"/>
            <a:ext cx="1998945" cy="276999"/>
          </a:xfrm>
          <a:prstGeom prst="rect">
            <a:avLst/>
          </a:prstGeom>
          <a:noFill/>
        </p:spPr>
        <p:txBody>
          <a:bodyPr wrap="none" lIns="0" tIns="0" rIns="0" bIns="0" rtlCol="0">
            <a:spAutoFit/>
          </a:bodyPr>
          <a:lstStyle/>
          <a:p>
            <a:pPr algn="ctr">
              <a:lnSpc>
                <a:spcPct val="90000"/>
              </a:lnSpc>
              <a:spcAft>
                <a:spcPts val="900"/>
              </a:spcAft>
            </a:pPr>
            <a:r>
              <a:rPr lang="en-AU" sz="2000" dirty="0">
                <a:solidFill>
                  <a:srgbClr val="333333"/>
                </a:solidFill>
                <a:latin typeface="+mn-lt"/>
              </a:rPr>
              <a:t>Consideration</a:t>
            </a:r>
            <a:endParaRPr lang="en-AU" sz="2000" dirty="0" smtClean="0">
              <a:solidFill>
                <a:srgbClr val="333333"/>
              </a:solidFill>
              <a:latin typeface="+mn-lt"/>
            </a:endParaRPr>
          </a:p>
        </p:txBody>
      </p:sp>
      <p:sp>
        <p:nvSpPr>
          <p:cNvPr id="22" name="TextBox 21"/>
          <p:cNvSpPr txBox="1"/>
          <p:nvPr/>
        </p:nvSpPr>
        <p:spPr>
          <a:xfrm>
            <a:off x="6875277" y="3269710"/>
            <a:ext cx="764633" cy="276999"/>
          </a:xfrm>
          <a:prstGeom prst="rect">
            <a:avLst/>
          </a:prstGeom>
          <a:noFill/>
        </p:spPr>
        <p:txBody>
          <a:bodyPr wrap="none" lIns="0" tIns="0" rIns="0" bIns="0" rtlCol="0">
            <a:spAutoFit/>
          </a:bodyPr>
          <a:lstStyle/>
          <a:p>
            <a:pPr algn="ctr">
              <a:lnSpc>
                <a:spcPct val="90000"/>
              </a:lnSpc>
              <a:spcAft>
                <a:spcPts val="900"/>
              </a:spcAft>
            </a:pPr>
            <a:r>
              <a:rPr lang="en-AU" sz="2000" dirty="0">
                <a:solidFill>
                  <a:srgbClr val="333333"/>
                </a:solidFill>
                <a:latin typeface="+mn-lt"/>
              </a:rPr>
              <a:t>Sales</a:t>
            </a:r>
            <a:endParaRPr lang="en-AU" sz="2000" dirty="0" smtClean="0">
              <a:solidFill>
                <a:srgbClr val="333333"/>
              </a:solidFill>
              <a:latin typeface="+mn-lt"/>
            </a:endParaRPr>
          </a:p>
        </p:txBody>
      </p:sp>
      <p:sp>
        <p:nvSpPr>
          <p:cNvPr id="23" name="TextBox 22"/>
          <p:cNvSpPr txBox="1"/>
          <p:nvPr/>
        </p:nvSpPr>
        <p:spPr>
          <a:xfrm>
            <a:off x="4469513" y="3906774"/>
            <a:ext cx="2769604" cy="221599"/>
          </a:xfrm>
          <a:prstGeom prst="rect">
            <a:avLst/>
          </a:prstGeom>
          <a:noFill/>
        </p:spPr>
        <p:txBody>
          <a:bodyPr wrap="none" lIns="0" tIns="0" rIns="0" bIns="0" rtlCol="0">
            <a:spAutoFit/>
          </a:bodyPr>
          <a:lstStyle/>
          <a:p>
            <a:pPr algn="ctr">
              <a:lnSpc>
                <a:spcPct val="90000"/>
              </a:lnSpc>
              <a:spcAft>
                <a:spcPts val="900"/>
              </a:spcAft>
            </a:pPr>
            <a:r>
              <a:rPr lang="en-AU" sz="1600" b="0" dirty="0">
                <a:solidFill>
                  <a:srgbClr val="333333"/>
                </a:solidFill>
                <a:latin typeface="+mn-lt"/>
              </a:rPr>
              <a:t>(vs. behavioural targeting)</a:t>
            </a:r>
          </a:p>
        </p:txBody>
      </p:sp>
      <p:cxnSp>
        <p:nvCxnSpPr>
          <p:cNvPr id="26" name="Straight Connector 25"/>
          <p:cNvCxnSpPr/>
          <p:nvPr/>
        </p:nvCxnSpPr>
        <p:spPr>
          <a:xfrm>
            <a:off x="3249289" y="3742719"/>
            <a:ext cx="5210052"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Isosceles Triangle 28"/>
          <p:cNvSpPr/>
          <p:nvPr/>
        </p:nvSpPr>
        <p:spPr bwMode="auto">
          <a:xfrm>
            <a:off x="4114186" y="2008265"/>
            <a:ext cx="461515" cy="270933"/>
          </a:xfrm>
          <a:prstGeom prst="triangle">
            <a:avLst/>
          </a:prstGeom>
          <a:solidFill>
            <a:schemeClr val="tx1"/>
          </a:solidFill>
          <a:ln w="9525">
            <a:noFill/>
            <a:round/>
            <a:headEnd/>
            <a:tailEnd/>
          </a:ln>
          <a:extLst/>
        </p:spPr>
        <p:txBody>
          <a:bodyPr vert="horz" wrap="square" lIns="91440" tIns="45720" rIns="91440" bIns="45720" numCol="1" rtlCol="0" anchor="t" anchorCtr="0" compatLnSpc="1">
            <a:prstTxWarp prst="textNoShape">
              <a:avLst/>
            </a:prstTxWarp>
          </a:bodyPr>
          <a:lstStyle/>
          <a:p>
            <a:pPr algn="ctr"/>
            <a:endParaRPr lang="en-AU" dirty="0"/>
          </a:p>
        </p:txBody>
      </p:sp>
      <p:sp>
        <p:nvSpPr>
          <p:cNvPr id="30" name="Isosceles Triangle 29"/>
          <p:cNvSpPr/>
          <p:nvPr/>
        </p:nvSpPr>
        <p:spPr bwMode="auto">
          <a:xfrm>
            <a:off x="7026836" y="2008265"/>
            <a:ext cx="461515" cy="270933"/>
          </a:xfrm>
          <a:prstGeom prst="triangle">
            <a:avLst/>
          </a:prstGeom>
          <a:solidFill>
            <a:schemeClr val="tx1"/>
          </a:solidFill>
          <a:ln w="9525">
            <a:noFill/>
            <a:round/>
            <a:headEnd/>
            <a:tailEnd/>
          </a:ln>
          <a:extLst/>
        </p:spPr>
        <p:txBody>
          <a:bodyPr vert="horz" wrap="square" lIns="91440" tIns="45720" rIns="91440" bIns="45720" numCol="1" rtlCol="0" anchor="t" anchorCtr="0" compatLnSpc="1">
            <a:prstTxWarp prst="textNoShape">
              <a:avLst/>
            </a:prstTxWarp>
          </a:bodyPr>
          <a:lstStyle/>
          <a:p>
            <a:pPr algn="ctr"/>
            <a:endParaRPr lang="en-AU" dirty="0"/>
          </a:p>
        </p:txBody>
      </p:sp>
      <p:sp>
        <p:nvSpPr>
          <p:cNvPr id="3" name="TextBox 2"/>
          <p:cNvSpPr txBox="1"/>
          <p:nvPr>
            <p:custDataLst>
              <p:tags r:id="rId1"/>
            </p:custDataLst>
          </p:nvPr>
        </p:nvSpPr>
        <p:spPr>
          <a:xfrm>
            <a:off x="8357908" y="6324879"/>
            <a:ext cx="504788" cy="251816"/>
          </a:xfrm>
          <a:prstGeom prst="rect">
            <a:avLst/>
          </a:prstGeom>
          <a:noFill/>
        </p:spPr>
        <p:txBody>
          <a:bodyPr vert="horz" wrap="none" lIns="0" tIns="0" rIns="0" bIns="0" rtlCol="0" anchor="b">
            <a:noAutofit/>
          </a:bodyPr>
          <a:lstStyle/>
          <a:p>
            <a:pPr algn="r"/>
            <a:r>
              <a:rPr lang="en-GB" sz="750" b="0" dirty="0" smtClean="0">
                <a:solidFill>
                  <a:srgbClr val="333333"/>
                </a:solidFill>
                <a:latin typeface="+mj-lt"/>
              </a:rPr>
              <a:t>37</a:t>
            </a:r>
          </a:p>
        </p:txBody>
      </p:sp>
      <p:sp>
        <p:nvSpPr>
          <p:cNvPr id="24" name="TextBox 23"/>
          <p:cNvSpPr txBox="1"/>
          <p:nvPr>
            <p:custDataLst>
              <p:tags r:id="rId2"/>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TNS </a:t>
            </a:r>
            <a:r>
              <a:rPr lang="en-GB" sz="600" b="0" dirty="0">
                <a:solidFill>
                  <a:srgbClr val="333333"/>
                </a:solidFill>
                <a:latin typeface="Verdana"/>
              </a:rPr>
              <a:t>c</a:t>
            </a:r>
            <a:r>
              <a:rPr lang="en-GB" sz="600" b="0" dirty="0" smtClean="0">
                <a:solidFill>
                  <a:srgbClr val="333333"/>
                </a:solidFill>
                <a:latin typeface="Verdana"/>
              </a:rPr>
              <a:t>ase study</a:t>
            </a:r>
            <a:endParaRPr lang="en-US" sz="600" b="0" dirty="0">
              <a:solidFill>
                <a:srgbClr val="333333"/>
              </a:solidFill>
              <a:latin typeface="Verdana"/>
            </a:endParaRPr>
          </a:p>
        </p:txBody>
      </p:sp>
    </p:spTree>
    <p:extLst>
      <p:ext uri="{BB962C8B-B14F-4D97-AF65-F5344CB8AC3E}">
        <p14:creationId xmlns:p14="http://schemas.microsoft.com/office/powerpoint/2010/main" val="18993119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8"/>
          <p:cNvSpPr txBox="1">
            <a:spLocks/>
          </p:cNvSpPr>
          <p:nvPr/>
        </p:nvSpPr>
        <p:spPr>
          <a:xfrm>
            <a:off x="4701928" y="1183013"/>
            <a:ext cx="2079872"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touchpoint priorities</a:t>
            </a:r>
          </a:p>
        </p:txBody>
      </p:sp>
      <p:sp>
        <p:nvSpPr>
          <p:cNvPr id="2" name="Title 1"/>
          <p:cNvSpPr>
            <a:spLocks noGrp="1"/>
          </p:cNvSpPr>
          <p:nvPr>
            <p:ph type="title"/>
          </p:nvPr>
        </p:nvSpPr>
        <p:spPr/>
        <p:txBody>
          <a:bodyPr/>
          <a:lstStyle/>
          <a:p>
            <a:r>
              <a:rPr lang="en-GB" dirty="0"/>
              <a:t>Four </a:t>
            </a:r>
            <a:r>
              <a:rPr lang="en-GB" dirty="0" smtClean="0"/>
              <a:t>opportunities to focus on instead</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18</a:t>
            </a:fld>
            <a:endParaRPr lang="en-AU" dirty="0"/>
          </a:p>
        </p:txBody>
      </p:sp>
      <p:sp>
        <p:nvSpPr>
          <p:cNvPr id="32" name="Content Placeholder 6"/>
          <p:cNvSpPr txBox="1">
            <a:spLocks/>
          </p:cNvSpPr>
          <p:nvPr/>
        </p:nvSpPr>
        <p:spPr>
          <a:xfrm>
            <a:off x="2353636" y="1183013"/>
            <a:ext cx="2208441"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smtClean="0"/>
              <a:t>New ways to target consumers</a:t>
            </a:r>
            <a:endParaRPr lang="en-US" dirty="0"/>
          </a:p>
        </p:txBody>
      </p:sp>
      <p:sp>
        <p:nvSpPr>
          <p:cNvPr id="33" name="Content Placeholder 7"/>
          <p:cNvSpPr txBox="1">
            <a:spLocks/>
          </p:cNvSpPr>
          <p:nvPr/>
        </p:nvSpPr>
        <p:spPr>
          <a:xfrm>
            <a:off x="6807207" y="1183012"/>
            <a:ext cx="2221296"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a:t>
            </a:r>
            <a:r>
              <a:rPr lang="en-US" dirty="0" smtClean="0"/>
              <a:t>way to target moments</a:t>
            </a:r>
            <a:endParaRPr lang="en-US" dirty="0"/>
          </a:p>
          <a:p>
            <a:pPr algn="ctr" fontAlgn="auto">
              <a:spcAft>
                <a:spcPts val="0"/>
              </a:spcAft>
            </a:pPr>
            <a:endParaRPr lang="en-GB" dirty="0"/>
          </a:p>
        </p:txBody>
      </p:sp>
      <p:sp>
        <p:nvSpPr>
          <p:cNvPr id="34" name="Content Placeholder 5"/>
          <p:cNvSpPr txBox="1">
            <a:spLocks/>
          </p:cNvSpPr>
          <p:nvPr/>
        </p:nvSpPr>
        <p:spPr>
          <a:xfrm>
            <a:off x="83869" y="1183013"/>
            <a:ext cx="2229750"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dirty="0" smtClean="0"/>
              <a:t>New ways to </a:t>
            </a:r>
            <a:br>
              <a:rPr lang="en-GB" dirty="0" smtClean="0"/>
            </a:br>
            <a:r>
              <a:rPr lang="en-GB" dirty="0" smtClean="0"/>
              <a:t>segment</a:t>
            </a:r>
          </a:p>
          <a:p>
            <a:pPr algn="ctr" fontAlgn="auto">
              <a:spcAft>
                <a:spcPts val="0"/>
              </a:spcAft>
            </a:pPr>
            <a:endParaRPr lang="en-GB" dirty="0"/>
          </a:p>
        </p:txBody>
      </p:sp>
      <p:grpSp>
        <p:nvGrpSpPr>
          <p:cNvPr id="23" name="Group 22"/>
          <p:cNvGrpSpPr/>
          <p:nvPr/>
        </p:nvGrpSpPr>
        <p:grpSpPr>
          <a:xfrm>
            <a:off x="2945859" y="2231684"/>
            <a:ext cx="1023994" cy="1037300"/>
            <a:chOff x="417728" y="2257557"/>
            <a:chExt cx="1188244" cy="1188243"/>
          </a:xfrm>
        </p:grpSpPr>
        <p:grpSp>
          <p:nvGrpSpPr>
            <p:cNvPr id="24" name="Group 23"/>
            <p:cNvGrpSpPr/>
            <p:nvPr/>
          </p:nvGrpSpPr>
          <p:grpSpPr>
            <a:xfrm>
              <a:off x="417728" y="2257557"/>
              <a:ext cx="1188244" cy="1188243"/>
              <a:chOff x="-2489200" y="4181274"/>
              <a:chExt cx="1665288" cy="1665287"/>
            </a:xfrm>
          </p:grpSpPr>
          <p:sp>
            <p:nvSpPr>
              <p:cNvPr id="42" name="Freeform 6"/>
              <p:cNvSpPr>
                <a:spLocks/>
              </p:cNvSpPr>
              <p:nvPr/>
            </p:nvSpPr>
            <p:spPr bwMode="auto">
              <a:xfrm>
                <a:off x="-2489200" y="4181274"/>
                <a:ext cx="320676" cy="320676"/>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3" name="Freeform 7"/>
              <p:cNvSpPr>
                <a:spLocks/>
              </p:cNvSpPr>
              <p:nvPr/>
            </p:nvSpPr>
            <p:spPr bwMode="auto">
              <a:xfrm>
                <a:off x="-1144588" y="4181274"/>
                <a:ext cx="320676" cy="320674"/>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4" name="Freeform 8"/>
              <p:cNvSpPr>
                <a:spLocks/>
              </p:cNvSpPr>
              <p:nvPr/>
            </p:nvSpPr>
            <p:spPr bwMode="auto">
              <a:xfrm>
                <a:off x="-1144588" y="5525887"/>
                <a:ext cx="320676" cy="320674"/>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5" name="Freeform 9"/>
              <p:cNvSpPr>
                <a:spLocks/>
              </p:cNvSpPr>
              <p:nvPr/>
            </p:nvSpPr>
            <p:spPr bwMode="auto">
              <a:xfrm>
                <a:off x="-2489200" y="5525887"/>
                <a:ext cx="320676" cy="320674"/>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27" name="Group 26"/>
            <p:cNvGrpSpPr/>
            <p:nvPr/>
          </p:nvGrpSpPr>
          <p:grpSpPr>
            <a:xfrm>
              <a:off x="656250" y="2498565"/>
              <a:ext cx="711200" cy="711200"/>
              <a:chOff x="1119188" y="1858672"/>
              <a:chExt cx="876300" cy="876300"/>
            </a:xfrm>
            <a:solidFill>
              <a:srgbClr val="800000"/>
            </a:solidFill>
          </p:grpSpPr>
          <p:sp>
            <p:nvSpPr>
              <p:cNvPr id="39" name="Freeform 18"/>
              <p:cNvSpPr>
                <a:spLocks noEditPoints="1"/>
              </p:cNvSpPr>
              <p:nvPr/>
            </p:nvSpPr>
            <p:spPr bwMode="auto">
              <a:xfrm>
                <a:off x="1284288" y="2022184"/>
                <a:ext cx="547688" cy="547688"/>
              </a:xfrm>
              <a:custGeom>
                <a:avLst/>
                <a:gdLst>
                  <a:gd name="T0" fmla="*/ 939 w 1879"/>
                  <a:gd name="T1" fmla="*/ 1879 h 1879"/>
                  <a:gd name="T2" fmla="*/ 275 w 1879"/>
                  <a:gd name="T3" fmla="*/ 1604 h 1879"/>
                  <a:gd name="T4" fmla="*/ 0 w 1879"/>
                  <a:gd name="T5" fmla="*/ 939 h 1879"/>
                  <a:gd name="T6" fmla="*/ 275 w 1879"/>
                  <a:gd name="T7" fmla="*/ 275 h 1879"/>
                  <a:gd name="T8" fmla="*/ 939 w 1879"/>
                  <a:gd name="T9" fmla="*/ 0 h 1879"/>
                  <a:gd name="T10" fmla="*/ 1603 w 1879"/>
                  <a:gd name="T11" fmla="*/ 275 h 1879"/>
                  <a:gd name="T12" fmla="*/ 1879 w 1879"/>
                  <a:gd name="T13" fmla="*/ 939 h 1879"/>
                  <a:gd name="T14" fmla="*/ 1603 w 1879"/>
                  <a:gd name="T15" fmla="*/ 1604 h 1879"/>
                  <a:gd name="T16" fmla="*/ 939 w 1879"/>
                  <a:gd name="T17" fmla="*/ 1879 h 1879"/>
                  <a:gd name="T18" fmla="*/ 939 w 1879"/>
                  <a:gd name="T19" fmla="*/ 280 h 1879"/>
                  <a:gd name="T20" fmla="*/ 280 w 1879"/>
                  <a:gd name="T21" fmla="*/ 939 h 1879"/>
                  <a:gd name="T22" fmla="*/ 939 w 1879"/>
                  <a:gd name="T23" fmla="*/ 1599 h 1879"/>
                  <a:gd name="T24" fmla="*/ 1599 w 1879"/>
                  <a:gd name="T25" fmla="*/ 939 h 1879"/>
                  <a:gd name="T26" fmla="*/ 939 w 1879"/>
                  <a:gd name="T27" fmla="*/ 28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9" h="1879">
                    <a:moveTo>
                      <a:pt x="939" y="1879"/>
                    </a:moveTo>
                    <a:cubicBezTo>
                      <a:pt x="688" y="1879"/>
                      <a:pt x="452" y="1781"/>
                      <a:pt x="275" y="1604"/>
                    </a:cubicBezTo>
                    <a:cubicBezTo>
                      <a:pt x="98" y="1426"/>
                      <a:pt x="0" y="1190"/>
                      <a:pt x="0" y="939"/>
                    </a:cubicBezTo>
                    <a:cubicBezTo>
                      <a:pt x="0" y="689"/>
                      <a:pt x="98" y="453"/>
                      <a:pt x="275" y="275"/>
                    </a:cubicBezTo>
                    <a:cubicBezTo>
                      <a:pt x="452" y="98"/>
                      <a:pt x="688" y="0"/>
                      <a:pt x="939" y="0"/>
                    </a:cubicBezTo>
                    <a:cubicBezTo>
                      <a:pt x="1190" y="0"/>
                      <a:pt x="1426" y="98"/>
                      <a:pt x="1603" y="275"/>
                    </a:cubicBezTo>
                    <a:cubicBezTo>
                      <a:pt x="1781" y="453"/>
                      <a:pt x="1879" y="689"/>
                      <a:pt x="1879" y="939"/>
                    </a:cubicBezTo>
                    <a:cubicBezTo>
                      <a:pt x="1879" y="1190"/>
                      <a:pt x="1781" y="1426"/>
                      <a:pt x="1603" y="1604"/>
                    </a:cubicBezTo>
                    <a:cubicBezTo>
                      <a:pt x="1426" y="1781"/>
                      <a:pt x="1190" y="1879"/>
                      <a:pt x="939" y="1879"/>
                    </a:cubicBezTo>
                    <a:close/>
                    <a:moveTo>
                      <a:pt x="939" y="280"/>
                    </a:moveTo>
                    <a:cubicBezTo>
                      <a:pt x="576" y="280"/>
                      <a:pt x="280" y="576"/>
                      <a:pt x="280" y="939"/>
                    </a:cubicBezTo>
                    <a:cubicBezTo>
                      <a:pt x="280" y="1303"/>
                      <a:pt x="576" y="1599"/>
                      <a:pt x="939" y="1599"/>
                    </a:cubicBezTo>
                    <a:cubicBezTo>
                      <a:pt x="1303" y="1599"/>
                      <a:pt x="1599" y="1303"/>
                      <a:pt x="1599" y="939"/>
                    </a:cubicBezTo>
                    <a:cubicBezTo>
                      <a:pt x="1599" y="576"/>
                      <a:pt x="1303" y="280"/>
                      <a:pt x="939"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0" name="Oval 19"/>
              <p:cNvSpPr>
                <a:spLocks noChangeArrowheads="1"/>
              </p:cNvSpPr>
              <p:nvPr/>
            </p:nvSpPr>
            <p:spPr bwMode="auto">
              <a:xfrm>
                <a:off x="1462088" y="2201572"/>
                <a:ext cx="190500" cy="188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1" name="Freeform 20"/>
              <p:cNvSpPr>
                <a:spLocks noEditPoints="1"/>
              </p:cNvSpPr>
              <p:nvPr/>
            </p:nvSpPr>
            <p:spPr bwMode="auto">
              <a:xfrm>
                <a:off x="1119188" y="1858672"/>
                <a:ext cx="876300" cy="876300"/>
              </a:xfrm>
              <a:custGeom>
                <a:avLst/>
                <a:gdLst>
                  <a:gd name="T0" fmla="*/ 1504 w 3009"/>
                  <a:gd name="T1" fmla="*/ 3009 h 3009"/>
                  <a:gd name="T2" fmla="*/ 918 w 3009"/>
                  <a:gd name="T3" fmla="*/ 2891 h 3009"/>
                  <a:gd name="T4" fmla="*/ 440 w 3009"/>
                  <a:gd name="T5" fmla="*/ 2568 h 3009"/>
                  <a:gd name="T6" fmla="*/ 118 w 3009"/>
                  <a:gd name="T7" fmla="*/ 2090 h 3009"/>
                  <a:gd name="T8" fmla="*/ 0 w 3009"/>
                  <a:gd name="T9" fmla="*/ 1504 h 3009"/>
                  <a:gd name="T10" fmla="*/ 118 w 3009"/>
                  <a:gd name="T11" fmla="*/ 919 h 3009"/>
                  <a:gd name="T12" fmla="*/ 440 w 3009"/>
                  <a:gd name="T13" fmla="*/ 441 h 3009"/>
                  <a:gd name="T14" fmla="*/ 918 w 3009"/>
                  <a:gd name="T15" fmla="*/ 118 h 3009"/>
                  <a:gd name="T16" fmla="*/ 1504 w 3009"/>
                  <a:gd name="T17" fmla="*/ 0 h 3009"/>
                  <a:gd name="T18" fmla="*/ 2090 w 3009"/>
                  <a:gd name="T19" fmla="*/ 118 h 3009"/>
                  <a:gd name="T20" fmla="*/ 2568 w 3009"/>
                  <a:gd name="T21" fmla="*/ 441 h 3009"/>
                  <a:gd name="T22" fmla="*/ 2890 w 3009"/>
                  <a:gd name="T23" fmla="*/ 919 h 3009"/>
                  <a:gd name="T24" fmla="*/ 3009 w 3009"/>
                  <a:gd name="T25" fmla="*/ 1504 h 3009"/>
                  <a:gd name="T26" fmla="*/ 2890 w 3009"/>
                  <a:gd name="T27" fmla="*/ 2090 h 3009"/>
                  <a:gd name="T28" fmla="*/ 2568 w 3009"/>
                  <a:gd name="T29" fmla="*/ 2568 h 3009"/>
                  <a:gd name="T30" fmla="*/ 2090 w 3009"/>
                  <a:gd name="T31" fmla="*/ 2891 h 3009"/>
                  <a:gd name="T32" fmla="*/ 1504 w 3009"/>
                  <a:gd name="T33" fmla="*/ 3009 h 3009"/>
                  <a:gd name="T34" fmla="*/ 1504 w 3009"/>
                  <a:gd name="T35" fmla="*/ 280 h 3009"/>
                  <a:gd name="T36" fmla="*/ 280 w 3009"/>
                  <a:gd name="T37" fmla="*/ 1504 h 3009"/>
                  <a:gd name="T38" fmla="*/ 1504 w 3009"/>
                  <a:gd name="T39" fmla="*/ 2729 h 3009"/>
                  <a:gd name="T40" fmla="*/ 2729 w 3009"/>
                  <a:gd name="T41" fmla="*/ 1504 h 3009"/>
                  <a:gd name="T42" fmla="*/ 1504 w 3009"/>
                  <a:gd name="T43" fmla="*/ 280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9" h="3009">
                    <a:moveTo>
                      <a:pt x="1504" y="3009"/>
                    </a:moveTo>
                    <a:cubicBezTo>
                      <a:pt x="1301" y="3009"/>
                      <a:pt x="1104" y="2969"/>
                      <a:pt x="918" y="2891"/>
                    </a:cubicBezTo>
                    <a:cubicBezTo>
                      <a:pt x="739" y="2815"/>
                      <a:pt x="578" y="2706"/>
                      <a:pt x="440" y="2568"/>
                    </a:cubicBezTo>
                    <a:cubicBezTo>
                      <a:pt x="302" y="2430"/>
                      <a:pt x="194" y="2269"/>
                      <a:pt x="118" y="2090"/>
                    </a:cubicBezTo>
                    <a:cubicBezTo>
                      <a:pt x="39" y="1905"/>
                      <a:pt x="0" y="1708"/>
                      <a:pt x="0" y="1504"/>
                    </a:cubicBezTo>
                    <a:cubicBezTo>
                      <a:pt x="0" y="1301"/>
                      <a:pt x="39" y="1104"/>
                      <a:pt x="118" y="919"/>
                    </a:cubicBezTo>
                    <a:cubicBezTo>
                      <a:pt x="194" y="740"/>
                      <a:pt x="302" y="579"/>
                      <a:pt x="440" y="441"/>
                    </a:cubicBezTo>
                    <a:cubicBezTo>
                      <a:pt x="578" y="302"/>
                      <a:pt x="739" y="194"/>
                      <a:pt x="918" y="118"/>
                    </a:cubicBezTo>
                    <a:cubicBezTo>
                      <a:pt x="1104" y="40"/>
                      <a:pt x="1301" y="0"/>
                      <a:pt x="1504" y="0"/>
                    </a:cubicBezTo>
                    <a:cubicBezTo>
                      <a:pt x="1707" y="0"/>
                      <a:pt x="1904" y="40"/>
                      <a:pt x="2090" y="118"/>
                    </a:cubicBezTo>
                    <a:cubicBezTo>
                      <a:pt x="2269" y="194"/>
                      <a:pt x="2430" y="302"/>
                      <a:pt x="2568" y="441"/>
                    </a:cubicBezTo>
                    <a:cubicBezTo>
                      <a:pt x="2706" y="579"/>
                      <a:pt x="2815" y="740"/>
                      <a:pt x="2890" y="919"/>
                    </a:cubicBezTo>
                    <a:cubicBezTo>
                      <a:pt x="2969" y="1104"/>
                      <a:pt x="3009" y="1301"/>
                      <a:pt x="3009" y="1504"/>
                    </a:cubicBezTo>
                    <a:cubicBezTo>
                      <a:pt x="3009" y="1708"/>
                      <a:pt x="2969" y="1905"/>
                      <a:pt x="2890" y="2090"/>
                    </a:cubicBezTo>
                    <a:cubicBezTo>
                      <a:pt x="2815" y="2269"/>
                      <a:pt x="2706" y="2430"/>
                      <a:pt x="2568" y="2568"/>
                    </a:cubicBezTo>
                    <a:cubicBezTo>
                      <a:pt x="2430" y="2706"/>
                      <a:pt x="2269" y="2815"/>
                      <a:pt x="2090" y="2891"/>
                    </a:cubicBezTo>
                    <a:cubicBezTo>
                      <a:pt x="1904" y="2969"/>
                      <a:pt x="1707" y="3009"/>
                      <a:pt x="1504" y="3009"/>
                    </a:cubicBezTo>
                    <a:close/>
                    <a:moveTo>
                      <a:pt x="1504" y="280"/>
                    </a:moveTo>
                    <a:cubicBezTo>
                      <a:pt x="829" y="280"/>
                      <a:pt x="280" y="829"/>
                      <a:pt x="280" y="1504"/>
                    </a:cubicBezTo>
                    <a:cubicBezTo>
                      <a:pt x="280" y="2180"/>
                      <a:pt x="829" y="2729"/>
                      <a:pt x="1504" y="2729"/>
                    </a:cubicBezTo>
                    <a:cubicBezTo>
                      <a:pt x="2179" y="2729"/>
                      <a:pt x="2729" y="2180"/>
                      <a:pt x="2729" y="1504"/>
                    </a:cubicBezTo>
                    <a:cubicBezTo>
                      <a:pt x="2729" y="829"/>
                      <a:pt x="2179" y="280"/>
                      <a:pt x="1504"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46" name="Group 45"/>
          <p:cNvGrpSpPr/>
          <p:nvPr/>
        </p:nvGrpSpPr>
        <p:grpSpPr>
          <a:xfrm>
            <a:off x="686747" y="2231684"/>
            <a:ext cx="1023994" cy="1037301"/>
            <a:chOff x="2159572" y="2334726"/>
            <a:chExt cx="1188244" cy="1188244"/>
          </a:xfrm>
        </p:grpSpPr>
        <p:grpSp>
          <p:nvGrpSpPr>
            <p:cNvPr id="47" name="Group 46"/>
            <p:cNvGrpSpPr/>
            <p:nvPr/>
          </p:nvGrpSpPr>
          <p:grpSpPr>
            <a:xfrm>
              <a:off x="2159572" y="2334726"/>
              <a:ext cx="1188244" cy="1188244"/>
              <a:chOff x="-2489200" y="4289426"/>
              <a:chExt cx="1665288" cy="1665288"/>
            </a:xfrm>
          </p:grpSpPr>
          <p:sp>
            <p:nvSpPr>
              <p:cNvPr id="53"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4"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5"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6"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48" name="Group 47"/>
            <p:cNvGrpSpPr/>
            <p:nvPr/>
          </p:nvGrpSpPr>
          <p:grpSpPr>
            <a:xfrm>
              <a:off x="2512440" y="2580808"/>
              <a:ext cx="482509" cy="693148"/>
              <a:chOff x="-2831873" y="3071792"/>
              <a:chExt cx="1250950" cy="1797050"/>
            </a:xfrm>
            <a:solidFill>
              <a:srgbClr val="800000"/>
            </a:solidFill>
          </p:grpSpPr>
          <p:sp>
            <p:nvSpPr>
              <p:cNvPr id="49" name="Freeform 33"/>
              <p:cNvSpPr>
                <a:spLocks/>
              </p:cNvSpPr>
              <p:nvPr/>
            </p:nvSpPr>
            <p:spPr bwMode="auto">
              <a:xfrm>
                <a:off x="-2563586" y="3071792"/>
                <a:ext cx="741363" cy="806450"/>
              </a:xfrm>
              <a:custGeom>
                <a:avLst/>
                <a:gdLst>
                  <a:gd name="T0" fmla="*/ 446 w 467"/>
                  <a:gd name="T1" fmla="*/ 508 h 508"/>
                  <a:gd name="T2" fmla="*/ 467 w 467"/>
                  <a:gd name="T3" fmla="*/ 0 h 508"/>
                  <a:gd name="T4" fmla="*/ 0 w 467"/>
                  <a:gd name="T5" fmla="*/ 0 h 508"/>
                  <a:gd name="T6" fmla="*/ 21 w 467"/>
                  <a:gd name="T7" fmla="*/ 508 h 508"/>
                  <a:gd name="T8" fmla="*/ 446 w 467"/>
                  <a:gd name="T9" fmla="*/ 508 h 508"/>
                  <a:gd name="T10" fmla="*/ 446 w 467"/>
                  <a:gd name="T11" fmla="*/ 508 h 508"/>
                </a:gdLst>
                <a:ahLst/>
                <a:cxnLst>
                  <a:cxn ang="0">
                    <a:pos x="T0" y="T1"/>
                  </a:cxn>
                  <a:cxn ang="0">
                    <a:pos x="T2" y="T3"/>
                  </a:cxn>
                  <a:cxn ang="0">
                    <a:pos x="T4" y="T5"/>
                  </a:cxn>
                  <a:cxn ang="0">
                    <a:pos x="T6" y="T7"/>
                  </a:cxn>
                  <a:cxn ang="0">
                    <a:pos x="T8" y="T9"/>
                  </a:cxn>
                  <a:cxn ang="0">
                    <a:pos x="T10" y="T11"/>
                  </a:cxn>
                </a:cxnLst>
                <a:rect l="0" t="0" r="r" b="b"/>
                <a:pathLst>
                  <a:path w="467" h="508">
                    <a:moveTo>
                      <a:pt x="446" y="508"/>
                    </a:moveTo>
                    <a:lnTo>
                      <a:pt x="467" y="0"/>
                    </a:lnTo>
                    <a:lnTo>
                      <a:pt x="0" y="0"/>
                    </a:lnTo>
                    <a:lnTo>
                      <a:pt x="21" y="508"/>
                    </a:lnTo>
                    <a:lnTo>
                      <a:pt x="446" y="508"/>
                    </a:lnTo>
                    <a:lnTo>
                      <a:pt x="446" y="508"/>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0" name="Freeform 34"/>
              <p:cNvSpPr>
                <a:spLocks/>
              </p:cNvSpPr>
              <p:nvPr/>
            </p:nvSpPr>
            <p:spPr bwMode="auto">
              <a:xfrm>
                <a:off x="-2530248" y="4548167"/>
                <a:ext cx="320675" cy="320675"/>
              </a:xfrm>
              <a:custGeom>
                <a:avLst/>
                <a:gdLst>
                  <a:gd name="T0" fmla="*/ 0 w 202"/>
                  <a:gd name="T1" fmla="*/ 0 h 202"/>
                  <a:gd name="T2" fmla="*/ 202 w 202"/>
                  <a:gd name="T3" fmla="*/ 100 h 202"/>
                  <a:gd name="T4" fmla="*/ 0 w 202"/>
                  <a:gd name="T5" fmla="*/ 202 h 202"/>
                  <a:gd name="T6" fmla="*/ 0 w 202"/>
                  <a:gd name="T7" fmla="*/ 0 h 202"/>
                  <a:gd name="T8" fmla="*/ 0 w 202"/>
                  <a:gd name="T9" fmla="*/ 0 h 202"/>
                </a:gdLst>
                <a:ahLst/>
                <a:cxnLst>
                  <a:cxn ang="0">
                    <a:pos x="T0" y="T1"/>
                  </a:cxn>
                  <a:cxn ang="0">
                    <a:pos x="T2" y="T3"/>
                  </a:cxn>
                  <a:cxn ang="0">
                    <a:pos x="T4" y="T5"/>
                  </a:cxn>
                  <a:cxn ang="0">
                    <a:pos x="T6" y="T7"/>
                  </a:cxn>
                  <a:cxn ang="0">
                    <a:pos x="T8" y="T9"/>
                  </a:cxn>
                </a:cxnLst>
                <a:rect l="0" t="0" r="r" b="b"/>
                <a:pathLst>
                  <a:path w="202" h="202">
                    <a:moveTo>
                      <a:pt x="0" y="0"/>
                    </a:moveTo>
                    <a:lnTo>
                      <a:pt x="202" y="100"/>
                    </a:lnTo>
                    <a:lnTo>
                      <a:pt x="0" y="202"/>
                    </a:lnTo>
                    <a:lnTo>
                      <a:pt x="0" y="0"/>
                    </a:lnTo>
                    <a:lnTo>
                      <a:pt x="0" y="0"/>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1" name="Freeform 35"/>
              <p:cNvSpPr>
                <a:spLocks/>
              </p:cNvSpPr>
              <p:nvPr/>
            </p:nvSpPr>
            <p:spPr bwMode="auto">
              <a:xfrm>
                <a:off x="-2209573" y="4548167"/>
                <a:ext cx="323850" cy="320675"/>
              </a:xfrm>
              <a:custGeom>
                <a:avLst/>
                <a:gdLst>
                  <a:gd name="T0" fmla="*/ 204 w 204"/>
                  <a:gd name="T1" fmla="*/ 202 h 202"/>
                  <a:gd name="T2" fmla="*/ 0 w 204"/>
                  <a:gd name="T3" fmla="*/ 100 h 202"/>
                  <a:gd name="T4" fmla="*/ 204 w 204"/>
                  <a:gd name="T5" fmla="*/ 0 h 202"/>
                  <a:gd name="T6" fmla="*/ 204 w 204"/>
                  <a:gd name="T7" fmla="*/ 202 h 202"/>
                  <a:gd name="T8" fmla="*/ 204 w 204"/>
                  <a:gd name="T9" fmla="*/ 202 h 202"/>
                </a:gdLst>
                <a:ahLst/>
                <a:cxnLst>
                  <a:cxn ang="0">
                    <a:pos x="T0" y="T1"/>
                  </a:cxn>
                  <a:cxn ang="0">
                    <a:pos x="T2" y="T3"/>
                  </a:cxn>
                  <a:cxn ang="0">
                    <a:pos x="T4" y="T5"/>
                  </a:cxn>
                  <a:cxn ang="0">
                    <a:pos x="T6" y="T7"/>
                  </a:cxn>
                  <a:cxn ang="0">
                    <a:pos x="T8" y="T9"/>
                  </a:cxn>
                </a:cxnLst>
                <a:rect l="0" t="0" r="r" b="b"/>
                <a:pathLst>
                  <a:path w="204" h="202">
                    <a:moveTo>
                      <a:pt x="204" y="202"/>
                    </a:moveTo>
                    <a:lnTo>
                      <a:pt x="0" y="100"/>
                    </a:lnTo>
                    <a:lnTo>
                      <a:pt x="204" y="0"/>
                    </a:lnTo>
                    <a:lnTo>
                      <a:pt x="204" y="202"/>
                    </a:lnTo>
                    <a:lnTo>
                      <a:pt x="204" y="202"/>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2" name="Freeform 36"/>
              <p:cNvSpPr>
                <a:spLocks/>
              </p:cNvSpPr>
              <p:nvPr/>
            </p:nvSpPr>
            <p:spPr bwMode="auto">
              <a:xfrm>
                <a:off x="-2831873" y="3878242"/>
                <a:ext cx="1250950" cy="252413"/>
              </a:xfrm>
              <a:custGeom>
                <a:avLst/>
                <a:gdLst>
                  <a:gd name="T0" fmla="*/ 299 w 332"/>
                  <a:gd name="T1" fmla="*/ 0 h 67"/>
                  <a:gd name="T2" fmla="*/ 269 w 332"/>
                  <a:gd name="T3" fmla="*/ 21 h 67"/>
                  <a:gd name="T4" fmla="*/ 269 w 332"/>
                  <a:gd name="T5" fmla="*/ 21 h 67"/>
                  <a:gd name="T6" fmla="*/ 265 w 332"/>
                  <a:gd name="T7" fmla="*/ 24 h 67"/>
                  <a:gd name="T8" fmla="*/ 265 w 332"/>
                  <a:gd name="T9" fmla="*/ 24 h 67"/>
                  <a:gd name="T10" fmla="*/ 166 w 332"/>
                  <a:gd name="T11" fmla="*/ 50 h 67"/>
                  <a:gd name="T12" fmla="*/ 67 w 332"/>
                  <a:gd name="T13" fmla="*/ 24 h 67"/>
                  <a:gd name="T14" fmla="*/ 67 w 332"/>
                  <a:gd name="T15" fmla="*/ 24 h 67"/>
                  <a:gd name="T16" fmla="*/ 62 w 332"/>
                  <a:gd name="T17" fmla="*/ 21 h 67"/>
                  <a:gd name="T18" fmla="*/ 62 w 332"/>
                  <a:gd name="T19" fmla="*/ 21 h 67"/>
                  <a:gd name="T20" fmla="*/ 58 w 332"/>
                  <a:gd name="T21" fmla="*/ 19 h 67"/>
                  <a:gd name="T22" fmla="*/ 58 w 332"/>
                  <a:gd name="T23" fmla="*/ 19 h 67"/>
                  <a:gd name="T24" fmla="*/ 33 w 332"/>
                  <a:gd name="T25" fmla="*/ 0 h 67"/>
                  <a:gd name="T26" fmla="*/ 0 w 332"/>
                  <a:gd name="T27" fmla="*/ 33 h 67"/>
                  <a:gd name="T28" fmla="*/ 34 w 332"/>
                  <a:gd name="T29" fmla="*/ 67 h 67"/>
                  <a:gd name="T30" fmla="*/ 297 w 332"/>
                  <a:gd name="T31" fmla="*/ 67 h 67"/>
                  <a:gd name="T32" fmla="*/ 332 w 332"/>
                  <a:gd name="T33" fmla="*/ 33 h 67"/>
                  <a:gd name="T34" fmla="*/ 299 w 332"/>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67">
                    <a:moveTo>
                      <a:pt x="299" y="0"/>
                    </a:moveTo>
                    <a:cubicBezTo>
                      <a:pt x="290" y="8"/>
                      <a:pt x="280" y="15"/>
                      <a:pt x="269" y="21"/>
                    </a:cubicBezTo>
                    <a:cubicBezTo>
                      <a:pt x="269" y="21"/>
                      <a:pt x="269" y="21"/>
                      <a:pt x="269" y="21"/>
                    </a:cubicBezTo>
                    <a:cubicBezTo>
                      <a:pt x="268" y="22"/>
                      <a:pt x="267" y="23"/>
                      <a:pt x="265" y="24"/>
                    </a:cubicBezTo>
                    <a:cubicBezTo>
                      <a:pt x="265" y="24"/>
                      <a:pt x="265" y="24"/>
                      <a:pt x="265" y="24"/>
                    </a:cubicBezTo>
                    <a:cubicBezTo>
                      <a:pt x="235" y="41"/>
                      <a:pt x="202" y="50"/>
                      <a:pt x="166" y="50"/>
                    </a:cubicBezTo>
                    <a:cubicBezTo>
                      <a:pt x="130" y="50"/>
                      <a:pt x="96" y="41"/>
                      <a:pt x="67" y="24"/>
                    </a:cubicBezTo>
                    <a:cubicBezTo>
                      <a:pt x="67" y="24"/>
                      <a:pt x="67" y="24"/>
                      <a:pt x="67" y="24"/>
                    </a:cubicBezTo>
                    <a:cubicBezTo>
                      <a:pt x="65" y="23"/>
                      <a:pt x="64" y="22"/>
                      <a:pt x="62" y="21"/>
                    </a:cubicBezTo>
                    <a:cubicBezTo>
                      <a:pt x="62" y="21"/>
                      <a:pt x="62" y="21"/>
                      <a:pt x="62" y="21"/>
                    </a:cubicBezTo>
                    <a:cubicBezTo>
                      <a:pt x="61" y="20"/>
                      <a:pt x="59" y="20"/>
                      <a:pt x="58" y="19"/>
                    </a:cubicBezTo>
                    <a:cubicBezTo>
                      <a:pt x="58" y="19"/>
                      <a:pt x="58" y="19"/>
                      <a:pt x="58" y="19"/>
                    </a:cubicBezTo>
                    <a:cubicBezTo>
                      <a:pt x="49" y="12"/>
                      <a:pt x="40" y="6"/>
                      <a:pt x="33" y="0"/>
                    </a:cubicBezTo>
                    <a:cubicBezTo>
                      <a:pt x="15" y="0"/>
                      <a:pt x="0" y="15"/>
                      <a:pt x="0" y="33"/>
                    </a:cubicBezTo>
                    <a:cubicBezTo>
                      <a:pt x="0" y="52"/>
                      <a:pt x="16" y="67"/>
                      <a:pt x="34" y="67"/>
                    </a:cubicBezTo>
                    <a:cubicBezTo>
                      <a:pt x="35" y="67"/>
                      <a:pt x="297" y="67"/>
                      <a:pt x="297" y="67"/>
                    </a:cubicBezTo>
                    <a:cubicBezTo>
                      <a:pt x="316" y="67"/>
                      <a:pt x="332" y="52"/>
                      <a:pt x="332" y="33"/>
                    </a:cubicBezTo>
                    <a:cubicBezTo>
                      <a:pt x="332" y="15"/>
                      <a:pt x="317" y="0"/>
                      <a:pt x="299" y="0"/>
                    </a:cubicBez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57" name="Group 56"/>
          <p:cNvGrpSpPr/>
          <p:nvPr/>
        </p:nvGrpSpPr>
        <p:grpSpPr>
          <a:xfrm>
            <a:off x="7405858" y="2231684"/>
            <a:ext cx="1023994" cy="1037301"/>
            <a:chOff x="4001414" y="2334726"/>
            <a:chExt cx="1188244" cy="1188244"/>
          </a:xfrm>
        </p:grpSpPr>
        <p:grpSp>
          <p:nvGrpSpPr>
            <p:cNvPr id="58" name="Group 57"/>
            <p:cNvGrpSpPr/>
            <p:nvPr/>
          </p:nvGrpSpPr>
          <p:grpSpPr>
            <a:xfrm>
              <a:off x="4001414" y="2334726"/>
              <a:ext cx="1188244" cy="1188244"/>
              <a:chOff x="-2489200" y="4289426"/>
              <a:chExt cx="1665288" cy="1665288"/>
            </a:xfrm>
          </p:grpSpPr>
          <p:sp>
            <p:nvSpPr>
              <p:cNvPr id="60"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1"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2"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3"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59" name="Freeform 26"/>
            <p:cNvSpPr>
              <a:spLocks noEditPoints="1"/>
            </p:cNvSpPr>
            <p:nvPr/>
          </p:nvSpPr>
          <p:spPr bwMode="auto">
            <a:xfrm>
              <a:off x="4243209" y="2577489"/>
              <a:ext cx="704655" cy="702719"/>
            </a:xfrm>
            <a:custGeom>
              <a:avLst/>
              <a:gdLst>
                <a:gd name="T0" fmla="*/ 76 w 153"/>
                <a:gd name="T1" fmla="*/ 0 h 153"/>
                <a:gd name="T2" fmla="*/ 0 w 153"/>
                <a:gd name="T3" fmla="*/ 77 h 153"/>
                <a:gd name="T4" fmla="*/ 76 w 153"/>
                <a:gd name="T5" fmla="*/ 153 h 153"/>
                <a:gd name="T6" fmla="*/ 153 w 153"/>
                <a:gd name="T7" fmla="*/ 77 h 153"/>
                <a:gd name="T8" fmla="*/ 76 w 153"/>
                <a:gd name="T9" fmla="*/ 0 h 153"/>
                <a:gd name="T10" fmla="*/ 102 w 153"/>
                <a:gd name="T11" fmla="*/ 127 h 153"/>
                <a:gd name="T12" fmla="*/ 68 w 153"/>
                <a:gd name="T13" fmla="*/ 82 h 153"/>
                <a:gd name="T14" fmla="*/ 68 w 153"/>
                <a:gd name="T15" fmla="*/ 25 h 153"/>
                <a:gd name="T16" fmla="*/ 85 w 153"/>
                <a:gd name="T17" fmla="*/ 25 h 153"/>
                <a:gd name="T18" fmla="*/ 85 w 153"/>
                <a:gd name="T19" fmla="*/ 76 h 153"/>
                <a:gd name="T20" fmla="*/ 116 w 153"/>
                <a:gd name="T21" fmla="*/ 117 h 153"/>
                <a:gd name="T22" fmla="*/ 102 w 153"/>
                <a:gd name="T23" fmla="*/ 1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53">
                  <a:moveTo>
                    <a:pt x="76" y="0"/>
                  </a:moveTo>
                  <a:cubicBezTo>
                    <a:pt x="34" y="0"/>
                    <a:pt x="0" y="35"/>
                    <a:pt x="0" y="77"/>
                  </a:cubicBezTo>
                  <a:cubicBezTo>
                    <a:pt x="0" y="119"/>
                    <a:pt x="34" y="153"/>
                    <a:pt x="76" y="153"/>
                  </a:cubicBezTo>
                  <a:cubicBezTo>
                    <a:pt x="118" y="153"/>
                    <a:pt x="153" y="119"/>
                    <a:pt x="153" y="77"/>
                  </a:cubicBezTo>
                  <a:cubicBezTo>
                    <a:pt x="153" y="35"/>
                    <a:pt x="118" y="0"/>
                    <a:pt x="76" y="0"/>
                  </a:cubicBezTo>
                  <a:close/>
                  <a:moveTo>
                    <a:pt x="102" y="127"/>
                  </a:moveTo>
                  <a:cubicBezTo>
                    <a:pt x="68" y="82"/>
                    <a:pt x="68" y="82"/>
                    <a:pt x="68" y="82"/>
                  </a:cubicBezTo>
                  <a:cubicBezTo>
                    <a:pt x="68" y="25"/>
                    <a:pt x="68" y="25"/>
                    <a:pt x="68" y="25"/>
                  </a:cubicBezTo>
                  <a:cubicBezTo>
                    <a:pt x="85" y="25"/>
                    <a:pt x="85" y="25"/>
                    <a:pt x="85" y="25"/>
                  </a:cubicBezTo>
                  <a:cubicBezTo>
                    <a:pt x="85" y="76"/>
                    <a:pt x="85" y="76"/>
                    <a:pt x="85" y="76"/>
                  </a:cubicBezTo>
                  <a:cubicBezTo>
                    <a:pt x="116" y="117"/>
                    <a:pt x="116" y="117"/>
                    <a:pt x="116" y="117"/>
                  </a:cubicBezTo>
                  <a:lnTo>
                    <a:pt x="102" y="127"/>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64" name="Group 63"/>
          <p:cNvGrpSpPr/>
          <p:nvPr/>
        </p:nvGrpSpPr>
        <p:grpSpPr>
          <a:xfrm>
            <a:off x="5229867" y="2231684"/>
            <a:ext cx="1023994" cy="1037301"/>
            <a:chOff x="5826260" y="2334726"/>
            <a:chExt cx="1188244" cy="1188244"/>
          </a:xfrm>
        </p:grpSpPr>
        <p:grpSp>
          <p:nvGrpSpPr>
            <p:cNvPr id="65" name="Group 64"/>
            <p:cNvGrpSpPr/>
            <p:nvPr/>
          </p:nvGrpSpPr>
          <p:grpSpPr>
            <a:xfrm>
              <a:off x="5826260" y="2334726"/>
              <a:ext cx="1188244" cy="1188244"/>
              <a:chOff x="-2489200" y="4289426"/>
              <a:chExt cx="1665288" cy="1665288"/>
            </a:xfrm>
          </p:grpSpPr>
          <p:sp>
            <p:nvSpPr>
              <p:cNvPr id="74"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5"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6"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7"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66" name="Group 65"/>
            <p:cNvGrpSpPr/>
            <p:nvPr/>
          </p:nvGrpSpPr>
          <p:grpSpPr>
            <a:xfrm>
              <a:off x="5956284" y="2618482"/>
              <a:ext cx="928196" cy="620733"/>
              <a:chOff x="5952851" y="2673425"/>
              <a:chExt cx="928196" cy="620733"/>
            </a:xfrm>
          </p:grpSpPr>
          <p:grpSp>
            <p:nvGrpSpPr>
              <p:cNvPr id="67" name="Group 66"/>
              <p:cNvGrpSpPr/>
              <p:nvPr/>
            </p:nvGrpSpPr>
            <p:grpSpPr>
              <a:xfrm>
                <a:off x="5952851" y="2673425"/>
                <a:ext cx="928196" cy="620733"/>
                <a:chOff x="1196480" y="4306987"/>
                <a:chExt cx="1072470" cy="717217"/>
              </a:xfrm>
              <a:solidFill>
                <a:srgbClr val="800000"/>
              </a:solidFill>
            </p:grpSpPr>
            <p:sp>
              <p:nvSpPr>
                <p:cNvPr id="71" name="Rectangle 70"/>
                <p:cNvSpPr/>
                <p:nvPr/>
              </p:nvSpPr>
              <p:spPr bwMode="ltGray">
                <a:xfrm>
                  <a:off x="1196480" y="4306987"/>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2" name="Rectangle 71"/>
                <p:cNvSpPr/>
                <p:nvPr/>
              </p:nvSpPr>
              <p:spPr bwMode="ltGray">
                <a:xfrm>
                  <a:off x="1553699" y="4666986"/>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3" name="Rectangle 72"/>
                <p:cNvSpPr/>
                <p:nvPr/>
              </p:nvSpPr>
              <p:spPr bwMode="ltGray">
                <a:xfrm>
                  <a:off x="1911731" y="4315430"/>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grpSp>
          <p:sp>
            <p:nvSpPr>
              <p:cNvPr id="68" name="Freeform 6"/>
              <p:cNvSpPr>
                <a:spLocks/>
              </p:cNvSpPr>
              <p:nvPr/>
            </p:nvSpPr>
            <p:spPr bwMode="auto">
              <a:xfrm>
                <a:off x="5992925" y="2726059"/>
                <a:ext cx="240526" cy="19546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9" name="Freeform 11"/>
              <p:cNvSpPr>
                <a:spLocks noEditPoints="1"/>
              </p:cNvSpPr>
              <p:nvPr/>
            </p:nvSpPr>
            <p:spPr bwMode="auto">
              <a:xfrm>
                <a:off x="6603362" y="2734512"/>
                <a:ext cx="227156" cy="201619"/>
              </a:xfrm>
              <a:custGeom>
                <a:avLst/>
                <a:gdLst>
                  <a:gd name="T0" fmla="*/ 1272 w 1272"/>
                  <a:gd name="T1" fmla="*/ 142 h 1129"/>
                  <a:gd name="T2" fmla="*/ 183 w 1272"/>
                  <a:gd name="T3" fmla="*/ 142 h 1129"/>
                  <a:gd name="T4" fmla="*/ 183 w 1272"/>
                  <a:gd name="T5" fmla="*/ 0 h 1129"/>
                  <a:gd name="T6" fmla="*/ 1272 w 1272"/>
                  <a:gd name="T7" fmla="*/ 0 h 1129"/>
                  <a:gd name="T8" fmla="*/ 1272 w 1272"/>
                  <a:gd name="T9" fmla="*/ 142 h 1129"/>
                  <a:gd name="T10" fmla="*/ 1090 w 1272"/>
                  <a:gd name="T11" fmla="*/ 586 h 1129"/>
                  <a:gd name="T12" fmla="*/ 1272 w 1272"/>
                  <a:gd name="T13" fmla="*/ 235 h 1129"/>
                  <a:gd name="T14" fmla="*/ 1272 w 1272"/>
                  <a:gd name="T15" fmla="*/ 1129 h 1129"/>
                  <a:gd name="T16" fmla="*/ 1151 w 1272"/>
                  <a:gd name="T17" fmla="*/ 1129 h 1129"/>
                  <a:gd name="T18" fmla="*/ 1151 w 1272"/>
                  <a:gd name="T19" fmla="*/ 667 h 1129"/>
                  <a:gd name="T20" fmla="*/ 909 w 1272"/>
                  <a:gd name="T21" fmla="*/ 667 h 1129"/>
                  <a:gd name="T22" fmla="*/ 909 w 1272"/>
                  <a:gd name="T23" fmla="*/ 1129 h 1129"/>
                  <a:gd name="T24" fmla="*/ 183 w 1272"/>
                  <a:gd name="T25" fmla="*/ 1129 h 1129"/>
                  <a:gd name="T26" fmla="*/ 183 w 1272"/>
                  <a:gd name="T27" fmla="*/ 586 h 1129"/>
                  <a:gd name="T28" fmla="*/ 183 w 1272"/>
                  <a:gd name="T29" fmla="*/ 586 h 1129"/>
                  <a:gd name="T30" fmla="*/ 181 w 1272"/>
                  <a:gd name="T31" fmla="*/ 586 h 1129"/>
                  <a:gd name="T32" fmla="*/ 371 w 1272"/>
                  <a:gd name="T33" fmla="*/ 223 h 1129"/>
                  <a:gd name="T34" fmla="*/ 461 w 1272"/>
                  <a:gd name="T35" fmla="*/ 223 h 1129"/>
                  <a:gd name="T36" fmla="*/ 273 w 1272"/>
                  <a:gd name="T37" fmla="*/ 586 h 1129"/>
                  <a:gd name="T38" fmla="*/ 363 w 1272"/>
                  <a:gd name="T39" fmla="*/ 586 h 1129"/>
                  <a:gd name="T40" fmla="*/ 551 w 1272"/>
                  <a:gd name="T41" fmla="*/ 223 h 1129"/>
                  <a:gd name="T42" fmla="*/ 643 w 1272"/>
                  <a:gd name="T43" fmla="*/ 223 h 1129"/>
                  <a:gd name="T44" fmla="*/ 454 w 1272"/>
                  <a:gd name="T45" fmla="*/ 586 h 1129"/>
                  <a:gd name="T46" fmla="*/ 544 w 1272"/>
                  <a:gd name="T47" fmla="*/ 586 h 1129"/>
                  <a:gd name="T48" fmla="*/ 734 w 1272"/>
                  <a:gd name="T49" fmla="*/ 223 h 1129"/>
                  <a:gd name="T50" fmla="*/ 824 w 1272"/>
                  <a:gd name="T51" fmla="*/ 223 h 1129"/>
                  <a:gd name="T52" fmla="*/ 636 w 1272"/>
                  <a:gd name="T53" fmla="*/ 586 h 1129"/>
                  <a:gd name="T54" fmla="*/ 726 w 1272"/>
                  <a:gd name="T55" fmla="*/ 586 h 1129"/>
                  <a:gd name="T56" fmla="*/ 914 w 1272"/>
                  <a:gd name="T57" fmla="*/ 223 h 1129"/>
                  <a:gd name="T58" fmla="*/ 1006 w 1272"/>
                  <a:gd name="T59" fmla="*/ 223 h 1129"/>
                  <a:gd name="T60" fmla="*/ 817 w 1272"/>
                  <a:gd name="T61" fmla="*/ 586 h 1129"/>
                  <a:gd name="T62" fmla="*/ 909 w 1272"/>
                  <a:gd name="T63" fmla="*/ 586 h 1129"/>
                  <a:gd name="T64" fmla="*/ 1097 w 1272"/>
                  <a:gd name="T65" fmla="*/ 223 h 1129"/>
                  <a:gd name="T66" fmla="*/ 1187 w 1272"/>
                  <a:gd name="T67" fmla="*/ 223 h 1129"/>
                  <a:gd name="T68" fmla="*/ 999 w 1272"/>
                  <a:gd name="T69" fmla="*/ 586 h 1129"/>
                  <a:gd name="T70" fmla="*/ 1090 w 1272"/>
                  <a:gd name="T71" fmla="*/ 586 h 1129"/>
                  <a:gd name="T72" fmla="*/ 869 w 1272"/>
                  <a:gd name="T73" fmla="*/ 667 h 1129"/>
                  <a:gd name="T74" fmla="*/ 304 w 1272"/>
                  <a:gd name="T75" fmla="*/ 667 h 1129"/>
                  <a:gd name="T76" fmla="*/ 304 w 1272"/>
                  <a:gd name="T77" fmla="*/ 949 h 1129"/>
                  <a:gd name="T78" fmla="*/ 869 w 1272"/>
                  <a:gd name="T79" fmla="*/ 949 h 1129"/>
                  <a:gd name="T80" fmla="*/ 869 w 1272"/>
                  <a:gd name="T81" fmla="*/ 667 h 1129"/>
                  <a:gd name="T82" fmla="*/ 188 w 1272"/>
                  <a:gd name="T83" fmla="*/ 223 h 1129"/>
                  <a:gd name="T84" fmla="*/ 17 w 1272"/>
                  <a:gd name="T85" fmla="*/ 550 h 1129"/>
                  <a:gd name="T86" fmla="*/ 0 w 1272"/>
                  <a:gd name="T87" fmla="*/ 586 h 1129"/>
                  <a:gd name="T88" fmla="*/ 90 w 1272"/>
                  <a:gd name="T89" fmla="*/ 586 h 1129"/>
                  <a:gd name="T90" fmla="*/ 278 w 1272"/>
                  <a:gd name="T91" fmla="*/ 223 h 1129"/>
                  <a:gd name="T92" fmla="*/ 188 w 1272"/>
                  <a:gd name="T93" fmla="*/ 22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72" h="1129">
                    <a:moveTo>
                      <a:pt x="1272" y="142"/>
                    </a:moveTo>
                    <a:lnTo>
                      <a:pt x="183" y="142"/>
                    </a:lnTo>
                    <a:lnTo>
                      <a:pt x="183" y="0"/>
                    </a:lnTo>
                    <a:lnTo>
                      <a:pt x="1272" y="0"/>
                    </a:lnTo>
                    <a:lnTo>
                      <a:pt x="1272" y="142"/>
                    </a:lnTo>
                    <a:close/>
                    <a:moveTo>
                      <a:pt x="1090" y="586"/>
                    </a:moveTo>
                    <a:lnTo>
                      <a:pt x="1272" y="235"/>
                    </a:lnTo>
                    <a:lnTo>
                      <a:pt x="1272" y="1129"/>
                    </a:lnTo>
                    <a:lnTo>
                      <a:pt x="1151" y="1129"/>
                    </a:lnTo>
                    <a:lnTo>
                      <a:pt x="1151" y="667"/>
                    </a:lnTo>
                    <a:lnTo>
                      <a:pt x="909" y="667"/>
                    </a:lnTo>
                    <a:lnTo>
                      <a:pt x="909" y="1129"/>
                    </a:lnTo>
                    <a:lnTo>
                      <a:pt x="183" y="1129"/>
                    </a:lnTo>
                    <a:lnTo>
                      <a:pt x="183" y="586"/>
                    </a:lnTo>
                    <a:lnTo>
                      <a:pt x="183" y="586"/>
                    </a:lnTo>
                    <a:lnTo>
                      <a:pt x="181" y="586"/>
                    </a:lnTo>
                    <a:lnTo>
                      <a:pt x="371" y="223"/>
                    </a:lnTo>
                    <a:lnTo>
                      <a:pt x="461" y="223"/>
                    </a:lnTo>
                    <a:lnTo>
                      <a:pt x="273" y="586"/>
                    </a:lnTo>
                    <a:lnTo>
                      <a:pt x="363" y="586"/>
                    </a:lnTo>
                    <a:lnTo>
                      <a:pt x="551" y="223"/>
                    </a:lnTo>
                    <a:lnTo>
                      <a:pt x="643" y="223"/>
                    </a:lnTo>
                    <a:lnTo>
                      <a:pt x="454" y="586"/>
                    </a:lnTo>
                    <a:lnTo>
                      <a:pt x="544" y="586"/>
                    </a:lnTo>
                    <a:lnTo>
                      <a:pt x="734" y="223"/>
                    </a:lnTo>
                    <a:lnTo>
                      <a:pt x="824" y="223"/>
                    </a:lnTo>
                    <a:lnTo>
                      <a:pt x="636" y="586"/>
                    </a:lnTo>
                    <a:lnTo>
                      <a:pt x="726" y="586"/>
                    </a:lnTo>
                    <a:lnTo>
                      <a:pt x="914" y="223"/>
                    </a:lnTo>
                    <a:lnTo>
                      <a:pt x="1006" y="223"/>
                    </a:lnTo>
                    <a:lnTo>
                      <a:pt x="817" y="586"/>
                    </a:lnTo>
                    <a:lnTo>
                      <a:pt x="909" y="586"/>
                    </a:lnTo>
                    <a:lnTo>
                      <a:pt x="1097" y="223"/>
                    </a:lnTo>
                    <a:lnTo>
                      <a:pt x="1187" y="223"/>
                    </a:lnTo>
                    <a:lnTo>
                      <a:pt x="999" y="586"/>
                    </a:lnTo>
                    <a:lnTo>
                      <a:pt x="1090" y="586"/>
                    </a:lnTo>
                    <a:close/>
                    <a:moveTo>
                      <a:pt x="869" y="667"/>
                    </a:moveTo>
                    <a:lnTo>
                      <a:pt x="304" y="667"/>
                    </a:lnTo>
                    <a:lnTo>
                      <a:pt x="304" y="949"/>
                    </a:lnTo>
                    <a:lnTo>
                      <a:pt x="869" y="949"/>
                    </a:lnTo>
                    <a:lnTo>
                      <a:pt x="869" y="667"/>
                    </a:lnTo>
                    <a:close/>
                    <a:moveTo>
                      <a:pt x="188" y="223"/>
                    </a:moveTo>
                    <a:lnTo>
                      <a:pt x="17" y="550"/>
                    </a:lnTo>
                    <a:lnTo>
                      <a:pt x="0" y="586"/>
                    </a:lnTo>
                    <a:lnTo>
                      <a:pt x="90" y="586"/>
                    </a:lnTo>
                    <a:lnTo>
                      <a:pt x="278" y="223"/>
                    </a:lnTo>
                    <a:lnTo>
                      <a:pt x="188" y="223"/>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0" name="Freeform 16"/>
              <p:cNvSpPr>
                <a:spLocks noEditPoints="1"/>
              </p:cNvSpPr>
              <p:nvPr/>
            </p:nvSpPr>
            <p:spPr bwMode="auto">
              <a:xfrm>
                <a:off x="6298384" y="3040811"/>
                <a:ext cx="236437" cy="199923"/>
              </a:xfrm>
              <a:custGeom>
                <a:avLst/>
                <a:gdLst>
                  <a:gd name="T0" fmla="*/ 442 w 442"/>
                  <a:gd name="T1" fmla="*/ 298 h 374"/>
                  <a:gd name="T2" fmla="*/ 442 w 442"/>
                  <a:gd name="T3" fmla="*/ 0 h 374"/>
                  <a:gd name="T4" fmla="*/ 0 w 442"/>
                  <a:gd name="T5" fmla="*/ 0 h 374"/>
                  <a:gd name="T6" fmla="*/ 0 w 442"/>
                  <a:gd name="T7" fmla="*/ 298 h 374"/>
                  <a:gd name="T8" fmla="*/ 170 w 442"/>
                  <a:gd name="T9" fmla="*/ 298 h 374"/>
                  <a:gd name="T10" fmla="*/ 170 w 442"/>
                  <a:gd name="T11" fmla="*/ 357 h 374"/>
                  <a:gd name="T12" fmla="*/ 85 w 442"/>
                  <a:gd name="T13" fmla="*/ 357 h 374"/>
                  <a:gd name="T14" fmla="*/ 85 w 442"/>
                  <a:gd name="T15" fmla="*/ 374 h 374"/>
                  <a:gd name="T16" fmla="*/ 357 w 442"/>
                  <a:gd name="T17" fmla="*/ 374 h 374"/>
                  <a:gd name="T18" fmla="*/ 357 w 442"/>
                  <a:gd name="T19" fmla="*/ 357 h 374"/>
                  <a:gd name="T20" fmla="*/ 272 w 442"/>
                  <a:gd name="T21" fmla="*/ 357 h 374"/>
                  <a:gd name="T22" fmla="*/ 272 w 442"/>
                  <a:gd name="T23" fmla="*/ 298 h 374"/>
                  <a:gd name="T24" fmla="*/ 442 w 442"/>
                  <a:gd name="T25" fmla="*/ 298 h 374"/>
                  <a:gd name="T26" fmla="*/ 416 w 442"/>
                  <a:gd name="T27" fmla="*/ 289 h 374"/>
                  <a:gd name="T28" fmla="*/ 408 w 442"/>
                  <a:gd name="T29" fmla="*/ 281 h 374"/>
                  <a:gd name="T30" fmla="*/ 416 w 442"/>
                  <a:gd name="T31" fmla="*/ 272 h 374"/>
                  <a:gd name="T32" fmla="*/ 425 w 442"/>
                  <a:gd name="T33" fmla="*/ 281 h 374"/>
                  <a:gd name="T34" fmla="*/ 416 w 442"/>
                  <a:gd name="T35" fmla="*/ 289 h 374"/>
                  <a:gd name="T36" fmla="*/ 17 w 442"/>
                  <a:gd name="T37" fmla="*/ 17 h 374"/>
                  <a:gd name="T38" fmla="*/ 425 w 442"/>
                  <a:gd name="T39" fmla="*/ 17 h 374"/>
                  <a:gd name="T40" fmla="*/ 425 w 442"/>
                  <a:gd name="T41" fmla="*/ 264 h 374"/>
                  <a:gd name="T42" fmla="*/ 17 w 442"/>
                  <a:gd name="T43" fmla="*/ 264 h 374"/>
                  <a:gd name="T44" fmla="*/ 17 w 442"/>
                  <a:gd name="T45" fmla="*/ 1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 h="374">
                    <a:moveTo>
                      <a:pt x="442" y="298"/>
                    </a:moveTo>
                    <a:cubicBezTo>
                      <a:pt x="442" y="0"/>
                      <a:pt x="442" y="0"/>
                      <a:pt x="442" y="0"/>
                    </a:cubicBezTo>
                    <a:cubicBezTo>
                      <a:pt x="0" y="0"/>
                      <a:pt x="0" y="0"/>
                      <a:pt x="0" y="0"/>
                    </a:cubicBezTo>
                    <a:cubicBezTo>
                      <a:pt x="0" y="298"/>
                      <a:pt x="0" y="298"/>
                      <a:pt x="0" y="298"/>
                    </a:cubicBezTo>
                    <a:cubicBezTo>
                      <a:pt x="170" y="298"/>
                      <a:pt x="170" y="298"/>
                      <a:pt x="170" y="298"/>
                    </a:cubicBezTo>
                    <a:cubicBezTo>
                      <a:pt x="170" y="357"/>
                      <a:pt x="170" y="357"/>
                      <a:pt x="170" y="357"/>
                    </a:cubicBezTo>
                    <a:cubicBezTo>
                      <a:pt x="85" y="357"/>
                      <a:pt x="85" y="357"/>
                      <a:pt x="85" y="357"/>
                    </a:cubicBezTo>
                    <a:cubicBezTo>
                      <a:pt x="85" y="374"/>
                      <a:pt x="85" y="374"/>
                      <a:pt x="85" y="374"/>
                    </a:cubicBezTo>
                    <a:cubicBezTo>
                      <a:pt x="357" y="374"/>
                      <a:pt x="357" y="374"/>
                      <a:pt x="357" y="374"/>
                    </a:cubicBezTo>
                    <a:cubicBezTo>
                      <a:pt x="357" y="357"/>
                      <a:pt x="357" y="357"/>
                      <a:pt x="357" y="357"/>
                    </a:cubicBezTo>
                    <a:cubicBezTo>
                      <a:pt x="272" y="357"/>
                      <a:pt x="272" y="357"/>
                      <a:pt x="272" y="357"/>
                    </a:cubicBezTo>
                    <a:cubicBezTo>
                      <a:pt x="272" y="298"/>
                      <a:pt x="272" y="298"/>
                      <a:pt x="272" y="298"/>
                    </a:cubicBezTo>
                    <a:lnTo>
                      <a:pt x="442" y="298"/>
                    </a:lnTo>
                    <a:close/>
                    <a:moveTo>
                      <a:pt x="416" y="289"/>
                    </a:moveTo>
                    <a:cubicBezTo>
                      <a:pt x="412" y="289"/>
                      <a:pt x="408" y="285"/>
                      <a:pt x="408" y="281"/>
                    </a:cubicBezTo>
                    <a:cubicBezTo>
                      <a:pt x="408" y="276"/>
                      <a:pt x="412" y="272"/>
                      <a:pt x="416" y="272"/>
                    </a:cubicBezTo>
                    <a:cubicBezTo>
                      <a:pt x="421" y="272"/>
                      <a:pt x="425" y="276"/>
                      <a:pt x="425" y="281"/>
                    </a:cubicBezTo>
                    <a:cubicBezTo>
                      <a:pt x="425" y="285"/>
                      <a:pt x="421" y="289"/>
                      <a:pt x="416" y="289"/>
                    </a:cubicBezTo>
                    <a:moveTo>
                      <a:pt x="17" y="17"/>
                    </a:moveTo>
                    <a:cubicBezTo>
                      <a:pt x="425" y="17"/>
                      <a:pt x="425" y="17"/>
                      <a:pt x="425" y="17"/>
                    </a:cubicBezTo>
                    <a:cubicBezTo>
                      <a:pt x="425" y="264"/>
                      <a:pt x="425" y="264"/>
                      <a:pt x="425" y="264"/>
                    </a:cubicBezTo>
                    <a:cubicBezTo>
                      <a:pt x="17" y="264"/>
                      <a:pt x="17" y="264"/>
                      <a:pt x="17" y="264"/>
                    </a:cubicBezTo>
                    <a:lnTo>
                      <a:pt x="17" y="17"/>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
        <p:nvSpPr>
          <p:cNvPr id="4" name="Rectangle 3"/>
          <p:cNvSpPr/>
          <p:nvPr/>
        </p:nvSpPr>
        <p:spPr bwMode="ltGray">
          <a:xfrm>
            <a:off x="292100" y="1003300"/>
            <a:ext cx="4409828" cy="2730500"/>
          </a:xfrm>
          <a:prstGeom prst="rect">
            <a:avLst/>
          </a:prstGeom>
          <a:solidFill>
            <a:schemeClr val="bg1">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
        <p:nvSpPr>
          <p:cNvPr id="78" name="Rectangle 77"/>
          <p:cNvSpPr/>
          <p:nvPr/>
        </p:nvSpPr>
        <p:spPr bwMode="ltGray">
          <a:xfrm>
            <a:off x="6835780" y="1003300"/>
            <a:ext cx="2079619" cy="2730500"/>
          </a:xfrm>
          <a:prstGeom prst="rect">
            <a:avLst/>
          </a:prstGeom>
          <a:solidFill>
            <a:schemeClr val="bg1">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Tree>
    <p:extLst>
      <p:ext uri="{BB962C8B-B14F-4D97-AF65-F5344CB8AC3E}">
        <p14:creationId xmlns:p14="http://schemas.microsoft.com/office/powerpoint/2010/main" val="3552187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AU" dirty="0"/>
              <a:t>Do fewer things </a:t>
            </a:r>
            <a:r>
              <a:rPr lang="en-AU" dirty="0" smtClean="0"/>
              <a:t>better</a:t>
            </a:r>
            <a:endParaRPr lang="en-AU" dirty="0"/>
          </a:p>
        </p:txBody>
      </p:sp>
      <p:sp>
        <p:nvSpPr>
          <p:cNvPr id="15" name="Content Placeholder 9"/>
          <p:cNvSpPr>
            <a:spLocks noGrp="1"/>
          </p:cNvSpPr>
          <p:nvPr>
            <p:ph sz="quarter" idx="11"/>
          </p:nvPr>
        </p:nvSpPr>
        <p:spPr>
          <a:xfrm>
            <a:off x="4572001" y="1017680"/>
            <a:ext cx="4283074" cy="4539216"/>
          </a:xfrm>
        </p:spPr>
        <p:txBody>
          <a:bodyPr tIns="0"/>
          <a:lstStyle/>
          <a:p>
            <a:pPr marL="450900" indent="-450900" defTabSz="360000">
              <a:buFont typeface="+mj-lt"/>
              <a:buAutoNum type="arabicPeriod"/>
              <a:tabLst>
                <a:tab pos="0" algn="l"/>
                <a:tab pos="360000" algn="l"/>
              </a:tabLst>
            </a:pPr>
            <a:endParaRPr lang="en-AU" dirty="0">
              <a:solidFill>
                <a:schemeClr val="bg2"/>
              </a:solidFill>
            </a:endParaRPr>
          </a:p>
          <a:p>
            <a:pPr marL="450900" indent="-450900" defTabSz="360000">
              <a:buFont typeface="+mj-lt"/>
              <a:buAutoNum type="arabicPeriod"/>
              <a:tabLst>
                <a:tab pos="0" algn="l"/>
                <a:tab pos="360000" algn="l"/>
              </a:tabLst>
            </a:pPr>
            <a:r>
              <a:rPr lang="en-AU" dirty="0">
                <a:solidFill>
                  <a:schemeClr val="bg2"/>
                </a:solidFill>
              </a:rPr>
              <a:t>Shelf presence in supermarkets</a:t>
            </a:r>
          </a:p>
          <a:p>
            <a:pPr marL="450900" indent="-450900" defTabSz="360000">
              <a:buFont typeface="+mj-lt"/>
              <a:buAutoNum type="arabicPeriod"/>
              <a:tabLst>
                <a:tab pos="0" algn="l"/>
                <a:tab pos="360000" algn="l"/>
              </a:tabLst>
            </a:pPr>
            <a:r>
              <a:rPr lang="en-AU" dirty="0">
                <a:solidFill>
                  <a:schemeClr val="bg2"/>
                </a:solidFill>
              </a:rPr>
              <a:t>POS</a:t>
            </a:r>
          </a:p>
          <a:p>
            <a:pPr marL="450900" indent="-450900" defTabSz="360000">
              <a:buFont typeface="+mj-lt"/>
              <a:buAutoNum type="arabicPeriod"/>
              <a:tabLst>
                <a:tab pos="0" algn="l"/>
                <a:tab pos="360000" algn="l"/>
              </a:tabLst>
            </a:pPr>
            <a:r>
              <a:rPr lang="en-AU" dirty="0">
                <a:solidFill>
                  <a:schemeClr val="bg2"/>
                </a:solidFill>
              </a:rPr>
              <a:t>Promotion stands in supermarkets</a:t>
            </a:r>
          </a:p>
          <a:p>
            <a:pPr marL="450900" indent="-450900" defTabSz="360000">
              <a:buFont typeface="+mj-lt"/>
              <a:buAutoNum type="arabicPeriod"/>
              <a:tabLst>
                <a:tab pos="0" algn="l"/>
                <a:tab pos="360000" algn="l"/>
              </a:tabLst>
            </a:pPr>
            <a:r>
              <a:rPr lang="en-AU" dirty="0">
                <a:solidFill>
                  <a:schemeClr val="bg2"/>
                </a:solidFill>
              </a:rPr>
              <a:t>TV ads</a:t>
            </a:r>
          </a:p>
          <a:p>
            <a:pPr marL="450900" indent="-450900" defTabSz="360000">
              <a:buFont typeface="+mj-lt"/>
              <a:buAutoNum type="arabicPeriod"/>
              <a:tabLst>
                <a:tab pos="0" algn="l"/>
                <a:tab pos="360000" algn="l"/>
              </a:tabLst>
            </a:pPr>
            <a:r>
              <a:rPr lang="en-AU" dirty="0">
                <a:solidFill>
                  <a:schemeClr val="bg2"/>
                </a:solidFill>
              </a:rPr>
              <a:t>Print ads</a:t>
            </a:r>
          </a:p>
          <a:p>
            <a:pPr marL="450900" indent="-450900" defTabSz="360000">
              <a:buFont typeface="+mj-lt"/>
              <a:buAutoNum type="arabicPeriod"/>
              <a:tabLst>
                <a:tab pos="0" algn="l"/>
                <a:tab pos="360000" algn="l"/>
              </a:tabLst>
            </a:pPr>
            <a:r>
              <a:rPr lang="en-AU" dirty="0">
                <a:solidFill>
                  <a:schemeClr val="bg2"/>
                </a:solidFill>
              </a:rPr>
              <a:t>Family and friends recommendation</a:t>
            </a:r>
          </a:p>
          <a:p>
            <a:pPr marL="450900" indent="-450900" defTabSz="360000">
              <a:buFont typeface="+mj-lt"/>
              <a:buAutoNum type="arabicPeriod"/>
              <a:tabLst>
                <a:tab pos="0" algn="l"/>
                <a:tab pos="360000" algn="l"/>
              </a:tabLst>
            </a:pPr>
            <a:r>
              <a:rPr lang="en-AU" dirty="0">
                <a:solidFill>
                  <a:schemeClr val="bg2"/>
                </a:solidFill>
              </a:rPr>
              <a:t>Coffee used in gastronomy</a:t>
            </a:r>
          </a:p>
          <a:p>
            <a:pPr marL="450900" indent="-450900" defTabSz="360000">
              <a:buFont typeface="+mj-lt"/>
              <a:buAutoNum type="arabicPeriod"/>
              <a:tabLst>
                <a:tab pos="0" algn="l"/>
                <a:tab pos="360000" algn="l"/>
              </a:tabLst>
            </a:pPr>
            <a:r>
              <a:rPr lang="en-AU" dirty="0">
                <a:solidFill>
                  <a:schemeClr val="bg2"/>
                </a:solidFill>
              </a:rPr>
              <a:t>Supermarket flyers</a:t>
            </a:r>
          </a:p>
          <a:p>
            <a:pPr marL="450900" indent="-450900" defTabSz="360000">
              <a:buFont typeface="+mj-lt"/>
              <a:buAutoNum type="arabicPeriod"/>
              <a:tabLst>
                <a:tab pos="0" algn="l"/>
                <a:tab pos="360000" algn="l"/>
              </a:tabLst>
            </a:pPr>
            <a:r>
              <a:rPr lang="en-AU" dirty="0">
                <a:solidFill>
                  <a:schemeClr val="bg2"/>
                </a:solidFill>
              </a:rPr>
              <a:t>Billboard ads</a:t>
            </a:r>
          </a:p>
          <a:p>
            <a:pPr marL="450900" indent="-450900" defTabSz="360000">
              <a:buFont typeface="+mj-lt"/>
              <a:buAutoNum type="arabicPeriod"/>
              <a:tabLst>
                <a:tab pos="0" algn="l"/>
                <a:tab pos="360000" algn="l"/>
              </a:tabLst>
            </a:pPr>
            <a:r>
              <a:rPr lang="en-AU" dirty="0">
                <a:solidFill>
                  <a:schemeClr val="bg2"/>
                </a:solidFill>
              </a:rPr>
              <a:t>Product usage</a:t>
            </a:r>
          </a:p>
        </p:txBody>
      </p:sp>
      <p:graphicFrame>
        <p:nvGraphicFramePr>
          <p:cNvPr id="5" name="Chart 4"/>
          <p:cNvGraphicFramePr/>
          <p:nvPr>
            <p:extLst/>
          </p:nvPr>
        </p:nvGraphicFramePr>
        <p:xfrm>
          <a:off x="285751" y="1426519"/>
          <a:ext cx="4134316" cy="4601748"/>
        </p:xfrm>
        <a:graphic>
          <a:graphicData uri="http://schemas.openxmlformats.org/drawingml/2006/chart">
            <c:chart xmlns:c="http://schemas.openxmlformats.org/drawingml/2006/chart" xmlns:r="http://schemas.openxmlformats.org/officeDocument/2006/relationships" r:id="rId4"/>
          </a:graphicData>
        </a:graphic>
      </p:graphicFrame>
      <p:sp>
        <p:nvSpPr>
          <p:cNvPr id="3" name="Left Brace 2"/>
          <p:cNvSpPr/>
          <p:nvPr/>
        </p:nvSpPr>
        <p:spPr>
          <a:xfrm>
            <a:off x="3657601" y="1389326"/>
            <a:ext cx="893135" cy="3898605"/>
          </a:xfrm>
          <a:prstGeom prst="leftBrace">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7" name="TextBox 6"/>
          <p:cNvSpPr txBox="1"/>
          <p:nvPr>
            <p:custDataLst>
              <p:tags r:id="rId1"/>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TNS </a:t>
            </a:r>
            <a:r>
              <a:rPr lang="en-GB" sz="600" b="0" dirty="0">
                <a:solidFill>
                  <a:srgbClr val="333333"/>
                </a:solidFill>
                <a:latin typeface="Verdana"/>
              </a:rPr>
              <a:t>c</a:t>
            </a:r>
            <a:r>
              <a:rPr lang="en-GB" sz="600" b="0" dirty="0" smtClean="0">
                <a:solidFill>
                  <a:srgbClr val="333333"/>
                </a:solidFill>
                <a:latin typeface="Verdana"/>
              </a:rPr>
              <a:t>ase study</a:t>
            </a:r>
            <a:endParaRPr lang="en-US" sz="600" b="0" dirty="0">
              <a:solidFill>
                <a:srgbClr val="333333"/>
              </a:solidFill>
              <a:latin typeface="Verdana"/>
            </a:endParaRPr>
          </a:p>
        </p:txBody>
      </p:sp>
    </p:spTree>
    <p:extLst>
      <p:ext uri="{BB962C8B-B14F-4D97-AF65-F5344CB8AC3E}">
        <p14:creationId xmlns:p14="http://schemas.microsoft.com/office/powerpoint/2010/main" val="1188218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Social media Social media Social media…</a:t>
            </a:r>
            <a:br>
              <a:rPr lang="en-GB" dirty="0"/>
            </a:br>
            <a:r>
              <a:rPr lang="en-GB" dirty="0"/>
              <a:t>Blah </a:t>
            </a:r>
            <a:r>
              <a:rPr lang="en-GB" dirty="0" err="1"/>
              <a:t>blah</a:t>
            </a:r>
            <a:r>
              <a:rPr lang="en-GB" dirty="0"/>
              <a:t> </a:t>
            </a:r>
            <a:r>
              <a:rPr lang="en-GB" dirty="0" err="1"/>
              <a:t>blah</a:t>
            </a:r>
            <a:r>
              <a:rPr lang="en-GB" dirty="0"/>
              <a:t>…</a:t>
            </a:r>
          </a:p>
        </p:txBody>
      </p:sp>
      <p:sp>
        <p:nvSpPr>
          <p:cNvPr id="3" name="Slide Number Placeholder 2"/>
          <p:cNvSpPr>
            <a:spLocks noGrp="1"/>
          </p:cNvSpPr>
          <p:nvPr>
            <p:ph type="sldNum" sz="quarter" idx="10"/>
          </p:nvPr>
        </p:nvSpPr>
        <p:spPr/>
        <p:txBody>
          <a:bodyPr/>
          <a:lstStyle/>
          <a:p>
            <a:fld id="{9784CBA3-D598-4B1F-BAA3-EE14B5154290}" type="slidenum">
              <a:rPr lang="en-AU" smtClean="0"/>
              <a:pPr/>
              <a:t>2</a:t>
            </a:fld>
            <a:endParaRPr lang="en-AU" dirty="0"/>
          </a:p>
        </p:txBody>
      </p:sp>
      <p:pic>
        <p:nvPicPr>
          <p:cNvPr id="8" name="Picture 3" descr="C:\Users\ttOGradyG\Documents\Connected Shopper\Shop diagram_ED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969" y="1553919"/>
            <a:ext cx="5072062" cy="3627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05" r="57322"/>
          <a:stretch/>
        </p:blipFill>
        <p:spPr bwMode="gray">
          <a:xfrm>
            <a:off x="728572" y="2748703"/>
            <a:ext cx="781715" cy="78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4"/>
          <p:cNvGrpSpPr>
            <a:grpSpLocks noChangeAspect="1"/>
          </p:cNvGrpSpPr>
          <p:nvPr/>
        </p:nvGrpSpPr>
        <p:grpSpPr bwMode="auto">
          <a:xfrm>
            <a:off x="7800975" y="2786470"/>
            <a:ext cx="674688" cy="674688"/>
            <a:chOff x="4914" y="1400"/>
            <a:chExt cx="425" cy="425"/>
          </a:xfrm>
        </p:grpSpPr>
        <p:sp>
          <p:nvSpPr>
            <p:cNvPr id="11" name="AutoShape 3"/>
            <p:cNvSpPr>
              <a:spLocks noChangeAspect="1" noChangeArrowheads="1" noTextEdit="1"/>
            </p:cNvSpPr>
            <p:nvPr/>
          </p:nvSpPr>
          <p:spPr bwMode="auto">
            <a:xfrm>
              <a:off x="4914" y="1400"/>
              <a:ext cx="425"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Rectangle 5"/>
            <p:cNvSpPr>
              <a:spLocks noChangeArrowheads="1"/>
            </p:cNvSpPr>
            <p:nvPr/>
          </p:nvSpPr>
          <p:spPr bwMode="auto">
            <a:xfrm>
              <a:off x="4914" y="1400"/>
              <a:ext cx="425" cy="425"/>
            </a:xfrm>
            <a:prstGeom prst="rect">
              <a:avLst/>
            </a:prstGeom>
            <a:solidFill>
              <a:srgbClr val="4656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6"/>
            <p:cNvSpPr>
              <a:spLocks/>
            </p:cNvSpPr>
            <p:nvPr/>
          </p:nvSpPr>
          <p:spPr bwMode="auto">
            <a:xfrm>
              <a:off x="4940" y="1426"/>
              <a:ext cx="373" cy="357"/>
            </a:xfrm>
            <a:custGeom>
              <a:avLst/>
              <a:gdLst>
                <a:gd name="T0" fmla="*/ 185 w 373"/>
                <a:gd name="T1" fmla="*/ 0 h 357"/>
                <a:gd name="T2" fmla="*/ 230 w 373"/>
                <a:gd name="T3" fmla="*/ 138 h 357"/>
                <a:gd name="T4" fmla="*/ 373 w 373"/>
                <a:gd name="T5" fmla="*/ 138 h 357"/>
                <a:gd name="T6" fmla="*/ 256 w 373"/>
                <a:gd name="T7" fmla="*/ 219 h 357"/>
                <a:gd name="T8" fmla="*/ 301 w 373"/>
                <a:gd name="T9" fmla="*/ 357 h 357"/>
                <a:gd name="T10" fmla="*/ 185 w 373"/>
                <a:gd name="T11" fmla="*/ 272 h 357"/>
                <a:gd name="T12" fmla="*/ 72 w 373"/>
                <a:gd name="T13" fmla="*/ 357 h 357"/>
                <a:gd name="T14" fmla="*/ 114 w 373"/>
                <a:gd name="T15" fmla="*/ 219 h 357"/>
                <a:gd name="T16" fmla="*/ 0 w 373"/>
                <a:gd name="T17" fmla="*/ 138 h 357"/>
                <a:gd name="T18" fmla="*/ 143 w 373"/>
                <a:gd name="T19" fmla="*/ 138 h 357"/>
                <a:gd name="T20" fmla="*/ 185 w 373"/>
                <a:gd name="T21"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3" h="357">
                  <a:moveTo>
                    <a:pt x="185" y="0"/>
                  </a:moveTo>
                  <a:lnTo>
                    <a:pt x="230" y="138"/>
                  </a:lnTo>
                  <a:lnTo>
                    <a:pt x="373" y="138"/>
                  </a:lnTo>
                  <a:lnTo>
                    <a:pt x="256" y="219"/>
                  </a:lnTo>
                  <a:lnTo>
                    <a:pt x="301" y="357"/>
                  </a:lnTo>
                  <a:lnTo>
                    <a:pt x="185" y="272"/>
                  </a:lnTo>
                  <a:lnTo>
                    <a:pt x="72" y="357"/>
                  </a:lnTo>
                  <a:lnTo>
                    <a:pt x="114" y="219"/>
                  </a:lnTo>
                  <a:lnTo>
                    <a:pt x="0" y="138"/>
                  </a:lnTo>
                  <a:lnTo>
                    <a:pt x="143" y="138"/>
                  </a:lnTo>
                  <a:lnTo>
                    <a:pt x="185" y="0"/>
                  </a:lnTo>
                  <a:close/>
                </a:path>
              </a:pathLst>
            </a:custGeom>
            <a:solidFill>
              <a:srgbClr val="FFD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4" name="TextBox 13"/>
          <p:cNvSpPr txBox="1"/>
          <p:nvPr/>
        </p:nvSpPr>
        <p:spPr>
          <a:xfrm>
            <a:off x="446974" y="3588265"/>
            <a:ext cx="1347024" cy="319318"/>
          </a:xfrm>
          <a:prstGeom prst="rect">
            <a:avLst/>
          </a:prstGeom>
          <a:noFill/>
        </p:spPr>
        <p:txBody>
          <a:bodyPr wrap="square" lIns="102870" tIns="51435" rIns="102870" bIns="51435" rtlCol="0">
            <a:spAutoFit/>
          </a:bodyPr>
          <a:lstStyle/>
          <a:p>
            <a:pPr algn="ctr"/>
            <a:r>
              <a:rPr lang="en-US" sz="1400" dirty="0" smtClean="0">
                <a:latin typeface="Verdana" pitchFamily="34" charset="0"/>
                <a:ea typeface="Verdana" pitchFamily="34" charset="0"/>
                <a:cs typeface="Verdana" pitchFamily="34" charset="0"/>
              </a:rPr>
              <a:t>Need</a:t>
            </a:r>
            <a:endParaRPr lang="en-US" sz="1400" dirty="0">
              <a:latin typeface="Verdana" pitchFamily="34" charset="0"/>
              <a:ea typeface="Verdana" pitchFamily="34" charset="0"/>
              <a:cs typeface="Verdana" pitchFamily="34" charset="0"/>
            </a:endParaRPr>
          </a:p>
        </p:txBody>
      </p:sp>
      <p:sp>
        <p:nvSpPr>
          <p:cNvPr id="15" name="TextBox 14"/>
          <p:cNvSpPr txBox="1"/>
          <p:nvPr/>
        </p:nvSpPr>
        <p:spPr>
          <a:xfrm>
            <a:off x="7450871" y="3586506"/>
            <a:ext cx="1385196" cy="319318"/>
          </a:xfrm>
          <a:prstGeom prst="rect">
            <a:avLst/>
          </a:prstGeom>
          <a:noFill/>
        </p:spPr>
        <p:txBody>
          <a:bodyPr wrap="square" lIns="102870" tIns="51435" rIns="102870" bIns="51435" rtlCol="0">
            <a:spAutoFit/>
          </a:bodyPr>
          <a:lstStyle/>
          <a:p>
            <a:pPr algn="ctr"/>
            <a:r>
              <a:rPr lang="en-US" sz="1400" dirty="0">
                <a:latin typeface="Verdana" pitchFamily="34" charset="0"/>
                <a:ea typeface="Verdana" pitchFamily="34" charset="0"/>
                <a:cs typeface="Verdana" pitchFamily="34" charset="0"/>
              </a:rPr>
              <a:t>Purchase</a:t>
            </a:r>
          </a:p>
        </p:txBody>
      </p:sp>
    </p:spTree>
    <p:extLst>
      <p:ext uri="{BB962C8B-B14F-4D97-AF65-F5344CB8AC3E}">
        <p14:creationId xmlns:p14="http://schemas.microsoft.com/office/powerpoint/2010/main" val="2363473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And make them count – every touchpoint is becoming multi-modal</a:t>
            </a:r>
            <a:endParaRPr lang="en-US" dirty="0"/>
          </a:p>
        </p:txBody>
      </p:sp>
      <p:sp>
        <p:nvSpPr>
          <p:cNvPr id="20" name="Content Placeholder 4"/>
          <p:cNvSpPr txBox="1">
            <a:spLocks/>
          </p:cNvSpPr>
          <p:nvPr/>
        </p:nvSpPr>
        <p:spPr>
          <a:xfrm>
            <a:off x="6019351" y="5110264"/>
            <a:ext cx="2844001" cy="1403913"/>
          </a:xfrm>
          <a:prstGeom prst="rect">
            <a:avLst/>
          </a:prstGeom>
        </p:spPr>
        <p:txBody>
          <a:bodyPr vert="horz" lIns="180000" tIns="180000" rIns="180000" bIns="180000" rtlCol="0">
            <a:noAutofit/>
          </a:bodyPr>
          <a:lstStyle>
            <a:lvl1pPr marL="342900" indent="-342900" algn="l" defTabSz="457200" rtl="0" eaLnBrk="1" latinLnBrk="0" hangingPunct="1">
              <a:spcBef>
                <a:spcPct val="20000"/>
              </a:spcBef>
              <a:buFont typeface="Arial"/>
              <a:buChar char="•"/>
              <a:defRPr sz="2000" b="1"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b="1" i="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rgbClr val="333333"/>
              </a:solidFill>
              <a:effectLst/>
              <a:uLnTx/>
              <a:uFillTx/>
              <a:latin typeface="+mn-lt"/>
              <a:ea typeface="+mn-ea"/>
              <a:cs typeface="+mn-cs"/>
            </a:endParaRPr>
          </a:p>
        </p:txBody>
      </p:sp>
      <p:grpSp>
        <p:nvGrpSpPr>
          <p:cNvPr id="6" name="Group 5"/>
          <p:cNvGrpSpPr/>
          <p:nvPr/>
        </p:nvGrpSpPr>
        <p:grpSpPr>
          <a:xfrm>
            <a:off x="812315" y="1307261"/>
            <a:ext cx="7518940" cy="3177959"/>
            <a:chOff x="812315" y="773881"/>
            <a:chExt cx="7518940" cy="3450313"/>
          </a:xfrm>
        </p:grpSpPr>
        <p:sp>
          <p:nvSpPr>
            <p:cNvPr id="12" name="Rectangle 11"/>
            <p:cNvSpPr/>
            <p:nvPr/>
          </p:nvSpPr>
          <p:spPr bwMode="auto">
            <a:xfrm>
              <a:off x="812315" y="773881"/>
              <a:ext cx="2186066" cy="3450312"/>
            </a:xfrm>
            <a:prstGeom prst="rect">
              <a:avLst/>
            </a:prstGeom>
            <a:solidFill>
              <a:schemeClr val="accent2"/>
            </a:solidFill>
            <a:ln w="9525">
              <a:noFill/>
              <a:round/>
              <a:headEnd/>
              <a:tailEnd/>
            </a:ln>
            <a:extLst/>
          </p:spPr>
          <p:txBody>
            <a:bodyPr vert="horz" wrap="square" lIns="180000" tIns="180000" rIns="0" bIns="360000" numCol="1" rtlCol="0" anchor="b"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Verdana" charset="0"/>
                  <a:ea typeface="Verdana" charset="0"/>
                  <a:cs typeface="Verdana" charset="0"/>
                </a:rPr>
                <a:t>47%</a:t>
              </a:r>
            </a:p>
          </p:txBody>
        </p:sp>
        <p:sp>
          <p:nvSpPr>
            <p:cNvPr id="15" name="Rectangle 14"/>
            <p:cNvSpPr/>
            <p:nvPr/>
          </p:nvSpPr>
          <p:spPr bwMode="auto">
            <a:xfrm>
              <a:off x="3487479" y="2507132"/>
              <a:ext cx="2174144" cy="1717062"/>
            </a:xfrm>
            <a:prstGeom prst="rect">
              <a:avLst/>
            </a:prstGeom>
            <a:solidFill>
              <a:schemeClr val="accent3"/>
            </a:solidFill>
            <a:ln w="9525">
              <a:noFill/>
              <a:round/>
              <a:headEnd/>
              <a:tailEnd/>
            </a:ln>
            <a:extLst/>
          </p:spPr>
          <p:txBody>
            <a:bodyPr vert="horz" wrap="square" lIns="180000" tIns="180000" rIns="0" bIns="360000" numCol="1" rtlCol="0" anchor="b"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Verdana" charset="0"/>
                  <a:ea typeface="Verdana" charset="0"/>
                  <a:cs typeface="Verdana" charset="0"/>
                </a:rPr>
                <a:t>23%</a:t>
              </a:r>
            </a:p>
          </p:txBody>
        </p:sp>
        <p:sp>
          <p:nvSpPr>
            <p:cNvPr id="16" name="Rectangle 15"/>
            <p:cNvSpPr/>
            <p:nvPr/>
          </p:nvSpPr>
          <p:spPr bwMode="auto">
            <a:xfrm>
              <a:off x="6156251" y="1738754"/>
              <a:ext cx="2175004" cy="2485440"/>
            </a:xfrm>
            <a:prstGeom prst="rect">
              <a:avLst/>
            </a:prstGeom>
            <a:solidFill>
              <a:schemeClr val="accent4"/>
            </a:solidFill>
            <a:ln w="9525">
              <a:noFill/>
              <a:round/>
              <a:headEnd/>
              <a:tailEnd/>
            </a:ln>
            <a:extLst/>
          </p:spPr>
          <p:txBody>
            <a:bodyPr vert="horz" wrap="square" lIns="180000" tIns="180000" rIns="0" bIns="360000" numCol="1" rtlCol="0" anchor="b"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3600" b="0" i="0" u="none" strike="noStrike" kern="0" cap="none" spc="0" normalizeH="0" baseline="0" noProof="0" dirty="0">
                  <a:ln>
                    <a:noFill/>
                  </a:ln>
                  <a:solidFill>
                    <a:schemeClr val="bg1"/>
                  </a:solidFill>
                  <a:effectLst/>
                  <a:uLnTx/>
                  <a:uFillTx/>
                  <a:latin typeface="Verdana" charset="0"/>
                  <a:ea typeface="Verdana" charset="0"/>
                  <a:cs typeface="Verdana" charset="0"/>
                </a:rPr>
                <a:t>34%</a:t>
              </a:r>
            </a:p>
          </p:txBody>
        </p:sp>
      </p:grpSp>
      <p:sp>
        <p:nvSpPr>
          <p:cNvPr id="17" name="Content Placeholder 4"/>
          <p:cNvSpPr txBox="1">
            <a:spLocks/>
          </p:cNvSpPr>
          <p:nvPr/>
        </p:nvSpPr>
        <p:spPr>
          <a:xfrm>
            <a:off x="574675" y="4834005"/>
            <a:ext cx="2646146" cy="771945"/>
          </a:xfrm>
          <a:prstGeom prst="rect">
            <a:avLst/>
          </a:prstGeom>
        </p:spPr>
        <p:txBody>
          <a:bodyPr vert="horz" lIns="0" tIns="0" rIns="0" bIns="180000" rtlCol="0">
            <a:noAutofit/>
          </a:bodyPr>
          <a:lstStyle>
            <a:lvl1pPr marL="0" indent="0" algn="l" defTabSz="913564"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3564"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181" indent="-252181" algn="l" defTabSz="913564"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7536" indent="-255354" algn="l" defTabSz="913564"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59718" indent="-252181" algn="l" defTabSz="913564"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2302" indent="-228393"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81" indent="-228393"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864" indent="-228393"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645" indent="-228393" algn="l" defTabSz="9135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3564"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Brand Building</a:t>
            </a:r>
          </a:p>
          <a:p>
            <a:pPr marL="0" marR="0" lvl="0" indent="0" algn="ctr" defTabSz="913564"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333333"/>
                </a:solidFill>
                <a:effectLst/>
                <a:uLnTx/>
                <a:uFillTx/>
                <a:latin typeface="+mn-lt"/>
                <a:ea typeface="+mn-ea"/>
                <a:cs typeface="+mn-cs"/>
              </a:rPr>
              <a:t>Connecting with brands </a:t>
            </a:r>
            <a:br>
              <a:rPr kumimoji="0" lang="en-US" sz="1600" b="0" i="0" u="none" strike="noStrike" kern="1200" cap="none" spc="0" normalizeH="0" baseline="0" noProof="0" dirty="0">
                <a:ln>
                  <a:noFill/>
                </a:ln>
                <a:solidFill>
                  <a:srgbClr val="333333"/>
                </a:solidFill>
                <a:effectLst/>
                <a:uLnTx/>
                <a:uFillTx/>
                <a:latin typeface="+mn-lt"/>
                <a:ea typeface="+mn-ea"/>
                <a:cs typeface="+mn-cs"/>
              </a:rPr>
            </a:br>
            <a:r>
              <a:rPr kumimoji="0" lang="en-US" sz="1600" b="0" i="0" u="none" strike="noStrike" kern="1200" cap="none" spc="0" normalizeH="0" baseline="0" noProof="0" dirty="0">
                <a:ln>
                  <a:noFill/>
                </a:ln>
                <a:solidFill>
                  <a:srgbClr val="333333"/>
                </a:solidFill>
                <a:effectLst/>
                <a:uLnTx/>
                <a:uFillTx/>
                <a:latin typeface="+mn-lt"/>
                <a:ea typeface="+mn-ea"/>
                <a:cs typeface="+mn-cs"/>
              </a:rPr>
              <a:t>on Facebook</a:t>
            </a:r>
          </a:p>
          <a:p>
            <a:pPr marL="0" marR="0" lvl="0" indent="0" algn="ctr" defTabSz="913564"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4"/>
          <p:cNvSpPr txBox="1">
            <a:spLocks/>
          </p:cNvSpPr>
          <p:nvPr/>
        </p:nvSpPr>
        <p:spPr>
          <a:xfrm>
            <a:off x="3246308" y="4834845"/>
            <a:ext cx="2647972" cy="771945"/>
          </a:xfrm>
          <a:prstGeom prst="rect">
            <a:avLst/>
          </a:prstGeom>
        </p:spPr>
        <p:txBody>
          <a:bodyPr vert="horz" lIns="0" tIns="0" rIns="0" bIns="180000" rtlCol="0">
            <a:noAutofit/>
          </a:bodyPr>
          <a:lstStyle>
            <a:lvl1pPr marL="342900" indent="-342900" algn="l" defTabSz="457200" rtl="0" eaLnBrk="1" latinLnBrk="0" hangingPunct="1">
              <a:spcBef>
                <a:spcPct val="20000"/>
              </a:spcBef>
              <a:buFont typeface="Arial"/>
              <a:buChar char="•"/>
              <a:defRPr sz="2000" b="1"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b="1" i="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Converting</a:t>
            </a:r>
          </a:p>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333333"/>
                </a:solidFill>
                <a:effectLst/>
                <a:uLnTx/>
                <a:uFillTx/>
                <a:latin typeface="Verdana"/>
                <a:ea typeface="+mn-ea"/>
                <a:cs typeface="Verdana"/>
              </a:rPr>
              <a:t>Using social </a:t>
            </a:r>
            <a:br>
              <a:rPr kumimoji="0" lang="en-US" sz="1600" b="0" i="0" u="none" strike="noStrike" kern="1200" cap="none" spc="0" normalizeH="0" baseline="0" noProof="0" dirty="0">
                <a:ln>
                  <a:noFill/>
                </a:ln>
                <a:solidFill>
                  <a:srgbClr val="333333"/>
                </a:solidFill>
                <a:effectLst/>
                <a:uLnTx/>
                <a:uFillTx/>
                <a:latin typeface="Verdana"/>
                <a:ea typeface="+mn-ea"/>
                <a:cs typeface="Verdana"/>
              </a:rPr>
            </a:br>
            <a:r>
              <a:rPr kumimoji="0" lang="en-US" sz="1600" b="0" i="0" u="none" strike="noStrike" kern="1200" cap="none" spc="0" normalizeH="0" baseline="0" noProof="0" dirty="0">
                <a:ln>
                  <a:noFill/>
                </a:ln>
                <a:solidFill>
                  <a:srgbClr val="333333"/>
                </a:solidFill>
                <a:effectLst/>
                <a:uLnTx/>
                <a:uFillTx/>
                <a:latin typeface="Verdana"/>
                <a:ea typeface="+mn-ea"/>
                <a:cs typeface="Verdana"/>
              </a:rPr>
              <a:t>in P2P</a:t>
            </a:r>
          </a:p>
          <a:p>
            <a:pPr marL="0" marR="0" lvl="0" indent="0" algn="ctr" defTabSz="9144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25" name="Content Placeholder 4"/>
          <p:cNvSpPr txBox="1">
            <a:spLocks/>
          </p:cNvSpPr>
          <p:nvPr/>
        </p:nvSpPr>
        <p:spPr>
          <a:xfrm>
            <a:off x="5919767" y="4834845"/>
            <a:ext cx="2647972" cy="771945"/>
          </a:xfrm>
          <a:prstGeom prst="rect">
            <a:avLst/>
          </a:prstGeom>
        </p:spPr>
        <p:txBody>
          <a:bodyPr vert="horz" lIns="0" tIns="0" rIns="0" bIns="180000" rtlCol="0">
            <a:noAutofit/>
          </a:bodyPr>
          <a:lstStyle>
            <a:lvl1pPr marL="342900" indent="-342900" algn="l" defTabSz="457200" rtl="0" eaLnBrk="1" latinLnBrk="0" hangingPunct="1">
              <a:spcBef>
                <a:spcPct val="20000"/>
              </a:spcBef>
              <a:buFont typeface="Arial"/>
              <a:buChar char="•"/>
              <a:defRPr sz="2000" b="1" i="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000" b="1" i="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b="1" i="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Servicing</a:t>
            </a:r>
          </a:p>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rgbClr val="333333"/>
                </a:solidFill>
                <a:effectLst/>
                <a:uLnTx/>
                <a:uFillTx/>
                <a:latin typeface="Verdana"/>
                <a:ea typeface="+mn-ea"/>
                <a:cs typeface="Verdana"/>
              </a:rPr>
              <a:t>Seek service solutions </a:t>
            </a:r>
            <a:br>
              <a:rPr kumimoji="0" lang="en-US" sz="1600" b="0" i="0" u="none" strike="noStrike" kern="1200" cap="none" spc="0" normalizeH="0" baseline="0" noProof="0" dirty="0">
                <a:ln>
                  <a:noFill/>
                </a:ln>
                <a:solidFill>
                  <a:srgbClr val="333333"/>
                </a:solidFill>
                <a:effectLst/>
                <a:uLnTx/>
                <a:uFillTx/>
                <a:latin typeface="Verdana"/>
                <a:ea typeface="+mn-ea"/>
                <a:cs typeface="Verdana"/>
              </a:rPr>
            </a:br>
            <a:r>
              <a:rPr kumimoji="0" lang="en-US" sz="1600" b="0" i="0" u="none" strike="noStrike" kern="1200" cap="none" spc="0" normalizeH="0" baseline="0" noProof="0" dirty="0">
                <a:ln>
                  <a:noFill/>
                </a:ln>
                <a:solidFill>
                  <a:srgbClr val="333333"/>
                </a:solidFill>
                <a:effectLst/>
                <a:uLnTx/>
                <a:uFillTx/>
                <a:latin typeface="Verdana"/>
                <a:ea typeface="+mn-ea"/>
                <a:cs typeface="Verdana"/>
              </a:rPr>
              <a:t>via social</a:t>
            </a:r>
          </a:p>
          <a:p>
            <a:pPr marL="0" marR="0" lvl="0" indent="0" algn="ctr" defTabSz="9144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custDataLst>
              <p:tags r:id="rId1"/>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508133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chollH\Downloads\shutterstock_1665423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31" b="13063"/>
          <a:stretch/>
        </p:blipFill>
        <p:spPr bwMode="auto">
          <a:xfrm>
            <a:off x="285747" y="404283"/>
            <a:ext cx="8607426" cy="54250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11143" y="930847"/>
            <a:ext cx="2848186" cy="3855768"/>
            <a:chOff x="5729711" y="771525"/>
            <a:chExt cx="2848186" cy="2891826"/>
          </a:xfrm>
        </p:grpSpPr>
        <p:pic>
          <p:nvPicPr>
            <p:cNvPr id="10" name="Picture 9"/>
            <p:cNvPicPr>
              <a:picLocks noChangeAspect="1"/>
            </p:cNvPicPr>
            <p:nvPr/>
          </p:nvPicPr>
          <p:blipFill>
            <a:blip r:embed="rId4"/>
            <a:stretch>
              <a:fillRect/>
            </a:stretch>
          </p:blipFill>
          <p:spPr>
            <a:xfrm flipH="1">
              <a:off x="7532557" y="771525"/>
              <a:ext cx="1045340" cy="1235400"/>
            </a:xfrm>
            <a:prstGeom prst="rect">
              <a:avLst/>
            </a:prstGeom>
          </p:spPr>
        </p:pic>
        <p:sp>
          <p:nvSpPr>
            <p:cNvPr id="11" name="Hexagon 10"/>
            <p:cNvSpPr/>
            <p:nvPr/>
          </p:nvSpPr>
          <p:spPr>
            <a:xfrm rot="16200000">
              <a:off x="5559775" y="1198734"/>
              <a:ext cx="2634553" cy="2294682"/>
            </a:xfrm>
            <a:prstGeom prst="hexagon">
              <a:avLst/>
            </a:prstGeom>
            <a:solidFill>
              <a:srgbClr val="333333">
                <a:alpha val="65000"/>
              </a:srgbClr>
            </a:solidFill>
            <a:ln w="381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grpSp>
      <p:sp>
        <p:nvSpPr>
          <p:cNvPr id="12" name="Rectangle 11"/>
          <p:cNvSpPr/>
          <p:nvPr/>
        </p:nvSpPr>
        <p:spPr>
          <a:xfrm>
            <a:off x="618300" y="2463197"/>
            <a:ext cx="2480367" cy="1183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Conversion can happen anywhere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023108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altLang="de-DE" sz="2000" dirty="0">
                <a:latin typeface="Verdana" panose="020B0604030504040204" pitchFamily="34" charset="0"/>
              </a:rPr>
              <a:t>Social is the next service channel</a:t>
            </a:r>
            <a:endParaRPr lang="en-US" sz="2000" dirty="0"/>
          </a:p>
        </p:txBody>
      </p:sp>
      <p:sp>
        <p:nvSpPr>
          <p:cNvPr id="32" name="Text Placeholder 4"/>
          <p:cNvSpPr txBox="1">
            <a:spLocks/>
          </p:cNvSpPr>
          <p:nvPr/>
        </p:nvSpPr>
        <p:spPr>
          <a:xfrm>
            <a:off x="4865210" y="6166712"/>
            <a:ext cx="3995106" cy="360073"/>
          </a:xfrm>
          <a:prstGeom prst="rect">
            <a:avLst/>
          </a:prstGeom>
        </p:spPr>
        <p:txBody>
          <a:bodyPr vert="horz" lIns="0" tIns="0" rIns="0" bIns="0" rtlCol="0" anchor="b" anchorCtr="0">
            <a:noAutofit/>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800" b="0" i="0" u="none" strike="noStrike" kern="1200" cap="none" spc="0" normalizeH="0" baseline="0" noProof="0" dirty="0">
                <a:ln>
                  <a:noFill/>
                </a:ln>
                <a:solidFill>
                  <a:srgbClr val="333333"/>
                </a:solidFill>
                <a:effectLst/>
                <a:uLnTx/>
                <a:uFillTx/>
                <a:latin typeface="+mn-lt"/>
                <a:ea typeface="+mn-ea"/>
                <a:cs typeface="+mn-cs"/>
              </a:rPr>
              <a:t>Source: Connected Life 2015 - Banking</a:t>
            </a:r>
          </a:p>
        </p:txBody>
      </p:sp>
      <p:grpSp>
        <p:nvGrpSpPr>
          <p:cNvPr id="8" name="Group 7"/>
          <p:cNvGrpSpPr/>
          <p:nvPr/>
        </p:nvGrpSpPr>
        <p:grpSpPr>
          <a:xfrm>
            <a:off x="590287" y="1329037"/>
            <a:ext cx="7139475" cy="4144383"/>
            <a:chOff x="968487" y="1066800"/>
            <a:chExt cx="5890834" cy="2564671"/>
          </a:xfrm>
        </p:grpSpPr>
        <p:grpSp>
          <p:nvGrpSpPr>
            <p:cNvPr id="5" name="Group 4"/>
            <p:cNvGrpSpPr/>
            <p:nvPr/>
          </p:nvGrpSpPr>
          <p:grpSpPr>
            <a:xfrm flipH="1">
              <a:off x="1226872" y="1066800"/>
              <a:ext cx="45719" cy="2386700"/>
              <a:chOff x="1466078" y="1176419"/>
              <a:chExt cx="115264" cy="2277081"/>
            </a:xfrm>
          </p:grpSpPr>
          <p:sp>
            <p:nvSpPr>
              <p:cNvPr id="17" name="Line 7"/>
              <p:cNvSpPr>
                <a:spLocks noChangeShapeType="1"/>
              </p:cNvSpPr>
              <p:nvPr/>
            </p:nvSpPr>
            <p:spPr bwMode="auto">
              <a:xfrm>
                <a:off x="1581342" y="1176419"/>
                <a:ext cx="0" cy="2277081"/>
              </a:xfrm>
              <a:prstGeom prst="line">
                <a:avLst/>
              </a:prstGeom>
              <a:noFill/>
              <a:ln w="6350">
                <a:solidFill>
                  <a:srgbClr val="333333"/>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33333"/>
                  </a:solidFill>
                  <a:effectLst/>
                  <a:uLnTx/>
                  <a:uFillTx/>
                  <a:latin typeface="Verdana" panose="020B0604030504040204" pitchFamily="34" charset="0"/>
                  <a:cs typeface="Verdana" panose="020B0604030504040204" pitchFamily="34" charset="0"/>
                </a:endParaRPr>
              </a:p>
            </p:txBody>
          </p:sp>
          <p:sp>
            <p:nvSpPr>
              <p:cNvPr id="18" name="Line 8"/>
              <p:cNvSpPr>
                <a:spLocks noChangeShapeType="1"/>
              </p:cNvSpPr>
              <p:nvPr/>
            </p:nvSpPr>
            <p:spPr bwMode="auto">
              <a:xfrm>
                <a:off x="1466078" y="1176419"/>
                <a:ext cx="115264" cy="0"/>
              </a:xfrm>
              <a:prstGeom prst="line">
                <a:avLst/>
              </a:prstGeom>
              <a:noFill/>
              <a:ln w="6350">
                <a:solidFill>
                  <a:srgbClr val="333333"/>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33333"/>
                  </a:solidFill>
                  <a:effectLst/>
                  <a:uLnTx/>
                  <a:uFillTx/>
                  <a:latin typeface="Verdana" panose="020B0604030504040204" pitchFamily="34" charset="0"/>
                  <a:cs typeface="Verdana" panose="020B0604030504040204" pitchFamily="34" charset="0"/>
                </a:endParaRPr>
              </a:p>
            </p:txBody>
          </p:sp>
          <p:sp>
            <p:nvSpPr>
              <p:cNvPr id="19" name="Line 9"/>
              <p:cNvSpPr>
                <a:spLocks noChangeShapeType="1"/>
              </p:cNvSpPr>
              <p:nvPr/>
            </p:nvSpPr>
            <p:spPr bwMode="auto">
              <a:xfrm>
                <a:off x="1466078" y="3453500"/>
                <a:ext cx="115264" cy="0"/>
              </a:xfrm>
              <a:prstGeom prst="line">
                <a:avLst/>
              </a:prstGeom>
              <a:noFill/>
              <a:ln w="6350">
                <a:solidFill>
                  <a:srgbClr val="333333"/>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33333"/>
                  </a:solidFill>
                  <a:effectLst/>
                  <a:uLnTx/>
                  <a:uFillTx/>
                  <a:latin typeface="Verdana" panose="020B0604030504040204" pitchFamily="34" charset="0"/>
                  <a:cs typeface="Verdana" panose="020B0604030504040204" pitchFamily="34" charset="0"/>
                </a:endParaRPr>
              </a:p>
            </p:txBody>
          </p:sp>
        </p:grpSp>
        <p:sp>
          <p:nvSpPr>
            <p:cNvPr id="21" name="Line 11"/>
            <p:cNvSpPr>
              <a:spLocks noChangeShapeType="1"/>
            </p:cNvSpPr>
            <p:nvPr/>
          </p:nvSpPr>
          <p:spPr bwMode="auto">
            <a:xfrm>
              <a:off x="1673042" y="3453500"/>
              <a:ext cx="2340000" cy="0"/>
            </a:xfrm>
            <a:prstGeom prst="line">
              <a:avLst/>
            </a:prstGeom>
            <a:noFill/>
            <a:ln w="6350">
              <a:solidFill>
                <a:srgbClr val="333333"/>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33333"/>
                </a:solidFill>
                <a:effectLst/>
                <a:uLnTx/>
                <a:uFillTx/>
                <a:latin typeface="Verdana" panose="020B0604030504040204" pitchFamily="34" charset="0"/>
                <a:cs typeface="Verdana" panose="020B0604030504040204" pitchFamily="34" charset="0"/>
              </a:endParaRPr>
            </a:p>
          </p:txBody>
        </p:sp>
        <p:sp>
          <p:nvSpPr>
            <p:cNvPr id="26" name="Rectangle 25"/>
            <p:cNvSpPr>
              <a:spLocks noChangeArrowheads="1"/>
            </p:cNvSpPr>
            <p:nvPr/>
          </p:nvSpPr>
          <p:spPr bwMode="auto">
            <a:xfrm>
              <a:off x="1694444" y="3517194"/>
              <a:ext cx="2297196" cy="11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de-DE" sz="1200" b="0" i="0" u="none" strike="noStrike" kern="0" cap="none" spc="0" normalizeH="0" baseline="0" noProof="0" dirty="0">
                  <a:ln>
                    <a:noFill/>
                  </a:ln>
                  <a:solidFill>
                    <a:schemeClr val="tx2"/>
                  </a:solidFill>
                  <a:effectLst/>
                  <a:uLnTx/>
                  <a:uFillTx/>
                  <a:latin typeface="Verdana" panose="020B0604030504040204" pitchFamily="34" charset="0"/>
                  <a:cs typeface="Verdana" panose="020B0604030504040204" pitchFamily="34" charset="0"/>
                </a:rPr>
                <a:t>Received a response</a:t>
              </a:r>
            </a:p>
          </p:txBody>
        </p:sp>
        <p:sp>
          <p:nvSpPr>
            <p:cNvPr id="27" name="Line 23"/>
            <p:cNvSpPr>
              <a:spLocks noChangeShapeType="1"/>
            </p:cNvSpPr>
            <p:nvPr/>
          </p:nvSpPr>
          <p:spPr bwMode="auto">
            <a:xfrm>
              <a:off x="4519321" y="3453500"/>
              <a:ext cx="2340000" cy="0"/>
            </a:xfrm>
            <a:prstGeom prst="line">
              <a:avLst/>
            </a:prstGeom>
            <a:noFill/>
            <a:ln w="6350">
              <a:solidFill>
                <a:srgbClr val="333333"/>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33333"/>
                </a:solidFill>
                <a:effectLst/>
                <a:uLnTx/>
                <a:uFillTx/>
              </a:endParaRPr>
            </a:p>
          </p:txBody>
        </p:sp>
        <p:sp>
          <p:nvSpPr>
            <p:cNvPr id="31" name="Rectangle 33"/>
            <p:cNvSpPr>
              <a:spLocks noChangeArrowheads="1"/>
            </p:cNvSpPr>
            <p:nvPr/>
          </p:nvSpPr>
          <p:spPr bwMode="auto">
            <a:xfrm>
              <a:off x="4648290" y="3517194"/>
              <a:ext cx="2082062" cy="11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de-DE" sz="1200" b="0" i="0" u="none" strike="noStrike" kern="0" cap="none" spc="0" normalizeH="0" baseline="0" noProof="0" dirty="0">
                  <a:ln>
                    <a:noFill/>
                  </a:ln>
                  <a:solidFill>
                    <a:schemeClr val="accent1"/>
                  </a:solidFill>
                  <a:effectLst/>
                  <a:uLnTx/>
                  <a:uFillTx/>
                  <a:latin typeface="Verdana" panose="020B0604030504040204" pitchFamily="34" charset="0"/>
                </a:rPr>
                <a:t>Did not receive a response</a:t>
              </a:r>
            </a:p>
          </p:txBody>
        </p:sp>
        <p:grpSp>
          <p:nvGrpSpPr>
            <p:cNvPr id="7" name="Group 6"/>
            <p:cNvGrpSpPr/>
            <p:nvPr/>
          </p:nvGrpSpPr>
          <p:grpSpPr>
            <a:xfrm>
              <a:off x="5189083" y="2041556"/>
              <a:ext cx="891617" cy="631981"/>
              <a:chOff x="5466403" y="1057745"/>
              <a:chExt cx="3202088" cy="2269649"/>
            </a:xfrm>
          </p:grpSpPr>
          <p:sp>
            <p:nvSpPr>
              <p:cNvPr id="28" name="Rectangle 27"/>
              <p:cNvSpPr>
                <a:spLocks noChangeArrowheads="1"/>
              </p:cNvSpPr>
              <p:nvPr/>
            </p:nvSpPr>
            <p:spPr bwMode="auto">
              <a:xfrm>
                <a:off x="5466403" y="1066795"/>
                <a:ext cx="2340000" cy="2260599"/>
              </a:xfrm>
              <a:prstGeom prst="rect">
                <a:avLst/>
              </a:prstGeom>
              <a:solidFill>
                <a:schemeClr val="accent1"/>
              </a:solidFill>
              <a:ln>
                <a:noFill/>
              </a:ln>
              <a:effectLst/>
              <a:extLst>
                <a:ext uri="{91240B29-F687-4F45-9708-019B960494DF}">
                  <a14:hiddenLine xmlns:a14="http://schemas.microsoft.com/office/drawing/2010/main" w="9525">
                    <a:solidFill>
                      <a:srgbClr val="000000">
                        <a:alpha val="0"/>
                      </a:srgbClr>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333333"/>
                  </a:solidFill>
                  <a:effectLst/>
                  <a:uLnTx/>
                  <a:uFillTx/>
                </a:endParaRPr>
              </a:p>
            </p:txBody>
          </p:sp>
          <p:sp>
            <p:nvSpPr>
              <p:cNvPr id="30" name="Freeform 29"/>
              <p:cNvSpPr>
                <a:spLocks/>
              </p:cNvSpPr>
              <p:nvPr/>
            </p:nvSpPr>
            <p:spPr bwMode="auto">
              <a:xfrm>
                <a:off x="7806403" y="1057745"/>
                <a:ext cx="862088" cy="2260599"/>
              </a:xfrm>
              <a:custGeom>
                <a:avLst/>
                <a:gdLst>
                  <a:gd name="T0" fmla="*/ 1368 w 1368"/>
                  <a:gd name="T1" fmla="*/ 557 h 1120"/>
                  <a:gd name="T2" fmla="*/ 0 w 1368"/>
                  <a:gd name="T3" fmla="*/ 0 h 1120"/>
                  <a:gd name="T4" fmla="*/ 0 w 1368"/>
                  <a:gd name="T5" fmla="*/ 1120 h 1120"/>
                </a:gdLst>
                <a:ahLst/>
                <a:cxnLst>
                  <a:cxn ang="0">
                    <a:pos x="T0" y="T1"/>
                  </a:cxn>
                  <a:cxn ang="0">
                    <a:pos x="T2" y="T3"/>
                  </a:cxn>
                  <a:cxn ang="0">
                    <a:pos x="T4" y="T5"/>
                  </a:cxn>
                </a:cxnLst>
                <a:rect l="0" t="0" r="r" b="b"/>
                <a:pathLst>
                  <a:path w="1368" h="1120">
                    <a:moveTo>
                      <a:pt x="1368" y="557"/>
                    </a:moveTo>
                    <a:lnTo>
                      <a:pt x="0" y="0"/>
                    </a:lnTo>
                    <a:lnTo>
                      <a:pt x="0" y="112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51296" rIns="0" bIns="51296"/>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333333"/>
                  </a:solidFill>
                  <a:effectLst/>
                  <a:uLnTx/>
                  <a:uFillTx/>
                </a:endParaRPr>
              </a:p>
            </p:txBody>
          </p:sp>
          <p:sp>
            <p:nvSpPr>
              <p:cNvPr id="29" name="Rectangle 28"/>
              <p:cNvSpPr>
                <a:spLocks noChangeArrowheads="1"/>
              </p:cNvSpPr>
              <p:nvPr/>
            </p:nvSpPr>
            <p:spPr bwMode="auto">
              <a:xfrm>
                <a:off x="6041691" y="2597999"/>
                <a:ext cx="1189423" cy="4104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de-DE" sz="1200" b="0" i="0" u="none" strike="noStrike" kern="0" cap="none" spc="0" normalizeH="0" baseline="0" noProof="0" dirty="0">
                    <a:ln>
                      <a:noFill/>
                    </a:ln>
                    <a:solidFill>
                      <a:srgbClr val="FFFFFF"/>
                    </a:solidFill>
                    <a:effectLst/>
                    <a:uLnTx/>
                    <a:uFillTx/>
                    <a:latin typeface="Verdana" panose="020B0604030504040204" pitchFamily="34" charset="0"/>
                  </a:rPr>
                  <a:t>53</a:t>
                </a:r>
              </a:p>
            </p:txBody>
          </p:sp>
          <p:sp>
            <p:nvSpPr>
              <p:cNvPr id="9" name="Freeform 6"/>
              <p:cNvSpPr>
                <a:spLocks noEditPoints="1"/>
              </p:cNvSpPr>
              <p:nvPr/>
            </p:nvSpPr>
            <p:spPr bwMode="auto">
              <a:xfrm>
                <a:off x="6180703" y="1518246"/>
                <a:ext cx="954943" cy="993316"/>
              </a:xfrm>
              <a:custGeom>
                <a:avLst/>
                <a:gdLst>
                  <a:gd name="T0" fmla="*/ 112 w 367"/>
                  <a:gd name="T1" fmla="*/ 0 h 382"/>
                  <a:gd name="T2" fmla="*/ 140 w 367"/>
                  <a:gd name="T3" fmla="*/ 10 h 382"/>
                  <a:gd name="T4" fmla="*/ 141 w 367"/>
                  <a:gd name="T5" fmla="*/ 11 h 382"/>
                  <a:gd name="T6" fmla="*/ 142 w 367"/>
                  <a:gd name="T7" fmla="*/ 13 h 382"/>
                  <a:gd name="T8" fmla="*/ 143 w 367"/>
                  <a:gd name="T9" fmla="*/ 14 h 382"/>
                  <a:gd name="T10" fmla="*/ 144 w 367"/>
                  <a:gd name="T11" fmla="*/ 16 h 382"/>
                  <a:gd name="T12" fmla="*/ 144 w 367"/>
                  <a:gd name="T13" fmla="*/ 17 h 382"/>
                  <a:gd name="T14" fmla="*/ 145 w 367"/>
                  <a:gd name="T15" fmla="*/ 19 h 382"/>
                  <a:gd name="T16" fmla="*/ 145 w 367"/>
                  <a:gd name="T17" fmla="*/ 20 h 382"/>
                  <a:gd name="T18" fmla="*/ 145 w 367"/>
                  <a:gd name="T19" fmla="*/ 22 h 382"/>
                  <a:gd name="T20" fmla="*/ 145 w 367"/>
                  <a:gd name="T21" fmla="*/ 23 h 382"/>
                  <a:gd name="T22" fmla="*/ 145 w 367"/>
                  <a:gd name="T23" fmla="*/ 24 h 382"/>
                  <a:gd name="T24" fmla="*/ 145 w 367"/>
                  <a:gd name="T25" fmla="*/ 27 h 382"/>
                  <a:gd name="T26" fmla="*/ 133 w 367"/>
                  <a:gd name="T27" fmla="*/ 46 h 382"/>
                  <a:gd name="T28" fmla="*/ 128 w 367"/>
                  <a:gd name="T29" fmla="*/ 48 h 382"/>
                  <a:gd name="T30" fmla="*/ 123 w 367"/>
                  <a:gd name="T31" fmla="*/ 50 h 382"/>
                  <a:gd name="T32" fmla="*/ 121 w 367"/>
                  <a:gd name="T33" fmla="*/ 50 h 382"/>
                  <a:gd name="T34" fmla="*/ 118 w 367"/>
                  <a:gd name="T35" fmla="*/ 50 h 382"/>
                  <a:gd name="T36" fmla="*/ 116 w 367"/>
                  <a:gd name="T37" fmla="*/ 50 h 382"/>
                  <a:gd name="T38" fmla="*/ 113 w 367"/>
                  <a:gd name="T39" fmla="*/ 51 h 382"/>
                  <a:gd name="T40" fmla="*/ 0 w 367"/>
                  <a:gd name="T41" fmla="*/ 25 h 382"/>
                  <a:gd name="T42" fmla="*/ 34 w 367"/>
                  <a:gd name="T43" fmla="*/ 204 h 382"/>
                  <a:gd name="T44" fmla="*/ 68 w 367"/>
                  <a:gd name="T45" fmla="*/ 255 h 382"/>
                  <a:gd name="T46" fmla="*/ 112 w 367"/>
                  <a:gd name="T47" fmla="*/ 204 h 382"/>
                  <a:gd name="T48" fmla="*/ 112 w 367"/>
                  <a:gd name="T49" fmla="*/ 119 h 382"/>
                  <a:gd name="T50" fmla="*/ 112 w 367"/>
                  <a:gd name="T51" fmla="*/ 68 h 382"/>
                  <a:gd name="T52" fmla="*/ 0 w 367"/>
                  <a:gd name="T53" fmla="*/ 93 h 382"/>
                  <a:gd name="T54" fmla="*/ 68 w 367"/>
                  <a:gd name="T55" fmla="*/ 187 h 382"/>
                  <a:gd name="T56" fmla="*/ 112 w 367"/>
                  <a:gd name="T57" fmla="*/ 136 h 382"/>
                  <a:gd name="T58" fmla="*/ 34 w 367"/>
                  <a:gd name="T59" fmla="*/ 136 h 382"/>
                  <a:gd name="T60" fmla="*/ 163 w 367"/>
                  <a:gd name="T61" fmla="*/ 29 h 382"/>
                  <a:gd name="T62" fmla="*/ 162 w 367"/>
                  <a:gd name="T63" fmla="*/ 33 h 382"/>
                  <a:gd name="T64" fmla="*/ 161 w 367"/>
                  <a:gd name="T65" fmla="*/ 37 h 382"/>
                  <a:gd name="T66" fmla="*/ 161 w 367"/>
                  <a:gd name="T67" fmla="*/ 40 h 382"/>
                  <a:gd name="T68" fmla="*/ 159 w 367"/>
                  <a:gd name="T69" fmla="*/ 43 h 382"/>
                  <a:gd name="T70" fmla="*/ 145 w 367"/>
                  <a:gd name="T71" fmla="*/ 127 h 382"/>
                  <a:gd name="T72" fmla="*/ 163 w 367"/>
                  <a:gd name="T73" fmla="*/ 229 h 382"/>
                  <a:gd name="T74" fmla="*/ 180 w 367"/>
                  <a:gd name="T75" fmla="*/ 212 h 382"/>
                  <a:gd name="T76" fmla="*/ 265 w 367"/>
                  <a:gd name="T77" fmla="*/ 136 h 382"/>
                  <a:gd name="T78" fmla="*/ 197 w 367"/>
                  <a:gd name="T79" fmla="*/ 212 h 382"/>
                  <a:gd name="T80" fmla="*/ 256 w 367"/>
                  <a:gd name="T81" fmla="*/ 314 h 382"/>
                  <a:gd name="T82" fmla="*/ 289 w 367"/>
                  <a:gd name="T83" fmla="*/ 253 h 382"/>
                  <a:gd name="T84" fmla="*/ 325 w 367"/>
                  <a:gd name="T85" fmla="*/ 34 h 382"/>
                  <a:gd name="T86" fmla="*/ 154 w 367"/>
                  <a:gd name="T87" fmla="*/ 0 h 382"/>
                  <a:gd name="T88" fmla="*/ 158 w 367"/>
                  <a:gd name="T89" fmla="*/ 5 h 382"/>
                  <a:gd name="T90" fmla="*/ 159 w 367"/>
                  <a:gd name="T91" fmla="*/ 7 h 382"/>
                  <a:gd name="T92" fmla="*/ 161 w 367"/>
                  <a:gd name="T93" fmla="*/ 11 h 382"/>
                  <a:gd name="T94" fmla="*/ 161 w 367"/>
                  <a:gd name="T95" fmla="*/ 13 h 382"/>
                  <a:gd name="T96" fmla="*/ 162 w 367"/>
                  <a:gd name="T97" fmla="*/ 16 h 382"/>
                  <a:gd name="T98" fmla="*/ 163 w 367"/>
                  <a:gd name="T99" fmla="*/ 20 h 382"/>
                  <a:gd name="T100" fmla="*/ 163 w 367"/>
                  <a:gd name="T101" fmla="*/ 23 h 382"/>
                  <a:gd name="T102" fmla="*/ 163 w 367"/>
                  <a:gd name="T103" fmla="*/ 2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7" h="382">
                    <a:moveTo>
                      <a:pt x="0" y="25"/>
                    </a:moveTo>
                    <a:cubicBezTo>
                      <a:pt x="0" y="19"/>
                      <a:pt x="2" y="0"/>
                      <a:pt x="34" y="0"/>
                    </a:cubicBezTo>
                    <a:cubicBezTo>
                      <a:pt x="112" y="0"/>
                      <a:pt x="112" y="0"/>
                      <a:pt x="112" y="0"/>
                    </a:cubicBezTo>
                    <a:cubicBezTo>
                      <a:pt x="126" y="0"/>
                      <a:pt x="134" y="4"/>
                      <a:pt x="139" y="9"/>
                    </a:cubicBezTo>
                    <a:cubicBezTo>
                      <a:pt x="139" y="9"/>
                      <a:pt x="139" y="9"/>
                      <a:pt x="139" y="9"/>
                    </a:cubicBezTo>
                    <a:cubicBezTo>
                      <a:pt x="139" y="9"/>
                      <a:pt x="140" y="10"/>
                      <a:pt x="140" y="10"/>
                    </a:cubicBezTo>
                    <a:cubicBezTo>
                      <a:pt x="140" y="10"/>
                      <a:pt x="140" y="10"/>
                      <a:pt x="140" y="10"/>
                    </a:cubicBezTo>
                    <a:cubicBezTo>
                      <a:pt x="140" y="10"/>
                      <a:pt x="141" y="11"/>
                      <a:pt x="141" y="11"/>
                    </a:cubicBezTo>
                    <a:cubicBezTo>
                      <a:pt x="141" y="11"/>
                      <a:pt x="141" y="11"/>
                      <a:pt x="141" y="11"/>
                    </a:cubicBezTo>
                    <a:cubicBezTo>
                      <a:pt x="141" y="11"/>
                      <a:pt x="141" y="12"/>
                      <a:pt x="142" y="12"/>
                    </a:cubicBezTo>
                    <a:cubicBezTo>
                      <a:pt x="142" y="12"/>
                      <a:pt x="142" y="12"/>
                      <a:pt x="142" y="12"/>
                    </a:cubicBezTo>
                    <a:cubicBezTo>
                      <a:pt x="142" y="12"/>
                      <a:pt x="142" y="13"/>
                      <a:pt x="142" y="13"/>
                    </a:cubicBezTo>
                    <a:cubicBezTo>
                      <a:pt x="142" y="13"/>
                      <a:pt x="142" y="13"/>
                      <a:pt x="142" y="13"/>
                    </a:cubicBezTo>
                    <a:cubicBezTo>
                      <a:pt x="142" y="13"/>
                      <a:pt x="143" y="14"/>
                      <a:pt x="143" y="14"/>
                    </a:cubicBezTo>
                    <a:cubicBezTo>
                      <a:pt x="143" y="14"/>
                      <a:pt x="143" y="14"/>
                      <a:pt x="143" y="14"/>
                    </a:cubicBezTo>
                    <a:cubicBezTo>
                      <a:pt x="143" y="14"/>
                      <a:pt x="143" y="15"/>
                      <a:pt x="143" y="15"/>
                    </a:cubicBezTo>
                    <a:cubicBezTo>
                      <a:pt x="143" y="15"/>
                      <a:pt x="143" y="15"/>
                      <a:pt x="143" y="15"/>
                    </a:cubicBezTo>
                    <a:cubicBezTo>
                      <a:pt x="143" y="15"/>
                      <a:pt x="144" y="16"/>
                      <a:pt x="144" y="16"/>
                    </a:cubicBezTo>
                    <a:cubicBezTo>
                      <a:pt x="144" y="16"/>
                      <a:pt x="144" y="16"/>
                      <a:pt x="144" y="16"/>
                    </a:cubicBezTo>
                    <a:cubicBezTo>
                      <a:pt x="144" y="16"/>
                      <a:pt x="144" y="17"/>
                      <a:pt x="144" y="17"/>
                    </a:cubicBezTo>
                    <a:cubicBezTo>
                      <a:pt x="144" y="17"/>
                      <a:pt x="144" y="17"/>
                      <a:pt x="144" y="17"/>
                    </a:cubicBezTo>
                    <a:cubicBezTo>
                      <a:pt x="144" y="17"/>
                      <a:pt x="144" y="18"/>
                      <a:pt x="144" y="18"/>
                    </a:cubicBezTo>
                    <a:cubicBezTo>
                      <a:pt x="144" y="18"/>
                      <a:pt x="144" y="18"/>
                      <a:pt x="144" y="18"/>
                    </a:cubicBezTo>
                    <a:cubicBezTo>
                      <a:pt x="145" y="18"/>
                      <a:pt x="145" y="19"/>
                      <a:pt x="145" y="19"/>
                    </a:cubicBezTo>
                    <a:cubicBezTo>
                      <a:pt x="145" y="19"/>
                      <a:pt x="145" y="19"/>
                      <a:pt x="145" y="19"/>
                    </a:cubicBezTo>
                    <a:cubicBezTo>
                      <a:pt x="145" y="19"/>
                      <a:pt x="145" y="20"/>
                      <a:pt x="145" y="20"/>
                    </a:cubicBezTo>
                    <a:cubicBezTo>
                      <a:pt x="145" y="20"/>
                      <a:pt x="145" y="20"/>
                      <a:pt x="145" y="20"/>
                    </a:cubicBezTo>
                    <a:cubicBezTo>
                      <a:pt x="145" y="20"/>
                      <a:pt x="145" y="21"/>
                      <a:pt x="145" y="21"/>
                    </a:cubicBezTo>
                    <a:cubicBezTo>
                      <a:pt x="145" y="21"/>
                      <a:pt x="145" y="21"/>
                      <a:pt x="145" y="21"/>
                    </a:cubicBezTo>
                    <a:cubicBezTo>
                      <a:pt x="145" y="21"/>
                      <a:pt x="145" y="21"/>
                      <a:pt x="145" y="22"/>
                    </a:cubicBezTo>
                    <a:cubicBezTo>
                      <a:pt x="145" y="22"/>
                      <a:pt x="145" y="22"/>
                      <a:pt x="145" y="22"/>
                    </a:cubicBezTo>
                    <a:cubicBezTo>
                      <a:pt x="145" y="22"/>
                      <a:pt x="145" y="22"/>
                      <a:pt x="145" y="22"/>
                    </a:cubicBezTo>
                    <a:cubicBezTo>
                      <a:pt x="145" y="23"/>
                      <a:pt x="145" y="23"/>
                      <a:pt x="145" y="23"/>
                    </a:cubicBezTo>
                    <a:cubicBezTo>
                      <a:pt x="145" y="23"/>
                      <a:pt x="145" y="23"/>
                      <a:pt x="145" y="23"/>
                    </a:cubicBezTo>
                    <a:cubicBezTo>
                      <a:pt x="145" y="23"/>
                      <a:pt x="145" y="24"/>
                      <a:pt x="145" y="24"/>
                    </a:cubicBezTo>
                    <a:cubicBezTo>
                      <a:pt x="145" y="24"/>
                      <a:pt x="145" y="24"/>
                      <a:pt x="145" y="24"/>
                    </a:cubicBezTo>
                    <a:cubicBezTo>
                      <a:pt x="145" y="24"/>
                      <a:pt x="146" y="24"/>
                      <a:pt x="146" y="25"/>
                    </a:cubicBezTo>
                    <a:cubicBezTo>
                      <a:pt x="146" y="25"/>
                      <a:pt x="146" y="25"/>
                      <a:pt x="146" y="25"/>
                    </a:cubicBezTo>
                    <a:cubicBezTo>
                      <a:pt x="146" y="26"/>
                      <a:pt x="145" y="26"/>
                      <a:pt x="145" y="27"/>
                    </a:cubicBezTo>
                    <a:cubicBezTo>
                      <a:pt x="145" y="35"/>
                      <a:pt x="142" y="40"/>
                      <a:pt x="138" y="43"/>
                    </a:cubicBezTo>
                    <a:cubicBezTo>
                      <a:pt x="138" y="43"/>
                      <a:pt x="138" y="43"/>
                      <a:pt x="138" y="43"/>
                    </a:cubicBezTo>
                    <a:cubicBezTo>
                      <a:pt x="136" y="45"/>
                      <a:pt x="135" y="46"/>
                      <a:pt x="133" y="46"/>
                    </a:cubicBezTo>
                    <a:cubicBezTo>
                      <a:pt x="133" y="46"/>
                      <a:pt x="133" y="46"/>
                      <a:pt x="133" y="46"/>
                    </a:cubicBezTo>
                    <a:cubicBezTo>
                      <a:pt x="132" y="47"/>
                      <a:pt x="130" y="48"/>
                      <a:pt x="128" y="48"/>
                    </a:cubicBezTo>
                    <a:cubicBezTo>
                      <a:pt x="128" y="48"/>
                      <a:pt x="128" y="48"/>
                      <a:pt x="128" y="48"/>
                    </a:cubicBezTo>
                    <a:cubicBezTo>
                      <a:pt x="128" y="49"/>
                      <a:pt x="127" y="49"/>
                      <a:pt x="127" y="49"/>
                    </a:cubicBezTo>
                    <a:cubicBezTo>
                      <a:pt x="127" y="49"/>
                      <a:pt x="127" y="49"/>
                      <a:pt x="127" y="49"/>
                    </a:cubicBezTo>
                    <a:cubicBezTo>
                      <a:pt x="125" y="49"/>
                      <a:pt x="124" y="50"/>
                      <a:pt x="123" y="50"/>
                    </a:cubicBezTo>
                    <a:cubicBezTo>
                      <a:pt x="123" y="50"/>
                      <a:pt x="123" y="50"/>
                      <a:pt x="123" y="50"/>
                    </a:cubicBezTo>
                    <a:cubicBezTo>
                      <a:pt x="123" y="50"/>
                      <a:pt x="122" y="50"/>
                      <a:pt x="121" y="50"/>
                    </a:cubicBezTo>
                    <a:cubicBezTo>
                      <a:pt x="121" y="50"/>
                      <a:pt x="121" y="50"/>
                      <a:pt x="121" y="50"/>
                    </a:cubicBezTo>
                    <a:cubicBezTo>
                      <a:pt x="121" y="50"/>
                      <a:pt x="120" y="50"/>
                      <a:pt x="120" y="50"/>
                    </a:cubicBezTo>
                    <a:cubicBezTo>
                      <a:pt x="120" y="50"/>
                      <a:pt x="120" y="50"/>
                      <a:pt x="120" y="50"/>
                    </a:cubicBezTo>
                    <a:cubicBezTo>
                      <a:pt x="119" y="50"/>
                      <a:pt x="119" y="50"/>
                      <a:pt x="118" y="50"/>
                    </a:cubicBezTo>
                    <a:cubicBezTo>
                      <a:pt x="118" y="50"/>
                      <a:pt x="118" y="50"/>
                      <a:pt x="118" y="50"/>
                    </a:cubicBezTo>
                    <a:cubicBezTo>
                      <a:pt x="117" y="50"/>
                      <a:pt x="117" y="50"/>
                      <a:pt x="117" y="50"/>
                    </a:cubicBezTo>
                    <a:cubicBezTo>
                      <a:pt x="116" y="50"/>
                      <a:pt x="116" y="50"/>
                      <a:pt x="116" y="50"/>
                    </a:cubicBezTo>
                    <a:cubicBezTo>
                      <a:pt x="116" y="50"/>
                      <a:pt x="115" y="51"/>
                      <a:pt x="115" y="51"/>
                    </a:cubicBezTo>
                    <a:cubicBezTo>
                      <a:pt x="115" y="51"/>
                      <a:pt x="115" y="51"/>
                      <a:pt x="115" y="51"/>
                    </a:cubicBezTo>
                    <a:cubicBezTo>
                      <a:pt x="114" y="51"/>
                      <a:pt x="114" y="51"/>
                      <a:pt x="113" y="51"/>
                    </a:cubicBezTo>
                    <a:cubicBezTo>
                      <a:pt x="68" y="51"/>
                      <a:pt x="68" y="51"/>
                      <a:pt x="68" y="51"/>
                    </a:cubicBezTo>
                    <a:cubicBezTo>
                      <a:pt x="35" y="51"/>
                      <a:pt x="35" y="51"/>
                      <a:pt x="35" y="51"/>
                    </a:cubicBezTo>
                    <a:cubicBezTo>
                      <a:pt x="29" y="51"/>
                      <a:pt x="0" y="49"/>
                      <a:pt x="0" y="25"/>
                    </a:cubicBezTo>
                    <a:moveTo>
                      <a:pt x="112" y="204"/>
                    </a:moveTo>
                    <a:cubicBezTo>
                      <a:pt x="68" y="204"/>
                      <a:pt x="68" y="204"/>
                      <a:pt x="68" y="204"/>
                    </a:cubicBezTo>
                    <a:cubicBezTo>
                      <a:pt x="34" y="204"/>
                      <a:pt x="34" y="204"/>
                      <a:pt x="34" y="204"/>
                    </a:cubicBezTo>
                    <a:cubicBezTo>
                      <a:pt x="2" y="204"/>
                      <a:pt x="0" y="223"/>
                      <a:pt x="0" y="229"/>
                    </a:cubicBezTo>
                    <a:cubicBezTo>
                      <a:pt x="0" y="253"/>
                      <a:pt x="29" y="255"/>
                      <a:pt x="35" y="255"/>
                    </a:cubicBezTo>
                    <a:cubicBezTo>
                      <a:pt x="68" y="255"/>
                      <a:pt x="68" y="255"/>
                      <a:pt x="68" y="255"/>
                    </a:cubicBezTo>
                    <a:cubicBezTo>
                      <a:pt x="113" y="255"/>
                      <a:pt x="113" y="255"/>
                      <a:pt x="113" y="255"/>
                    </a:cubicBezTo>
                    <a:cubicBezTo>
                      <a:pt x="125" y="255"/>
                      <a:pt x="146" y="251"/>
                      <a:pt x="146" y="229"/>
                    </a:cubicBezTo>
                    <a:cubicBezTo>
                      <a:pt x="146" y="223"/>
                      <a:pt x="143" y="204"/>
                      <a:pt x="112" y="204"/>
                    </a:cubicBezTo>
                    <a:moveTo>
                      <a:pt x="35" y="119"/>
                    </a:moveTo>
                    <a:cubicBezTo>
                      <a:pt x="68" y="119"/>
                      <a:pt x="68" y="119"/>
                      <a:pt x="68" y="119"/>
                    </a:cubicBezTo>
                    <a:cubicBezTo>
                      <a:pt x="112" y="119"/>
                      <a:pt x="112" y="119"/>
                      <a:pt x="112" y="119"/>
                    </a:cubicBezTo>
                    <a:cubicBezTo>
                      <a:pt x="113" y="119"/>
                      <a:pt x="113" y="119"/>
                      <a:pt x="113" y="119"/>
                    </a:cubicBezTo>
                    <a:cubicBezTo>
                      <a:pt x="125" y="119"/>
                      <a:pt x="146" y="115"/>
                      <a:pt x="146" y="93"/>
                    </a:cubicBezTo>
                    <a:cubicBezTo>
                      <a:pt x="146" y="87"/>
                      <a:pt x="143" y="68"/>
                      <a:pt x="112" y="68"/>
                    </a:cubicBezTo>
                    <a:cubicBezTo>
                      <a:pt x="68" y="68"/>
                      <a:pt x="68" y="68"/>
                      <a:pt x="68" y="68"/>
                    </a:cubicBezTo>
                    <a:cubicBezTo>
                      <a:pt x="34" y="68"/>
                      <a:pt x="34" y="68"/>
                      <a:pt x="34" y="68"/>
                    </a:cubicBezTo>
                    <a:cubicBezTo>
                      <a:pt x="2" y="68"/>
                      <a:pt x="0" y="87"/>
                      <a:pt x="0" y="93"/>
                    </a:cubicBezTo>
                    <a:cubicBezTo>
                      <a:pt x="0" y="117"/>
                      <a:pt x="29" y="119"/>
                      <a:pt x="35" y="119"/>
                    </a:cubicBezTo>
                    <a:moveTo>
                      <a:pt x="35" y="187"/>
                    </a:moveTo>
                    <a:cubicBezTo>
                      <a:pt x="68" y="187"/>
                      <a:pt x="68" y="187"/>
                      <a:pt x="68" y="187"/>
                    </a:cubicBezTo>
                    <a:cubicBezTo>
                      <a:pt x="113" y="187"/>
                      <a:pt x="113" y="187"/>
                      <a:pt x="113" y="187"/>
                    </a:cubicBezTo>
                    <a:cubicBezTo>
                      <a:pt x="125" y="187"/>
                      <a:pt x="146" y="183"/>
                      <a:pt x="146" y="161"/>
                    </a:cubicBezTo>
                    <a:cubicBezTo>
                      <a:pt x="146" y="155"/>
                      <a:pt x="143" y="136"/>
                      <a:pt x="112" y="136"/>
                    </a:cubicBezTo>
                    <a:cubicBezTo>
                      <a:pt x="68" y="136"/>
                      <a:pt x="68" y="136"/>
                      <a:pt x="68" y="136"/>
                    </a:cubicBezTo>
                    <a:cubicBezTo>
                      <a:pt x="35" y="136"/>
                      <a:pt x="35" y="136"/>
                      <a:pt x="35" y="136"/>
                    </a:cubicBezTo>
                    <a:cubicBezTo>
                      <a:pt x="34" y="136"/>
                      <a:pt x="34" y="136"/>
                      <a:pt x="34" y="136"/>
                    </a:cubicBezTo>
                    <a:cubicBezTo>
                      <a:pt x="2" y="136"/>
                      <a:pt x="0" y="155"/>
                      <a:pt x="0" y="161"/>
                    </a:cubicBezTo>
                    <a:cubicBezTo>
                      <a:pt x="0" y="185"/>
                      <a:pt x="29" y="187"/>
                      <a:pt x="35" y="187"/>
                    </a:cubicBezTo>
                    <a:moveTo>
                      <a:pt x="163" y="29"/>
                    </a:moveTo>
                    <a:cubicBezTo>
                      <a:pt x="163" y="30"/>
                      <a:pt x="163" y="30"/>
                      <a:pt x="163" y="30"/>
                    </a:cubicBezTo>
                    <a:cubicBezTo>
                      <a:pt x="163" y="31"/>
                      <a:pt x="162" y="31"/>
                      <a:pt x="162" y="32"/>
                    </a:cubicBezTo>
                    <a:cubicBezTo>
                      <a:pt x="162" y="32"/>
                      <a:pt x="162" y="33"/>
                      <a:pt x="162" y="33"/>
                    </a:cubicBezTo>
                    <a:cubicBezTo>
                      <a:pt x="162" y="34"/>
                      <a:pt x="162" y="34"/>
                      <a:pt x="162" y="35"/>
                    </a:cubicBezTo>
                    <a:cubicBezTo>
                      <a:pt x="162" y="35"/>
                      <a:pt x="162" y="35"/>
                      <a:pt x="162" y="35"/>
                    </a:cubicBezTo>
                    <a:cubicBezTo>
                      <a:pt x="162" y="36"/>
                      <a:pt x="162" y="37"/>
                      <a:pt x="161" y="37"/>
                    </a:cubicBezTo>
                    <a:cubicBezTo>
                      <a:pt x="161" y="37"/>
                      <a:pt x="161" y="37"/>
                      <a:pt x="161" y="38"/>
                    </a:cubicBezTo>
                    <a:cubicBezTo>
                      <a:pt x="161" y="38"/>
                      <a:pt x="161" y="39"/>
                      <a:pt x="161" y="40"/>
                    </a:cubicBezTo>
                    <a:cubicBezTo>
                      <a:pt x="161" y="40"/>
                      <a:pt x="161" y="40"/>
                      <a:pt x="161" y="40"/>
                    </a:cubicBezTo>
                    <a:cubicBezTo>
                      <a:pt x="160" y="40"/>
                      <a:pt x="160" y="41"/>
                      <a:pt x="160" y="42"/>
                    </a:cubicBezTo>
                    <a:cubicBezTo>
                      <a:pt x="160" y="42"/>
                      <a:pt x="160" y="42"/>
                      <a:pt x="160" y="42"/>
                    </a:cubicBezTo>
                    <a:cubicBezTo>
                      <a:pt x="160" y="42"/>
                      <a:pt x="159" y="43"/>
                      <a:pt x="159" y="43"/>
                    </a:cubicBezTo>
                    <a:cubicBezTo>
                      <a:pt x="156" y="50"/>
                      <a:pt x="152" y="55"/>
                      <a:pt x="145" y="59"/>
                    </a:cubicBezTo>
                    <a:cubicBezTo>
                      <a:pt x="156" y="67"/>
                      <a:pt x="163" y="79"/>
                      <a:pt x="163" y="93"/>
                    </a:cubicBezTo>
                    <a:cubicBezTo>
                      <a:pt x="163" y="108"/>
                      <a:pt x="156" y="120"/>
                      <a:pt x="145" y="127"/>
                    </a:cubicBezTo>
                    <a:cubicBezTo>
                      <a:pt x="156" y="135"/>
                      <a:pt x="163" y="147"/>
                      <a:pt x="163" y="161"/>
                    </a:cubicBezTo>
                    <a:cubicBezTo>
                      <a:pt x="163" y="176"/>
                      <a:pt x="156" y="188"/>
                      <a:pt x="145" y="195"/>
                    </a:cubicBezTo>
                    <a:cubicBezTo>
                      <a:pt x="156" y="203"/>
                      <a:pt x="163" y="215"/>
                      <a:pt x="163" y="229"/>
                    </a:cubicBezTo>
                    <a:cubicBezTo>
                      <a:pt x="163" y="239"/>
                      <a:pt x="160" y="248"/>
                      <a:pt x="155" y="255"/>
                    </a:cubicBezTo>
                    <a:cubicBezTo>
                      <a:pt x="180" y="255"/>
                      <a:pt x="180" y="255"/>
                      <a:pt x="180" y="255"/>
                    </a:cubicBezTo>
                    <a:cubicBezTo>
                      <a:pt x="180" y="212"/>
                      <a:pt x="180" y="212"/>
                      <a:pt x="180" y="212"/>
                    </a:cubicBezTo>
                    <a:cubicBezTo>
                      <a:pt x="180" y="171"/>
                      <a:pt x="211" y="140"/>
                      <a:pt x="256" y="136"/>
                    </a:cubicBezTo>
                    <a:cubicBezTo>
                      <a:pt x="258" y="136"/>
                      <a:pt x="259" y="136"/>
                      <a:pt x="260" y="136"/>
                    </a:cubicBezTo>
                    <a:cubicBezTo>
                      <a:pt x="262" y="136"/>
                      <a:pt x="263" y="136"/>
                      <a:pt x="265" y="136"/>
                    </a:cubicBezTo>
                    <a:cubicBezTo>
                      <a:pt x="265" y="153"/>
                      <a:pt x="265" y="153"/>
                      <a:pt x="265" y="153"/>
                    </a:cubicBezTo>
                    <a:cubicBezTo>
                      <a:pt x="246" y="153"/>
                      <a:pt x="229" y="159"/>
                      <a:pt x="216" y="169"/>
                    </a:cubicBezTo>
                    <a:cubicBezTo>
                      <a:pt x="204" y="180"/>
                      <a:pt x="197" y="195"/>
                      <a:pt x="197" y="212"/>
                    </a:cubicBezTo>
                    <a:cubicBezTo>
                      <a:pt x="197" y="314"/>
                      <a:pt x="197" y="314"/>
                      <a:pt x="197" y="314"/>
                    </a:cubicBezTo>
                    <a:cubicBezTo>
                      <a:pt x="197" y="356"/>
                      <a:pt x="215" y="377"/>
                      <a:pt x="256" y="382"/>
                    </a:cubicBezTo>
                    <a:cubicBezTo>
                      <a:pt x="256" y="314"/>
                      <a:pt x="256" y="314"/>
                      <a:pt x="256" y="314"/>
                    </a:cubicBezTo>
                    <a:cubicBezTo>
                      <a:pt x="256" y="294"/>
                      <a:pt x="259" y="282"/>
                      <a:pt x="276" y="266"/>
                    </a:cubicBezTo>
                    <a:cubicBezTo>
                      <a:pt x="287" y="255"/>
                      <a:pt x="287" y="255"/>
                      <a:pt x="287" y="255"/>
                    </a:cubicBezTo>
                    <a:cubicBezTo>
                      <a:pt x="289" y="253"/>
                      <a:pt x="289" y="253"/>
                      <a:pt x="289" y="253"/>
                    </a:cubicBezTo>
                    <a:cubicBezTo>
                      <a:pt x="327" y="215"/>
                      <a:pt x="327" y="215"/>
                      <a:pt x="327" y="215"/>
                    </a:cubicBezTo>
                    <a:cubicBezTo>
                      <a:pt x="352" y="189"/>
                      <a:pt x="367" y="166"/>
                      <a:pt x="367" y="127"/>
                    </a:cubicBezTo>
                    <a:cubicBezTo>
                      <a:pt x="367" y="90"/>
                      <a:pt x="352" y="58"/>
                      <a:pt x="325" y="34"/>
                    </a:cubicBezTo>
                    <a:cubicBezTo>
                      <a:pt x="298" y="12"/>
                      <a:pt x="262" y="0"/>
                      <a:pt x="222" y="0"/>
                    </a:cubicBezTo>
                    <a:cubicBezTo>
                      <a:pt x="154" y="0"/>
                      <a:pt x="154" y="0"/>
                      <a:pt x="154" y="0"/>
                    </a:cubicBezTo>
                    <a:cubicBezTo>
                      <a:pt x="154" y="0"/>
                      <a:pt x="154" y="0"/>
                      <a:pt x="154" y="0"/>
                    </a:cubicBezTo>
                    <a:cubicBezTo>
                      <a:pt x="155" y="0"/>
                      <a:pt x="155" y="1"/>
                      <a:pt x="155" y="1"/>
                    </a:cubicBezTo>
                    <a:cubicBezTo>
                      <a:pt x="155" y="1"/>
                      <a:pt x="155" y="1"/>
                      <a:pt x="155" y="1"/>
                    </a:cubicBezTo>
                    <a:cubicBezTo>
                      <a:pt x="156" y="2"/>
                      <a:pt x="157" y="4"/>
                      <a:pt x="158" y="5"/>
                    </a:cubicBezTo>
                    <a:cubicBezTo>
                      <a:pt x="158" y="5"/>
                      <a:pt x="158" y="5"/>
                      <a:pt x="158" y="5"/>
                    </a:cubicBezTo>
                    <a:cubicBezTo>
                      <a:pt x="158" y="6"/>
                      <a:pt x="159" y="6"/>
                      <a:pt x="159" y="6"/>
                    </a:cubicBezTo>
                    <a:cubicBezTo>
                      <a:pt x="159" y="7"/>
                      <a:pt x="159" y="7"/>
                      <a:pt x="159" y="7"/>
                    </a:cubicBezTo>
                    <a:cubicBezTo>
                      <a:pt x="159" y="7"/>
                      <a:pt x="159" y="8"/>
                      <a:pt x="159" y="8"/>
                    </a:cubicBezTo>
                    <a:cubicBezTo>
                      <a:pt x="160" y="8"/>
                      <a:pt x="160" y="8"/>
                      <a:pt x="160" y="8"/>
                    </a:cubicBezTo>
                    <a:cubicBezTo>
                      <a:pt x="160" y="9"/>
                      <a:pt x="160" y="10"/>
                      <a:pt x="161" y="11"/>
                    </a:cubicBezTo>
                    <a:cubicBezTo>
                      <a:pt x="161" y="11"/>
                      <a:pt x="161" y="11"/>
                      <a:pt x="161" y="11"/>
                    </a:cubicBezTo>
                    <a:cubicBezTo>
                      <a:pt x="161" y="12"/>
                      <a:pt x="161" y="12"/>
                      <a:pt x="161" y="12"/>
                    </a:cubicBezTo>
                    <a:cubicBezTo>
                      <a:pt x="161" y="13"/>
                      <a:pt x="161" y="13"/>
                      <a:pt x="161" y="13"/>
                    </a:cubicBezTo>
                    <a:cubicBezTo>
                      <a:pt x="161" y="14"/>
                      <a:pt x="161" y="14"/>
                      <a:pt x="162" y="14"/>
                    </a:cubicBezTo>
                    <a:cubicBezTo>
                      <a:pt x="162" y="15"/>
                      <a:pt x="162" y="15"/>
                      <a:pt x="162" y="15"/>
                    </a:cubicBezTo>
                    <a:cubicBezTo>
                      <a:pt x="162" y="16"/>
                      <a:pt x="162" y="16"/>
                      <a:pt x="162" y="16"/>
                    </a:cubicBezTo>
                    <a:cubicBezTo>
                      <a:pt x="162" y="17"/>
                      <a:pt x="162" y="17"/>
                      <a:pt x="162" y="18"/>
                    </a:cubicBezTo>
                    <a:cubicBezTo>
                      <a:pt x="162" y="18"/>
                      <a:pt x="162" y="18"/>
                      <a:pt x="162" y="19"/>
                    </a:cubicBezTo>
                    <a:cubicBezTo>
                      <a:pt x="163" y="19"/>
                      <a:pt x="163" y="20"/>
                      <a:pt x="163" y="20"/>
                    </a:cubicBezTo>
                    <a:cubicBezTo>
                      <a:pt x="163" y="20"/>
                      <a:pt x="163" y="21"/>
                      <a:pt x="163" y="21"/>
                    </a:cubicBezTo>
                    <a:cubicBezTo>
                      <a:pt x="163" y="21"/>
                      <a:pt x="163" y="22"/>
                      <a:pt x="163" y="22"/>
                    </a:cubicBezTo>
                    <a:cubicBezTo>
                      <a:pt x="163" y="23"/>
                      <a:pt x="163" y="23"/>
                      <a:pt x="163" y="23"/>
                    </a:cubicBezTo>
                    <a:cubicBezTo>
                      <a:pt x="163" y="24"/>
                      <a:pt x="163" y="24"/>
                      <a:pt x="163" y="25"/>
                    </a:cubicBezTo>
                    <a:cubicBezTo>
                      <a:pt x="163" y="26"/>
                      <a:pt x="163" y="27"/>
                      <a:pt x="163" y="28"/>
                    </a:cubicBezTo>
                    <a:cubicBezTo>
                      <a:pt x="163" y="28"/>
                      <a:pt x="163" y="29"/>
                      <a:pt x="163" y="29"/>
                    </a:cubicBezTo>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ysClr val="windowText" lastClr="000000"/>
                  </a:solidFill>
                  <a:effectLst/>
                  <a:uLnTx/>
                  <a:uFillTx/>
                </a:endParaRPr>
              </a:p>
            </p:txBody>
          </p:sp>
        </p:grpSp>
        <p:grpSp>
          <p:nvGrpSpPr>
            <p:cNvPr id="6" name="Group 5"/>
            <p:cNvGrpSpPr/>
            <p:nvPr/>
          </p:nvGrpSpPr>
          <p:grpSpPr>
            <a:xfrm>
              <a:off x="2342803" y="1352724"/>
              <a:ext cx="891618" cy="629460"/>
              <a:chOff x="1673042" y="1066805"/>
              <a:chExt cx="3202089" cy="2260595"/>
            </a:xfrm>
          </p:grpSpPr>
          <p:sp>
            <p:nvSpPr>
              <p:cNvPr id="23" name="Rectangle 15"/>
              <p:cNvSpPr>
                <a:spLocks noChangeArrowheads="1"/>
              </p:cNvSpPr>
              <p:nvPr/>
            </p:nvSpPr>
            <p:spPr bwMode="auto">
              <a:xfrm>
                <a:off x="1673042" y="1066805"/>
                <a:ext cx="2339999" cy="2260595"/>
              </a:xfrm>
              <a:prstGeom prst="rect">
                <a:avLst/>
              </a:prstGeom>
              <a:solidFill>
                <a:schemeClr val="tx2"/>
              </a:solidFill>
              <a:ln>
                <a:noFill/>
              </a:ln>
              <a:effectLst/>
              <a:extLst>
                <a:ext uri="{91240B29-F687-4F45-9708-019B960494DF}">
                  <a14:hiddenLine xmlns:a14="http://schemas.microsoft.com/office/drawing/2010/main" w="9525">
                    <a:solidFill>
                      <a:srgbClr val="000000">
                        <a:alpha val="0"/>
                      </a:srgbClr>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333333"/>
                  </a:solidFill>
                  <a:effectLst/>
                  <a:uLnTx/>
                  <a:uFillTx/>
                  <a:latin typeface="Verdana" panose="020B0604030504040204" pitchFamily="34" charset="0"/>
                  <a:cs typeface="Verdana" panose="020B0604030504040204" pitchFamily="34" charset="0"/>
                </a:endParaRPr>
              </a:p>
            </p:txBody>
          </p:sp>
          <p:sp>
            <p:nvSpPr>
              <p:cNvPr id="24" name="Rectangle 16"/>
              <p:cNvSpPr>
                <a:spLocks noChangeArrowheads="1"/>
              </p:cNvSpPr>
              <p:nvPr/>
            </p:nvSpPr>
            <p:spPr bwMode="auto">
              <a:xfrm>
                <a:off x="2248328" y="2469210"/>
                <a:ext cx="1189427" cy="64498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GB" altLang="de-DE" sz="1200" b="0" i="0" u="none" strike="noStrike" kern="0" cap="none" spc="0" normalizeH="0" baseline="0" noProof="0" dirty="0">
                    <a:ln>
                      <a:noFill/>
                    </a:ln>
                    <a:solidFill>
                      <a:srgbClr val="FFFFFF"/>
                    </a:solidFill>
                    <a:effectLst/>
                    <a:uLnTx/>
                    <a:uFillTx/>
                    <a:latin typeface="Verdana" panose="020B0604030504040204" pitchFamily="34" charset="0"/>
                    <a:cs typeface="Verdana" panose="020B0604030504040204" pitchFamily="34" charset="0"/>
                  </a:rPr>
                  <a:t>80</a:t>
                </a:r>
              </a:p>
            </p:txBody>
          </p:sp>
          <p:sp>
            <p:nvSpPr>
              <p:cNvPr id="25" name="Freeform 17"/>
              <p:cNvSpPr>
                <a:spLocks/>
              </p:cNvSpPr>
              <p:nvPr/>
            </p:nvSpPr>
            <p:spPr bwMode="auto">
              <a:xfrm>
                <a:off x="4013035" y="1066805"/>
                <a:ext cx="862096" cy="2260595"/>
              </a:xfrm>
              <a:custGeom>
                <a:avLst/>
                <a:gdLst>
                  <a:gd name="T0" fmla="*/ 1368 w 1368"/>
                  <a:gd name="T1" fmla="*/ 557 h 1120"/>
                  <a:gd name="T2" fmla="*/ 0 w 1368"/>
                  <a:gd name="T3" fmla="*/ 0 h 1120"/>
                  <a:gd name="T4" fmla="*/ 0 w 1368"/>
                  <a:gd name="T5" fmla="*/ 1120 h 1120"/>
                </a:gdLst>
                <a:ahLst/>
                <a:cxnLst>
                  <a:cxn ang="0">
                    <a:pos x="T0" y="T1"/>
                  </a:cxn>
                  <a:cxn ang="0">
                    <a:pos x="T2" y="T3"/>
                  </a:cxn>
                  <a:cxn ang="0">
                    <a:pos x="T4" y="T5"/>
                  </a:cxn>
                </a:cxnLst>
                <a:rect l="0" t="0" r="r" b="b"/>
                <a:pathLst>
                  <a:path w="1368" h="1120">
                    <a:moveTo>
                      <a:pt x="1368" y="557"/>
                    </a:moveTo>
                    <a:lnTo>
                      <a:pt x="0" y="0"/>
                    </a:lnTo>
                    <a:lnTo>
                      <a:pt x="0" y="1120"/>
                    </a:lnTo>
                    <a:close/>
                  </a:path>
                </a:pathLst>
              </a:custGeom>
              <a:solidFill>
                <a:schemeClr val="tx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51296" rIns="0" bIns="51296"/>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333333"/>
                  </a:solidFill>
                  <a:effectLst/>
                  <a:uLnTx/>
                  <a:uFillTx/>
                  <a:latin typeface="Verdana" panose="020B0604030504040204" pitchFamily="34" charset="0"/>
                  <a:cs typeface="Verdana" panose="020B0604030504040204" pitchFamily="34" charset="0"/>
                </a:endParaRPr>
              </a:p>
            </p:txBody>
          </p:sp>
          <p:sp>
            <p:nvSpPr>
              <p:cNvPr id="22" name="Freeform 11"/>
              <p:cNvSpPr>
                <a:spLocks noEditPoints="1"/>
              </p:cNvSpPr>
              <p:nvPr/>
            </p:nvSpPr>
            <p:spPr bwMode="auto">
              <a:xfrm>
                <a:off x="2365569" y="1496474"/>
                <a:ext cx="954943" cy="991123"/>
              </a:xfrm>
              <a:custGeom>
                <a:avLst/>
                <a:gdLst>
                  <a:gd name="T0" fmla="*/ 255 w 367"/>
                  <a:gd name="T1" fmla="*/ 381 h 381"/>
                  <a:gd name="T2" fmla="*/ 227 w 367"/>
                  <a:gd name="T3" fmla="*/ 371 h 381"/>
                  <a:gd name="T4" fmla="*/ 226 w 367"/>
                  <a:gd name="T5" fmla="*/ 370 h 381"/>
                  <a:gd name="T6" fmla="*/ 225 w 367"/>
                  <a:gd name="T7" fmla="*/ 369 h 381"/>
                  <a:gd name="T8" fmla="*/ 224 w 367"/>
                  <a:gd name="T9" fmla="*/ 367 h 381"/>
                  <a:gd name="T10" fmla="*/ 223 w 367"/>
                  <a:gd name="T11" fmla="*/ 365 h 381"/>
                  <a:gd name="T12" fmla="*/ 223 w 367"/>
                  <a:gd name="T13" fmla="*/ 364 h 381"/>
                  <a:gd name="T14" fmla="*/ 222 w 367"/>
                  <a:gd name="T15" fmla="*/ 362 h 381"/>
                  <a:gd name="T16" fmla="*/ 222 w 367"/>
                  <a:gd name="T17" fmla="*/ 361 h 381"/>
                  <a:gd name="T18" fmla="*/ 221 w 367"/>
                  <a:gd name="T19" fmla="*/ 360 h 381"/>
                  <a:gd name="T20" fmla="*/ 221 w 367"/>
                  <a:gd name="T21" fmla="*/ 359 h 381"/>
                  <a:gd name="T22" fmla="*/ 221 w 367"/>
                  <a:gd name="T23" fmla="*/ 357 h 381"/>
                  <a:gd name="T24" fmla="*/ 221 w 367"/>
                  <a:gd name="T25" fmla="*/ 354 h 381"/>
                  <a:gd name="T26" fmla="*/ 234 w 367"/>
                  <a:gd name="T27" fmla="*/ 334 h 381"/>
                  <a:gd name="T28" fmla="*/ 238 w 367"/>
                  <a:gd name="T29" fmla="*/ 333 h 381"/>
                  <a:gd name="T30" fmla="*/ 244 w 367"/>
                  <a:gd name="T31" fmla="*/ 332 h 381"/>
                  <a:gd name="T32" fmla="*/ 246 w 367"/>
                  <a:gd name="T33" fmla="*/ 331 h 381"/>
                  <a:gd name="T34" fmla="*/ 249 w 367"/>
                  <a:gd name="T35" fmla="*/ 331 h 381"/>
                  <a:gd name="T36" fmla="*/ 251 w 367"/>
                  <a:gd name="T37" fmla="*/ 331 h 381"/>
                  <a:gd name="T38" fmla="*/ 254 w 367"/>
                  <a:gd name="T39" fmla="*/ 331 h 381"/>
                  <a:gd name="T40" fmla="*/ 367 w 367"/>
                  <a:gd name="T41" fmla="*/ 356 h 381"/>
                  <a:gd name="T42" fmla="*/ 333 w 367"/>
                  <a:gd name="T43" fmla="*/ 177 h 381"/>
                  <a:gd name="T44" fmla="*/ 300 w 367"/>
                  <a:gd name="T45" fmla="*/ 126 h 381"/>
                  <a:gd name="T46" fmla="*/ 255 w 367"/>
                  <a:gd name="T47" fmla="*/ 177 h 381"/>
                  <a:gd name="T48" fmla="*/ 255 w 367"/>
                  <a:gd name="T49" fmla="*/ 262 h 381"/>
                  <a:gd name="T50" fmla="*/ 255 w 367"/>
                  <a:gd name="T51" fmla="*/ 313 h 381"/>
                  <a:gd name="T52" fmla="*/ 367 w 367"/>
                  <a:gd name="T53" fmla="*/ 288 h 381"/>
                  <a:gd name="T54" fmla="*/ 300 w 367"/>
                  <a:gd name="T55" fmla="*/ 195 h 381"/>
                  <a:gd name="T56" fmla="*/ 255 w 367"/>
                  <a:gd name="T57" fmla="*/ 245 h 381"/>
                  <a:gd name="T58" fmla="*/ 333 w 367"/>
                  <a:gd name="T59" fmla="*/ 245 h 381"/>
                  <a:gd name="T60" fmla="*/ 204 w 367"/>
                  <a:gd name="T61" fmla="*/ 352 h 381"/>
                  <a:gd name="T62" fmla="*/ 204 w 367"/>
                  <a:gd name="T63" fmla="*/ 348 h 381"/>
                  <a:gd name="T64" fmla="*/ 205 w 367"/>
                  <a:gd name="T65" fmla="*/ 344 h 381"/>
                  <a:gd name="T66" fmla="*/ 206 w 367"/>
                  <a:gd name="T67" fmla="*/ 342 h 381"/>
                  <a:gd name="T68" fmla="*/ 208 w 367"/>
                  <a:gd name="T69" fmla="*/ 338 h 381"/>
                  <a:gd name="T70" fmla="*/ 221 w 367"/>
                  <a:gd name="T71" fmla="*/ 253 h 381"/>
                  <a:gd name="T72" fmla="*/ 204 w 367"/>
                  <a:gd name="T73" fmla="*/ 152 h 381"/>
                  <a:gd name="T74" fmla="*/ 187 w 367"/>
                  <a:gd name="T75" fmla="*/ 169 h 381"/>
                  <a:gd name="T76" fmla="*/ 102 w 367"/>
                  <a:gd name="T77" fmla="*/ 245 h 381"/>
                  <a:gd name="T78" fmla="*/ 170 w 367"/>
                  <a:gd name="T79" fmla="*/ 169 h 381"/>
                  <a:gd name="T80" fmla="*/ 111 w 367"/>
                  <a:gd name="T81" fmla="*/ 67 h 381"/>
                  <a:gd name="T82" fmla="*/ 80 w 367"/>
                  <a:gd name="T83" fmla="*/ 126 h 381"/>
                  <a:gd name="T84" fmla="*/ 40 w 367"/>
                  <a:gd name="T85" fmla="*/ 166 h 381"/>
                  <a:gd name="T86" fmla="*/ 145 w 367"/>
                  <a:gd name="T87" fmla="*/ 381 h 381"/>
                  <a:gd name="T88" fmla="*/ 211 w 367"/>
                  <a:gd name="T89" fmla="*/ 380 h 381"/>
                  <a:gd name="T90" fmla="*/ 209 w 367"/>
                  <a:gd name="T91" fmla="*/ 376 h 381"/>
                  <a:gd name="T92" fmla="*/ 208 w 367"/>
                  <a:gd name="T93" fmla="*/ 373 h 381"/>
                  <a:gd name="T94" fmla="*/ 206 w 367"/>
                  <a:gd name="T95" fmla="*/ 369 h 381"/>
                  <a:gd name="T96" fmla="*/ 205 w 367"/>
                  <a:gd name="T97" fmla="*/ 367 h 381"/>
                  <a:gd name="T98" fmla="*/ 204 w 367"/>
                  <a:gd name="T99" fmla="*/ 363 h 381"/>
                  <a:gd name="T100" fmla="*/ 204 w 367"/>
                  <a:gd name="T101" fmla="*/ 360 h 381"/>
                  <a:gd name="T102" fmla="*/ 204 w 367"/>
                  <a:gd name="T103" fmla="*/ 3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7" h="381">
                    <a:moveTo>
                      <a:pt x="367" y="356"/>
                    </a:moveTo>
                    <a:cubicBezTo>
                      <a:pt x="367" y="362"/>
                      <a:pt x="364" y="381"/>
                      <a:pt x="333" y="381"/>
                    </a:cubicBezTo>
                    <a:cubicBezTo>
                      <a:pt x="255" y="381"/>
                      <a:pt x="255" y="381"/>
                      <a:pt x="255" y="381"/>
                    </a:cubicBezTo>
                    <a:cubicBezTo>
                      <a:pt x="241" y="381"/>
                      <a:pt x="232" y="378"/>
                      <a:pt x="228" y="372"/>
                    </a:cubicBezTo>
                    <a:cubicBezTo>
                      <a:pt x="228" y="372"/>
                      <a:pt x="228" y="372"/>
                      <a:pt x="228" y="372"/>
                    </a:cubicBezTo>
                    <a:cubicBezTo>
                      <a:pt x="227" y="371"/>
                      <a:pt x="227" y="371"/>
                      <a:pt x="227" y="371"/>
                    </a:cubicBezTo>
                    <a:cubicBezTo>
                      <a:pt x="227" y="371"/>
                      <a:pt x="227" y="371"/>
                      <a:pt x="227" y="371"/>
                    </a:cubicBezTo>
                    <a:cubicBezTo>
                      <a:pt x="227" y="371"/>
                      <a:pt x="227" y="370"/>
                      <a:pt x="226" y="370"/>
                    </a:cubicBezTo>
                    <a:cubicBezTo>
                      <a:pt x="226" y="370"/>
                      <a:pt x="226" y="370"/>
                      <a:pt x="226" y="370"/>
                    </a:cubicBezTo>
                    <a:cubicBezTo>
                      <a:pt x="226" y="369"/>
                      <a:pt x="226" y="369"/>
                      <a:pt x="225" y="369"/>
                    </a:cubicBezTo>
                    <a:cubicBezTo>
                      <a:pt x="225" y="369"/>
                      <a:pt x="225" y="369"/>
                      <a:pt x="225" y="369"/>
                    </a:cubicBezTo>
                    <a:cubicBezTo>
                      <a:pt x="225" y="369"/>
                      <a:pt x="225" y="369"/>
                      <a:pt x="225" y="369"/>
                    </a:cubicBezTo>
                    <a:cubicBezTo>
                      <a:pt x="225" y="368"/>
                      <a:pt x="225" y="368"/>
                      <a:pt x="225" y="368"/>
                    </a:cubicBezTo>
                    <a:cubicBezTo>
                      <a:pt x="224" y="368"/>
                      <a:pt x="224" y="368"/>
                      <a:pt x="224" y="367"/>
                    </a:cubicBezTo>
                    <a:cubicBezTo>
                      <a:pt x="224" y="367"/>
                      <a:pt x="224" y="367"/>
                      <a:pt x="224" y="367"/>
                    </a:cubicBezTo>
                    <a:cubicBezTo>
                      <a:pt x="224" y="367"/>
                      <a:pt x="224" y="367"/>
                      <a:pt x="224" y="366"/>
                    </a:cubicBezTo>
                    <a:cubicBezTo>
                      <a:pt x="224" y="366"/>
                      <a:pt x="224" y="366"/>
                      <a:pt x="223" y="366"/>
                    </a:cubicBezTo>
                    <a:cubicBezTo>
                      <a:pt x="223" y="365"/>
                      <a:pt x="223" y="365"/>
                      <a:pt x="223" y="365"/>
                    </a:cubicBezTo>
                    <a:cubicBezTo>
                      <a:pt x="223" y="365"/>
                      <a:pt x="223" y="365"/>
                      <a:pt x="223" y="365"/>
                    </a:cubicBezTo>
                    <a:cubicBezTo>
                      <a:pt x="223" y="364"/>
                      <a:pt x="223" y="364"/>
                      <a:pt x="223" y="364"/>
                    </a:cubicBezTo>
                    <a:cubicBezTo>
                      <a:pt x="223" y="364"/>
                      <a:pt x="223" y="364"/>
                      <a:pt x="223" y="364"/>
                    </a:cubicBezTo>
                    <a:cubicBezTo>
                      <a:pt x="222" y="364"/>
                      <a:pt x="222" y="363"/>
                      <a:pt x="222" y="363"/>
                    </a:cubicBezTo>
                    <a:cubicBezTo>
                      <a:pt x="222" y="363"/>
                      <a:pt x="222" y="363"/>
                      <a:pt x="222" y="363"/>
                    </a:cubicBezTo>
                    <a:cubicBezTo>
                      <a:pt x="222" y="362"/>
                      <a:pt x="222" y="362"/>
                      <a:pt x="222" y="362"/>
                    </a:cubicBezTo>
                    <a:cubicBezTo>
                      <a:pt x="222" y="362"/>
                      <a:pt x="222" y="362"/>
                      <a:pt x="222" y="362"/>
                    </a:cubicBezTo>
                    <a:cubicBezTo>
                      <a:pt x="222" y="361"/>
                      <a:pt x="222" y="361"/>
                      <a:pt x="222" y="361"/>
                    </a:cubicBezTo>
                    <a:cubicBezTo>
                      <a:pt x="222" y="361"/>
                      <a:pt x="222" y="361"/>
                      <a:pt x="222" y="361"/>
                    </a:cubicBezTo>
                    <a:cubicBezTo>
                      <a:pt x="222" y="360"/>
                      <a:pt x="222" y="360"/>
                      <a:pt x="222" y="360"/>
                    </a:cubicBezTo>
                    <a:cubicBezTo>
                      <a:pt x="221" y="360"/>
                      <a:pt x="221" y="360"/>
                      <a:pt x="221" y="360"/>
                    </a:cubicBezTo>
                    <a:cubicBezTo>
                      <a:pt x="221" y="360"/>
                      <a:pt x="221" y="360"/>
                      <a:pt x="221" y="360"/>
                    </a:cubicBezTo>
                    <a:cubicBezTo>
                      <a:pt x="221" y="360"/>
                      <a:pt x="221" y="360"/>
                      <a:pt x="221" y="360"/>
                    </a:cubicBezTo>
                    <a:cubicBezTo>
                      <a:pt x="221" y="359"/>
                      <a:pt x="221" y="359"/>
                      <a:pt x="221" y="359"/>
                    </a:cubicBezTo>
                    <a:cubicBezTo>
                      <a:pt x="221" y="359"/>
                      <a:pt x="221" y="359"/>
                      <a:pt x="221" y="359"/>
                    </a:cubicBezTo>
                    <a:cubicBezTo>
                      <a:pt x="221" y="358"/>
                      <a:pt x="221" y="358"/>
                      <a:pt x="221" y="358"/>
                    </a:cubicBezTo>
                    <a:cubicBezTo>
                      <a:pt x="221" y="358"/>
                      <a:pt x="221" y="358"/>
                      <a:pt x="221" y="358"/>
                    </a:cubicBezTo>
                    <a:cubicBezTo>
                      <a:pt x="221" y="357"/>
                      <a:pt x="221" y="357"/>
                      <a:pt x="221" y="357"/>
                    </a:cubicBezTo>
                    <a:cubicBezTo>
                      <a:pt x="221" y="357"/>
                      <a:pt x="221" y="357"/>
                      <a:pt x="221" y="357"/>
                    </a:cubicBezTo>
                    <a:cubicBezTo>
                      <a:pt x="221" y="356"/>
                      <a:pt x="221" y="356"/>
                      <a:pt x="221" y="356"/>
                    </a:cubicBezTo>
                    <a:cubicBezTo>
                      <a:pt x="221" y="355"/>
                      <a:pt x="221" y="355"/>
                      <a:pt x="221" y="354"/>
                    </a:cubicBezTo>
                    <a:cubicBezTo>
                      <a:pt x="221" y="347"/>
                      <a:pt x="225" y="342"/>
                      <a:pt x="229" y="338"/>
                    </a:cubicBezTo>
                    <a:cubicBezTo>
                      <a:pt x="229" y="338"/>
                      <a:pt x="229" y="338"/>
                      <a:pt x="229" y="338"/>
                    </a:cubicBezTo>
                    <a:cubicBezTo>
                      <a:pt x="230" y="336"/>
                      <a:pt x="232" y="335"/>
                      <a:pt x="234" y="334"/>
                    </a:cubicBezTo>
                    <a:cubicBezTo>
                      <a:pt x="234" y="334"/>
                      <a:pt x="234" y="334"/>
                      <a:pt x="234" y="334"/>
                    </a:cubicBezTo>
                    <a:cubicBezTo>
                      <a:pt x="235" y="333"/>
                      <a:pt x="237" y="333"/>
                      <a:pt x="238" y="333"/>
                    </a:cubicBezTo>
                    <a:cubicBezTo>
                      <a:pt x="238" y="333"/>
                      <a:pt x="238" y="333"/>
                      <a:pt x="238" y="333"/>
                    </a:cubicBezTo>
                    <a:cubicBezTo>
                      <a:pt x="239" y="333"/>
                      <a:pt x="239" y="333"/>
                      <a:pt x="240" y="333"/>
                    </a:cubicBezTo>
                    <a:cubicBezTo>
                      <a:pt x="240" y="333"/>
                      <a:pt x="240" y="333"/>
                      <a:pt x="240" y="333"/>
                    </a:cubicBezTo>
                    <a:cubicBezTo>
                      <a:pt x="241" y="332"/>
                      <a:pt x="243" y="332"/>
                      <a:pt x="244" y="332"/>
                    </a:cubicBezTo>
                    <a:cubicBezTo>
                      <a:pt x="244" y="332"/>
                      <a:pt x="244" y="332"/>
                      <a:pt x="244" y="332"/>
                    </a:cubicBezTo>
                    <a:cubicBezTo>
                      <a:pt x="245" y="332"/>
                      <a:pt x="245" y="331"/>
                      <a:pt x="246" y="331"/>
                    </a:cubicBezTo>
                    <a:cubicBezTo>
                      <a:pt x="246" y="331"/>
                      <a:pt x="246" y="331"/>
                      <a:pt x="246" y="331"/>
                    </a:cubicBezTo>
                    <a:cubicBezTo>
                      <a:pt x="246" y="331"/>
                      <a:pt x="246" y="331"/>
                      <a:pt x="247" y="331"/>
                    </a:cubicBezTo>
                    <a:cubicBezTo>
                      <a:pt x="247" y="331"/>
                      <a:pt x="247" y="331"/>
                      <a:pt x="247" y="331"/>
                    </a:cubicBezTo>
                    <a:cubicBezTo>
                      <a:pt x="247" y="331"/>
                      <a:pt x="248" y="331"/>
                      <a:pt x="249" y="331"/>
                    </a:cubicBezTo>
                    <a:cubicBezTo>
                      <a:pt x="249" y="331"/>
                      <a:pt x="249" y="331"/>
                      <a:pt x="249" y="331"/>
                    </a:cubicBezTo>
                    <a:cubicBezTo>
                      <a:pt x="250" y="331"/>
                      <a:pt x="250" y="331"/>
                      <a:pt x="250" y="331"/>
                    </a:cubicBezTo>
                    <a:cubicBezTo>
                      <a:pt x="251" y="331"/>
                      <a:pt x="251" y="331"/>
                      <a:pt x="251" y="331"/>
                    </a:cubicBezTo>
                    <a:cubicBezTo>
                      <a:pt x="252" y="331"/>
                      <a:pt x="252" y="331"/>
                      <a:pt x="252" y="331"/>
                    </a:cubicBezTo>
                    <a:cubicBezTo>
                      <a:pt x="252" y="331"/>
                      <a:pt x="252" y="331"/>
                      <a:pt x="252" y="331"/>
                    </a:cubicBezTo>
                    <a:cubicBezTo>
                      <a:pt x="253" y="331"/>
                      <a:pt x="253" y="331"/>
                      <a:pt x="254" y="331"/>
                    </a:cubicBezTo>
                    <a:cubicBezTo>
                      <a:pt x="300" y="331"/>
                      <a:pt x="300" y="331"/>
                      <a:pt x="300" y="331"/>
                    </a:cubicBezTo>
                    <a:cubicBezTo>
                      <a:pt x="332" y="331"/>
                      <a:pt x="332" y="331"/>
                      <a:pt x="332" y="331"/>
                    </a:cubicBezTo>
                    <a:cubicBezTo>
                      <a:pt x="337" y="331"/>
                      <a:pt x="367" y="332"/>
                      <a:pt x="367" y="356"/>
                    </a:cubicBezTo>
                    <a:close/>
                    <a:moveTo>
                      <a:pt x="255" y="177"/>
                    </a:moveTo>
                    <a:cubicBezTo>
                      <a:pt x="300" y="177"/>
                      <a:pt x="300" y="177"/>
                      <a:pt x="300" y="177"/>
                    </a:cubicBezTo>
                    <a:cubicBezTo>
                      <a:pt x="333" y="177"/>
                      <a:pt x="333" y="177"/>
                      <a:pt x="333" y="177"/>
                    </a:cubicBezTo>
                    <a:cubicBezTo>
                      <a:pt x="364" y="177"/>
                      <a:pt x="367" y="158"/>
                      <a:pt x="367" y="152"/>
                    </a:cubicBezTo>
                    <a:cubicBezTo>
                      <a:pt x="367" y="127"/>
                      <a:pt x="337" y="126"/>
                      <a:pt x="332" y="126"/>
                    </a:cubicBezTo>
                    <a:cubicBezTo>
                      <a:pt x="300" y="126"/>
                      <a:pt x="300" y="126"/>
                      <a:pt x="300" y="126"/>
                    </a:cubicBezTo>
                    <a:cubicBezTo>
                      <a:pt x="254" y="126"/>
                      <a:pt x="254" y="126"/>
                      <a:pt x="254" y="126"/>
                    </a:cubicBezTo>
                    <a:cubicBezTo>
                      <a:pt x="241" y="126"/>
                      <a:pt x="221" y="130"/>
                      <a:pt x="221" y="152"/>
                    </a:cubicBezTo>
                    <a:cubicBezTo>
                      <a:pt x="221" y="158"/>
                      <a:pt x="224" y="177"/>
                      <a:pt x="255" y="177"/>
                    </a:cubicBezTo>
                    <a:close/>
                    <a:moveTo>
                      <a:pt x="332" y="262"/>
                    </a:moveTo>
                    <a:cubicBezTo>
                      <a:pt x="300" y="262"/>
                      <a:pt x="300" y="262"/>
                      <a:pt x="300" y="262"/>
                    </a:cubicBezTo>
                    <a:cubicBezTo>
                      <a:pt x="255" y="262"/>
                      <a:pt x="255" y="262"/>
                      <a:pt x="255" y="262"/>
                    </a:cubicBezTo>
                    <a:cubicBezTo>
                      <a:pt x="254" y="262"/>
                      <a:pt x="254" y="262"/>
                      <a:pt x="254" y="262"/>
                    </a:cubicBezTo>
                    <a:cubicBezTo>
                      <a:pt x="241" y="262"/>
                      <a:pt x="221" y="266"/>
                      <a:pt x="221" y="288"/>
                    </a:cubicBezTo>
                    <a:cubicBezTo>
                      <a:pt x="221" y="294"/>
                      <a:pt x="224" y="313"/>
                      <a:pt x="255" y="313"/>
                    </a:cubicBezTo>
                    <a:cubicBezTo>
                      <a:pt x="300" y="313"/>
                      <a:pt x="300" y="313"/>
                      <a:pt x="300" y="313"/>
                    </a:cubicBezTo>
                    <a:cubicBezTo>
                      <a:pt x="333" y="313"/>
                      <a:pt x="333" y="313"/>
                      <a:pt x="333" y="313"/>
                    </a:cubicBezTo>
                    <a:cubicBezTo>
                      <a:pt x="364" y="313"/>
                      <a:pt x="367" y="294"/>
                      <a:pt x="367" y="288"/>
                    </a:cubicBezTo>
                    <a:cubicBezTo>
                      <a:pt x="367" y="264"/>
                      <a:pt x="337" y="262"/>
                      <a:pt x="332" y="262"/>
                    </a:cubicBezTo>
                    <a:close/>
                    <a:moveTo>
                      <a:pt x="332" y="195"/>
                    </a:moveTo>
                    <a:cubicBezTo>
                      <a:pt x="300" y="195"/>
                      <a:pt x="300" y="195"/>
                      <a:pt x="300" y="195"/>
                    </a:cubicBezTo>
                    <a:cubicBezTo>
                      <a:pt x="254" y="195"/>
                      <a:pt x="254" y="195"/>
                      <a:pt x="254" y="195"/>
                    </a:cubicBezTo>
                    <a:cubicBezTo>
                      <a:pt x="241" y="195"/>
                      <a:pt x="221" y="198"/>
                      <a:pt x="221" y="220"/>
                    </a:cubicBezTo>
                    <a:cubicBezTo>
                      <a:pt x="221" y="225"/>
                      <a:pt x="224" y="245"/>
                      <a:pt x="255" y="245"/>
                    </a:cubicBezTo>
                    <a:cubicBezTo>
                      <a:pt x="300" y="245"/>
                      <a:pt x="300" y="245"/>
                      <a:pt x="300" y="245"/>
                    </a:cubicBezTo>
                    <a:cubicBezTo>
                      <a:pt x="332" y="245"/>
                      <a:pt x="332" y="245"/>
                      <a:pt x="332" y="245"/>
                    </a:cubicBezTo>
                    <a:cubicBezTo>
                      <a:pt x="333" y="245"/>
                      <a:pt x="333" y="245"/>
                      <a:pt x="333" y="245"/>
                    </a:cubicBezTo>
                    <a:cubicBezTo>
                      <a:pt x="364" y="245"/>
                      <a:pt x="367" y="225"/>
                      <a:pt x="367" y="220"/>
                    </a:cubicBezTo>
                    <a:cubicBezTo>
                      <a:pt x="367" y="196"/>
                      <a:pt x="337" y="195"/>
                      <a:pt x="332" y="195"/>
                    </a:cubicBezTo>
                    <a:close/>
                    <a:moveTo>
                      <a:pt x="204" y="352"/>
                    </a:moveTo>
                    <a:cubicBezTo>
                      <a:pt x="204" y="351"/>
                      <a:pt x="204" y="351"/>
                      <a:pt x="204" y="351"/>
                    </a:cubicBezTo>
                    <a:cubicBezTo>
                      <a:pt x="204" y="351"/>
                      <a:pt x="204" y="350"/>
                      <a:pt x="204" y="349"/>
                    </a:cubicBezTo>
                    <a:cubicBezTo>
                      <a:pt x="204" y="349"/>
                      <a:pt x="204" y="349"/>
                      <a:pt x="204" y="348"/>
                    </a:cubicBezTo>
                    <a:cubicBezTo>
                      <a:pt x="205" y="348"/>
                      <a:pt x="205" y="347"/>
                      <a:pt x="205" y="346"/>
                    </a:cubicBezTo>
                    <a:cubicBezTo>
                      <a:pt x="205" y="346"/>
                      <a:pt x="205" y="346"/>
                      <a:pt x="205" y="346"/>
                    </a:cubicBezTo>
                    <a:cubicBezTo>
                      <a:pt x="205" y="345"/>
                      <a:pt x="205" y="344"/>
                      <a:pt x="205" y="344"/>
                    </a:cubicBezTo>
                    <a:cubicBezTo>
                      <a:pt x="205" y="343"/>
                      <a:pt x="206" y="343"/>
                      <a:pt x="206" y="343"/>
                    </a:cubicBezTo>
                    <a:cubicBezTo>
                      <a:pt x="206" y="342"/>
                      <a:pt x="206" y="342"/>
                      <a:pt x="206" y="342"/>
                    </a:cubicBezTo>
                    <a:cubicBezTo>
                      <a:pt x="206" y="342"/>
                      <a:pt x="206" y="342"/>
                      <a:pt x="206" y="342"/>
                    </a:cubicBezTo>
                    <a:cubicBezTo>
                      <a:pt x="207" y="341"/>
                      <a:pt x="207" y="340"/>
                      <a:pt x="207" y="339"/>
                    </a:cubicBezTo>
                    <a:cubicBezTo>
                      <a:pt x="207" y="339"/>
                      <a:pt x="207" y="339"/>
                      <a:pt x="207" y="339"/>
                    </a:cubicBezTo>
                    <a:cubicBezTo>
                      <a:pt x="207" y="339"/>
                      <a:pt x="208" y="339"/>
                      <a:pt x="208" y="338"/>
                    </a:cubicBezTo>
                    <a:cubicBezTo>
                      <a:pt x="210" y="332"/>
                      <a:pt x="215" y="326"/>
                      <a:pt x="221" y="322"/>
                    </a:cubicBezTo>
                    <a:cubicBezTo>
                      <a:pt x="210" y="315"/>
                      <a:pt x="204" y="303"/>
                      <a:pt x="204" y="288"/>
                    </a:cubicBezTo>
                    <a:cubicBezTo>
                      <a:pt x="204" y="273"/>
                      <a:pt x="210" y="261"/>
                      <a:pt x="221" y="253"/>
                    </a:cubicBezTo>
                    <a:cubicBezTo>
                      <a:pt x="210" y="246"/>
                      <a:pt x="204" y="234"/>
                      <a:pt x="204" y="220"/>
                    </a:cubicBezTo>
                    <a:cubicBezTo>
                      <a:pt x="204" y="205"/>
                      <a:pt x="210" y="193"/>
                      <a:pt x="221" y="186"/>
                    </a:cubicBezTo>
                    <a:cubicBezTo>
                      <a:pt x="210" y="178"/>
                      <a:pt x="204" y="166"/>
                      <a:pt x="204" y="152"/>
                    </a:cubicBezTo>
                    <a:cubicBezTo>
                      <a:pt x="204" y="142"/>
                      <a:pt x="207" y="133"/>
                      <a:pt x="212" y="126"/>
                    </a:cubicBezTo>
                    <a:cubicBezTo>
                      <a:pt x="187" y="126"/>
                      <a:pt x="187" y="126"/>
                      <a:pt x="187" y="126"/>
                    </a:cubicBezTo>
                    <a:cubicBezTo>
                      <a:pt x="187" y="169"/>
                      <a:pt x="187" y="169"/>
                      <a:pt x="187" y="169"/>
                    </a:cubicBezTo>
                    <a:cubicBezTo>
                      <a:pt x="187" y="210"/>
                      <a:pt x="156" y="242"/>
                      <a:pt x="111" y="245"/>
                    </a:cubicBezTo>
                    <a:cubicBezTo>
                      <a:pt x="110" y="245"/>
                      <a:pt x="108" y="245"/>
                      <a:pt x="106" y="245"/>
                    </a:cubicBezTo>
                    <a:cubicBezTo>
                      <a:pt x="105" y="245"/>
                      <a:pt x="103" y="245"/>
                      <a:pt x="102" y="245"/>
                    </a:cubicBezTo>
                    <a:cubicBezTo>
                      <a:pt x="102" y="228"/>
                      <a:pt x="102" y="228"/>
                      <a:pt x="102" y="228"/>
                    </a:cubicBezTo>
                    <a:cubicBezTo>
                      <a:pt x="120" y="228"/>
                      <a:pt x="138" y="223"/>
                      <a:pt x="150" y="212"/>
                    </a:cubicBezTo>
                    <a:cubicBezTo>
                      <a:pt x="163" y="201"/>
                      <a:pt x="170" y="186"/>
                      <a:pt x="170" y="169"/>
                    </a:cubicBezTo>
                    <a:cubicBezTo>
                      <a:pt x="170" y="67"/>
                      <a:pt x="170" y="67"/>
                      <a:pt x="170" y="67"/>
                    </a:cubicBezTo>
                    <a:cubicBezTo>
                      <a:pt x="170" y="25"/>
                      <a:pt x="152" y="4"/>
                      <a:pt x="111" y="0"/>
                    </a:cubicBezTo>
                    <a:cubicBezTo>
                      <a:pt x="111" y="67"/>
                      <a:pt x="111" y="67"/>
                      <a:pt x="111" y="67"/>
                    </a:cubicBezTo>
                    <a:cubicBezTo>
                      <a:pt x="111" y="88"/>
                      <a:pt x="108" y="99"/>
                      <a:pt x="91" y="116"/>
                    </a:cubicBezTo>
                    <a:cubicBezTo>
                      <a:pt x="80" y="126"/>
                      <a:pt x="80" y="126"/>
                      <a:pt x="80" y="126"/>
                    </a:cubicBezTo>
                    <a:cubicBezTo>
                      <a:pt x="80" y="126"/>
                      <a:pt x="80" y="126"/>
                      <a:pt x="80" y="126"/>
                    </a:cubicBezTo>
                    <a:cubicBezTo>
                      <a:pt x="78" y="128"/>
                      <a:pt x="78" y="128"/>
                      <a:pt x="78" y="128"/>
                    </a:cubicBezTo>
                    <a:cubicBezTo>
                      <a:pt x="78" y="128"/>
                      <a:pt x="78" y="128"/>
                      <a:pt x="78" y="128"/>
                    </a:cubicBezTo>
                    <a:cubicBezTo>
                      <a:pt x="40" y="166"/>
                      <a:pt x="40" y="166"/>
                      <a:pt x="40" y="166"/>
                    </a:cubicBezTo>
                    <a:cubicBezTo>
                      <a:pt x="15" y="192"/>
                      <a:pt x="0" y="215"/>
                      <a:pt x="0" y="254"/>
                    </a:cubicBezTo>
                    <a:cubicBezTo>
                      <a:pt x="0" y="291"/>
                      <a:pt x="14" y="324"/>
                      <a:pt x="42" y="347"/>
                    </a:cubicBezTo>
                    <a:cubicBezTo>
                      <a:pt x="68" y="369"/>
                      <a:pt x="105" y="381"/>
                      <a:pt x="145" y="381"/>
                    </a:cubicBezTo>
                    <a:cubicBezTo>
                      <a:pt x="212" y="381"/>
                      <a:pt x="212" y="381"/>
                      <a:pt x="212" y="381"/>
                    </a:cubicBezTo>
                    <a:cubicBezTo>
                      <a:pt x="212" y="381"/>
                      <a:pt x="212" y="381"/>
                      <a:pt x="212" y="381"/>
                    </a:cubicBezTo>
                    <a:cubicBezTo>
                      <a:pt x="211" y="380"/>
                      <a:pt x="211" y="380"/>
                      <a:pt x="211" y="380"/>
                    </a:cubicBezTo>
                    <a:cubicBezTo>
                      <a:pt x="211" y="380"/>
                      <a:pt x="211" y="380"/>
                      <a:pt x="211" y="380"/>
                    </a:cubicBezTo>
                    <a:cubicBezTo>
                      <a:pt x="210" y="378"/>
                      <a:pt x="210" y="378"/>
                      <a:pt x="209" y="376"/>
                    </a:cubicBezTo>
                    <a:cubicBezTo>
                      <a:pt x="209" y="376"/>
                      <a:pt x="209" y="376"/>
                      <a:pt x="209" y="376"/>
                    </a:cubicBezTo>
                    <a:cubicBezTo>
                      <a:pt x="209" y="376"/>
                      <a:pt x="209" y="375"/>
                      <a:pt x="208" y="375"/>
                    </a:cubicBezTo>
                    <a:cubicBezTo>
                      <a:pt x="208" y="374"/>
                      <a:pt x="208" y="374"/>
                      <a:pt x="208" y="374"/>
                    </a:cubicBezTo>
                    <a:cubicBezTo>
                      <a:pt x="208" y="373"/>
                      <a:pt x="208" y="373"/>
                      <a:pt x="208" y="373"/>
                    </a:cubicBezTo>
                    <a:cubicBezTo>
                      <a:pt x="207" y="373"/>
                      <a:pt x="207" y="373"/>
                      <a:pt x="207" y="373"/>
                    </a:cubicBezTo>
                    <a:cubicBezTo>
                      <a:pt x="207" y="372"/>
                      <a:pt x="207" y="371"/>
                      <a:pt x="206" y="370"/>
                    </a:cubicBezTo>
                    <a:cubicBezTo>
                      <a:pt x="206" y="370"/>
                      <a:pt x="206" y="370"/>
                      <a:pt x="206" y="369"/>
                    </a:cubicBezTo>
                    <a:cubicBezTo>
                      <a:pt x="206" y="369"/>
                      <a:pt x="206" y="369"/>
                      <a:pt x="206" y="369"/>
                    </a:cubicBezTo>
                    <a:cubicBezTo>
                      <a:pt x="206" y="369"/>
                      <a:pt x="206" y="369"/>
                      <a:pt x="205" y="368"/>
                    </a:cubicBezTo>
                    <a:cubicBezTo>
                      <a:pt x="205" y="368"/>
                      <a:pt x="205" y="368"/>
                      <a:pt x="205" y="367"/>
                    </a:cubicBezTo>
                    <a:cubicBezTo>
                      <a:pt x="205" y="366"/>
                      <a:pt x="205" y="366"/>
                      <a:pt x="205" y="366"/>
                    </a:cubicBezTo>
                    <a:cubicBezTo>
                      <a:pt x="205" y="365"/>
                      <a:pt x="205" y="365"/>
                      <a:pt x="205" y="365"/>
                    </a:cubicBezTo>
                    <a:cubicBezTo>
                      <a:pt x="205" y="364"/>
                      <a:pt x="204" y="364"/>
                      <a:pt x="204" y="363"/>
                    </a:cubicBezTo>
                    <a:cubicBezTo>
                      <a:pt x="204" y="362"/>
                      <a:pt x="204" y="362"/>
                      <a:pt x="204" y="362"/>
                    </a:cubicBezTo>
                    <a:cubicBezTo>
                      <a:pt x="204" y="361"/>
                      <a:pt x="204" y="361"/>
                      <a:pt x="204" y="361"/>
                    </a:cubicBezTo>
                    <a:cubicBezTo>
                      <a:pt x="204" y="360"/>
                      <a:pt x="204" y="360"/>
                      <a:pt x="204" y="360"/>
                    </a:cubicBezTo>
                    <a:cubicBezTo>
                      <a:pt x="204" y="360"/>
                      <a:pt x="204" y="360"/>
                      <a:pt x="204" y="359"/>
                    </a:cubicBezTo>
                    <a:cubicBezTo>
                      <a:pt x="204" y="359"/>
                      <a:pt x="204" y="359"/>
                      <a:pt x="204" y="358"/>
                    </a:cubicBezTo>
                    <a:cubicBezTo>
                      <a:pt x="204" y="358"/>
                      <a:pt x="204" y="357"/>
                      <a:pt x="204" y="356"/>
                    </a:cubicBezTo>
                    <a:cubicBezTo>
                      <a:pt x="204" y="355"/>
                      <a:pt x="204" y="354"/>
                      <a:pt x="204" y="353"/>
                    </a:cubicBezTo>
                    <a:cubicBezTo>
                      <a:pt x="204" y="352"/>
                      <a:pt x="204" y="352"/>
                      <a:pt x="204" y="352"/>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ysClr val="windowText" lastClr="000000"/>
                  </a:solidFill>
                  <a:effectLst/>
                  <a:uLnTx/>
                  <a:uFillTx/>
                </a:endParaRPr>
              </a:p>
            </p:txBody>
          </p:sp>
        </p:grpSp>
        <p:sp>
          <p:nvSpPr>
            <p:cNvPr id="34" name="Rectangle 4"/>
            <p:cNvSpPr>
              <a:spLocks noChangeArrowheads="1"/>
            </p:cNvSpPr>
            <p:nvPr/>
          </p:nvSpPr>
          <p:spPr bwMode="auto">
            <a:xfrm rot="16200000">
              <a:off x="604923" y="2294061"/>
              <a:ext cx="854101" cy="126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AU" altLang="de-DE" sz="1000" b="0" i="0" u="none" strike="noStrike" kern="0" cap="none" spc="0" normalizeH="0" baseline="0" noProof="0" dirty="0">
                  <a:ln>
                    <a:noFill/>
                  </a:ln>
                  <a:solidFill>
                    <a:srgbClr val="333333"/>
                  </a:solidFill>
                  <a:effectLst/>
                  <a:uLnTx/>
                  <a:uFillTx/>
                  <a:latin typeface="Verdana" panose="020B0604030504040204" pitchFamily="34" charset="0"/>
                </a:rPr>
                <a:t>Relationship strength</a:t>
              </a:r>
            </a:p>
          </p:txBody>
        </p:sp>
      </p:grpSp>
      <p:sp>
        <p:nvSpPr>
          <p:cNvPr id="33" name="TextBox 32"/>
          <p:cNvSpPr txBox="1"/>
          <p:nvPr>
            <p:custDataLst>
              <p:tags r:id="rId1"/>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26761248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8"/>
          <p:cNvSpPr txBox="1">
            <a:spLocks/>
          </p:cNvSpPr>
          <p:nvPr/>
        </p:nvSpPr>
        <p:spPr>
          <a:xfrm>
            <a:off x="4701928" y="1183013"/>
            <a:ext cx="2079872"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touchpoint priorities</a:t>
            </a:r>
          </a:p>
        </p:txBody>
      </p:sp>
      <p:sp>
        <p:nvSpPr>
          <p:cNvPr id="2" name="Title 1"/>
          <p:cNvSpPr>
            <a:spLocks noGrp="1"/>
          </p:cNvSpPr>
          <p:nvPr>
            <p:ph type="title"/>
          </p:nvPr>
        </p:nvSpPr>
        <p:spPr/>
        <p:txBody>
          <a:bodyPr/>
          <a:lstStyle/>
          <a:p>
            <a:r>
              <a:rPr lang="en-GB" dirty="0"/>
              <a:t>Four </a:t>
            </a:r>
            <a:r>
              <a:rPr lang="en-GB" dirty="0" smtClean="0"/>
              <a:t>opportunities to focus on instead</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23</a:t>
            </a:fld>
            <a:endParaRPr lang="en-AU" dirty="0"/>
          </a:p>
        </p:txBody>
      </p:sp>
      <p:sp>
        <p:nvSpPr>
          <p:cNvPr id="32" name="Content Placeholder 6"/>
          <p:cNvSpPr txBox="1">
            <a:spLocks/>
          </p:cNvSpPr>
          <p:nvPr/>
        </p:nvSpPr>
        <p:spPr>
          <a:xfrm>
            <a:off x="2353636" y="1183013"/>
            <a:ext cx="2208441"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smtClean="0"/>
              <a:t>New ways to target consumers</a:t>
            </a:r>
            <a:endParaRPr lang="en-US" dirty="0"/>
          </a:p>
        </p:txBody>
      </p:sp>
      <p:sp>
        <p:nvSpPr>
          <p:cNvPr id="33" name="Content Placeholder 7"/>
          <p:cNvSpPr txBox="1">
            <a:spLocks/>
          </p:cNvSpPr>
          <p:nvPr/>
        </p:nvSpPr>
        <p:spPr>
          <a:xfrm>
            <a:off x="6807207" y="1183012"/>
            <a:ext cx="2221296"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a:t>
            </a:r>
            <a:r>
              <a:rPr lang="en-US" dirty="0" smtClean="0"/>
              <a:t>way to target moments</a:t>
            </a:r>
            <a:endParaRPr lang="en-US" dirty="0"/>
          </a:p>
          <a:p>
            <a:pPr algn="ctr" fontAlgn="auto">
              <a:spcAft>
                <a:spcPts val="0"/>
              </a:spcAft>
            </a:pPr>
            <a:endParaRPr lang="en-GB" dirty="0"/>
          </a:p>
        </p:txBody>
      </p:sp>
      <p:sp>
        <p:nvSpPr>
          <p:cNvPr id="34" name="Content Placeholder 5"/>
          <p:cNvSpPr txBox="1">
            <a:spLocks/>
          </p:cNvSpPr>
          <p:nvPr/>
        </p:nvSpPr>
        <p:spPr>
          <a:xfrm>
            <a:off x="83869" y="1183013"/>
            <a:ext cx="2229750"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dirty="0" smtClean="0"/>
              <a:t>New ways to </a:t>
            </a:r>
            <a:br>
              <a:rPr lang="en-GB" dirty="0" smtClean="0"/>
            </a:br>
            <a:r>
              <a:rPr lang="en-GB" dirty="0" smtClean="0"/>
              <a:t>segment</a:t>
            </a:r>
          </a:p>
          <a:p>
            <a:pPr algn="ctr" fontAlgn="auto">
              <a:spcAft>
                <a:spcPts val="0"/>
              </a:spcAft>
            </a:pPr>
            <a:endParaRPr lang="en-GB" dirty="0"/>
          </a:p>
        </p:txBody>
      </p:sp>
      <p:grpSp>
        <p:nvGrpSpPr>
          <p:cNvPr id="23" name="Group 22"/>
          <p:cNvGrpSpPr/>
          <p:nvPr/>
        </p:nvGrpSpPr>
        <p:grpSpPr>
          <a:xfrm>
            <a:off x="2945859" y="2231684"/>
            <a:ext cx="1023994" cy="1037300"/>
            <a:chOff x="417728" y="2257557"/>
            <a:chExt cx="1188244" cy="1188243"/>
          </a:xfrm>
        </p:grpSpPr>
        <p:grpSp>
          <p:nvGrpSpPr>
            <p:cNvPr id="24" name="Group 23"/>
            <p:cNvGrpSpPr/>
            <p:nvPr/>
          </p:nvGrpSpPr>
          <p:grpSpPr>
            <a:xfrm>
              <a:off x="417728" y="2257557"/>
              <a:ext cx="1188244" cy="1188243"/>
              <a:chOff x="-2489200" y="4181274"/>
              <a:chExt cx="1665288" cy="1665287"/>
            </a:xfrm>
          </p:grpSpPr>
          <p:sp>
            <p:nvSpPr>
              <p:cNvPr id="42" name="Freeform 6"/>
              <p:cNvSpPr>
                <a:spLocks/>
              </p:cNvSpPr>
              <p:nvPr/>
            </p:nvSpPr>
            <p:spPr bwMode="auto">
              <a:xfrm>
                <a:off x="-2489200" y="4181274"/>
                <a:ext cx="320676" cy="320676"/>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3" name="Freeform 7"/>
              <p:cNvSpPr>
                <a:spLocks/>
              </p:cNvSpPr>
              <p:nvPr/>
            </p:nvSpPr>
            <p:spPr bwMode="auto">
              <a:xfrm>
                <a:off x="-1144588" y="4181274"/>
                <a:ext cx="320676" cy="320674"/>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4" name="Freeform 8"/>
              <p:cNvSpPr>
                <a:spLocks/>
              </p:cNvSpPr>
              <p:nvPr/>
            </p:nvSpPr>
            <p:spPr bwMode="auto">
              <a:xfrm>
                <a:off x="-1144588" y="5525887"/>
                <a:ext cx="320676" cy="320674"/>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5" name="Freeform 9"/>
              <p:cNvSpPr>
                <a:spLocks/>
              </p:cNvSpPr>
              <p:nvPr/>
            </p:nvSpPr>
            <p:spPr bwMode="auto">
              <a:xfrm>
                <a:off x="-2489200" y="5525887"/>
                <a:ext cx="320676" cy="320674"/>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27" name="Group 26"/>
            <p:cNvGrpSpPr/>
            <p:nvPr/>
          </p:nvGrpSpPr>
          <p:grpSpPr>
            <a:xfrm>
              <a:off x="656250" y="2498565"/>
              <a:ext cx="711200" cy="711200"/>
              <a:chOff x="1119188" y="1858672"/>
              <a:chExt cx="876300" cy="876300"/>
            </a:xfrm>
            <a:solidFill>
              <a:srgbClr val="800000"/>
            </a:solidFill>
          </p:grpSpPr>
          <p:sp>
            <p:nvSpPr>
              <p:cNvPr id="39" name="Freeform 18"/>
              <p:cNvSpPr>
                <a:spLocks noEditPoints="1"/>
              </p:cNvSpPr>
              <p:nvPr/>
            </p:nvSpPr>
            <p:spPr bwMode="auto">
              <a:xfrm>
                <a:off x="1284288" y="2022184"/>
                <a:ext cx="547688" cy="547688"/>
              </a:xfrm>
              <a:custGeom>
                <a:avLst/>
                <a:gdLst>
                  <a:gd name="T0" fmla="*/ 939 w 1879"/>
                  <a:gd name="T1" fmla="*/ 1879 h 1879"/>
                  <a:gd name="T2" fmla="*/ 275 w 1879"/>
                  <a:gd name="T3" fmla="*/ 1604 h 1879"/>
                  <a:gd name="T4" fmla="*/ 0 w 1879"/>
                  <a:gd name="T5" fmla="*/ 939 h 1879"/>
                  <a:gd name="T6" fmla="*/ 275 w 1879"/>
                  <a:gd name="T7" fmla="*/ 275 h 1879"/>
                  <a:gd name="T8" fmla="*/ 939 w 1879"/>
                  <a:gd name="T9" fmla="*/ 0 h 1879"/>
                  <a:gd name="T10" fmla="*/ 1603 w 1879"/>
                  <a:gd name="T11" fmla="*/ 275 h 1879"/>
                  <a:gd name="T12" fmla="*/ 1879 w 1879"/>
                  <a:gd name="T13" fmla="*/ 939 h 1879"/>
                  <a:gd name="T14" fmla="*/ 1603 w 1879"/>
                  <a:gd name="T15" fmla="*/ 1604 h 1879"/>
                  <a:gd name="T16" fmla="*/ 939 w 1879"/>
                  <a:gd name="T17" fmla="*/ 1879 h 1879"/>
                  <a:gd name="T18" fmla="*/ 939 w 1879"/>
                  <a:gd name="T19" fmla="*/ 280 h 1879"/>
                  <a:gd name="T20" fmla="*/ 280 w 1879"/>
                  <a:gd name="T21" fmla="*/ 939 h 1879"/>
                  <a:gd name="T22" fmla="*/ 939 w 1879"/>
                  <a:gd name="T23" fmla="*/ 1599 h 1879"/>
                  <a:gd name="T24" fmla="*/ 1599 w 1879"/>
                  <a:gd name="T25" fmla="*/ 939 h 1879"/>
                  <a:gd name="T26" fmla="*/ 939 w 1879"/>
                  <a:gd name="T27" fmla="*/ 28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9" h="1879">
                    <a:moveTo>
                      <a:pt x="939" y="1879"/>
                    </a:moveTo>
                    <a:cubicBezTo>
                      <a:pt x="688" y="1879"/>
                      <a:pt x="452" y="1781"/>
                      <a:pt x="275" y="1604"/>
                    </a:cubicBezTo>
                    <a:cubicBezTo>
                      <a:pt x="98" y="1426"/>
                      <a:pt x="0" y="1190"/>
                      <a:pt x="0" y="939"/>
                    </a:cubicBezTo>
                    <a:cubicBezTo>
                      <a:pt x="0" y="689"/>
                      <a:pt x="98" y="453"/>
                      <a:pt x="275" y="275"/>
                    </a:cubicBezTo>
                    <a:cubicBezTo>
                      <a:pt x="452" y="98"/>
                      <a:pt x="688" y="0"/>
                      <a:pt x="939" y="0"/>
                    </a:cubicBezTo>
                    <a:cubicBezTo>
                      <a:pt x="1190" y="0"/>
                      <a:pt x="1426" y="98"/>
                      <a:pt x="1603" y="275"/>
                    </a:cubicBezTo>
                    <a:cubicBezTo>
                      <a:pt x="1781" y="453"/>
                      <a:pt x="1879" y="689"/>
                      <a:pt x="1879" y="939"/>
                    </a:cubicBezTo>
                    <a:cubicBezTo>
                      <a:pt x="1879" y="1190"/>
                      <a:pt x="1781" y="1426"/>
                      <a:pt x="1603" y="1604"/>
                    </a:cubicBezTo>
                    <a:cubicBezTo>
                      <a:pt x="1426" y="1781"/>
                      <a:pt x="1190" y="1879"/>
                      <a:pt x="939" y="1879"/>
                    </a:cubicBezTo>
                    <a:close/>
                    <a:moveTo>
                      <a:pt x="939" y="280"/>
                    </a:moveTo>
                    <a:cubicBezTo>
                      <a:pt x="576" y="280"/>
                      <a:pt x="280" y="576"/>
                      <a:pt x="280" y="939"/>
                    </a:cubicBezTo>
                    <a:cubicBezTo>
                      <a:pt x="280" y="1303"/>
                      <a:pt x="576" y="1599"/>
                      <a:pt x="939" y="1599"/>
                    </a:cubicBezTo>
                    <a:cubicBezTo>
                      <a:pt x="1303" y="1599"/>
                      <a:pt x="1599" y="1303"/>
                      <a:pt x="1599" y="939"/>
                    </a:cubicBezTo>
                    <a:cubicBezTo>
                      <a:pt x="1599" y="576"/>
                      <a:pt x="1303" y="280"/>
                      <a:pt x="939"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0" name="Oval 19"/>
              <p:cNvSpPr>
                <a:spLocks noChangeArrowheads="1"/>
              </p:cNvSpPr>
              <p:nvPr/>
            </p:nvSpPr>
            <p:spPr bwMode="auto">
              <a:xfrm>
                <a:off x="1462088" y="2201572"/>
                <a:ext cx="190500" cy="188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1" name="Freeform 20"/>
              <p:cNvSpPr>
                <a:spLocks noEditPoints="1"/>
              </p:cNvSpPr>
              <p:nvPr/>
            </p:nvSpPr>
            <p:spPr bwMode="auto">
              <a:xfrm>
                <a:off x="1119188" y="1858672"/>
                <a:ext cx="876300" cy="876300"/>
              </a:xfrm>
              <a:custGeom>
                <a:avLst/>
                <a:gdLst>
                  <a:gd name="T0" fmla="*/ 1504 w 3009"/>
                  <a:gd name="T1" fmla="*/ 3009 h 3009"/>
                  <a:gd name="T2" fmla="*/ 918 w 3009"/>
                  <a:gd name="T3" fmla="*/ 2891 h 3009"/>
                  <a:gd name="T4" fmla="*/ 440 w 3009"/>
                  <a:gd name="T5" fmla="*/ 2568 h 3009"/>
                  <a:gd name="T6" fmla="*/ 118 w 3009"/>
                  <a:gd name="T7" fmla="*/ 2090 h 3009"/>
                  <a:gd name="T8" fmla="*/ 0 w 3009"/>
                  <a:gd name="T9" fmla="*/ 1504 h 3009"/>
                  <a:gd name="T10" fmla="*/ 118 w 3009"/>
                  <a:gd name="T11" fmla="*/ 919 h 3009"/>
                  <a:gd name="T12" fmla="*/ 440 w 3009"/>
                  <a:gd name="T13" fmla="*/ 441 h 3009"/>
                  <a:gd name="T14" fmla="*/ 918 w 3009"/>
                  <a:gd name="T15" fmla="*/ 118 h 3009"/>
                  <a:gd name="T16" fmla="*/ 1504 w 3009"/>
                  <a:gd name="T17" fmla="*/ 0 h 3009"/>
                  <a:gd name="T18" fmla="*/ 2090 w 3009"/>
                  <a:gd name="T19" fmla="*/ 118 h 3009"/>
                  <a:gd name="T20" fmla="*/ 2568 w 3009"/>
                  <a:gd name="T21" fmla="*/ 441 h 3009"/>
                  <a:gd name="T22" fmla="*/ 2890 w 3009"/>
                  <a:gd name="T23" fmla="*/ 919 h 3009"/>
                  <a:gd name="T24" fmla="*/ 3009 w 3009"/>
                  <a:gd name="T25" fmla="*/ 1504 h 3009"/>
                  <a:gd name="T26" fmla="*/ 2890 w 3009"/>
                  <a:gd name="T27" fmla="*/ 2090 h 3009"/>
                  <a:gd name="T28" fmla="*/ 2568 w 3009"/>
                  <a:gd name="T29" fmla="*/ 2568 h 3009"/>
                  <a:gd name="T30" fmla="*/ 2090 w 3009"/>
                  <a:gd name="T31" fmla="*/ 2891 h 3009"/>
                  <a:gd name="T32" fmla="*/ 1504 w 3009"/>
                  <a:gd name="T33" fmla="*/ 3009 h 3009"/>
                  <a:gd name="T34" fmla="*/ 1504 w 3009"/>
                  <a:gd name="T35" fmla="*/ 280 h 3009"/>
                  <a:gd name="T36" fmla="*/ 280 w 3009"/>
                  <a:gd name="T37" fmla="*/ 1504 h 3009"/>
                  <a:gd name="T38" fmla="*/ 1504 w 3009"/>
                  <a:gd name="T39" fmla="*/ 2729 h 3009"/>
                  <a:gd name="T40" fmla="*/ 2729 w 3009"/>
                  <a:gd name="T41" fmla="*/ 1504 h 3009"/>
                  <a:gd name="T42" fmla="*/ 1504 w 3009"/>
                  <a:gd name="T43" fmla="*/ 280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9" h="3009">
                    <a:moveTo>
                      <a:pt x="1504" y="3009"/>
                    </a:moveTo>
                    <a:cubicBezTo>
                      <a:pt x="1301" y="3009"/>
                      <a:pt x="1104" y="2969"/>
                      <a:pt x="918" y="2891"/>
                    </a:cubicBezTo>
                    <a:cubicBezTo>
                      <a:pt x="739" y="2815"/>
                      <a:pt x="578" y="2706"/>
                      <a:pt x="440" y="2568"/>
                    </a:cubicBezTo>
                    <a:cubicBezTo>
                      <a:pt x="302" y="2430"/>
                      <a:pt x="194" y="2269"/>
                      <a:pt x="118" y="2090"/>
                    </a:cubicBezTo>
                    <a:cubicBezTo>
                      <a:pt x="39" y="1905"/>
                      <a:pt x="0" y="1708"/>
                      <a:pt x="0" y="1504"/>
                    </a:cubicBezTo>
                    <a:cubicBezTo>
                      <a:pt x="0" y="1301"/>
                      <a:pt x="39" y="1104"/>
                      <a:pt x="118" y="919"/>
                    </a:cubicBezTo>
                    <a:cubicBezTo>
                      <a:pt x="194" y="740"/>
                      <a:pt x="302" y="579"/>
                      <a:pt x="440" y="441"/>
                    </a:cubicBezTo>
                    <a:cubicBezTo>
                      <a:pt x="578" y="302"/>
                      <a:pt x="739" y="194"/>
                      <a:pt x="918" y="118"/>
                    </a:cubicBezTo>
                    <a:cubicBezTo>
                      <a:pt x="1104" y="40"/>
                      <a:pt x="1301" y="0"/>
                      <a:pt x="1504" y="0"/>
                    </a:cubicBezTo>
                    <a:cubicBezTo>
                      <a:pt x="1707" y="0"/>
                      <a:pt x="1904" y="40"/>
                      <a:pt x="2090" y="118"/>
                    </a:cubicBezTo>
                    <a:cubicBezTo>
                      <a:pt x="2269" y="194"/>
                      <a:pt x="2430" y="302"/>
                      <a:pt x="2568" y="441"/>
                    </a:cubicBezTo>
                    <a:cubicBezTo>
                      <a:pt x="2706" y="579"/>
                      <a:pt x="2815" y="740"/>
                      <a:pt x="2890" y="919"/>
                    </a:cubicBezTo>
                    <a:cubicBezTo>
                      <a:pt x="2969" y="1104"/>
                      <a:pt x="3009" y="1301"/>
                      <a:pt x="3009" y="1504"/>
                    </a:cubicBezTo>
                    <a:cubicBezTo>
                      <a:pt x="3009" y="1708"/>
                      <a:pt x="2969" y="1905"/>
                      <a:pt x="2890" y="2090"/>
                    </a:cubicBezTo>
                    <a:cubicBezTo>
                      <a:pt x="2815" y="2269"/>
                      <a:pt x="2706" y="2430"/>
                      <a:pt x="2568" y="2568"/>
                    </a:cubicBezTo>
                    <a:cubicBezTo>
                      <a:pt x="2430" y="2706"/>
                      <a:pt x="2269" y="2815"/>
                      <a:pt x="2090" y="2891"/>
                    </a:cubicBezTo>
                    <a:cubicBezTo>
                      <a:pt x="1904" y="2969"/>
                      <a:pt x="1707" y="3009"/>
                      <a:pt x="1504" y="3009"/>
                    </a:cubicBezTo>
                    <a:close/>
                    <a:moveTo>
                      <a:pt x="1504" y="280"/>
                    </a:moveTo>
                    <a:cubicBezTo>
                      <a:pt x="829" y="280"/>
                      <a:pt x="280" y="829"/>
                      <a:pt x="280" y="1504"/>
                    </a:cubicBezTo>
                    <a:cubicBezTo>
                      <a:pt x="280" y="2180"/>
                      <a:pt x="829" y="2729"/>
                      <a:pt x="1504" y="2729"/>
                    </a:cubicBezTo>
                    <a:cubicBezTo>
                      <a:pt x="2179" y="2729"/>
                      <a:pt x="2729" y="2180"/>
                      <a:pt x="2729" y="1504"/>
                    </a:cubicBezTo>
                    <a:cubicBezTo>
                      <a:pt x="2729" y="829"/>
                      <a:pt x="2179" y="280"/>
                      <a:pt x="1504"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46" name="Group 45"/>
          <p:cNvGrpSpPr/>
          <p:nvPr/>
        </p:nvGrpSpPr>
        <p:grpSpPr>
          <a:xfrm>
            <a:off x="686747" y="2231684"/>
            <a:ext cx="1023994" cy="1037301"/>
            <a:chOff x="2159572" y="2334726"/>
            <a:chExt cx="1188244" cy="1188244"/>
          </a:xfrm>
        </p:grpSpPr>
        <p:grpSp>
          <p:nvGrpSpPr>
            <p:cNvPr id="47" name="Group 46"/>
            <p:cNvGrpSpPr/>
            <p:nvPr/>
          </p:nvGrpSpPr>
          <p:grpSpPr>
            <a:xfrm>
              <a:off x="2159572" y="2334726"/>
              <a:ext cx="1188244" cy="1188244"/>
              <a:chOff x="-2489200" y="4289426"/>
              <a:chExt cx="1665288" cy="1665288"/>
            </a:xfrm>
          </p:grpSpPr>
          <p:sp>
            <p:nvSpPr>
              <p:cNvPr id="53"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4"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5"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6"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48" name="Group 47"/>
            <p:cNvGrpSpPr/>
            <p:nvPr/>
          </p:nvGrpSpPr>
          <p:grpSpPr>
            <a:xfrm>
              <a:off x="2512440" y="2580808"/>
              <a:ext cx="482509" cy="693148"/>
              <a:chOff x="-2831873" y="3071792"/>
              <a:chExt cx="1250950" cy="1797050"/>
            </a:xfrm>
            <a:solidFill>
              <a:srgbClr val="800000"/>
            </a:solidFill>
          </p:grpSpPr>
          <p:sp>
            <p:nvSpPr>
              <p:cNvPr id="49" name="Freeform 33"/>
              <p:cNvSpPr>
                <a:spLocks/>
              </p:cNvSpPr>
              <p:nvPr/>
            </p:nvSpPr>
            <p:spPr bwMode="auto">
              <a:xfrm>
                <a:off x="-2563586" y="3071792"/>
                <a:ext cx="741363" cy="806450"/>
              </a:xfrm>
              <a:custGeom>
                <a:avLst/>
                <a:gdLst>
                  <a:gd name="T0" fmla="*/ 446 w 467"/>
                  <a:gd name="T1" fmla="*/ 508 h 508"/>
                  <a:gd name="T2" fmla="*/ 467 w 467"/>
                  <a:gd name="T3" fmla="*/ 0 h 508"/>
                  <a:gd name="T4" fmla="*/ 0 w 467"/>
                  <a:gd name="T5" fmla="*/ 0 h 508"/>
                  <a:gd name="T6" fmla="*/ 21 w 467"/>
                  <a:gd name="T7" fmla="*/ 508 h 508"/>
                  <a:gd name="T8" fmla="*/ 446 w 467"/>
                  <a:gd name="T9" fmla="*/ 508 h 508"/>
                  <a:gd name="T10" fmla="*/ 446 w 467"/>
                  <a:gd name="T11" fmla="*/ 508 h 508"/>
                </a:gdLst>
                <a:ahLst/>
                <a:cxnLst>
                  <a:cxn ang="0">
                    <a:pos x="T0" y="T1"/>
                  </a:cxn>
                  <a:cxn ang="0">
                    <a:pos x="T2" y="T3"/>
                  </a:cxn>
                  <a:cxn ang="0">
                    <a:pos x="T4" y="T5"/>
                  </a:cxn>
                  <a:cxn ang="0">
                    <a:pos x="T6" y="T7"/>
                  </a:cxn>
                  <a:cxn ang="0">
                    <a:pos x="T8" y="T9"/>
                  </a:cxn>
                  <a:cxn ang="0">
                    <a:pos x="T10" y="T11"/>
                  </a:cxn>
                </a:cxnLst>
                <a:rect l="0" t="0" r="r" b="b"/>
                <a:pathLst>
                  <a:path w="467" h="508">
                    <a:moveTo>
                      <a:pt x="446" y="508"/>
                    </a:moveTo>
                    <a:lnTo>
                      <a:pt x="467" y="0"/>
                    </a:lnTo>
                    <a:lnTo>
                      <a:pt x="0" y="0"/>
                    </a:lnTo>
                    <a:lnTo>
                      <a:pt x="21" y="508"/>
                    </a:lnTo>
                    <a:lnTo>
                      <a:pt x="446" y="508"/>
                    </a:lnTo>
                    <a:lnTo>
                      <a:pt x="446" y="508"/>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0" name="Freeform 34"/>
              <p:cNvSpPr>
                <a:spLocks/>
              </p:cNvSpPr>
              <p:nvPr/>
            </p:nvSpPr>
            <p:spPr bwMode="auto">
              <a:xfrm>
                <a:off x="-2530248" y="4548167"/>
                <a:ext cx="320675" cy="320675"/>
              </a:xfrm>
              <a:custGeom>
                <a:avLst/>
                <a:gdLst>
                  <a:gd name="T0" fmla="*/ 0 w 202"/>
                  <a:gd name="T1" fmla="*/ 0 h 202"/>
                  <a:gd name="T2" fmla="*/ 202 w 202"/>
                  <a:gd name="T3" fmla="*/ 100 h 202"/>
                  <a:gd name="T4" fmla="*/ 0 w 202"/>
                  <a:gd name="T5" fmla="*/ 202 h 202"/>
                  <a:gd name="T6" fmla="*/ 0 w 202"/>
                  <a:gd name="T7" fmla="*/ 0 h 202"/>
                  <a:gd name="T8" fmla="*/ 0 w 202"/>
                  <a:gd name="T9" fmla="*/ 0 h 202"/>
                </a:gdLst>
                <a:ahLst/>
                <a:cxnLst>
                  <a:cxn ang="0">
                    <a:pos x="T0" y="T1"/>
                  </a:cxn>
                  <a:cxn ang="0">
                    <a:pos x="T2" y="T3"/>
                  </a:cxn>
                  <a:cxn ang="0">
                    <a:pos x="T4" y="T5"/>
                  </a:cxn>
                  <a:cxn ang="0">
                    <a:pos x="T6" y="T7"/>
                  </a:cxn>
                  <a:cxn ang="0">
                    <a:pos x="T8" y="T9"/>
                  </a:cxn>
                </a:cxnLst>
                <a:rect l="0" t="0" r="r" b="b"/>
                <a:pathLst>
                  <a:path w="202" h="202">
                    <a:moveTo>
                      <a:pt x="0" y="0"/>
                    </a:moveTo>
                    <a:lnTo>
                      <a:pt x="202" y="100"/>
                    </a:lnTo>
                    <a:lnTo>
                      <a:pt x="0" y="202"/>
                    </a:lnTo>
                    <a:lnTo>
                      <a:pt x="0" y="0"/>
                    </a:lnTo>
                    <a:lnTo>
                      <a:pt x="0" y="0"/>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1" name="Freeform 35"/>
              <p:cNvSpPr>
                <a:spLocks/>
              </p:cNvSpPr>
              <p:nvPr/>
            </p:nvSpPr>
            <p:spPr bwMode="auto">
              <a:xfrm>
                <a:off x="-2209573" y="4548167"/>
                <a:ext cx="323850" cy="320675"/>
              </a:xfrm>
              <a:custGeom>
                <a:avLst/>
                <a:gdLst>
                  <a:gd name="T0" fmla="*/ 204 w 204"/>
                  <a:gd name="T1" fmla="*/ 202 h 202"/>
                  <a:gd name="T2" fmla="*/ 0 w 204"/>
                  <a:gd name="T3" fmla="*/ 100 h 202"/>
                  <a:gd name="T4" fmla="*/ 204 w 204"/>
                  <a:gd name="T5" fmla="*/ 0 h 202"/>
                  <a:gd name="T6" fmla="*/ 204 w 204"/>
                  <a:gd name="T7" fmla="*/ 202 h 202"/>
                  <a:gd name="T8" fmla="*/ 204 w 204"/>
                  <a:gd name="T9" fmla="*/ 202 h 202"/>
                </a:gdLst>
                <a:ahLst/>
                <a:cxnLst>
                  <a:cxn ang="0">
                    <a:pos x="T0" y="T1"/>
                  </a:cxn>
                  <a:cxn ang="0">
                    <a:pos x="T2" y="T3"/>
                  </a:cxn>
                  <a:cxn ang="0">
                    <a:pos x="T4" y="T5"/>
                  </a:cxn>
                  <a:cxn ang="0">
                    <a:pos x="T6" y="T7"/>
                  </a:cxn>
                  <a:cxn ang="0">
                    <a:pos x="T8" y="T9"/>
                  </a:cxn>
                </a:cxnLst>
                <a:rect l="0" t="0" r="r" b="b"/>
                <a:pathLst>
                  <a:path w="204" h="202">
                    <a:moveTo>
                      <a:pt x="204" y="202"/>
                    </a:moveTo>
                    <a:lnTo>
                      <a:pt x="0" y="100"/>
                    </a:lnTo>
                    <a:lnTo>
                      <a:pt x="204" y="0"/>
                    </a:lnTo>
                    <a:lnTo>
                      <a:pt x="204" y="202"/>
                    </a:lnTo>
                    <a:lnTo>
                      <a:pt x="204" y="202"/>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2" name="Freeform 36"/>
              <p:cNvSpPr>
                <a:spLocks/>
              </p:cNvSpPr>
              <p:nvPr/>
            </p:nvSpPr>
            <p:spPr bwMode="auto">
              <a:xfrm>
                <a:off x="-2831873" y="3878242"/>
                <a:ext cx="1250950" cy="252413"/>
              </a:xfrm>
              <a:custGeom>
                <a:avLst/>
                <a:gdLst>
                  <a:gd name="T0" fmla="*/ 299 w 332"/>
                  <a:gd name="T1" fmla="*/ 0 h 67"/>
                  <a:gd name="T2" fmla="*/ 269 w 332"/>
                  <a:gd name="T3" fmla="*/ 21 h 67"/>
                  <a:gd name="T4" fmla="*/ 269 w 332"/>
                  <a:gd name="T5" fmla="*/ 21 h 67"/>
                  <a:gd name="T6" fmla="*/ 265 w 332"/>
                  <a:gd name="T7" fmla="*/ 24 h 67"/>
                  <a:gd name="T8" fmla="*/ 265 w 332"/>
                  <a:gd name="T9" fmla="*/ 24 h 67"/>
                  <a:gd name="T10" fmla="*/ 166 w 332"/>
                  <a:gd name="T11" fmla="*/ 50 h 67"/>
                  <a:gd name="T12" fmla="*/ 67 w 332"/>
                  <a:gd name="T13" fmla="*/ 24 h 67"/>
                  <a:gd name="T14" fmla="*/ 67 w 332"/>
                  <a:gd name="T15" fmla="*/ 24 h 67"/>
                  <a:gd name="T16" fmla="*/ 62 w 332"/>
                  <a:gd name="T17" fmla="*/ 21 h 67"/>
                  <a:gd name="T18" fmla="*/ 62 w 332"/>
                  <a:gd name="T19" fmla="*/ 21 h 67"/>
                  <a:gd name="T20" fmla="*/ 58 w 332"/>
                  <a:gd name="T21" fmla="*/ 19 h 67"/>
                  <a:gd name="T22" fmla="*/ 58 w 332"/>
                  <a:gd name="T23" fmla="*/ 19 h 67"/>
                  <a:gd name="T24" fmla="*/ 33 w 332"/>
                  <a:gd name="T25" fmla="*/ 0 h 67"/>
                  <a:gd name="T26" fmla="*/ 0 w 332"/>
                  <a:gd name="T27" fmla="*/ 33 h 67"/>
                  <a:gd name="T28" fmla="*/ 34 w 332"/>
                  <a:gd name="T29" fmla="*/ 67 h 67"/>
                  <a:gd name="T30" fmla="*/ 297 w 332"/>
                  <a:gd name="T31" fmla="*/ 67 h 67"/>
                  <a:gd name="T32" fmla="*/ 332 w 332"/>
                  <a:gd name="T33" fmla="*/ 33 h 67"/>
                  <a:gd name="T34" fmla="*/ 299 w 332"/>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67">
                    <a:moveTo>
                      <a:pt x="299" y="0"/>
                    </a:moveTo>
                    <a:cubicBezTo>
                      <a:pt x="290" y="8"/>
                      <a:pt x="280" y="15"/>
                      <a:pt x="269" y="21"/>
                    </a:cubicBezTo>
                    <a:cubicBezTo>
                      <a:pt x="269" y="21"/>
                      <a:pt x="269" y="21"/>
                      <a:pt x="269" y="21"/>
                    </a:cubicBezTo>
                    <a:cubicBezTo>
                      <a:pt x="268" y="22"/>
                      <a:pt x="267" y="23"/>
                      <a:pt x="265" y="24"/>
                    </a:cubicBezTo>
                    <a:cubicBezTo>
                      <a:pt x="265" y="24"/>
                      <a:pt x="265" y="24"/>
                      <a:pt x="265" y="24"/>
                    </a:cubicBezTo>
                    <a:cubicBezTo>
                      <a:pt x="235" y="41"/>
                      <a:pt x="202" y="50"/>
                      <a:pt x="166" y="50"/>
                    </a:cubicBezTo>
                    <a:cubicBezTo>
                      <a:pt x="130" y="50"/>
                      <a:pt x="96" y="41"/>
                      <a:pt x="67" y="24"/>
                    </a:cubicBezTo>
                    <a:cubicBezTo>
                      <a:pt x="67" y="24"/>
                      <a:pt x="67" y="24"/>
                      <a:pt x="67" y="24"/>
                    </a:cubicBezTo>
                    <a:cubicBezTo>
                      <a:pt x="65" y="23"/>
                      <a:pt x="64" y="22"/>
                      <a:pt x="62" y="21"/>
                    </a:cubicBezTo>
                    <a:cubicBezTo>
                      <a:pt x="62" y="21"/>
                      <a:pt x="62" y="21"/>
                      <a:pt x="62" y="21"/>
                    </a:cubicBezTo>
                    <a:cubicBezTo>
                      <a:pt x="61" y="20"/>
                      <a:pt x="59" y="20"/>
                      <a:pt x="58" y="19"/>
                    </a:cubicBezTo>
                    <a:cubicBezTo>
                      <a:pt x="58" y="19"/>
                      <a:pt x="58" y="19"/>
                      <a:pt x="58" y="19"/>
                    </a:cubicBezTo>
                    <a:cubicBezTo>
                      <a:pt x="49" y="12"/>
                      <a:pt x="40" y="6"/>
                      <a:pt x="33" y="0"/>
                    </a:cubicBezTo>
                    <a:cubicBezTo>
                      <a:pt x="15" y="0"/>
                      <a:pt x="0" y="15"/>
                      <a:pt x="0" y="33"/>
                    </a:cubicBezTo>
                    <a:cubicBezTo>
                      <a:pt x="0" y="52"/>
                      <a:pt x="16" y="67"/>
                      <a:pt x="34" y="67"/>
                    </a:cubicBezTo>
                    <a:cubicBezTo>
                      <a:pt x="35" y="67"/>
                      <a:pt x="297" y="67"/>
                      <a:pt x="297" y="67"/>
                    </a:cubicBezTo>
                    <a:cubicBezTo>
                      <a:pt x="316" y="67"/>
                      <a:pt x="332" y="52"/>
                      <a:pt x="332" y="33"/>
                    </a:cubicBezTo>
                    <a:cubicBezTo>
                      <a:pt x="332" y="15"/>
                      <a:pt x="317" y="0"/>
                      <a:pt x="299" y="0"/>
                    </a:cubicBez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57" name="Group 56"/>
          <p:cNvGrpSpPr/>
          <p:nvPr/>
        </p:nvGrpSpPr>
        <p:grpSpPr>
          <a:xfrm>
            <a:off x="7405858" y="2231684"/>
            <a:ext cx="1023994" cy="1037301"/>
            <a:chOff x="4001414" y="2334726"/>
            <a:chExt cx="1188244" cy="1188244"/>
          </a:xfrm>
        </p:grpSpPr>
        <p:grpSp>
          <p:nvGrpSpPr>
            <p:cNvPr id="58" name="Group 57"/>
            <p:cNvGrpSpPr/>
            <p:nvPr/>
          </p:nvGrpSpPr>
          <p:grpSpPr>
            <a:xfrm>
              <a:off x="4001414" y="2334726"/>
              <a:ext cx="1188244" cy="1188244"/>
              <a:chOff x="-2489200" y="4289426"/>
              <a:chExt cx="1665288" cy="1665288"/>
            </a:xfrm>
          </p:grpSpPr>
          <p:sp>
            <p:nvSpPr>
              <p:cNvPr id="60"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1"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2"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3"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59" name="Freeform 26"/>
            <p:cNvSpPr>
              <a:spLocks noEditPoints="1"/>
            </p:cNvSpPr>
            <p:nvPr/>
          </p:nvSpPr>
          <p:spPr bwMode="auto">
            <a:xfrm>
              <a:off x="4243209" y="2577489"/>
              <a:ext cx="704655" cy="702719"/>
            </a:xfrm>
            <a:custGeom>
              <a:avLst/>
              <a:gdLst>
                <a:gd name="T0" fmla="*/ 76 w 153"/>
                <a:gd name="T1" fmla="*/ 0 h 153"/>
                <a:gd name="T2" fmla="*/ 0 w 153"/>
                <a:gd name="T3" fmla="*/ 77 h 153"/>
                <a:gd name="T4" fmla="*/ 76 w 153"/>
                <a:gd name="T5" fmla="*/ 153 h 153"/>
                <a:gd name="T6" fmla="*/ 153 w 153"/>
                <a:gd name="T7" fmla="*/ 77 h 153"/>
                <a:gd name="T8" fmla="*/ 76 w 153"/>
                <a:gd name="T9" fmla="*/ 0 h 153"/>
                <a:gd name="T10" fmla="*/ 102 w 153"/>
                <a:gd name="T11" fmla="*/ 127 h 153"/>
                <a:gd name="T12" fmla="*/ 68 w 153"/>
                <a:gd name="T13" fmla="*/ 82 h 153"/>
                <a:gd name="T14" fmla="*/ 68 w 153"/>
                <a:gd name="T15" fmla="*/ 25 h 153"/>
                <a:gd name="T16" fmla="*/ 85 w 153"/>
                <a:gd name="T17" fmla="*/ 25 h 153"/>
                <a:gd name="T18" fmla="*/ 85 w 153"/>
                <a:gd name="T19" fmla="*/ 76 h 153"/>
                <a:gd name="T20" fmla="*/ 116 w 153"/>
                <a:gd name="T21" fmla="*/ 117 h 153"/>
                <a:gd name="T22" fmla="*/ 102 w 153"/>
                <a:gd name="T23" fmla="*/ 1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53">
                  <a:moveTo>
                    <a:pt x="76" y="0"/>
                  </a:moveTo>
                  <a:cubicBezTo>
                    <a:pt x="34" y="0"/>
                    <a:pt x="0" y="35"/>
                    <a:pt x="0" y="77"/>
                  </a:cubicBezTo>
                  <a:cubicBezTo>
                    <a:pt x="0" y="119"/>
                    <a:pt x="34" y="153"/>
                    <a:pt x="76" y="153"/>
                  </a:cubicBezTo>
                  <a:cubicBezTo>
                    <a:pt x="118" y="153"/>
                    <a:pt x="153" y="119"/>
                    <a:pt x="153" y="77"/>
                  </a:cubicBezTo>
                  <a:cubicBezTo>
                    <a:pt x="153" y="35"/>
                    <a:pt x="118" y="0"/>
                    <a:pt x="76" y="0"/>
                  </a:cubicBezTo>
                  <a:close/>
                  <a:moveTo>
                    <a:pt x="102" y="127"/>
                  </a:moveTo>
                  <a:cubicBezTo>
                    <a:pt x="68" y="82"/>
                    <a:pt x="68" y="82"/>
                    <a:pt x="68" y="82"/>
                  </a:cubicBezTo>
                  <a:cubicBezTo>
                    <a:pt x="68" y="25"/>
                    <a:pt x="68" y="25"/>
                    <a:pt x="68" y="25"/>
                  </a:cubicBezTo>
                  <a:cubicBezTo>
                    <a:pt x="85" y="25"/>
                    <a:pt x="85" y="25"/>
                    <a:pt x="85" y="25"/>
                  </a:cubicBezTo>
                  <a:cubicBezTo>
                    <a:pt x="85" y="76"/>
                    <a:pt x="85" y="76"/>
                    <a:pt x="85" y="76"/>
                  </a:cubicBezTo>
                  <a:cubicBezTo>
                    <a:pt x="116" y="117"/>
                    <a:pt x="116" y="117"/>
                    <a:pt x="116" y="117"/>
                  </a:cubicBezTo>
                  <a:lnTo>
                    <a:pt x="102" y="127"/>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64" name="Group 63"/>
          <p:cNvGrpSpPr/>
          <p:nvPr/>
        </p:nvGrpSpPr>
        <p:grpSpPr>
          <a:xfrm>
            <a:off x="5229867" y="2231684"/>
            <a:ext cx="1023994" cy="1037301"/>
            <a:chOff x="5826260" y="2334726"/>
            <a:chExt cx="1188244" cy="1188244"/>
          </a:xfrm>
        </p:grpSpPr>
        <p:grpSp>
          <p:nvGrpSpPr>
            <p:cNvPr id="65" name="Group 64"/>
            <p:cNvGrpSpPr/>
            <p:nvPr/>
          </p:nvGrpSpPr>
          <p:grpSpPr>
            <a:xfrm>
              <a:off x="5826260" y="2334726"/>
              <a:ext cx="1188244" cy="1188244"/>
              <a:chOff x="-2489200" y="4289426"/>
              <a:chExt cx="1665288" cy="1665288"/>
            </a:xfrm>
          </p:grpSpPr>
          <p:sp>
            <p:nvSpPr>
              <p:cNvPr id="74"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5"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6"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7"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66" name="Group 65"/>
            <p:cNvGrpSpPr/>
            <p:nvPr/>
          </p:nvGrpSpPr>
          <p:grpSpPr>
            <a:xfrm>
              <a:off x="5956284" y="2618482"/>
              <a:ext cx="928196" cy="620733"/>
              <a:chOff x="5952851" y="2673425"/>
              <a:chExt cx="928196" cy="620733"/>
            </a:xfrm>
          </p:grpSpPr>
          <p:grpSp>
            <p:nvGrpSpPr>
              <p:cNvPr id="67" name="Group 66"/>
              <p:cNvGrpSpPr/>
              <p:nvPr/>
            </p:nvGrpSpPr>
            <p:grpSpPr>
              <a:xfrm>
                <a:off x="5952851" y="2673425"/>
                <a:ext cx="928196" cy="620733"/>
                <a:chOff x="1196480" y="4306987"/>
                <a:chExt cx="1072470" cy="717217"/>
              </a:xfrm>
              <a:solidFill>
                <a:srgbClr val="800000"/>
              </a:solidFill>
            </p:grpSpPr>
            <p:sp>
              <p:nvSpPr>
                <p:cNvPr id="71" name="Rectangle 70"/>
                <p:cNvSpPr/>
                <p:nvPr/>
              </p:nvSpPr>
              <p:spPr bwMode="ltGray">
                <a:xfrm>
                  <a:off x="1196480" y="4306987"/>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2" name="Rectangle 71"/>
                <p:cNvSpPr/>
                <p:nvPr/>
              </p:nvSpPr>
              <p:spPr bwMode="ltGray">
                <a:xfrm>
                  <a:off x="1553699" y="4666986"/>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3" name="Rectangle 72"/>
                <p:cNvSpPr/>
                <p:nvPr/>
              </p:nvSpPr>
              <p:spPr bwMode="ltGray">
                <a:xfrm>
                  <a:off x="1911731" y="4315430"/>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grpSp>
          <p:sp>
            <p:nvSpPr>
              <p:cNvPr id="68" name="Freeform 6"/>
              <p:cNvSpPr>
                <a:spLocks/>
              </p:cNvSpPr>
              <p:nvPr/>
            </p:nvSpPr>
            <p:spPr bwMode="auto">
              <a:xfrm>
                <a:off x="5992925" y="2726059"/>
                <a:ext cx="240526" cy="19546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9" name="Freeform 11"/>
              <p:cNvSpPr>
                <a:spLocks noEditPoints="1"/>
              </p:cNvSpPr>
              <p:nvPr/>
            </p:nvSpPr>
            <p:spPr bwMode="auto">
              <a:xfrm>
                <a:off x="6603362" y="2734512"/>
                <a:ext cx="227156" cy="201619"/>
              </a:xfrm>
              <a:custGeom>
                <a:avLst/>
                <a:gdLst>
                  <a:gd name="T0" fmla="*/ 1272 w 1272"/>
                  <a:gd name="T1" fmla="*/ 142 h 1129"/>
                  <a:gd name="T2" fmla="*/ 183 w 1272"/>
                  <a:gd name="T3" fmla="*/ 142 h 1129"/>
                  <a:gd name="T4" fmla="*/ 183 w 1272"/>
                  <a:gd name="T5" fmla="*/ 0 h 1129"/>
                  <a:gd name="T6" fmla="*/ 1272 w 1272"/>
                  <a:gd name="T7" fmla="*/ 0 h 1129"/>
                  <a:gd name="T8" fmla="*/ 1272 w 1272"/>
                  <a:gd name="T9" fmla="*/ 142 h 1129"/>
                  <a:gd name="T10" fmla="*/ 1090 w 1272"/>
                  <a:gd name="T11" fmla="*/ 586 h 1129"/>
                  <a:gd name="T12" fmla="*/ 1272 w 1272"/>
                  <a:gd name="T13" fmla="*/ 235 h 1129"/>
                  <a:gd name="T14" fmla="*/ 1272 w 1272"/>
                  <a:gd name="T15" fmla="*/ 1129 h 1129"/>
                  <a:gd name="T16" fmla="*/ 1151 w 1272"/>
                  <a:gd name="T17" fmla="*/ 1129 h 1129"/>
                  <a:gd name="T18" fmla="*/ 1151 w 1272"/>
                  <a:gd name="T19" fmla="*/ 667 h 1129"/>
                  <a:gd name="T20" fmla="*/ 909 w 1272"/>
                  <a:gd name="T21" fmla="*/ 667 h 1129"/>
                  <a:gd name="T22" fmla="*/ 909 w 1272"/>
                  <a:gd name="T23" fmla="*/ 1129 h 1129"/>
                  <a:gd name="T24" fmla="*/ 183 w 1272"/>
                  <a:gd name="T25" fmla="*/ 1129 h 1129"/>
                  <a:gd name="T26" fmla="*/ 183 w 1272"/>
                  <a:gd name="T27" fmla="*/ 586 h 1129"/>
                  <a:gd name="T28" fmla="*/ 183 w 1272"/>
                  <a:gd name="T29" fmla="*/ 586 h 1129"/>
                  <a:gd name="T30" fmla="*/ 181 w 1272"/>
                  <a:gd name="T31" fmla="*/ 586 h 1129"/>
                  <a:gd name="T32" fmla="*/ 371 w 1272"/>
                  <a:gd name="T33" fmla="*/ 223 h 1129"/>
                  <a:gd name="T34" fmla="*/ 461 w 1272"/>
                  <a:gd name="T35" fmla="*/ 223 h 1129"/>
                  <a:gd name="T36" fmla="*/ 273 w 1272"/>
                  <a:gd name="T37" fmla="*/ 586 h 1129"/>
                  <a:gd name="T38" fmla="*/ 363 w 1272"/>
                  <a:gd name="T39" fmla="*/ 586 h 1129"/>
                  <a:gd name="T40" fmla="*/ 551 w 1272"/>
                  <a:gd name="T41" fmla="*/ 223 h 1129"/>
                  <a:gd name="T42" fmla="*/ 643 w 1272"/>
                  <a:gd name="T43" fmla="*/ 223 h 1129"/>
                  <a:gd name="T44" fmla="*/ 454 w 1272"/>
                  <a:gd name="T45" fmla="*/ 586 h 1129"/>
                  <a:gd name="T46" fmla="*/ 544 w 1272"/>
                  <a:gd name="T47" fmla="*/ 586 h 1129"/>
                  <a:gd name="T48" fmla="*/ 734 w 1272"/>
                  <a:gd name="T49" fmla="*/ 223 h 1129"/>
                  <a:gd name="T50" fmla="*/ 824 w 1272"/>
                  <a:gd name="T51" fmla="*/ 223 h 1129"/>
                  <a:gd name="T52" fmla="*/ 636 w 1272"/>
                  <a:gd name="T53" fmla="*/ 586 h 1129"/>
                  <a:gd name="T54" fmla="*/ 726 w 1272"/>
                  <a:gd name="T55" fmla="*/ 586 h 1129"/>
                  <a:gd name="T56" fmla="*/ 914 w 1272"/>
                  <a:gd name="T57" fmla="*/ 223 h 1129"/>
                  <a:gd name="T58" fmla="*/ 1006 w 1272"/>
                  <a:gd name="T59" fmla="*/ 223 h 1129"/>
                  <a:gd name="T60" fmla="*/ 817 w 1272"/>
                  <a:gd name="T61" fmla="*/ 586 h 1129"/>
                  <a:gd name="T62" fmla="*/ 909 w 1272"/>
                  <a:gd name="T63" fmla="*/ 586 h 1129"/>
                  <a:gd name="T64" fmla="*/ 1097 w 1272"/>
                  <a:gd name="T65" fmla="*/ 223 h 1129"/>
                  <a:gd name="T66" fmla="*/ 1187 w 1272"/>
                  <a:gd name="T67" fmla="*/ 223 h 1129"/>
                  <a:gd name="T68" fmla="*/ 999 w 1272"/>
                  <a:gd name="T69" fmla="*/ 586 h 1129"/>
                  <a:gd name="T70" fmla="*/ 1090 w 1272"/>
                  <a:gd name="T71" fmla="*/ 586 h 1129"/>
                  <a:gd name="T72" fmla="*/ 869 w 1272"/>
                  <a:gd name="T73" fmla="*/ 667 h 1129"/>
                  <a:gd name="T74" fmla="*/ 304 w 1272"/>
                  <a:gd name="T75" fmla="*/ 667 h 1129"/>
                  <a:gd name="T76" fmla="*/ 304 w 1272"/>
                  <a:gd name="T77" fmla="*/ 949 h 1129"/>
                  <a:gd name="T78" fmla="*/ 869 w 1272"/>
                  <a:gd name="T79" fmla="*/ 949 h 1129"/>
                  <a:gd name="T80" fmla="*/ 869 w 1272"/>
                  <a:gd name="T81" fmla="*/ 667 h 1129"/>
                  <a:gd name="T82" fmla="*/ 188 w 1272"/>
                  <a:gd name="T83" fmla="*/ 223 h 1129"/>
                  <a:gd name="T84" fmla="*/ 17 w 1272"/>
                  <a:gd name="T85" fmla="*/ 550 h 1129"/>
                  <a:gd name="T86" fmla="*/ 0 w 1272"/>
                  <a:gd name="T87" fmla="*/ 586 h 1129"/>
                  <a:gd name="T88" fmla="*/ 90 w 1272"/>
                  <a:gd name="T89" fmla="*/ 586 h 1129"/>
                  <a:gd name="T90" fmla="*/ 278 w 1272"/>
                  <a:gd name="T91" fmla="*/ 223 h 1129"/>
                  <a:gd name="T92" fmla="*/ 188 w 1272"/>
                  <a:gd name="T93" fmla="*/ 22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72" h="1129">
                    <a:moveTo>
                      <a:pt x="1272" y="142"/>
                    </a:moveTo>
                    <a:lnTo>
                      <a:pt x="183" y="142"/>
                    </a:lnTo>
                    <a:lnTo>
                      <a:pt x="183" y="0"/>
                    </a:lnTo>
                    <a:lnTo>
                      <a:pt x="1272" y="0"/>
                    </a:lnTo>
                    <a:lnTo>
                      <a:pt x="1272" y="142"/>
                    </a:lnTo>
                    <a:close/>
                    <a:moveTo>
                      <a:pt x="1090" y="586"/>
                    </a:moveTo>
                    <a:lnTo>
                      <a:pt x="1272" y="235"/>
                    </a:lnTo>
                    <a:lnTo>
                      <a:pt x="1272" y="1129"/>
                    </a:lnTo>
                    <a:lnTo>
                      <a:pt x="1151" y="1129"/>
                    </a:lnTo>
                    <a:lnTo>
                      <a:pt x="1151" y="667"/>
                    </a:lnTo>
                    <a:lnTo>
                      <a:pt x="909" y="667"/>
                    </a:lnTo>
                    <a:lnTo>
                      <a:pt x="909" y="1129"/>
                    </a:lnTo>
                    <a:lnTo>
                      <a:pt x="183" y="1129"/>
                    </a:lnTo>
                    <a:lnTo>
                      <a:pt x="183" y="586"/>
                    </a:lnTo>
                    <a:lnTo>
                      <a:pt x="183" y="586"/>
                    </a:lnTo>
                    <a:lnTo>
                      <a:pt x="181" y="586"/>
                    </a:lnTo>
                    <a:lnTo>
                      <a:pt x="371" y="223"/>
                    </a:lnTo>
                    <a:lnTo>
                      <a:pt x="461" y="223"/>
                    </a:lnTo>
                    <a:lnTo>
                      <a:pt x="273" y="586"/>
                    </a:lnTo>
                    <a:lnTo>
                      <a:pt x="363" y="586"/>
                    </a:lnTo>
                    <a:lnTo>
                      <a:pt x="551" y="223"/>
                    </a:lnTo>
                    <a:lnTo>
                      <a:pt x="643" y="223"/>
                    </a:lnTo>
                    <a:lnTo>
                      <a:pt x="454" y="586"/>
                    </a:lnTo>
                    <a:lnTo>
                      <a:pt x="544" y="586"/>
                    </a:lnTo>
                    <a:lnTo>
                      <a:pt x="734" y="223"/>
                    </a:lnTo>
                    <a:lnTo>
                      <a:pt x="824" y="223"/>
                    </a:lnTo>
                    <a:lnTo>
                      <a:pt x="636" y="586"/>
                    </a:lnTo>
                    <a:lnTo>
                      <a:pt x="726" y="586"/>
                    </a:lnTo>
                    <a:lnTo>
                      <a:pt x="914" y="223"/>
                    </a:lnTo>
                    <a:lnTo>
                      <a:pt x="1006" y="223"/>
                    </a:lnTo>
                    <a:lnTo>
                      <a:pt x="817" y="586"/>
                    </a:lnTo>
                    <a:lnTo>
                      <a:pt x="909" y="586"/>
                    </a:lnTo>
                    <a:lnTo>
                      <a:pt x="1097" y="223"/>
                    </a:lnTo>
                    <a:lnTo>
                      <a:pt x="1187" y="223"/>
                    </a:lnTo>
                    <a:lnTo>
                      <a:pt x="999" y="586"/>
                    </a:lnTo>
                    <a:lnTo>
                      <a:pt x="1090" y="586"/>
                    </a:lnTo>
                    <a:close/>
                    <a:moveTo>
                      <a:pt x="869" y="667"/>
                    </a:moveTo>
                    <a:lnTo>
                      <a:pt x="304" y="667"/>
                    </a:lnTo>
                    <a:lnTo>
                      <a:pt x="304" y="949"/>
                    </a:lnTo>
                    <a:lnTo>
                      <a:pt x="869" y="949"/>
                    </a:lnTo>
                    <a:lnTo>
                      <a:pt x="869" y="667"/>
                    </a:lnTo>
                    <a:close/>
                    <a:moveTo>
                      <a:pt x="188" y="223"/>
                    </a:moveTo>
                    <a:lnTo>
                      <a:pt x="17" y="550"/>
                    </a:lnTo>
                    <a:lnTo>
                      <a:pt x="0" y="586"/>
                    </a:lnTo>
                    <a:lnTo>
                      <a:pt x="90" y="586"/>
                    </a:lnTo>
                    <a:lnTo>
                      <a:pt x="278" y="223"/>
                    </a:lnTo>
                    <a:lnTo>
                      <a:pt x="188" y="223"/>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0" name="Freeform 16"/>
              <p:cNvSpPr>
                <a:spLocks noEditPoints="1"/>
              </p:cNvSpPr>
              <p:nvPr/>
            </p:nvSpPr>
            <p:spPr bwMode="auto">
              <a:xfrm>
                <a:off x="6298384" y="3040811"/>
                <a:ext cx="236437" cy="199923"/>
              </a:xfrm>
              <a:custGeom>
                <a:avLst/>
                <a:gdLst>
                  <a:gd name="T0" fmla="*/ 442 w 442"/>
                  <a:gd name="T1" fmla="*/ 298 h 374"/>
                  <a:gd name="T2" fmla="*/ 442 w 442"/>
                  <a:gd name="T3" fmla="*/ 0 h 374"/>
                  <a:gd name="T4" fmla="*/ 0 w 442"/>
                  <a:gd name="T5" fmla="*/ 0 h 374"/>
                  <a:gd name="T6" fmla="*/ 0 w 442"/>
                  <a:gd name="T7" fmla="*/ 298 h 374"/>
                  <a:gd name="T8" fmla="*/ 170 w 442"/>
                  <a:gd name="T9" fmla="*/ 298 h 374"/>
                  <a:gd name="T10" fmla="*/ 170 w 442"/>
                  <a:gd name="T11" fmla="*/ 357 h 374"/>
                  <a:gd name="T12" fmla="*/ 85 w 442"/>
                  <a:gd name="T13" fmla="*/ 357 h 374"/>
                  <a:gd name="T14" fmla="*/ 85 w 442"/>
                  <a:gd name="T15" fmla="*/ 374 h 374"/>
                  <a:gd name="T16" fmla="*/ 357 w 442"/>
                  <a:gd name="T17" fmla="*/ 374 h 374"/>
                  <a:gd name="T18" fmla="*/ 357 w 442"/>
                  <a:gd name="T19" fmla="*/ 357 h 374"/>
                  <a:gd name="T20" fmla="*/ 272 w 442"/>
                  <a:gd name="T21" fmla="*/ 357 h 374"/>
                  <a:gd name="T22" fmla="*/ 272 w 442"/>
                  <a:gd name="T23" fmla="*/ 298 h 374"/>
                  <a:gd name="T24" fmla="*/ 442 w 442"/>
                  <a:gd name="T25" fmla="*/ 298 h 374"/>
                  <a:gd name="T26" fmla="*/ 416 w 442"/>
                  <a:gd name="T27" fmla="*/ 289 h 374"/>
                  <a:gd name="T28" fmla="*/ 408 w 442"/>
                  <a:gd name="T29" fmla="*/ 281 h 374"/>
                  <a:gd name="T30" fmla="*/ 416 w 442"/>
                  <a:gd name="T31" fmla="*/ 272 h 374"/>
                  <a:gd name="T32" fmla="*/ 425 w 442"/>
                  <a:gd name="T33" fmla="*/ 281 h 374"/>
                  <a:gd name="T34" fmla="*/ 416 w 442"/>
                  <a:gd name="T35" fmla="*/ 289 h 374"/>
                  <a:gd name="T36" fmla="*/ 17 w 442"/>
                  <a:gd name="T37" fmla="*/ 17 h 374"/>
                  <a:gd name="T38" fmla="*/ 425 w 442"/>
                  <a:gd name="T39" fmla="*/ 17 h 374"/>
                  <a:gd name="T40" fmla="*/ 425 w 442"/>
                  <a:gd name="T41" fmla="*/ 264 h 374"/>
                  <a:gd name="T42" fmla="*/ 17 w 442"/>
                  <a:gd name="T43" fmla="*/ 264 h 374"/>
                  <a:gd name="T44" fmla="*/ 17 w 442"/>
                  <a:gd name="T45" fmla="*/ 1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 h="374">
                    <a:moveTo>
                      <a:pt x="442" y="298"/>
                    </a:moveTo>
                    <a:cubicBezTo>
                      <a:pt x="442" y="0"/>
                      <a:pt x="442" y="0"/>
                      <a:pt x="442" y="0"/>
                    </a:cubicBezTo>
                    <a:cubicBezTo>
                      <a:pt x="0" y="0"/>
                      <a:pt x="0" y="0"/>
                      <a:pt x="0" y="0"/>
                    </a:cubicBezTo>
                    <a:cubicBezTo>
                      <a:pt x="0" y="298"/>
                      <a:pt x="0" y="298"/>
                      <a:pt x="0" y="298"/>
                    </a:cubicBezTo>
                    <a:cubicBezTo>
                      <a:pt x="170" y="298"/>
                      <a:pt x="170" y="298"/>
                      <a:pt x="170" y="298"/>
                    </a:cubicBezTo>
                    <a:cubicBezTo>
                      <a:pt x="170" y="357"/>
                      <a:pt x="170" y="357"/>
                      <a:pt x="170" y="357"/>
                    </a:cubicBezTo>
                    <a:cubicBezTo>
                      <a:pt x="85" y="357"/>
                      <a:pt x="85" y="357"/>
                      <a:pt x="85" y="357"/>
                    </a:cubicBezTo>
                    <a:cubicBezTo>
                      <a:pt x="85" y="374"/>
                      <a:pt x="85" y="374"/>
                      <a:pt x="85" y="374"/>
                    </a:cubicBezTo>
                    <a:cubicBezTo>
                      <a:pt x="357" y="374"/>
                      <a:pt x="357" y="374"/>
                      <a:pt x="357" y="374"/>
                    </a:cubicBezTo>
                    <a:cubicBezTo>
                      <a:pt x="357" y="357"/>
                      <a:pt x="357" y="357"/>
                      <a:pt x="357" y="357"/>
                    </a:cubicBezTo>
                    <a:cubicBezTo>
                      <a:pt x="272" y="357"/>
                      <a:pt x="272" y="357"/>
                      <a:pt x="272" y="357"/>
                    </a:cubicBezTo>
                    <a:cubicBezTo>
                      <a:pt x="272" y="298"/>
                      <a:pt x="272" y="298"/>
                      <a:pt x="272" y="298"/>
                    </a:cubicBezTo>
                    <a:lnTo>
                      <a:pt x="442" y="298"/>
                    </a:lnTo>
                    <a:close/>
                    <a:moveTo>
                      <a:pt x="416" y="289"/>
                    </a:moveTo>
                    <a:cubicBezTo>
                      <a:pt x="412" y="289"/>
                      <a:pt x="408" y="285"/>
                      <a:pt x="408" y="281"/>
                    </a:cubicBezTo>
                    <a:cubicBezTo>
                      <a:pt x="408" y="276"/>
                      <a:pt x="412" y="272"/>
                      <a:pt x="416" y="272"/>
                    </a:cubicBezTo>
                    <a:cubicBezTo>
                      <a:pt x="421" y="272"/>
                      <a:pt x="425" y="276"/>
                      <a:pt x="425" y="281"/>
                    </a:cubicBezTo>
                    <a:cubicBezTo>
                      <a:pt x="425" y="285"/>
                      <a:pt x="421" y="289"/>
                      <a:pt x="416" y="289"/>
                    </a:cubicBezTo>
                    <a:moveTo>
                      <a:pt x="17" y="17"/>
                    </a:moveTo>
                    <a:cubicBezTo>
                      <a:pt x="425" y="17"/>
                      <a:pt x="425" y="17"/>
                      <a:pt x="425" y="17"/>
                    </a:cubicBezTo>
                    <a:cubicBezTo>
                      <a:pt x="425" y="264"/>
                      <a:pt x="425" y="264"/>
                      <a:pt x="425" y="264"/>
                    </a:cubicBezTo>
                    <a:cubicBezTo>
                      <a:pt x="17" y="264"/>
                      <a:pt x="17" y="264"/>
                      <a:pt x="17" y="264"/>
                    </a:cubicBezTo>
                    <a:lnTo>
                      <a:pt x="17" y="17"/>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
        <p:nvSpPr>
          <p:cNvPr id="4" name="Rectangle 3"/>
          <p:cNvSpPr/>
          <p:nvPr/>
        </p:nvSpPr>
        <p:spPr bwMode="ltGray">
          <a:xfrm>
            <a:off x="292100" y="1003300"/>
            <a:ext cx="6489700" cy="2730500"/>
          </a:xfrm>
          <a:prstGeom prst="rect">
            <a:avLst/>
          </a:prstGeom>
          <a:solidFill>
            <a:schemeClr val="bg1">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Tree>
    <p:extLst>
      <p:ext uri="{BB962C8B-B14F-4D97-AF65-F5344CB8AC3E}">
        <p14:creationId xmlns:p14="http://schemas.microsoft.com/office/powerpoint/2010/main" val="2749096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35"/>
          <p:cNvGraphicFramePr/>
          <p:nvPr>
            <p:extLst>
              <p:ext uri="{D42A27DB-BD31-4B8C-83A1-F6EECF244321}">
                <p14:modId xmlns:p14="http://schemas.microsoft.com/office/powerpoint/2010/main" val="1198561574"/>
              </p:ext>
            </p:extLst>
          </p:nvPr>
        </p:nvGraphicFramePr>
        <p:xfrm>
          <a:off x="284743" y="1680155"/>
          <a:ext cx="8575637" cy="4044768"/>
        </p:xfrm>
        <a:graphic>
          <a:graphicData uri="http://schemas.openxmlformats.org/drawingml/2006/chart">
            <c:chart xmlns:c="http://schemas.openxmlformats.org/drawingml/2006/chart" xmlns:r="http://schemas.openxmlformats.org/officeDocument/2006/relationships" r:id="rId6"/>
          </a:graphicData>
        </a:graphic>
      </p:graphicFrame>
      <p:sp>
        <p:nvSpPr>
          <p:cNvPr id="54276" name="Title 1"/>
          <p:cNvSpPr>
            <a:spLocks noGrp="1"/>
          </p:cNvSpPr>
          <p:nvPr>
            <p:ph type="title"/>
            <p:custDataLst>
              <p:tags r:id="rId1"/>
            </p:custDataLst>
          </p:nvPr>
        </p:nvSpPr>
        <p:spPr/>
        <p:txBody>
          <a:bodyPr/>
          <a:lstStyle/>
          <a:p>
            <a:r>
              <a:rPr lang="en-US" dirty="0"/>
              <a:t>Device use is constant throughout the day</a:t>
            </a:r>
            <a:endParaRPr lang="en-ZA" dirty="0" smtClean="0"/>
          </a:p>
        </p:txBody>
      </p:sp>
      <p:sp>
        <p:nvSpPr>
          <p:cNvPr id="54274" name="Content Placeholder 3"/>
          <p:cNvSpPr>
            <a:spLocks noGrp="1"/>
          </p:cNvSpPr>
          <p:nvPr>
            <p:ph sz="quarter" idx="11"/>
          </p:nvPr>
        </p:nvSpPr>
        <p:spPr/>
        <p:txBody>
          <a:bodyPr/>
          <a:lstStyle/>
          <a:p>
            <a:pPr>
              <a:defRPr/>
            </a:pPr>
            <a:r>
              <a:rPr dirty="0"/>
              <a:t>Reach </a:t>
            </a:r>
            <a:r>
              <a:rPr dirty="0" smtClean="0"/>
              <a:t>of devi</a:t>
            </a:r>
            <a:r>
              <a:rPr lang="en-US" dirty="0" smtClean="0"/>
              <a:t>ces and</a:t>
            </a:r>
            <a:r>
              <a:rPr dirty="0" smtClean="0"/>
              <a:t> media throughout the day </a:t>
            </a:r>
            <a:r>
              <a:rPr lang="en-US" dirty="0" smtClean="0"/>
              <a:t>–</a:t>
            </a:r>
            <a:r>
              <a:rPr lang="en-US" dirty="0"/>
              <a:t> </a:t>
            </a:r>
            <a:r>
              <a:rPr lang="en-US" dirty="0" smtClean="0"/>
              <a:t>Norway</a:t>
            </a:r>
            <a:endParaRPr dirty="0" smtClean="0"/>
          </a:p>
          <a:p>
            <a:pPr>
              <a:defRPr/>
            </a:pPr>
            <a:r>
              <a:rPr lang="en-US" sz="1100" dirty="0"/>
              <a:t>%</a:t>
            </a:r>
            <a:endParaRPr lang="en-GB" sz="1100" dirty="0"/>
          </a:p>
        </p:txBody>
      </p:sp>
      <p:sp>
        <p:nvSpPr>
          <p:cNvPr id="54279" name="Freeform 164"/>
          <p:cNvSpPr>
            <a:spLocks noChangeArrowheads="1"/>
          </p:cNvSpPr>
          <p:nvPr>
            <p:custDataLst>
              <p:tags r:id="rId2"/>
            </p:custDataLst>
          </p:nvPr>
        </p:nvSpPr>
        <p:spPr bwMode="auto">
          <a:xfrm>
            <a:off x="1854659" y="1734922"/>
            <a:ext cx="1391" cy="0"/>
          </a:xfrm>
          <a:custGeom>
            <a:avLst/>
            <a:gdLst>
              <a:gd name="T0" fmla="*/ 0 w 28"/>
              <a:gd name="T1" fmla="*/ 0 w 28"/>
              <a:gd name="T2" fmla="*/ 0 w 28"/>
              <a:gd name="T3" fmla="*/ 0 w 28"/>
              <a:gd name="T4" fmla="*/ 0 60000 65536"/>
              <a:gd name="T5" fmla="*/ 0 60000 65536"/>
              <a:gd name="T6" fmla="*/ 0 60000 65536"/>
              <a:gd name="T7" fmla="*/ 0 60000 65536"/>
              <a:gd name="T8" fmla="*/ 0 w 28"/>
              <a:gd name="T9" fmla="*/ 28 w 28"/>
            </a:gdLst>
            <a:ahLst/>
            <a:cxnLst>
              <a:cxn ang="T4">
                <a:pos x="T0" y="0"/>
              </a:cxn>
              <a:cxn ang="T5">
                <a:pos x="T1" y="0"/>
              </a:cxn>
              <a:cxn ang="T6">
                <a:pos x="T2" y="0"/>
              </a:cxn>
              <a:cxn ang="T7">
                <a:pos x="T3" y="0"/>
              </a:cxn>
            </a:cxnLst>
            <a:rect l="T8" t="0" r="T9" b="0"/>
            <a:pathLst>
              <a:path w="28">
                <a:moveTo>
                  <a:pt x="0" y="0"/>
                </a:moveTo>
                <a:lnTo>
                  <a:pt x="28" y="0"/>
                </a:lnTo>
                <a:lnTo>
                  <a:pt x="14" y="0"/>
                </a:lnTo>
                <a:lnTo>
                  <a:pt x="0" y="0"/>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wrap="none" lIns="80073" tIns="40037" rIns="80073" bIns="40037" anchor="ctr"/>
          <a:lstStyle/>
          <a:p>
            <a:endParaRPr lang="en-GB" dirty="0">
              <a:solidFill>
                <a:srgbClr val="333333"/>
              </a:solidFill>
            </a:endParaRPr>
          </a:p>
        </p:txBody>
      </p:sp>
      <p:sp>
        <p:nvSpPr>
          <p:cNvPr id="57" name="TextBox 56"/>
          <p:cNvSpPr txBox="1"/>
          <p:nvPr>
            <p:custDataLst>
              <p:tags r:id="rId3"/>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grpSp>
        <p:nvGrpSpPr>
          <p:cNvPr id="5" name="Group 58"/>
          <p:cNvGrpSpPr/>
          <p:nvPr/>
        </p:nvGrpSpPr>
        <p:grpSpPr>
          <a:xfrm>
            <a:off x="508849" y="4956478"/>
            <a:ext cx="7816627" cy="370870"/>
            <a:chOff x="884460" y="5112215"/>
            <a:chExt cx="8518388" cy="423474"/>
          </a:xfrm>
        </p:grpSpPr>
        <p:sp>
          <p:nvSpPr>
            <p:cNvPr id="60" name="Freeform 6"/>
            <p:cNvSpPr>
              <a:spLocks noEditPoints="1"/>
            </p:cNvSpPr>
            <p:nvPr/>
          </p:nvSpPr>
          <p:spPr bwMode="auto">
            <a:xfrm>
              <a:off x="7306743" y="5112215"/>
              <a:ext cx="451563" cy="310407"/>
            </a:xfrm>
            <a:custGeom>
              <a:avLst/>
              <a:gdLst>
                <a:gd name="T0" fmla="*/ 442 w 569"/>
                <a:gd name="T1" fmla="*/ 195 h 391"/>
                <a:gd name="T2" fmla="*/ 289 w 569"/>
                <a:gd name="T3" fmla="*/ 348 h 391"/>
                <a:gd name="T4" fmla="*/ 136 w 569"/>
                <a:gd name="T5" fmla="*/ 195 h 391"/>
                <a:gd name="T6" fmla="*/ 289 w 569"/>
                <a:gd name="T7" fmla="*/ 42 h 391"/>
                <a:gd name="T8" fmla="*/ 442 w 569"/>
                <a:gd name="T9" fmla="*/ 195 h 391"/>
                <a:gd name="T10" fmla="*/ 484 w 569"/>
                <a:gd name="T11" fmla="*/ 195 h 391"/>
                <a:gd name="T12" fmla="*/ 289 w 569"/>
                <a:gd name="T13" fmla="*/ 391 h 391"/>
                <a:gd name="T14" fmla="*/ 93 w 569"/>
                <a:gd name="T15" fmla="*/ 195 h 391"/>
                <a:gd name="T16" fmla="*/ 289 w 569"/>
                <a:gd name="T17" fmla="*/ 0 h 391"/>
                <a:gd name="T18" fmla="*/ 484 w 569"/>
                <a:gd name="T19" fmla="*/ 195 h 391"/>
                <a:gd name="T20" fmla="*/ 459 w 569"/>
                <a:gd name="T21" fmla="*/ 195 h 391"/>
                <a:gd name="T22" fmla="*/ 289 w 569"/>
                <a:gd name="T23" fmla="*/ 25 h 391"/>
                <a:gd name="T24" fmla="*/ 119 w 569"/>
                <a:gd name="T25" fmla="*/ 195 h 391"/>
                <a:gd name="T26" fmla="*/ 289 w 569"/>
                <a:gd name="T27" fmla="*/ 365 h 391"/>
                <a:gd name="T28" fmla="*/ 459 w 569"/>
                <a:gd name="T29" fmla="*/ 195 h 391"/>
                <a:gd name="T30" fmla="*/ 527 w 569"/>
                <a:gd name="T31" fmla="*/ 68 h 391"/>
                <a:gd name="T32" fmla="*/ 527 w 569"/>
                <a:gd name="T33" fmla="*/ 212 h 391"/>
                <a:gd name="T34" fmla="*/ 544 w 569"/>
                <a:gd name="T35" fmla="*/ 212 h 391"/>
                <a:gd name="T36" fmla="*/ 544 w 569"/>
                <a:gd name="T37" fmla="*/ 365 h 391"/>
                <a:gd name="T38" fmla="*/ 557 w 569"/>
                <a:gd name="T39" fmla="*/ 382 h 391"/>
                <a:gd name="T40" fmla="*/ 569 w 569"/>
                <a:gd name="T41" fmla="*/ 365 h 391"/>
                <a:gd name="T42" fmla="*/ 569 w 569"/>
                <a:gd name="T43" fmla="*/ 8 h 391"/>
                <a:gd name="T44" fmla="*/ 527 w 569"/>
                <a:gd name="T45" fmla="*/ 68 h 391"/>
                <a:gd name="T46" fmla="*/ 51 w 569"/>
                <a:gd name="T47" fmla="*/ 98 h 391"/>
                <a:gd name="T48" fmla="*/ 51 w 569"/>
                <a:gd name="T49" fmla="*/ 8 h 391"/>
                <a:gd name="T50" fmla="*/ 34 w 569"/>
                <a:gd name="T51" fmla="*/ 8 h 391"/>
                <a:gd name="T52" fmla="*/ 34 w 569"/>
                <a:gd name="T53" fmla="*/ 98 h 391"/>
                <a:gd name="T54" fmla="*/ 18 w 569"/>
                <a:gd name="T55" fmla="*/ 98 h 391"/>
                <a:gd name="T56" fmla="*/ 17 w 569"/>
                <a:gd name="T57" fmla="*/ 85 h 391"/>
                <a:gd name="T58" fmla="*/ 17 w 569"/>
                <a:gd name="T59" fmla="*/ 8 h 391"/>
                <a:gd name="T60" fmla="*/ 0 w 569"/>
                <a:gd name="T61" fmla="*/ 8 h 391"/>
                <a:gd name="T62" fmla="*/ 0 w 569"/>
                <a:gd name="T63" fmla="*/ 85 h 391"/>
                <a:gd name="T64" fmla="*/ 34 w 569"/>
                <a:gd name="T65" fmla="*/ 145 h 391"/>
                <a:gd name="T66" fmla="*/ 34 w 569"/>
                <a:gd name="T67" fmla="*/ 374 h 391"/>
                <a:gd name="T68" fmla="*/ 42 w 569"/>
                <a:gd name="T69" fmla="*/ 383 h 391"/>
                <a:gd name="T70" fmla="*/ 51 w 569"/>
                <a:gd name="T71" fmla="*/ 374 h 391"/>
                <a:gd name="T72" fmla="*/ 51 w 569"/>
                <a:gd name="T73" fmla="*/ 145 h 391"/>
                <a:gd name="T74" fmla="*/ 85 w 569"/>
                <a:gd name="T75" fmla="*/ 85 h 391"/>
                <a:gd name="T76" fmla="*/ 85 w 569"/>
                <a:gd name="T77" fmla="*/ 8 h 391"/>
                <a:gd name="T78" fmla="*/ 68 w 569"/>
                <a:gd name="T79" fmla="*/ 8 h 391"/>
                <a:gd name="T80" fmla="*/ 68 w 569"/>
                <a:gd name="T81" fmla="*/ 85 h 391"/>
                <a:gd name="T82" fmla="*/ 67 w 569"/>
                <a:gd name="T83" fmla="*/ 98 h 391"/>
                <a:gd name="T84" fmla="*/ 51 w 569"/>
                <a:gd name="T85" fmla="*/ 98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9" h="391">
                  <a:moveTo>
                    <a:pt x="442" y="195"/>
                  </a:moveTo>
                  <a:cubicBezTo>
                    <a:pt x="442" y="280"/>
                    <a:pt x="373" y="348"/>
                    <a:pt x="289" y="348"/>
                  </a:cubicBezTo>
                  <a:cubicBezTo>
                    <a:pt x="204" y="348"/>
                    <a:pt x="136" y="280"/>
                    <a:pt x="136" y="195"/>
                  </a:cubicBezTo>
                  <a:cubicBezTo>
                    <a:pt x="136" y="111"/>
                    <a:pt x="204" y="42"/>
                    <a:pt x="289" y="42"/>
                  </a:cubicBezTo>
                  <a:cubicBezTo>
                    <a:pt x="373" y="42"/>
                    <a:pt x="442" y="111"/>
                    <a:pt x="442" y="195"/>
                  </a:cubicBezTo>
                  <a:moveTo>
                    <a:pt x="484" y="195"/>
                  </a:moveTo>
                  <a:cubicBezTo>
                    <a:pt x="484" y="303"/>
                    <a:pt x="397" y="391"/>
                    <a:pt x="289" y="391"/>
                  </a:cubicBezTo>
                  <a:cubicBezTo>
                    <a:pt x="181" y="391"/>
                    <a:pt x="93" y="303"/>
                    <a:pt x="93" y="195"/>
                  </a:cubicBezTo>
                  <a:cubicBezTo>
                    <a:pt x="93" y="87"/>
                    <a:pt x="181" y="0"/>
                    <a:pt x="289" y="0"/>
                  </a:cubicBezTo>
                  <a:cubicBezTo>
                    <a:pt x="397" y="0"/>
                    <a:pt x="484" y="87"/>
                    <a:pt x="484" y="195"/>
                  </a:cubicBezTo>
                  <a:moveTo>
                    <a:pt x="459" y="195"/>
                  </a:moveTo>
                  <a:cubicBezTo>
                    <a:pt x="459" y="101"/>
                    <a:pt x="383" y="25"/>
                    <a:pt x="289" y="25"/>
                  </a:cubicBezTo>
                  <a:cubicBezTo>
                    <a:pt x="195" y="25"/>
                    <a:pt x="119" y="101"/>
                    <a:pt x="119" y="195"/>
                  </a:cubicBezTo>
                  <a:cubicBezTo>
                    <a:pt x="119" y="289"/>
                    <a:pt x="195" y="365"/>
                    <a:pt x="289" y="365"/>
                  </a:cubicBezTo>
                  <a:cubicBezTo>
                    <a:pt x="383" y="365"/>
                    <a:pt x="459" y="289"/>
                    <a:pt x="459" y="195"/>
                  </a:cubicBezTo>
                  <a:moveTo>
                    <a:pt x="527" y="68"/>
                  </a:moveTo>
                  <a:cubicBezTo>
                    <a:pt x="527" y="212"/>
                    <a:pt x="527" y="212"/>
                    <a:pt x="527" y="212"/>
                  </a:cubicBezTo>
                  <a:cubicBezTo>
                    <a:pt x="544" y="212"/>
                    <a:pt x="544" y="212"/>
                    <a:pt x="544" y="212"/>
                  </a:cubicBezTo>
                  <a:cubicBezTo>
                    <a:pt x="544" y="365"/>
                    <a:pt x="544" y="365"/>
                    <a:pt x="544" y="365"/>
                  </a:cubicBezTo>
                  <a:cubicBezTo>
                    <a:pt x="544" y="374"/>
                    <a:pt x="547" y="382"/>
                    <a:pt x="557" y="382"/>
                  </a:cubicBezTo>
                  <a:cubicBezTo>
                    <a:pt x="566" y="382"/>
                    <a:pt x="569" y="374"/>
                    <a:pt x="569" y="365"/>
                  </a:cubicBezTo>
                  <a:cubicBezTo>
                    <a:pt x="569" y="8"/>
                    <a:pt x="569" y="8"/>
                    <a:pt x="569" y="8"/>
                  </a:cubicBezTo>
                  <a:cubicBezTo>
                    <a:pt x="544" y="8"/>
                    <a:pt x="527" y="17"/>
                    <a:pt x="527" y="68"/>
                  </a:cubicBezTo>
                  <a:moveTo>
                    <a:pt x="51" y="98"/>
                  </a:moveTo>
                  <a:cubicBezTo>
                    <a:pt x="51" y="8"/>
                    <a:pt x="51" y="8"/>
                    <a:pt x="51" y="8"/>
                  </a:cubicBezTo>
                  <a:cubicBezTo>
                    <a:pt x="34" y="8"/>
                    <a:pt x="34" y="8"/>
                    <a:pt x="34" y="8"/>
                  </a:cubicBezTo>
                  <a:cubicBezTo>
                    <a:pt x="34" y="98"/>
                    <a:pt x="34" y="98"/>
                    <a:pt x="34" y="98"/>
                  </a:cubicBezTo>
                  <a:cubicBezTo>
                    <a:pt x="18" y="98"/>
                    <a:pt x="18" y="98"/>
                    <a:pt x="18" y="98"/>
                  </a:cubicBezTo>
                  <a:cubicBezTo>
                    <a:pt x="17" y="94"/>
                    <a:pt x="17" y="90"/>
                    <a:pt x="17" y="85"/>
                  </a:cubicBezTo>
                  <a:cubicBezTo>
                    <a:pt x="17" y="8"/>
                    <a:pt x="17" y="8"/>
                    <a:pt x="17" y="8"/>
                  </a:cubicBezTo>
                  <a:cubicBezTo>
                    <a:pt x="0" y="8"/>
                    <a:pt x="0" y="8"/>
                    <a:pt x="0" y="8"/>
                  </a:cubicBezTo>
                  <a:cubicBezTo>
                    <a:pt x="0" y="85"/>
                    <a:pt x="0" y="85"/>
                    <a:pt x="0" y="85"/>
                  </a:cubicBezTo>
                  <a:cubicBezTo>
                    <a:pt x="0" y="122"/>
                    <a:pt x="15" y="138"/>
                    <a:pt x="34" y="145"/>
                  </a:cubicBezTo>
                  <a:cubicBezTo>
                    <a:pt x="34" y="374"/>
                    <a:pt x="34" y="374"/>
                    <a:pt x="34" y="374"/>
                  </a:cubicBezTo>
                  <a:cubicBezTo>
                    <a:pt x="34" y="372"/>
                    <a:pt x="34" y="383"/>
                    <a:pt x="42" y="383"/>
                  </a:cubicBezTo>
                  <a:cubicBezTo>
                    <a:pt x="51" y="383"/>
                    <a:pt x="51" y="374"/>
                    <a:pt x="51" y="374"/>
                  </a:cubicBezTo>
                  <a:cubicBezTo>
                    <a:pt x="51" y="145"/>
                    <a:pt x="51" y="145"/>
                    <a:pt x="51" y="145"/>
                  </a:cubicBezTo>
                  <a:cubicBezTo>
                    <a:pt x="69" y="138"/>
                    <a:pt x="85" y="122"/>
                    <a:pt x="85" y="85"/>
                  </a:cubicBezTo>
                  <a:cubicBezTo>
                    <a:pt x="85" y="8"/>
                    <a:pt x="85" y="8"/>
                    <a:pt x="85" y="8"/>
                  </a:cubicBezTo>
                  <a:cubicBezTo>
                    <a:pt x="68" y="8"/>
                    <a:pt x="68" y="8"/>
                    <a:pt x="68" y="8"/>
                  </a:cubicBezTo>
                  <a:cubicBezTo>
                    <a:pt x="68" y="85"/>
                    <a:pt x="68" y="85"/>
                    <a:pt x="68" y="85"/>
                  </a:cubicBezTo>
                  <a:cubicBezTo>
                    <a:pt x="68" y="90"/>
                    <a:pt x="67" y="94"/>
                    <a:pt x="67" y="98"/>
                  </a:cubicBezTo>
                  <a:lnTo>
                    <a:pt x="51" y="98"/>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nvGrpSpPr>
            <p:cNvPr id="6" name="Group 60"/>
            <p:cNvGrpSpPr/>
            <p:nvPr/>
          </p:nvGrpSpPr>
          <p:grpSpPr>
            <a:xfrm>
              <a:off x="6491544" y="5130345"/>
              <a:ext cx="326511" cy="297879"/>
              <a:chOff x="2693129" y="2036351"/>
              <a:chExt cx="818888" cy="747079"/>
            </a:xfrm>
          </p:grpSpPr>
          <p:sp>
            <p:nvSpPr>
              <p:cNvPr id="122" name="Rectangle 11"/>
              <p:cNvSpPr>
                <a:spLocks noChangeArrowheads="1"/>
              </p:cNvSpPr>
              <p:nvPr/>
            </p:nvSpPr>
            <p:spPr bwMode="auto">
              <a:xfrm>
                <a:off x="2868646" y="2475170"/>
                <a:ext cx="29013" cy="292304"/>
              </a:xfrm>
              <a:prstGeom prst="rect">
                <a:avLst/>
              </a:prstGeom>
              <a:solidFill>
                <a:srgbClr val="333333"/>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sp>
            <p:nvSpPr>
              <p:cNvPr id="123" name="Rectangle 12"/>
              <p:cNvSpPr>
                <a:spLocks noChangeArrowheads="1"/>
              </p:cNvSpPr>
              <p:nvPr/>
            </p:nvSpPr>
            <p:spPr bwMode="auto">
              <a:xfrm>
                <a:off x="3307465" y="2475170"/>
                <a:ext cx="29013" cy="292304"/>
              </a:xfrm>
              <a:prstGeom prst="rect">
                <a:avLst/>
              </a:prstGeom>
              <a:solidFill>
                <a:srgbClr val="333333"/>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sp>
            <p:nvSpPr>
              <p:cNvPr id="124" name="Freeform 13"/>
              <p:cNvSpPr>
                <a:spLocks/>
              </p:cNvSpPr>
              <p:nvPr/>
            </p:nvSpPr>
            <p:spPr bwMode="auto">
              <a:xfrm>
                <a:off x="2693129" y="2036351"/>
                <a:ext cx="818888" cy="747079"/>
              </a:xfrm>
              <a:custGeom>
                <a:avLst/>
                <a:gdLst>
                  <a:gd name="T0" fmla="*/ 476 w 476"/>
                  <a:gd name="T1" fmla="*/ 340 h 434"/>
                  <a:gd name="T2" fmla="*/ 459 w 476"/>
                  <a:gd name="T3" fmla="*/ 289 h 434"/>
                  <a:gd name="T4" fmla="*/ 459 w 476"/>
                  <a:gd name="T5" fmla="*/ 219 h 434"/>
                  <a:gd name="T6" fmla="*/ 394 w 476"/>
                  <a:gd name="T7" fmla="*/ 61 h 434"/>
                  <a:gd name="T8" fmla="*/ 238 w 476"/>
                  <a:gd name="T9" fmla="*/ 0 h 434"/>
                  <a:gd name="T10" fmla="*/ 82 w 476"/>
                  <a:gd name="T11" fmla="*/ 61 h 434"/>
                  <a:gd name="T12" fmla="*/ 17 w 476"/>
                  <a:gd name="T13" fmla="*/ 219 h 434"/>
                  <a:gd name="T14" fmla="*/ 17 w 476"/>
                  <a:gd name="T15" fmla="*/ 289 h 434"/>
                  <a:gd name="T16" fmla="*/ 0 w 476"/>
                  <a:gd name="T17" fmla="*/ 340 h 434"/>
                  <a:gd name="T18" fmla="*/ 17 w 476"/>
                  <a:gd name="T19" fmla="*/ 391 h 434"/>
                  <a:gd name="T20" fmla="*/ 17 w 476"/>
                  <a:gd name="T21" fmla="*/ 434 h 434"/>
                  <a:gd name="T22" fmla="*/ 34 w 476"/>
                  <a:gd name="T23" fmla="*/ 434 h 434"/>
                  <a:gd name="T24" fmla="*/ 34 w 476"/>
                  <a:gd name="T25" fmla="*/ 408 h 434"/>
                  <a:gd name="T26" fmla="*/ 85 w 476"/>
                  <a:gd name="T27" fmla="*/ 425 h 434"/>
                  <a:gd name="T28" fmla="*/ 85 w 476"/>
                  <a:gd name="T29" fmla="*/ 255 h 434"/>
                  <a:gd name="T30" fmla="*/ 34 w 476"/>
                  <a:gd name="T31" fmla="*/ 272 h 434"/>
                  <a:gd name="T32" fmla="*/ 34 w 476"/>
                  <a:gd name="T33" fmla="*/ 219 h 434"/>
                  <a:gd name="T34" fmla="*/ 94 w 476"/>
                  <a:gd name="T35" fmla="*/ 73 h 434"/>
                  <a:gd name="T36" fmla="*/ 238 w 476"/>
                  <a:gd name="T37" fmla="*/ 17 h 434"/>
                  <a:gd name="T38" fmla="*/ 382 w 476"/>
                  <a:gd name="T39" fmla="*/ 73 h 434"/>
                  <a:gd name="T40" fmla="*/ 442 w 476"/>
                  <a:gd name="T41" fmla="*/ 219 h 434"/>
                  <a:gd name="T42" fmla="*/ 442 w 476"/>
                  <a:gd name="T43" fmla="*/ 272 h 434"/>
                  <a:gd name="T44" fmla="*/ 391 w 476"/>
                  <a:gd name="T45" fmla="*/ 255 h 434"/>
                  <a:gd name="T46" fmla="*/ 391 w 476"/>
                  <a:gd name="T47" fmla="*/ 425 h 434"/>
                  <a:gd name="T48" fmla="*/ 442 w 476"/>
                  <a:gd name="T49" fmla="*/ 408 h 434"/>
                  <a:gd name="T50" fmla="*/ 442 w 476"/>
                  <a:gd name="T51" fmla="*/ 434 h 434"/>
                  <a:gd name="T52" fmla="*/ 459 w 476"/>
                  <a:gd name="T53" fmla="*/ 434 h 434"/>
                  <a:gd name="T54" fmla="*/ 459 w 476"/>
                  <a:gd name="T55" fmla="*/ 391 h 434"/>
                  <a:gd name="T56" fmla="*/ 476 w 476"/>
                  <a:gd name="T57" fmla="*/ 34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6" h="434">
                    <a:moveTo>
                      <a:pt x="476" y="340"/>
                    </a:moveTo>
                    <a:cubicBezTo>
                      <a:pt x="476" y="321"/>
                      <a:pt x="470" y="303"/>
                      <a:pt x="459" y="289"/>
                    </a:cubicBezTo>
                    <a:cubicBezTo>
                      <a:pt x="459" y="219"/>
                      <a:pt x="459" y="219"/>
                      <a:pt x="459" y="219"/>
                    </a:cubicBezTo>
                    <a:cubicBezTo>
                      <a:pt x="459" y="157"/>
                      <a:pt x="436" y="101"/>
                      <a:pt x="394" y="61"/>
                    </a:cubicBezTo>
                    <a:cubicBezTo>
                      <a:pt x="353" y="22"/>
                      <a:pt x="298" y="0"/>
                      <a:pt x="238" y="0"/>
                    </a:cubicBezTo>
                    <a:cubicBezTo>
                      <a:pt x="178" y="0"/>
                      <a:pt x="123" y="22"/>
                      <a:pt x="82" y="61"/>
                    </a:cubicBezTo>
                    <a:cubicBezTo>
                      <a:pt x="40" y="101"/>
                      <a:pt x="17" y="157"/>
                      <a:pt x="17" y="219"/>
                    </a:cubicBezTo>
                    <a:cubicBezTo>
                      <a:pt x="17" y="289"/>
                      <a:pt x="17" y="289"/>
                      <a:pt x="17" y="289"/>
                    </a:cubicBezTo>
                    <a:cubicBezTo>
                      <a:pt x="6" y="303"/>
                      <a:pt x="0" y="321"/>
                      <a:pt x="0" y="340"/>
                    </a:cubicBezTo>
                    <a:cubicBezTo>
                      <a:pt x="0" y="359"/>
                      <a:pt x="6" y="377"/>
                      <a:pt x="17" y="391"/>
                    </a:cubicBezTo>
                    <a:cubicBezTo>
                      <a:pt x="17" y="434"/>
                      <a:pt x="17" y="434"/>
                      <a:pt x="17" y="434"/>
                    </a:cubicBezTo>
                    <a:cubicBezTo>
                      <a:pt x="34" y="434"/>
                      <a:pt x="34" y="434"/>
                      <a:pt x="34" y="434"/>
                    </a:cubicBezTo>
                    <a:cubicBezTo>
                      <a:pt x="34" y="408"/>
                      <a:pt x="34" y="408"/>
                      <a:pt x="34" y="408"/>
                    </a:cubicBezTo>
                    <a:cubicBezTo>
                      <a:pt x="48" y="419"/>
                      <a:pt x="66" y="425"/>
                      <a:pt x="85" y="425"/>
                    </a:cubicBezTo>
                    <a:cubicBezTo>
                      <a:pt x="85" y="255"/>
                      <a:pt x="85" y="255"/>
                      <a:pt x="85" y="255"/>
                    </a:cubicBezTo>
                    <a:cubicBezTo>
                      <a:pt x="66" y="255"/>
                      <a:pt x="48" y="261"/>
                      <a:pt x="34" y="272"/>
                    </a:cubicBezTo>
                    <a:cubicBezTo>
                      <a:pt x="34" y="219"/>
                      <a:pt x="34" y="219"/>
                      <a:pt x="34" y="219"/>
                    </a:cubicBezTo>
                    <a:cubicBezTo>
                      <a:pt x="34" y="162"/>
                      <a:pt x="55" y="110"/>
                      <a:pt x="94" y="73"/>
                    </a:cubicBezTo>
                    <a:cubicBezTo>
                      <a:pt x="132" y="37"/>
                      <a:pt x="183" y="17"/>
                      <a:pt x="238" y="17"/>
                    </a:cubicBezTo>
                    <a:cubicBezTo>
                      <a:pt x="293" y="17"/>
                      <a:pt x="344" y="37"/>
                      <a:pt x="382" y="73"/>
                    </a:cubicBezTo>
                    <a:cubicBezTo>
                      <a:pt x="421" y="110"/>
                      <a:pt x="442" y="162"/>
                      <a:pt x="442" y="219"/>
                    </a:cubicBezTo>
                    <a:cubicBezTo>
                      <a:pt x="442" y="272"/>
                      <a:pt x="442" y="272"/>
                      <a:pt x="442" y="272"/>
                    </a:cubicBezTo>
                    <a:cubicBezTo>
                      <a:pt x="428" y="261"/>
                      <a:pt x="410" y="255"/>
                      <a:pt x="391" y="255"/>
                    </a:cubicBezTo>
                    <a:cubicBezTo>
                      <a:pt x="391" y="425"/>
                      <a:pt x="391" y="425"/>
                      <a:pt x="391" y="425"/>
                    </a:cubicBezTo>
                    <a:cubicBezTo>
                      <a:pt x="410" y="425"/>
                      <a:pt x="428" y="419"/>
                      <a:pt x="442" y="408"/>
                    </a:cubicBezTo>
                    <a:cubicBezTo>
                      <a:pt x="442" y="434"/>
                      <a:pt x="442" y="434"/>
                      <a:pt x="442" y="434"/>
                    </a:cubicBezTo>
                    <a:cubicBezTo>
                      <a:pt x="459" y="434"/>
                      <a:pt x="459" y="434"/>
                      <a:pt x="459" y="434"/>
                    </a:cubicBezTo>
                    <a:cubicBezTo>
                      <a:pt x="459" y="391"/>
                      <a:pt x="459" y="391"/>
                      <a:pt x="459" y="391"/>
                    </a:cubicBezTo>
                    <a:cubicBezTo>
                      <a:pt x="470" y="377"/>
                      <a:pt x="476" y="359"/>
                      <a:pt x="476" y="340"/>
                    </a:cubicBezTo>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grpSp>
          <p:nvGrpSpPr>
            <p:cNvPr id="7" name="Group 61"/>
            <p:cNvGrpSpPr/>
            <p:nvPr/>
          </p:nvGrpSpPr>
          <p:grpSpPr>
            <a:xfrm>
              <a:off x="5579271" y="5159610"/>
              <a:ext cx="409444" cy="376079"/>
              <a:chOff x="5432671" y="324247"/>
              <a:chExt cx="818886" cy="752156"/>
            </a:xfrm>
          </p:grpSpPr>
          <p:sp>
            <p:nvSpPr>
              <p:cNvPr id="120" name="Freeform 18"/>
              <p:cNvSpPr>
                <a:spLocks/>
              </p:cNvSpPr>
              <p:nvPr/>
            </p:nvSpPr>
            <p:spPr bwMode="auto">
              <a:xfrm>
                <a:off x="5432671" y="324247"/>
                <a:ext cx="555594" cy="546891"/>
              </a:xfrm>
              <a:custGeom>
                <a:avLst/>
                <a:gdLst>
                  <a:gd name="T0" fmla="*/ 766 w 766"/>
                  <a:gd name="T1" fmla="*/ 0 h 754"/>
                  <a:gd name="T2" fmla="*/ 766 w 766"/>
                  <a:gd name="T3" fmla="*/ 282 h 754"/>
                  <a:gd name="T4" fmla="*/ 726 w 766"/>
                  <a:gd name="T5" fmla="*/ 282 h 754"/>
                  <a:gd name="T6" fmla="*/ 726 w 766"/>
                  <a:gd name="T7" fmla="*/ 40 h 754"/>
                  <a:gd name="T8" fmla="*/ 40 w 766"/>
                  <a:gd name="T9" fmla="*/ 40 h 754"/>
                  <a:gd name="T10" fmla="*/ 40 w 766"/>
                  <a:gd name="T11" fmla="*/ 524 h 754"/>
                  <a:gd name="T12" fmla="*/ 161 w 766"/>
                  <a:gd name="T13" fmla="*/ 524 h 754"/>
                  <a:gd name="T14" fmla="*/ 161 w 766"/>
                  <a:gd name="T15" fmla="*/ 657 h 754"/>
                  <a:gd name="T16" fmla="*/ 294 w 766"/>
                  <a:gd name="T17" fmla="*/ 524 h 754"/>
                  <a:gd name="T18" fmla="*/ 403 w 766"/>
                  <a:gd name="T19" fmla="*/ 524 h 754"/>
                  <a:gd name="T20" fmla="*/ 403 w 766"/>
                  <a:gd name="T21" fmla="*/ 564 h 754"/>
                  <a:gd name="T22" fmla="*/ 311 w 766"/>
                  <a:gd name="T23" fmla="*/ 564 h 754"/>
                  <a:gd name="T24" fmla="*/ 121 w 766"/>
                  <a:gd name="T25" fmla="*/ 754 h 754"/>
                  <a:gd name="T26" fmla="*/ 121 w 766"/>
                  <a:gd name="T27" fmla="*/ 564 h 754"/>
                  <a:gd name="T28" fmla="*/ 0 w 766"/>
                  <a:gd name="T29" fmla="*/ 564 h 754"/>
                  <a:gd name="T30" fmla="*/ 0 w 766"/>
                  <a:gd name="T31" fmla="*/ 0 h 754"/>
                  <a:gd name="T32" fmla="*/ 766 w 766"/>
                  <a:gd name="T33" fmla="*/ 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754">
                    <a:moveTo>
                      <a:pt x="766" y="0"/>
                    </a:moveTo>
                    <a:lnTo>
                      <a:pt x="766" y="282"/>
                    </a:lnTo>
                    <a:lnTo>
                      <a:pt x="726" y="282"/>
                    </a:lnTo>
                    <a:lnTo>
                      <a:pt x="726" y="40"/>
                    </a:lnTo>
                    <a:lnTo>
                      <a:pt x="40" y="40"/>
                    </a:lnTo>
                    <a:lnTo>
                      <a:pt x="40" y="524"/>
                    </a:lnTo>
                    <a:lnTo>
                      <a:pt x="161" y="524"/>
                    </a:lnTo>
                    <a:lnTo>
                      <a:pt x="161" y="657"/>
                    </a:lnTo>
                    <a:lnTo>
                      <a:pt x="294" y="524"/>
                    </a:lnTo>
                    <a:lnTo>
                      <a:pt x="403" y="524"/>
                    </a:lnTo>
                    <a:lnTo>
                      <a:pt x="403" y="564"/>
                    </a:lnTo>
                    <a:lnTo>
                      <a:pt x="311" y="564"/>
                    </a:lnTo>
                    <a:lnTo>
                      <a:pt x="121" y="754"/>
                    </a:lnTo>
                    <a:lnTo>
                      <a:pt x="121" y="564"/>
                    </a:lnTo>
                    <a:lnTo>
                      <a:pt x="0" y="564"/>
                    </a:lnTo>
                    <a:lnTo>
                      <a:pt x="0" y="0"/>
                    </a:lnTo>
                    <a:lnTo>
                      <a:pt x="766"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sp>
            <p:nvSpPr>
              <p:cNvPr id="121" name="Freeform 19"/>
              <p:cNvSpPr>
                <a:spLocks/>
              </p:cNvSpPr>
              <p:nvPr/>
            </p:nvSpPr>
            <p:spPr bwMode="auto">
              <a:xfrm>
                <a:off x="5753988" y="556349"/>
                <a:ext cx="497569" cy="520054"/>
              </a:xfrm>
              <a:custGeom>
                <a:avLst/>
                <a:gdLst>
                  <a:gd name="T0" fmla="*/ 0 w 686"/>
                  <a:gd name="T1" fmla="*/ 0 h 717"/>
                  <a:gd name="T2" fmla="*/ 0 w 686"/>
                  <a:gd name="T3" fmla="*/ 505 h 717"/>
                  <a:gd name="T4" fmla="*/ 354 w 686"/>
                  <a:gd name="T5" fmla="*/ 505 h 717"/>
                  <a:gd name="T6" fmla="*/ 565 w 686"/>
                  <a:gd name="T7" fmla="*/ 717 h 717"/>
                  <a:gd name="T8" fmla="*/ 565 w 686"/>
                  <a:gd name="T9" fmla="*/ 505 h 717"/>
                  <a:gd name="T10" fmla="*/ 686 w 686"/>
                  <a:gd name="T11" fmla="*/ 505 h 717"/>
                  <a:gd name="T12" fmla="*/ 686 w 686"/>
                  <a:gd name="T13" fmla="*/ 0 h 717"/>
                  <a:gd name="T14" fmla="*/ 0 w 686"/>
                  <a:gd name="T15" fmla="*/ 0 h 7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6" h="717">
                    <a:moveTo>
                      <a:pt x="0" y="0"/>
                    </a:moveTo>
                    <a:lnTo>
                      <a:pt x="0" y="505"/>
                    </a:lnTo>
                    <a:lnTo>
                      <a:pt x="354" y="505"/>
                    </a:lnTo>
                    <a:lnTo>
                      <a:pt x="565" y="717"/>
                    </a:lnTo>
                    <a:lnTo>
                      <a:pt x="565" y="505"/>
                    </a:lnTo>
                    <a:lnTo>
                      <a:pt x="686" y="505"/>
                    </a:lnTo>
                    <a:lnTo>
                      <a:pt x="686" y="0"/>
                    </a:lnTo>
                    <a:lnTo>
                      <a:pt x="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sp>
          <p:nvSpPr>
            <p:cNvPr id="63" name="Freeform 24"/>
            <p:cNvSpPr>
              <a:spLocks noEditPoints="1"/>
            </p:cNvSpPr>
            <p:nvPr/>
          </p:nvSpPr>
          <p:spPr bwMode="auto">
            <a:xfrm>
              <a:off x="8244964" y="5159610"/>
              <a:ext cx="323387" cy="273445"/>
            </a:xfrm>
            <a:custGeom>
              <a:avLst/>
              <a:gdLst>
                <a:gd name="T0" fmla="*/ 442 w 442"/>
                <a:gd name="T1" fmla="*/ 298 h 374"/>
                <a:gd name="T2" fmla="*/ 442 w 442"/>
                <a:gd name="T3" fmla="*/ 0 h 374"/>
                <a:gd name="T4" fmla="*/ 0 w 442"/>
                <a:gd name="T5" fmla="*/ 0 h 374"/>
                <a:gd name="T6" fmla="*/ 0 w 442"/>
                <a:gd name="T7" fmla="*/ 298 h 374"/>
                <a:gd name="T8" fmla="*/ 170 w 442"/>
                <a:gd name="T9" fmla="*/ 298 h 374"/>
                <a:gd name="T10" fmla="*/ 170 w 442"/>
                <a:gd name="T11" fmla="*/ 357 h 374"/>
                <a:gd name="T12" fmla="*/ 85 w 442"/>
                <a:gd name="T13" fmla="*/ 357 h 374"/>
                <a:gd name="T14" fmla="*/ 85 w 442"/>
                <a:gd name="T15" fmla="*/ 374 h 374"/>
                <a:gd name="T16" fmla="*/ 357 w 442"/>
                <a:gd name="T17" fmla="*/ 374 h 374"/>
                <a:gd name="T18" fmla="*/ 357 w 442"/>
                <a:gd name="T19" fmla="*/ 357 h 374"/>
                <a:gd name="T20" fmla="*/ 272 w 442"/>
                <a:gd name="T21" fmla="*/ 357 h 374"/>
                <a:gd name="T22" fmla="*/ 272 w 442"/>
                <a:gd name="T23" fmla="*/ 298 h 374"/>
                <a:gd name="T24" fmla="*/ 442 w 442"/>
                <a:gd name="T25" fmla="*/ 298 h 374"/>
                <a:gd name="T26" fmla="*/ 416 w 442"/>
                <a:gd name="T27" fmla="*/ 289 h 374"/>
                <a:gd name="T28" fmla="*/ 408 w 442"/>
                <a:gd name="T29" fmla="*/ 281 h 374"/>
                <a:gd name="T30" fmla="*/ 416 w 442"/>
                <a:gd name="T31" fmla="*/ 272 h 374"/>
                <a:gd name="T32" fmla="*/ 425 w 442"/>
                <a:gd name="T33" fmla="*/ 281 h 374"/>
                <a:gd name="T34" fmla="*/ 416 w 442"/>
                <a:gd name="T35" fmla="*/ 289 h 374"/>
                <a:gd name="T36" fmla="*/ 17 w 442"/>
                <a:gd name="T37" fmla="*/ 17 h 374"/>
                <a:gd name="T38" fmla="*/ 425 w 442"/>
                <a:gd name="T39" fmla="*/ 17 h 374"/>
                <a:gd name="T40" fmla="*/ 425 w 442"/>
                <a:gd name="T41" fmla="*/ 264 h 374"/>
                <a:gd name="T42" fmla="*/ 17 w 442"/>
                <a:gd name="T43" fmla="*/ 264 h 374"/>
                <a:gd name="T44" fmla="*/ 17 w 442"/>
                <a:gd name="T45" fmla="*/ 1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 h="374">
                  <a:moveTo>
                    <a:pt x="442" y="298"/>
                  </a:moveTo>
                  <a:cubicBezTo>
                    <a:pt x="442" y="0"/>
                    <a:pt x="442" y="0"/>
                    <a:pt x="442" y="0"/>
                  </a:cubicBezTo>
                  <a:cubicBezTo>
                    <a:pt x="0" y="0"/>
                    <a:pt x="0" y="0"/>
                    <a:pt x="0" y="0"/>
                  </a:cubicBezTo>
                  <a:cubicBezTo>
                    <a:pt x="0" y="298"/>
                    <a:pt x="0" y="298"/>
                    <a:pt x="0" y="298"/>
                  </a:cubicBezTo>
                  <a:cubicBezTo>
                    <a:pt x="170" y="298"/>
                    <a:pt x="170" y="298"/>
                    <a:pt x="170" y="298"/>
                  </a:cubicBezTo>
                  <a:cubicBezTo>
                    <a:pt x="170" y="357"/>
                    <a:pt x="170" y="357"/>
                    <a:pt x="170" y="357"/>
                  </a:cubicBezTo>
                  <a:cubicBezTo>
                    <a:pt x="85" y="357"/>
                    <a:pt x="85" y="357"/>
                    <a:pt x="85" y="357"/>
                  </a:cubicBezTo>
                  <a:cubicBezTo>
                    <a:pt x="85" y="374"/>
                    <a:pt x="85" y="374"/>
                    <a:pt x="85" y="374"/>
                  </a:cubicBezTo>
                  <a:cubicBezTo>
                    <a:pt x="357" y="374"/>
                    <a:pt x="357" y="374"/>
                    <a:pt x="357" y="374"/>
                  </a:cubicBezTo>
                  <a:cubicBezTo>
                    <a:pt x="357" y="357"/>
                    <a:pt x="357" y="357"/>
                    <a:pt x="357" y="357"/>
                  </a:cubicBezTo>
                  <a:cubicBezTo>
                    <a:pt x="272" y="357"/>
                    <a:pt x="272" y="357"/>
                    <a:pt x="272" y="357"/>
                  </a:cubicBezTo>
                  <a:cubicBezTo>
                    <a:pt x="272" y="298"/>
                    <a:pt x="272" y="298"/>
                    <a:pt x="272" y="298"/>
                  </a:cubicBezTo>
                  <a:lnTo>
                    <a:pt x="442" y="298"/>
                  </a:lnTo>
                  <a:close/>
                  <a:moveTo>
                    <a:pt x="416" y="289"/>
                  </a:moveTo>
                  <a:cubicBezTo>
                    <a:pt x="412" y="289"/>
                    <a:pt x="408" y="285"/>
                    <a:pt x="408" y="281"/>
                  </a:cubicBezTo>
                  <a:cubicBezTo>
                    <a:pt x="408" y="276"/>
                    <a:pt x="412" y="272"/>
                    <a:pt x="416" y="272"/>
                  </a:cubicBezTo>
                  <a:cubicBezTo>
                    <a:pt x="421" y="272"/>
                    <a:pt x="425" y="276"/>
                    <a:pt x="425" y="281"/>
                  </a:cubicBezTo>
                  <a:cubicBezTo>
                    <a:pt x="425" y="285"/>
                    <a:pt x="421" y="289"/>
                    <a:pt x="416" y="289"/>
                  </a:cubicBezTo>
                  <a:moveTo>
                    <a:pt x="17" y="17"/>
                  </a:moveTo>
                  <a:cubicBezTo>
                    <a:pt x="425" y="17"/>
                    <a:pt x="425" y="17"/>
                    <a:pt x="425" y="17"/>
                  </a:cubicBezTo>
                  <a:cubicBezTo>
                    <a:pt x="425" y="264"/>
                    <a:pt x="425" y="264"/>
                    <a:pt x="425" y="264"/>
                  </a:cubicBezTo>
                  <a:cubicBezTo>
                    <a:pt x="17" y="264"/>
                    <a:pt x="17" y="264"/>
                    <a:pt x="17" y="264"/>
                  </a:cubicBezTo>
                  <a:lnTo>
                    <a:pt x="17" y="17"/>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nvGrpSpPr>
            <p:cNvPr id="8" name="Group 63"/>
            <p:cNvGrpSpPr/>
            <p:nvPr/>
          </p:nvGrpSpPr>
          <p:grpSpPr>
            <a:xfrm>
              <a:off x="2764422" y="5133694"/>
              <a:ext cx="396227" cy="264757"/>
              <a:chOff x="240419" y="4487050"/>
              <a:chExt cx="791323" cy="528758"/>
            </a:xfrm>
          </p:grpSpPr>
          <p:sp>
            <p:nvSpPr>
              <p:cNvPr id="108" name="Freeform 35"/>
              <p:cNvSpPr>
                <a:spLocks/>
              </p:cNvSpPr>
              <p:nvPr/>
            </p:nvSpPr>
            <p:spPr bwMode="auto">
              <a:xfrm>
                <a:off x="240419" y="4487050"/>
                <a:ext cx="791323" cy="528758"/>
              </a:xfrm>
              <a:custGeom>
                <a:avLst/>
                <a:gdLst>
                  <a:gd name="T0" fmla="*/ 459 w 460"/>
                  <a:gd name="T1" fmla="*/ 281 h 307"/>
                  <a:gd name="T2" fmla="*/ 434 w 460"/>
                  <a:gd name="T3" fmla="*/ 307 h 307"/>
                  <a:gd name="T4" fmla="*/ 0 w 460"/>
                  <a:gd name="T5" fmla="*/ 307 h 307"/>
                  <a:gd name="T6" fmla="*/ 9 w 460"/>
                  <a:gd name="T7" fmla="*/ 268 h 307"/>
                  <a:gd name="T8" fmla="*/ 9 w 460"/>
                  <a:gd name="T9" fmla="*/ 0 h 307"/>
                  <a:gd name="T10" fmla="*/ 460 w 460"/>
                  <a:gd name="T11" fmla="*/ 0 h 307"/>
                  <a:gd name="T12" fmla="*/ 459 w 460"/>
                  <a:gd name="T13" fmla="*/ 281 h 307"/>
                </a:gdLst>
                <a:ahLst/>
                <a:cxnLst>
                  <a:cxn ang="0">
                    <a:pos x="T0" y="T1"/>
                  </a:cxn>
                  <a:cxn ang="0">
                    <a:pos x="T2" y="T3"/>
                  </a:cxn>
                  <a:cxn ang="0">
                    <a:pos x="T4" y="T5"/>
                  </a:cxn>
                  <a:cxn ang="0">
                    <a:pos x="T6" y="T7"/>
                  </a:cxn>
                  <a:cxn ang="0">
                    <a:pos x="T8" y="T9"/>
                  </a:cxn>
                  <a:cxn ang="0">
                    <a:pos x="T10" y="T11"/>
                  </a:cxn>
                  <a:cxn ang="0">
                    <a:pos x="T12" y="T13"/>
                  </a:cxn>
                </a:cxnLst>
                <a:rect l="0" t="0" r="r" b="b"/>
                <a:pathLst>
                  <a:path w="460" h="307">
                    <a:moveTo>
                      <a:pt x="459" y="281"/>
                    </a:moveTo>
                    <a:cubicBezTo>
                      <a:pt x="459" y="298"/>
                      <a:pt x="449" y="307"/>
                      <a:pt x="434" y="307"/>
                    </a:cubicBezTo>
                    <a:cubicBezTo>
                      <a:pt x="0" y="307"/>
                      <a:pt x="0" y="307"/>
                      <a:pt x="0" y="307"/>
                    </a:cubicBezTo>
                    <a:cubicBezTo>
                      <a:pt x="9" y="298"/>
                      <a:pt x="9" y="278"/>
                      <a:pt x="9" y="268"/>
                    </a:cubicBezTo>
                    <a:cubicBezTo>
                      <a:pt x="9" y="0"/>
                      <a:pt x="9" y="0"/>
                      <a:pt x="9" y="0"/>
                    </a:cubicBezTo>
                    <a:cubicBezTo>
                      <a:pt x="460" y="0"/>
                      <a:pt x="460" y="0"/>
                      <a:pt x="460" y="0"/>
                    </a:cubicBezTo>
                    <a:lnTo>
                      <a:pt x="459" y="28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sp>
            <p:nvSpPr>
              <p:cNvPr id="109" name="Freeform 38"/>
              <p:cNvSpPr>
                <a:spLocks/>
              </p:cNvSpPr>
              <p:nvPr/>
            </p:nvSpPr>
            <p:spPr bwMode="auto">
              <a:xfrm>
                <a:off x="806729" y="4532020"/>
                <a:ext cx="145789" cy="29738"/>
              </a:xfrm>
              <a:custGeom>
                <a:avLst/>
                <a:gdLst>
                  <a:gd name="T0" fmla="*/ 201 w 201"/>
                  <a:gd name="T1" fmla="*/ 41 h 41"/>
                  <a:gd name="T2" fmla="*/ 0 w 201"/>
                  <a:gd name="T3" fmla="*/ 41 h 41"/>
                  <a:gd name="T4" fmla="*/ 0 w 201"/>
                  <a:gd name="T5" fmla="*/ 0 h 41"/>
                  <a:gd name="T6" fmla="*/ 201 w 201"/>
                  <a:gd name="T7" fmla="*/ 0 h 41"/>
                  <a:gd name="T8" fmla="*/ 201 w 201"/>
                  <a:gd name="T9" fmla="*/ 41 h 41"/>
                  <a:gd name="T10" fmla="*/ 201 w 201"/>
                  <a:gd name="T11" fmla="*/ 41 h 41"/>
                </a:gdLst>
                <a:ahLst/>
                <a:cxnLst>
                  <a:cxn ang="0">
                    <a:pos x="T0" y="T1"/>
                  </a:cxn>
                  <a:cxn ang="0">
                    <a:pos x="T2" y="T3"/>
                  </a:cxn>
                  <a:cxn ang="0">
                    <a:pos x="T4" y="T5"/>
                  </a:cxn>
                  <a:cxn ang="0">
                    <a:pos x="T6" y="T7"/>
                  </a:cxn>
                  <a:cxn ang="0">
                    <a:pos x="T8" y="T9"/>
                  </a:cxn>
                  <a:cxn ang="0">
                    <a:pos x="T10" y="T11"/>
                  </a:cxn>
                </a:cxnLst>
                <a:rect l="0" t="0" r="r" b="b"/>
                <a:pathLst>
                  <a:path w="201" h="41">
                    <a:moveTo>
                      <a:pt x="201" y="41"/>
                    </a:moveTo>
                    <a:lnTo>
                      <a:pt x="0" y="41"/>
                    </a:lnTo>
                    <a:lnTo>
                      <a:pt x="0" y="0"/>
                    </a:lnTo>
                    <a:lnTo>
                      <a:pt x="201" y="0"/>
                    </a:lnTo>
                    <a:lnTo>
                      <a:pt x="201" y="41"/>
                    </a:lnTo>
                    <a:lnTo>
                      <a:pt x="201" y="41"/>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0" name="Freeform 39"/>
              <p:cNvSpPr>
                <a:spLocks/>
              </p:cNvSpPr>
              <p:nvPr/>
            </p:nvSpPr>
            <p:spPr bwMode="auto">
              <a:xfrm>
                <a:off x="806729" y="4590771"/>
                <a:ext cx="145789" cy="27562"/>
              </a:xfrm>
              <a:custGeom>
                <a:avLst/>
                <a:gdLst>
                  <a:gd name="T0" fmla="*/ 201 w 201"/>
                  <a:gd name="T1" fmla="*/ 38 h 38"/>
                  <a:gd name="T2" fmla="*/ 0 w 201"/>
                  <a:gd name="T3" fmla="*/ 38 h 38"/>
                  <a:gd name="T4" fmla="*/ 0 w 201"/>
                  <a:gd name="T5" fmla="*/ 0 h 38"/>
                  <a:gd name="T6" fmla="*/ 201 w 201"/>
                  <a:gd name="T7" fmla="*/ 0 h 38"/>
                  <a:gd name="T8" fmla="*/ 201 w 201"/>
                  <a:gd name="T9" fmla="*/ 38 h 38"/>
                  <a:gd name="T10" fmla="*/ 201 w 201"/>
                  <a:gd name="T11" fmla="*/ 38 h 38"/>
                </a:gdLst>
                <a:ahLst/>
                <a:cxnLst>
                  <a:cxn ang="0">
                    <a:pos x="T0" y="T1"/>
                  </a:cxn>
                  <a:cxn ang="0">
                    <a:pos x="T2" y="T3"/>
                  </a:cxn>
                  <a:cxn ang="0">
                    <a:pos x="T4" y="T5"/>
                  </a:cxn>
                  <a:cxn ang="0">
                    <a:pos x="T6" y="T7"/>
                  </a:cxn>
                  <a:cxn ang="0">
                    <a:pos x="T8" y="T9"/>
                  </a:cxn>
                  <a:cxn ang="0">
                    <a:pos x="T10" y="T11"/>
                  </a:cxn>
                </a:cxnLst>
                <a:rect l="0" t="0" r="r" b="b"/>
                <a:pathLst>
                  <a:path w="201" h="38">
                    <a:moveTo>
                      <a:pt x="201" y="38"/>
                    </a:moveTo>
                    <a:lnTo>
                      <a:pt x="0" y="38"/>
                    </a:lnTo>
                    <a:lnTo>
                      <a:pt x="0" y="0"/>
                    </a:lnTo>
                    <a:lnTo>
                      <a:pt x="201" y="0"/>
                    </a:lnTo>
                    <a:lnTo>
                      <a:pt x="201" y="38"/>
                    </a:lnTo>
                    <a:lnTo>
                      <a:pt x="201" y="38"/>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1" name="Freeform 40"/>
              <p:cNvSpPr>
                <a:spLocks/>
              </p:cNvSpPr>
              <p:nvPr/>
            </p:nvSpPr>
            <p:spPr bwMode="auto">
              <a:xfrm>
                <a:off x="806729" y="4647346"/>
                <a:ext cx="145789" cy="31189"/>
              </a:xfrm>
              <a:custGeom>
                <a:avLst/>
                <a:gdLst>
                  <a:gd name="T0" fmla="*/ 201 w 201"/>
                  <a:gd name="T1" fmla="*/ 43 h 43"/>
                  <a:gd name="T2" fmla="*/ 0 w 201"/>
                  <a:gd name="T3" fmla="*/ 43 h 43"/>
                  <a:gd name="T4" fmla="*/ 0 w 201"/>
                  <a:gd name="T5" fmla="*/ 0 h 43"/>
                  <a:gd name="T6" fmla="*/ 201 w 201"/>
                  <a:gd name="T7" fmla="*/ 0 h 43"/>
                  <a:gd name="T8" fmla="*/ 201 w 201"/>
                  <a:gd name="T9" fmla="*/ 43 h 43"/>
                  <a:gd name="T10" fmla="*/ 201 w 201"/>
                  <a:gd name="T11" fmla="*/ 43 h 43"/>
                </a:gdLst>
                <a:ahLst/>
                <a:cxnLst>
                  <a:cxn ang="0">
                    <a:pos x="T0" y="T1"/>
                  </a:cxn>
                  <a:cxn ang="0">
                    <a:pos x="T2" y="T3"/>
                  </a:cxn>
                  <a:cxn ang="0">
                    <a:pos x="T4" y="T5"/>
                  </a:cxn>
                  <a:cxn ang="0">
                    <a:pos x="T6" y="T7"/>
                  </a:cxn>
                  <a:cxn ang="0">
                    <a:pos x="T8" y="T9"/>
                  </a:cxn>
                  <a:cxn ang="0">
                    <a:pos x="T10" y="T11"/>
                  </a:cxn>
                </a:cxnLst>
                <a:rect l="0" t="0" r="r" b="b"/>
                <a:pathLst>
                  <a:path w="201" h="43">
                    <a:moveTo>
                      <a:pt x="201" y="43"/>
                    </a:moveTo>
                    <a:lnTo>
                      <a:pt x="0" y="43"/>
                    </a:lnTo>
                    <a:lnTo>
                      <a:pt x="0" y="0"/>
                    </a:lnTo>
                    <a:lnTo>
                      <a:pt x="201" y="0"/>
                    </a:lnTo>
                    <a:lnTo>
                      <a:pt x="201" y="43"/>
                    </a:lnTo>
                    <a:lnTo>
                      <a:pt x="201" y="43"/>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2" name="Freeform 41"/>
              <p:cNvSpPr>
                <a:spLocks/>
              </p:cNvSpPr>
              <p:nvPr/>
            </p:nvSpPr>
            <p:spPr bwMode="auto">
              <a:xfrm>
                <a:off x="295379" y="4723504"/>
                <a:ext cx="657139" cy="42794"/>
              </a:xfrm>
              <a:custGeom>
                <a:avLst/>
                <a:gdLst>
                  <a:gd name="T0" fmla="*/ 906 w 906"/>
                  <a:gd name="T1" fmla="*/ 59 h 59"/>
                  <a:gd name="T2" fmla="*/ 0 w 906"/>
                  <a:gd name="T3" fmla="*/ 59 h 59"/>
                  <a:gd name="T4" fmla="*/ 0 w 906"/>
                  <a:gd name="T5" fmla="*/ 0 h 59"/>
                  <a:gd name="T6" fmla="*/ 906 w 906"/>
                  <a:gd name="T7" fmla="*/ 0 h 59"/>
                  <a:gd name="T8" fmla="*/ 906 w 906"/>
                  <a:gd name="T9" fmla="*/ 59 h 59"/>
                  <a:gd name="T10" fmla="*/ 906 w 906"/>
                  <a:gd name="T11" fmla="*/ 59 h 59"/>
                </a:gdLst>
                <a:ahLst/>
                <a:cxnLst>
                  <a:cxn ang="0">
                    <a:pos x="T0" y="T1"/>
                  </a:cxn>
                  <a:cxn ang="0">
                    <a:pos x="T2" y="T3"/>
                  </a:cxn>
                  <a:cxn ang="0">
                    <a:pos x="T4" y="T5"/>
                  </a:cxn>
                  <a:cxn ang="0">
                    <a:pos x="T6" y="T7"/>
                  </a:cxn>
                  <a:cxn ang="0">
                    <a:pos x="T8" y="T9"/>
                  </a:cxn>
                  <a:cxn ang="0">
                    <a:pos x="T10" y="T11"/>
                  </a:cxn>
                </a:cxnLst>
                <a:rect l="0" t="0" r="r" b="b"/>
                <a:pathLst>
                  <a:path w="906" h="59">
                    <a:moveTo>
                      <a:pt x="906" y="59"/>
                    </a:moveTo>
                    <a:lnTo>
                      <a:pt x="0" y="59"/>
                    </a:lnTo>
                    <a:lnTo>
                      <a:pt x="0" y="0"/>
                    </a:lnTo>
                    <a:lnTo>
                      <a:pt x="906" y="0"/>
                    </a:lnTo>
                    <a:lnTo>
                      <a:pt x="906" y="59"/>
                    </a:lnTo>
                    <a:lnTo>
                      <a:pt x="906" y="59"/>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3" name="Freeform 42"/>
              <p:cNvSpPr>
                <a:spLocks/>
              </p:cNvSpPr>
              <p:nvPr/>
            </p:nvSpPr>
            <p:spPr bwMode="auto">
              <a:xfrm>
                <a:off x="295379" y="4795311"/>
                <a:ext cx="614345" cy="43519"/>
              </a:xfrm>
              <a:custGeom>
                <a:avLst/>
                <a:gdLst>
                  <a:gd name="T0" fmla="*/ 847 w 847"/>
                  <a:gd name="T1" fmla="*/ 60 h 60"/>
                  <a:gd name="T2" fmla="*/ 0 w 847"/>
                  <a:gd name="T3" fmla="*/ 60 h 60"/>
                  <a:gd name="T4" fmla="*/ 0 w 847"/>
                  <a:gd name="T5" fmla="*/ 0 h 60"/>
                  <a:gd name="T6" fmla="*/ 847 w 847"/>
                  <a:gd name="T7" fmla="*/ 0 h 60"/>
                  <a:gd name="T8" fmla="*/ 847 w 847"/>
                  <a:gd name="T9" fmla="*/ 60 h 60"/>
                  <a:gd name="T10" fmla="*/ 847 w 847"/>
                  <a:gd name="T11" fmla="*/ 60 h 60"/>
                </a:gdLst>
                <a:ahLst/>
                <a:cxnLst>
                  <a:cxn ang="0">
                    <a:pos x="T0" y="T1"/>
                  </a:cxn>
                  <a:cxn ang="0">
                    <a:pos x="T2" y="T3"/>
                  </a:cxn>
                  <a:cxn ang="0">
                    <a:pos x="T4" y="T5"/>
                  </a:cxn>
                  <a:cxn ang="0">
                    <a:pos x="T6" y="T7"/>
                  </a:cxn>
                  <a:cxn ang="0">
                    <a:pos x="T8" y="T9"/>
                  </a:cxn>
                  <a:cxn ang="0">
                    <a:pos x="T10" y="T11"/>
                  </a:cxn>
                </a:cxnLst>
                <a:rect l="0" t="0" r="r" b="b"/>
                <a:pathLst>
                  <a:path w="847" h="60">
                    <a:moveTo>
                      <a:pt x="847" y="60"/>
                    </a:moveTo>
                    <a:lnTo>
                      <a:pt x="0" y="60"/>
                    </a:lnTo>
                    <a:lnTo>
                      <a:pt x="0" y="0"/>
                    </a:lnTo>
                    <a:lnTo>
                      <a:pt x="847" y="0"/>
                    </a:lnTo>
                    <a:lnTo>
                      <a:pt x="847" y="60"/>
                    </a:lnTo>
                    <a:lnTo>
                      <a:pt x="847" y="60"/>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4" name="Freeform 43"/>
              <p:cNvSpPr>
                <a:spLocks/>
              </p:cNvSpPr>
              <p:nvPr/>
            </p:nvSpPr>
            <p:spPr bwMode="auto">
              <a:xfrm>
                <a:off x="470906" y="4941825"/>
                <a:ext cx="145789" cy="29013"/>
              </a:xfrm>
              <a:custGeom>
                <a:avLst/>
                <a:gdLst>
                  <a:gd name="T0" fmla="*/ 201 w 201"/>
                  <a:gd name="T1" fmla="*/ 40 h 40"/>
                  <a:gd name="T2" fmla="*/ 0 w 201"/>
                  <a:gd name="T3" fmla="*/ 40 h 40"/>
                  <a:gd name="T4" fmla="*/ 0 w 201"/>
                  <a:gd name="T5" fmla="*/ 0 h 40"/>
                  <a:gd name="T6" fmla="*/ 201 w 201"/>
                  <a:gd name="T7" fmla="*/ 0 h 40"/>
                  <a:gd name="T8" fmla="*/ 201 w 201"/>
                  <a:gd name="T9" fmla="*/ 40 h 40"/>
                  <a:gd name="T10" fmla="*/ 201 w 201"/>
                  <a:gd name="T11" fmla="*/ 40 h 40"/>
                </a:gdLst>
                <a:ahLst/>
                <a:cxnLst>
                  <a:cxn ang="0">
                    <a:pos x="T0" y="T1"/>
                  </a:cxn>
                  <a:cxn ang="0">
                    <a:pos x="T2" y="T3"/>
                  </a:cxn>
                  <a:cxn ang="0">
                    <a:pos x="T4" y="T5"/>
                  </a:cxn>
                  <a:cxn ang="0">
                    <a:pos x="T6" y="T7"/>
                  </a:cxn>
                  <a:cxn ang="0">
                    <a:pos x="T8" y="T9"/>
                  </a:cxn>
                  <a:cxn ang="0">
                    <a:pos x="T10" y="T11"/>
                  </a:cxn>
                </a:cxnLst>
                <a:rect l="0" t="0" r="r" b="b"/>
                <a:pathLst>
                  <a:path w="201" h="40">
                    <a:moveTo>
                      <a:pt x="201" y="40"/>
                    </a:moveTo>
                    <a:lnTo>
                      <a:pt x="0" y="40"/>
                    </a:lnTo>
                    <a:lnTo>
                      <a:pt x="0" y="0"/>
                    </a:lnTo>
                    <a:lnTo>
                      <a:pt x="201" y="0"/>
                    </a:lnTo>
                    <a:lnTo>
                      <a:pt x="201" y="40"/>
                    </a:lnTo>
                    <a:lnTo>
                      <a:pt x="201" y="40"/>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5" name="Freeform 44"/>
              <p:cNvSpPr>
                <a:spLocks/>
              </p:cNvSpPr>
              <p:nvPr/>
            </p:nvSpPr>
            <p:spPr bwMode="auto">
              <a:xfrm>
                <a:off x="470906" y="4883074"/>
                <a:ext cx="145789" cy="27562"/>
              </a:xfrm>
              <a:custGeom>
                <a:avLst/>
                <a:gdLst>
                  <a:gd name="T0" fmla="*/ 201 w 201"/>
                  <a:gd name="T1" fmla="*/ 38 h 38"/>
                  <a:gd name="T2" fmla="*/ 0 w 201"/>
                  <a:gd name="T3" fmla="*/ 38 h 38"/>
                  <a:gd name="T4" fmla="*/ 0 w 201"/>
                  <a:gd name="T5" fmla="*/ 0 h 38"/>
                  <a:gd name="T6" fmla="*/ 201 w 201"/>
                  <a:gd name="T7" fmla="*/ 0 h 38"/>
                  <a:gd name="T8" fmla="*/ 201 w 201"/>
                  <a:gd name="T9" fmla="*/ 38 h 38"/>
                  <a:gd name="T10" fmla="*/ 201 w 201"/>
                  <a:gd name="T11" fmla="*/ 38 h 38"/>
                </a:gdLst>
                <a:ahLst/>
                <a:cxnLst>
                  <a:cxn ang="0">
                    <a:pos x="T0" y="T1"/>
                  </a:cxn>
                  <a:cxn ang="0">
                    <a:pos x="T2" y="T3"/>
                  </a:cxn>
                  <a:cxn ang="0">
                    <a:pos x="T4" y="T5"/>
                  </a:cxn>
                  <a:cxn ang="0">
                    <a:pos x="T6" y="T7"/>
                  </a:cxn>
                  <a:cxn ang="0">
                    <a:pos x="T8" y="T9"/>
                  </a:cxn>
                  <a:cxn ang="0">
                    <a:pos x="T10" y="T11"/>
                  </a:cxn>
                </a:cxnLst>
                <a:rect l="0" t="0" r="r" b="b"/>
                <a:pathLst>
                  <a:path w="201" h="38">
                    <a:moveTo>
                      <a:pt x="201" y="38"/>
                    </a:moveTo>
                    <a:lnTo>
                      <a:pt x="0" y="38"/>
                    </a:lnTo>
                    <a:lnTo>
                      <a:pt x="0" y="0"/>
                    </a:lnTo>
                    <a:lnTo>
                      <a:pt x="201" y="0"/>
                    </a:lnTo>
                    <a:lnTo>
                      <a:pt x="201" y="38"/>
                    </a:lnTo>
                    <a:lnTo>
                      <a:pt x="201" y="38"/>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6" name="Freeform 45"/>
              <p:cNvSpPr>
                <a:spLocks/>
              </p:cNvSpPr>
              <p:nvPr/>
            </p:nvSpPr>
            <p:spPr bwMode="auto">
              <a:xfrm>
                <a:off x="644257" y="4941825"/>
                <a:ext cx="148691" cy="29013"/>
              </a:xfrm>
              <a:custGeom>
                <a:avLst/>
                <a:gdLst>
                  <a:gd name="T0" fmla="*/ 205 w 205"/>
                  <a:gd name="T1" fmla="*/ 40 h 40"/>
                  <a:gd name="T2" fmla="*/ 0 w 205"/>
                  <a:gd name="T3" fmla="*/ 40 h 40"/>
                  <a:gd name="T4" fmla="*/ 0 w 205"/>
                  <a:gd name="T5" fmla="*/ 0 h 40"/>
                  <a:gd name="T6" fmla="*/ 205 w 205"/>
                  <a:gd name="T7" fmla="*/ 0 h 40"/>
                  <a:gd name="T8" fmla="*/ 205 w 205"/>
                  <a:gd name="T9" fmla="*/ 40 h 40"/>
                  <a:gd name="T10" fmla="*/ 205 w 205"/>
                  <a:gd name="T11" fmla="*/ 40 h 40"/>
                </a:gdLst>
                <a:ahLst/>
                <a:cxnLst>
                  <a:cxn ang="0">
                    <a:pos x="T0" y="T1"/>
                  </a:cxn>
                  <a:cxn ang="0">
                    <a:pos x="T2" y="T3"/>
                  </a:cxn>
                  <a:cxn ang="0">
                    <a:pos x="T4" y="T5"/>
                  </a:cxn>
                  <a:cxn ang="0">
                    <a:pos x="T6" y="T7"/>
                  </a:cxn>
                  <a:cxn ang="0">
                    <a:pos x="T8" y="T9"/>
                  </a:cxn>
                  <a:cxn ang="0">
                    <a:pos x="T10" y="T11"/>
                  </a:cxn>
                </a:cxnLst>
                <a:rect l="0" t="0" r="r" b="b"/>
                <a:pathLst>
                  <a:path w="205" h="40">
                    <a:moveTo>
                      <a:pt x="205" y="40"/>
                    </a:moveTo>
                    <a:lnTo>
                      <a:pt x="0" y="40"/>
                    </a:lnTo>
                    <a:lnTo>
                      <a:pt x="0" y="0"/>
                    </a:lnTo>
                    <a:lnTo>
                      <a:pt x="205" y="0"/>
                    </a:lnTo>
                    <a:lnTo>
                      <a:pt x="205" y="40"/>
                    </a:lnTo>
                    <a:lnTo>
                      <a:pt x="205" y="40"/>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7" name="Freeform 46"/>
              <p:cNvSpPr>
                <a:spLocks/>
              </p:cNvSpPr>
              <p:nvPr/>
            </p:nvSpPr>
            <p:spPr bwMode="auto">
              <a:xfrm>
                <a:off x="644257" y="4883074"/>
                <a:ext cx="148691" cy="27562"/>
              </a:xfrm>
              <a:custGeom>
                <a:avLst/>
                <a:gdLst>
                  <a:gd name="T0" fmla="*/ 205 w 205"/>
                  <a:gd name="T1" fmla="*/ 38 h 38"/>
                  <a:gd name="T2" fmla="*/ 0 w 205"/>
                  <a:gd name="T3" fmla="*/ 38 h 38"/>
                  <a:gd name="T4" fmla="*/ 0 w 205"/>
                  <a:gd name="T5" fmla="*/ 0 h 38"/>
                  <a:gd name="T6" fmla="*/ 205 w 205"/>
                  <a:gd name="T7" fmla="*/ 0 h 38"/>
                  <a:gd name="T8" fmla="*/ 205 w 205"/>
                  <a:gd name="T9" fmla="*/ 38 h 38"/>
                  <a:gd name="T10" fmla="*/ 205 w 205"/>
                  <a:gd name="T11" fmla="*/ 38 h 38"/>
                </a:gdLst>
                <a:ahLst/>
                <a:cxnLst>
                  <a:cxn ang="0">
                    <a:pos x="T0" y="T1"/>
                  </a:cxn>
                  <a:cxn ang="0">
                    <a:pos x="T2" y="T3"/>
                  </a:cxn>
                  <a:cxn ang="0">
                    <a:pos x="T4" y="T5"/>
                  </a:cxn>
                  <a:cxn ang="0">
                    <a:pos x="T6" y="T7"/>
                  </a:cxn>
                  <a:cxn ang="0">
                    <a:pos x="T8" y="T9"/>
                  </a:cxn>
                  <a:cxn ang="0">
                    <a:pos x="T10" y="T11"/>
                  </a:cxn>
                </a:cxnLst>
                <a:rect l="0" t="0" r="r" b="b"/>
                <a:pathLst>
                  <a:path w="205" h="38">
                    <a:moveTo>
                      <a:pt x="205" y="38"/>
                    </a:moveTo>
                    <a:lnTo>
                      <a:pt x="0" y="38"/>
                    </a:lnTo>
                    <a:lnTo>
                      <a:pt x="0" y="0"/>
                    </a:lnTo>
                    <a:lnTo>
                      <a:pt x="205" y="0"/>
                    </a:lnTo>
                    <a:lnTo>
                      <a:pt x="205" y="38"/>
                    </a:lnTo>
                    <a:lnTo>
                      <a:pt x="205" y="38"/>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8" name="Freeform 47"/>
              <p:cNvSpPr>
                <a:spLocks/>
              </p:cNvSpPr>
              <p:nvPr/>
            </p:nvSpPr>
            <p:spPr bwMode="auto">
              <a:xfrm>
                <a:off x="821960" y="4883074"/>
                <a:ext cx="146514" cy="87764"/>
              </a:xfrm>
              <a:custGeom>
                <a:avLst/>
                <a:gdLst>
                  <a:gd name="T0" fmla="*/ 202 w 202"/>
                  <a:gd name="T1" fmla="*/ 121 h 121"/>
                  <a:gd name="T2" fmla="*/ 0 w 202"/>
                  <a:gd name="T3" fmla="*/ 121 h 121"/>
                  <a:gd name="T4" fmla="*/ 0 w 202"/>
                  <a:gd name="T5" fmla="*/ 0 h 121"/>
                  <a:gd name="T6" fmla="*/ 202 w 202"/>
                  <a:gd name="T7" fmla="*/ 0 h 121"/>
                  <a:gd name="T8" fmla="*/ 202 w 202"/>
                  <a:gd name="T9" fmla="*/ 121 h 121"/>
                  <a:gd name="T10" fmla="*/ 202 w 202"/>
                  <a:gd name="T11" fmla="*/ 121 h 121"/>
                </a:gdLst>
                <a:ahLst/>
                <a:cxnLst>
                  <a:cxn ang="0">
                    <a:pos x="T0" y="T1"/>
                  </a:cxn>
                  <a:cxn ang="0">
                    <a:pos x="T2" y="T3"/>
                  </a:cxn>
                  <a:cxn ang="0">
                    <a:pos x="T4" y="T5"/>
                  </a:cxn>
                  <a:cxn ang="0">
                    <a:pos x="T6" y="T7"/>
                  </a:cxn>
                  <a:cxn ang="0">
                    <a:pos x="T8" y="T9"/>
                  </a:cxn>
                  <a:cxn ang="0">
                    <a:pos x="T10" y="T11"/>
                  </a:cxn>
                </a:cxnLst>
                <a:rect l="0" t="0" r="r" b="b"/>
                <a:pathLst>
                  <a:path w="202" h="121">
                    <a:moveTo>
                      <a:pt x="202" y="121"/>
                    </a:moveTo>
                    <a:lnTo>
                      <a:pt x="0" y="121"/>
                    </a:lnTo>
                    <a:lnTo>
                      <a:pt x="0" y="0"/>
                    </a:lnTo>
                    <a:lnTo>
                      <a:pt x="202" y="0"/>
                    </a:lnTo>
                    <a:lnTo>
                      <a:pt x="202" y="121"/>
                    </a:lnTo>
                    <a:lnTo>
                      <a:pt x="202" y="121"/>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sp>
            <p:nvSpPr>
              <p:cNvPr id="119" name="Freeform 48"/>
              <p:cNvSpPr>
                <a:spLocks/>
              </p:cNvSpPr>
              <p:nvPr/>
            </p:nvSpPr>
            <p:spPr bwMode="auto">
              <a:xfrm>
                <a:off x="295379" y="4532020"/>
                <a:ext cx="321317" cy="146514"/>
              </a:xfrm>
              <a:custGeom>
                <a:avLst/>
                <a:gdLst>
                  <a:gd name="T0" fmla="*/ 443 w 443"/>
                  <a:gd name="T1" fmla="*/ 202 h 202"/>
                  <a:gd name="T2" fmla="*/ 0 w 443"/>
                  <a:gd name="T3" fmla="*/ 202 h 202"/>
                  <a:gd name="T4" fmla="*/ 0 w 443"/>
                  <a:gd name="T5" fmla="*/ 0 h 202"/>
                  <a:gd name="T6" fmla="*/ 443 w 443"/>
                  <a:gd name="T7" fmla="*/ 0 h 202"/>
                  <a:gd name="T8" fmla="*/ 443 w 443"/>
                  <a:gd name="T9" fmla="*/ 202 h 202"/>
                  <a:gd name="T10" fmla="*/ 443 w 443"/>
                  <a:gd name="T11" fmla="*/ 202 h 202"/>
                </a:gdLst>
                <a:ahLst/>
                <a:cxnLst>
                  <a:cxn ang="0">
                    <a:pos x="T0" y="T1"/>
                  </a:cxn>
                  <a:cxn ang="0">
                    <a:pos x="T2" y="T3"/>
                  </a:cxn>
                  <a:cxn ang="0">
                    <a:pos x="T4" y="T5"/>
                  </a:cxn>
                  <a:cxn ang="0">
                    <a:pos x="T6" y="T7"/>
                  </a:cxn>
                  <a:cxn ang="0">
                    <a:pos x="T8" y="T9"/>
                  </a:cxn>
                  <a:cxn ang="0">
                    <a:pos x="T10" y="T11"/>
                  </a:cxn>
                </a:cxnLst>
                <a:rect l="0" t="0" r="r" b="b"/>
                <a:pathLst>
                  <a:path w="443" h="202">
                    <a:moveTo>
                      <a:pt x="443" y="202"/>
                    </a:moveTo>
                    <a:lnTo>
                      <a:pt x="0" y="202"/>
                    </a:lnTo>
                    <a:lnTo>
                      <a:pt x="0" y="0"/>
                    </a:lnTo>
                    <a:lnTo>
                      <a:pt x="443" y="0"/>
                    </a:lnTo>
                    <a:lnTo>
                      <a:pt x="443" y="202"/>
                    </a:lnTo>
                    <a:lnTo>
                      <a:pt x="443" y="202"/>
                    </a:lnTo>
                    <a:close/>
                  </a:path>
                </a:pathLst>
              </a:custGeom>
              <a:solidFill>
                <a:schemeClr val="bg1"/>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000000"/>
                  </a:solidFill>
                </a:endParaRPr>
              </a:p>
            </p:txBody>
          </p:sp>
        </p:grpSp>
        <p:sp>
          <p:nvSpPr>
            <p:cNvPr id="65" name="Freeform 53"/>
            <p:cNvSpPr>
              <a:spLocks noEditPoints="1"/>
            </p:cNvSpPr>
            <p:nvPr/>
          </p:nvSpPr>
          <p:spPr bwMode="auto">
            <a:xfrm>
              <a:off x="884460" y="5141028"/>
              <a:ext cx="514819" cy="276511"/>
            </a:xfrm>
            <a:custGeom>
              <a:avLst/>
              <a:gdLst>
                <a:gd name="T0" fmla="*/ 477 w 477"/>
                <a:gd name="T1" fmla="*/ 240 h 256"/>
                <a:gd name="T2" fmla="*/ 477 w 477"/>
                <a:gd name="T3" fmla="*/ 256 h 256"/>
                <a:gd name="T4" fmla="*/ 0 w 477"/>
                <a:gd name="T5" fmla="*/ 256 h 256"/>
                <a:gd name="T6" fmla="*/ 0 w 477"/>
                <a:gd name="T7" fmla="*/ 240 h 256"/>
                <a:gd name="T8" fmla="*/ 135 w 477"/>
                <a:gd name="T9" fmla="*/ 240 h 256"/>
                <a:gd name="T10" fmla="*/ 238 w 477"/>
                <a:gd name="T11" fmla="*/ 137 h 256"/>
                <a:gd name="T12" fmla="*/ 341 w 477"/>
                <a:gd name="T13" fmla="*/ 240 h 256"/>
                <a:gd name="T14" fmla="*/ 477 w 477"/>
                <a:gd name="T15" fmla="*/ 240 h 256"/>
                <a:gd name="T16" fmla="*/ 247 w 477"/>
                <a:gd name="T17" fmla="*/ 0 h 256"/>
                <a:gd name="T18" fmla="*/ 230 w 477"/>
                <a:gd name="T19" fmla="*/ 0 h 256"/>
                <a:gd name="T20" fmla="*/ 230 w 477"/>
                <a:gd name="T21" fmla="*/ 103 h 256"/>
                <a:gd name="T22" fmla="*/ 247 w 477"/>
                <a:gd name="T23" fmla="*/ 103 h 256"/>
                <a:gd name="T24" fmla="*/ 247 w 477"/>
                <a:gd name="T25" fmla="*/ 0 h 256"/>
                <a:gd name="T26" fmla="*/ 123 w 477"/>
                <a:gd name="T27" fmla="*/ 168 h 256"/>
                <a:gd name="T28" fmla="*/ 35 w 477"/>
                <a:gd name="T29" fmla="*/ 117 h 256"/>
                <a:gd name="T30" fmla="*/ 26 w 477"/>
                <a:gd name="T31" fmla="*/ 132 h 256"/>
                <a:gd name="T32" fmla="*/ 114 w 477"/>
                <a:gd name="T33" fmla="*/ 183 h 256"/>
                <a:gd name="T34" fmla="*/ 123 w 477"/>
                <a:gd name="T35" fmla="*/ 168 h 256"/>
                <a:gd name="T36" fmla="*/ 176 w 477"/>
                <a:gd name="T37" fmla="*/ 119 h 256"/>
                <a:gd name="T38" fmla="*/ 125 w 477"/>
                <a:gd name="T39" fmla="*/ 31 h 256"/>
                <a:gd name="T40" fmla="*/ 110 w 477"/>
                <a:gd name="T41" fmla="*/ 39 h 256"/>
                <a:gd name="T42" fmla="*/ 161 w 477"/>
                <a:gd name="T43" fmla="*/ 128 h 256"/>
                <a:gd name="T44" fmla="*/ 176 w 477"/>
                <a:gd name="T45" fmla="*/ 119 h 256"/>
                <a:gd name="T46" fmla="*/ 362 w 477"/>
                <a:gd name="T47" fmla="*/ 183 h 256"/>
                <a:gd name="T48" fmla="*/ 451 w 477"/>
                <a:gd name="T49" fmla="*/ 132 h 256"/>
                <a:gd name="T50" fmla="*/ 442 w 477"/>
                <a:gd name="T51" fmla="*/ 117 h 256"/>
                <a:gd name="T52" fmla="*/ 354 w 477"/>
                <a:gd name="T53" fmla="*/ 168 h 256"/>
                <a:gd name="T54" fmla="*/ 362 w 477"/>
                <a:gd name="T55" fmla="*/ 183 h 256"/>
                <a:gd name="T56" fmla="*/ 367 w 477"/>
                <a:gd name="T57" fmla="*/ 39 h 256"/>
                <a:gd name="T58" fmla="*/ 352 w 477"/>
                <a:gd name="T59" fmla="*/ 31 h 256"/>
                <a:gd name="T60" fmla="*/ 301 w 477"/>
                <a:gd name="T61" fmla="*/ 119 h 256"/>
                <a:gd name="T62" fmla="*/ 315 w 477"/>
                <a:gd name="T63" fmla="*/ 128 h 256"/>
                <a:gd name="T64" fmla="*/ 367 w 477"/>
                <a:gd name="T65" fmla="*/ 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7" h="256">
                  <a:moveTo>
                    <a:pt x="477" y="240"/>
                  </a:moveTo>
                  <a:cubicBezTo>
                    <a:pt x="477" y="256"/>
                    <a:pt x="477" y="256"/>
                    <a:pt x="477" y="256"/>
                  </a:cubicBezTo>
                  <a:cubicBezTo>
                    <a:pt x="0" y="256"/>
                    <a:pt x="0" y="256"/>
                    <a:pt x="0" y="256"/>
                  </a:cubicBezTo>
                  <a:cubicBezTo>
                    <a:pt x="0" y="240"/>
                    <a:pt x="0" y="240"/>
                    <a:pt x="0" y="240"/>
                  </a:cubicBezTo>
                  <a:cubicBezTo>
                    <a:pt x="135" y="240"/>
                    <a:pt x="135" y="240"/>
                    <a:pt x="135" y="240"/>
                  </a:cubicBezTo>
                  <a:cubicBezTo>
                    <a:pt x="136" y="183"/>
                    <a:pt x="182" y="137"/>
                    <a:pt x="238" y="137"/>
                  </a:cubicBezTo>
                  <a:cubicBezTo>
                    <a:pt x="295" y="137"/>
                    <a:pt x="341" y="183"/>
                    <a:pt x="341" y="240"/>
                  </a:cubicBezTo>
                  <a:lnTo>
                    <a:pt x="477" y="240"/>
                  </a:lnTo>
                  <a:close/>
                  <a:moveTo>
                    <a:pt x="247" y="0"/>
                  </a:moveTo>
                  <a:cubicBezTo>
                    <a:pt x="230" y="0"/>
                    <a:pt x="230" y="0"/>
                    <a:pt x="230" y="0"/>
                  </a:cubicBezTo>
                  <a:cubicBezTo>
                    <a:pt x="230" y="103"/>
                    <a:pt x="230" y="103"/>
                    <a:pt x="230" y="103"/>
                  </a:cubicBezTo>
                  <a:cubicBezTo>
                    <a:pt x="247" y="103"/>
                    <a:pt x="247" y="103"/>
                    <a:pt x="247" y="103"/>
                  </a:cubicBezTo>
                  <a:lnTo>
                    <a:pt x="247" y="0"/>
                  </a:lnTo>
                  <a:close/>
                  <a:moveTo>
                    <a:pt x="123" y="168"/>
                  </a:moveTo>
                  <a:cubicBezTo>
                    <a:pt x="35" y="117"/>
                    <a:pt x="35" y="117"/>
                    <a:pt x="35" y="117"/>
                  </a:cubicBezTo>
                  <a:cubicBezTo>
                    <a:pt x="26" y="132"/>
                    <a:pt x="26" y="132"/>
                    <a:pt x="26" y="132"/>
                  </a:cubicBezTo>
                  <a:cubicBezTo>
                    <a:pt x="114" y="183"/>
                    <a:pt x="114" y="183"/>
                    <a:pt x="114" y="183"/>
                  </a:cubicBezTo>
                  <a:lnTo>
                    <a:pt x="123" y="168"/>
                  </a:lnTo>
                  <a:close/>
                  <a:moveTo>
                    <a:pt x="176" y="119"/>
                  </a:moveTo>
                  <a:cubicBezTo>
                    <a:pt x="125" y="31"/>
                    <a:pt x="125" y="31"/>
                    <a:pt x="125" y="31"/>
                  </a:cubicBezTo>
                  <a:cubicBezTo>
                    <a:pt x="110" y="39"/>
                    <a:pt x="110" y="39"/>
                    <a:pt x="110" y="39"/>
                  </a:cubicBezTo>
                  <a:cubicBezTo>
                    <a:pt x="161" y="128"/>
                    <a:pt x="161" y="128"/>
                    <a:pt x="161" y="128"/>
                  </a:cubicBezTo>
                  <a:lnTo>
                    <a:pt x="176" y="119"/>
                  </a:lnTo>
                  <a:close/>
                  <a:moveTo>
                    <a:pt x="362" y="183"/>
                  </a:moveTo>
                  <a:cubicBezTo>
                    <a:pt x="451" y="132"/>
                    <a:pt x="451" y="132"/>
                    <a:pt x="451" y="132"/>
                  </a:cubicBezTo>
                  <a:cubicBezTo>
                    <a:pt x="442" y="117"/>
                    <a:pt x="442" y="117"/>
                    <a:pt x="442" y="117"/>
                  </a:cubicBezTo>
                  <a:cubicBezTo>
                    <a:pt x="354" y="168"/>
                    <a:pt x="354" y="168"/>
                    <a:pt x="354" y="168"/>
                  </a:cubicBezTo>
                  <a:lnTo>
                    <a:pt x="362" y="183"/>
                  </a:lnTo>
                  <a:close/>
                  <a:moveTo>
                    <a:pt x="367" y="39"/>
                  </a:moveTo>
                  <a:cubicBezTo>
                    <a:pt x="352" y="31"/>
                    <a:pt x="352" y="31"/>
                    <a:pt x="352" y="31"/>
                  </a:cubicBezTo>
                  <a:cubicBezTo>
                    <a:pt x="301" y="119"/>
                    <a:pt x="301" y="119"/>
                    <a:pt x="301" y="119"/>
                  </a:cubicBezTo>
                  <a:cubicBezTo>
                    <a:pt x="315" y="128"/>
                    <a:pt x="315" y="128"/>
                    <a:pt x="315" y="128"/>
                  </a:cubicBezTo>
                  <a:lnTo>
                    <a:pt x="367" y="39"/>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nvGrpSpPr>
            <p:cNvPr id="9" name="Group 65"/>
            <p:cNvGrpSpPr/>
            <p:nvPr/>
          </p:nvGrpSpPr>
          <p:grpSpPr>
            <a:xfrm>
              <a:off x="1969391" y="5134002"/>
              <a:ext cx="183666" cy="302273"/>
              <a:chOff x="6301443" y="732612"/>
              <a:chExt cx="497569" cy="818886"/>
            </a:xfrm>
          </p:grpSpPr>
          <p:sp>
            <p:nvSpPr>
              <p:cNvPr id="106" name="Freeform 58"/>
              <p:cNvSpPr>
                <a:spLocks/>
              </p:cNvSpPr>
              <p:nvPr/>
            </p:nvSpPr>
            <p:spPr bwMode="auto">
              <a:xfrm>
                <a:off x="6301443" y="732612"/>
                <a:ext cx="497569" cy="116777"/>
              </a:xfrm>
              <a:custGeom>
                <a:avLst/>
                <a:gdLst>
                  <a:gd name="T0" fmla="*/ 667 w 686"/>
                  <a:gd name="T1" fmla="*/ 81 h 161"/>
                  <a:gd name="T2" fmla="*/ 627 w 686"/>
                  <a:gd name="T3" fmla="*/ 81 h 161"/>
                  <a:gd name="T4" fmla="*/ 627 w 686"/>
                  <a:gd name="T5" fmla="*/ 0 h 161"/>
                  <a:gd name="T6" fmla="*/ 62 w 686"/>
                  <a:gd name="T7" fmla="*/ 0 h 161"/>
                  <a:gd name="T8" fmla="*/ 62 w 686"/>
                  <a:gd name="T9" fmla="*/ 81 h 161"/>
                  <a:gd name="T10" fmla="*/ 22 w 686"/>
                  <a:gd name="T11" fmla="*/ 81 h 161"/>
                  <a:gd name="T12" fmla="*/ 0 w 686"/>
                  <a:gd name="T13" fmla="*/ 161 h 161"/>
                  <a:gd name="T14" fmla="*/ 686 w 686"/>
                  <a:gd name="T15" fmla="*/ 161 h 161"/>
                  <a:gd name="T16" fmla="*/ 667 w 686"/>
                  <a:gd name="T17"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61">
                    <a:moveTo>
                      <a:pt x="667" y="81"/>
                    </a:moveTo>
                    <a:lnTo>
                      <a:pt x="627" y="81"/>
                    </a:lnTo>
                    <a:lnTo>
                      <a:pt x="627" y="0"/>
                    </a:lnTo>
                    <a:lnTo>
                      <a:pt x="62" y="0"/>
                    </a:lnTo>
                    <a:lnTo>
                      <a:pt x="62" y="81"/>
                    </a:lnTo>
                    <a:lnTo>
                      <a:pt x="22" y="81"/>
                    </a:lnTo>
                    <a:lnTo>
                      <a:pt x="0" y="161"/>
                    </a:lnTo>
                    <a:lnTo>
                      <a:pt x="686" y="161"/>
                    </a:lnTo>
                    <a:lnTo>
                      <a:pt x="667" y="8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sp>
            <p:nvSpPr>
              <p:cNvPr id="107" name="Freeform 59"/>
              <p:cNvSpPr>
                <a:spLocks/>
              </p:cNvSpPr>
              <p:nvPr/>
            </p:nvSpPr>
            <p:spPr bwMode="auto">
              <a:xfrm>
                <a:off x="6317400" y="879127"/>
                <a:ext cx="467831" cy="672371"/>
              </a:xfrm>
              <a:custGeom>
                <a:avLst/>
                <a:gdLst>
                  <a:gd name="T0" fmla="*/ 99 w 645"/>
                  <a:gd name="T1" fmla="*/ 927 h 927"/>
                  <a:gd name="T2" fmla="*/ 543 w 645"/>
                  <a:gd name="T3" fmla="*/ 927 h 927"/>
                  <a:gd name="T4" fmla="*/ 645 w 645"/>
                  <a:gd name="T5" fmla="*/ 0 h 927"/>
                  <a:gd name="T6" fmla="*/ 0 w 645"/>
                  <a:gd name="T7" fmla="*/ 0 h 927"/>
                  <a:gd name="T8" fmla="*/ 99 w 645"/>
                  <a:gd name="T9" fmla="*/ 927 h 927"/>
                </a:gdLst>
                <a:ahLst/>
                <a:cxnLst>
                  <a:cxn ang="0">
                    <a:pos x="T0" y="T1"/>
                  </a:cxn>
                  <a:cxn ang="0">
                    <a:pos x="T2" y="T3"/>
                  </a:cxn>
                  <a:cxn ang="0">
                    <a:pos x="T4" y="T5"/>
                  </a:cxn>
                  <a:cxn ang="0">
                    <a:pos x="T6" y="T7"/>
                  </a:cxn>
                  <a:cxn ang="0">
                    <a:pos x="T8" y="T9"/>
                  </a:cxn>
                </a:cxnLst>
                <a:rect l="0" t="0" r="r" b="b"/>
                <a:pathLst>
                  <a:path w="645" h="927">
                    <a:moveTo>
                      <a:pt x="99" y="927"/>
                    </a:moveTo>
                    <a:lnTo>
                      <a:pt x="543" y="927"/>
                    </a:lnTo>
                    <a:lnTo>
                      <a:pt x="645" y="0"/>
                    </a:lnTo>
                    <a:lnTo>
                      <a:pt x="0" y="0"/>
                    </a:lnTo>
                    <a:lnTo>
                      <a:pt x="99" y="927"/>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grpSp>
          <p:nvGrpSpPr>
            <p:cNvPr id="11" name="Group 66"/>
            <p:cNvGrpSpPr/>
            <p:nvPr/>
          </p:nvGrpSpPr>
          <p:grpSpPr>
            <a:xfrm>
              <a:off x="4664668" y="5150765"/>
              <a:ext cx="387321" cy="277798"/>
              <a:chOff x="9095610" y="787810"/>
              <a:chExt cx="774641" cy="555595"/>
            </a:xfrm>
          </p:grpSpPr>
          <p:sp>
            <p:nvSpPr>
              <p:cNvPr id="104" name="Freeform 64"/>
              <p:cNvSpPr>
                <a:spLocks noEditPoints="1"/>
              </p:cNvSpPr>
              <p:nvPr/>
            </p:nvSpPr>
            <p:spPr bwMode="auto">
              <a:xfrm>
                <a:off x="9245026" y="787810"/>
                <a:ext cx="625225" cy="438818"/>
              </a:xfrm>
              <a:custGeom>
                <a:avLst/>
                <a:gdLst>
                  <a:gd name="T0" fmla="*/ 308 w 363"/>
                  <a:gd name="T1" fmla="*/ 34 h 255"/>
                  <a:gd name="T2" fmla="*/ 265 w 363"/>
                  <a:gd name="T3" fmla="*/ 55 h 255"/>
                  <a:gd name="T4" fmla="*/ 267 w 363"/>
                  <a:gd name="T5" fmla="*/ 0 h 255"/>
                  <a:gd name="T6" fmla="*/ 1 w 363"/>
                  <a:gd name="T7" fmla="*/ 0 h 255"/>
                  <a:gd name="T8" fmla="*/ 61 w 363"/>
                  <a:gd name="T9" fmla="*/ 255 h 255"/>
                  <a:gd name="T10" fmla="*/ 207 w 363"/>
                  <a:gd name="T11" fmla="*/ 255 h 255"/>
                  <a:gd name="T12" fmla="*/ 258 w 363"/>
                  <a:gd name="T13" fmla="*/ 112 h 255"/>
                  <a:gd name="T14" fmla="*/ 308 w 363"/>
                  <a:gd name="T15" fmla="*/ 145 h 255"/>
                  <a:gd name="T16" fmla="*/ 363 w 363"/>
                  <a:gd name="T17" fmla="*/ 89 h 255"/>
                  <a:gd name="T18" fmla="*/ 308 w 363"/>
                  <a:gd name="T19" fmla="*/ 34 h 255"/>
                  <a:gd name="T20" fmla="*/ 308 w 363"/>
                  <a:gd name="T21" fmla="*/ 128 h 255"/>
                  <a:gd name="T22" fmla="*/ 270 w 363"/>
                  <a:gd name="T23" fmla="*/ 89 h 255"/>
                  <a:gd name="T24" fmla="*/ 308 w 363"/>
                  <a:gd name="T25" fmla="*/ 51 h 255"/>
                  <a:gd name="T26" fmla="*/ 346 w 363"/>
                  <a:gd name="T27" fmla="*/ 89 h 255"/>
                  <a:gd name="T28" fmla="*/ 308 w 363"/>
                  <a:gd name="T29"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3" h="255">
                    <a:moveTo>
                      <a:pt x="308" y="34"/>
                    </a:moveTo>
                    <a:cubicBezTo>
                      <a:pt x="291" y="34"/>
                      <a:pt x="275" y="42"/>
                      <a:pt x="265" y="55"/>
                    </a:cubicBezTo>
                    <a:cubicBezTo>
                      <a:pt x="266" y="38"/>
                      <a:pt x="267" y="19"/>
                      <a:pt x="267" y="0"/>
                    </a:cubicBezTo>
                    <a:cubicBezTo>
                      <a:pt x="1" y="0"/>
                      <a:pt x="1" y="0"/>
                      <a:pt x="1" y="0"/>
                    </a:cubicBezTo>
                    <a:cubicBezTo>
                      <a:pt x="0" y="170"/>
                      <a:pt x="61" y="255"/>
                      <a:pt x="61" y="255"/>
                    </a:cubicBezTo>
                    <a:cubicBezTo>
                      <a:pt x="207" y="255"/>
                      <a:pt x="207" y="255"/>
                      <a:pt x="207" y="255"/>
                    </a:cubicBezTo>
                    <a:cubicBezTo>
                      <a:pt x="207" y="255"/>
                      <a:pt x="241" y="208"/>
                      <a:pt x="258" y="112"/>
                    </a:cubicBezTo>
                    <a:cubicBezTo>
                      <a:pt x="267" y="131"/>
                      <a:pt x="286" y="145"/>
                      <a:pt x="308" y="145"/>
                    </a:cubicBezTo>
                    <a:cubicBezTo>
                      <a:pt x="339" y="145"/>
                      <a:pt x="363" y="120"/>
                      <a:pt x="363" y="89"/>
                    </a:cubicBezTo>
                    <a:cubicBezTo>
                      <a:pt x="363" y="59"/>
                      <a:pt x="339" y="34"/>
                      <a:pt x="308" y="34"/>
                    </a:cubicBezTo>
                    <a:moveTo>
                      <a:pt x="308" y="128"/>
                    </a:moveTo>
                    <a:cubicBezTo>
                      <a:pt x="287" y="128"/>
                      <a:pt x="270" y="110"/>
                      <a:pt x="270" y="89"/>
                    </a:cubicBezTo>
                    <a:cubicBezTo>
                      <a:pt x="270" y="68"/>
                      <a:pt x="287" y="51"/>
                      <a:pt x="308" y="51"/>
                    </a:cubicBezTo>
                    <a:cubicBezTo>
                      <a:pt x="329" y="51"/>
                      <a:pt x="346" y="68"/>
                      <a:pt x="346" y="89"/>
                    </a:cubicBezTo>
                    <a:cubicBezTo>
                      <a:pt x="346" y="110"/>
                      <a:pt x="329" y="128"/>
                      <a:pt x="308" y="128"/>
                    </a:cubicBezTo>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sp>
            <p:nvSpPr>
              <p:cNvPr id="105" name="Freeform 65"/>
              <p:cNvSpPr>
                <a:spLocks/>
              </p:cNvSpPr>
              <p:nvPr/>
            </p:nvSpPr>
            <p:spPr bwMode="auto">
              <a:xfrm>
                <a:off x="9095610" y="1255641"/>
                <a:ext cx="760860" cy="87764"/>
              </a:xfrm>
              <a:custGeom>
                <a:avLst/>
                <a:gdLst>
                  <a:gd name="T0" fmla="*/ 0 w 442"/>
                  <a:gd name="T1" fmla="*/ 0 h 51"/>
                  <a:gd name="T2" fmla="*/ 127 w 442"/>
                  <a:gd name="T3" fmla="*/ 34 h 51"/>
                  <a:gd name="T4" fmla="*/ 127 w 442"/>
                  <a:gd name="T5" fmla="*/ 51 h 51"/>
                  <a:gd name="T6" fmla="*/ 314 w 442"/>
                  <a:gd name="T7" fmla="*/ 51 h 51"/>
                  <a:gd name="T8" fmla="*/ 314 w 442"/>
                  <a:gd name="T9" fmla="*/ 34 h 51"/>
                  <a:gd name="T10" fmla="*/ 442 w 442"/>
                  <a:gd name="T11" fmla="*/ 0 h 51"/>
                  <a:gd name="T12" fmla="*/ 0 w 442"/>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442" h="51">
                    <a:moveTo>
                      <a:pt x="0" y="0"/>
                    </a:moveTo>
                    <a:cubicBezTo>
                      <a:pt x="25" y="17"/>
                      <a:pt x="127" y="34"/>
                      <a:pt x="127" y="34"/>
                    </a:cubicBezTo>
                    <a:cubicBezTo>
                      <a:pt x="127" y="51"/>
                      <a:pt x="127" y="51"/>
                      <a:pt x="127" y="51"/>
                    </a:cubicBezTo>
                    <a:cubicBezTo>
                      <a:pt x="314" y="51"/>
                      <a:pt x="314" y="51"/>
                      <a:pt x="314" y="51"/>
                    </a:cubicBezTo>
                    <a:cubicBezTo>
                      <a:pt x="314" y="34"/>
                      <a:pt x="314" y="34"/>
                      <a:pt x="314" y="34"/>
                    </a:cubicBezTo>
                    <a:cubicBezTo>
                      <a:pt x="314" y="34"/>
                      <a:pt x="416" y="17"/>
                      <a:pt x="442" y="0"/>
                    </a:cubicBezTo>
                    <a:lnTo>
                      <a:pt x="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80081" tIns="40041" rIns="80081" bIns="40041" numCol="1" anchor="t" anchorCtr="0" compatLnSpc="1">
                <a:prstTxWarp prst="textNoShape">
                  <a:avLst/>
                </a:prstTxWarp>
              </a:bodyPr>
              <a:lstStyle/>
              <a:p>
                <a:endParaRPr lang="en-GB" dirty="0">
                  <a:solidFill>
                    <a:srgbClr val="FFFFFF"/>
                  </a:solidFill>
                </a:endParaRPr>
              </a:p>
            </p:txBody>
          </p:sp>
        </p:grpSp>
        <p:sp>
          <p:nvSpPr>
            <p:cNvPr id="68" name="Moon 67"/>
            <p:cNvSpPr/>
            <p:nvPr/>
          </p:nvSpPr>
          <p:spPr bwMode="ltGray">
            <a:xfrm>
              <a:off x="9231586" y="5143647"/>
              <a:ext cx="171262" cy="342524"/>
            </a:xfrm>
            <a:prstGeom prst="moon">
              <a:avLst/>
            </a:prstGeom>
            <a:solidFill>
              <a:srgbClr val="3333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081" tIns="40041" rIns="80081" bIns="40041" numCol="1" spcCol="0" rtlCol="0" fromWordArt="0" anchor="t" anchorCtr="0" forceAA="0" compatLnSpc="1">
              <a:prstTxWarp prst="textNoShape">
                <a:avLst/>
              </a:prstTxWarp>
              <a:noAutofit/>
            </a:bodyPr>
            <a:lstStyle/>
            <a:p>
              <a:endParaRPr lang="en-GB" sz="1226" b="0" dirty="0">
                <a:solidFill>
                  <a:srgbClr val="FFFFFF"/>
                </a:solidFill>
              </a:endParaRPr>
            </a:p>
          </p:txBody>
        </p:sp>
        <p:sp>
          <p:nvSpPr>
            <p:cNvPr id="103" name="Freeform 81"/>
            <p:cNvSpPr>
              <a:spLocks/>
            </p:cNvSpPr>
            <p:nvPr/>
          </p:nvSpPr>
          <p:spPr bwMode="auto">
            <a:xfrm>
              <a:off x="3688421" y="5143462"/>
              <a:ext cx="515988" cy="258223"/>
            </a:xfrm>
            <a:custGeom>
              <a:avLst/>
              <a:gdLst>
                <a:gd name="T0" fmla="*/ 238 w 476"/>
                <a:gd name="T1" fmla="*/ 0 h 238"/>
                <a:gd name="T2" fmla="*/ 0 w 476"/>
                <a:gd name="T3" fmla="*/ 0 h 238"/>
                <a:gd name="T4" fmla="*/ 136 w 476"/>
                <a:gd name="T5" fmla="*/ 218 h 238"/>
                <a:gd name="T6" fmla="*/ 136 w 476"/>
                <a:gd name="T7" fmla="*/ 238 h 238"/>
                <a:gd name="T8" fmla="*/ 340 w 476"/>
                <a:gd name="T9" fmla="*/ 238 h 238"/>
                <a:gd name="T10" fmla="*/ 340 w 476"/>
                <a:gd name="T11" fmla="*/ 217 h 238"/>
                <a:gd name="T12" fmla="*/ 476 w 476"/>
                <a:gd name="T13" fmla="*/ 0 h 238"/>
                <a:gd name="T14" fmla="*/ 238 w 476"/>
                <a:gd name="T15" fmla="*/ 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238">
                  <a:moveTo>
                    <a:pt x="238" y="0"/>
                  </a:moveTo>
                  <a:cubicBezTo>
                    <a:pt x="0" y="0"/>
                    <a:pt x="0" y="0"/>
                    <a:pt x="0" y="0"/>
                  </a:cubicBezTo>
                  <a:cubicBezTo>
                    <a:pt x="0" y="0"/>
                    <a:pt x="27" y="145"/>
                    <a:pt x="136" y="218"/>
                  </a:cubicBezTo>
                  <a:cubicBezTo>
                    <a:pt x="136" y="238"/>
                    <a:pt x="136" y="238"/>
                    <a:pt x="136" y="238"/>
                  </a:cubicBezTo>
                  <a:cubicBezTo>
                    <a:pt x="340" y="238"/>
                    <a:pt x="340" y="238"/>
                    <a:pt x="340" y="238"/>
                  </a:cubicBezTo>
                  <a:cubicBezTo>
                    <a:pt x="340" y="217"/>
                    <a:pt x="340" y="217"/>
                    <a:pt x="340" y="217"/>
                  </a:cubicBezTo>
                  <a:cubicBezTo>
                    <a:pt x="449" y="145"/>
                    <a:pt x="476" y="0"/>
                    <a:pt x="476" y="0"/>
                  </a:cubicBezTo>
                  <a:lnTo>
                    <a:pt x="238" y="0"/>
                  </a:lnTo>
                  <a:close/>
                </a:path>
              </a:pathLst>
            </a:custGeom>
            <a:solidFill>
              <a:srgbClr val="333333"/>
            </a:solidFill>
            <a:ln w="9525">
              <a:noFill/>
              <a:round/>
              <a:headEnd/>
              <a:tailEnd/>
            </a:ln>
          </p:spPr>
          <p:txBody>
            <a:bodyPr vert="horz" wrap="square" lIns="80081" tIns="40041" rIns="80081" bIns="40041" numCol="1" anchor="t" anchorCtr="0" compatLnSpc="1">
              <a:prstTxWarp prst="textNoShape">
                <a:avLst/>
              </a:prstTxWarp>
            </a:bodyPr>
            <a:lstStyle/>
            <a:p>
              <a:endParaRPr lang="en-GB" dirty="0">
                <a:solidFill>
                  <a:srgbClr val="333333"/>
                </a:solidFill>
              </a:endParaRPr>
            </a:p>
          </p:txBody>
        </p:sp>
      </p:grpSp>
      <p:sp>
        <p:nvSpPr>
          <p:cNvPr id="2" name="1 Marcador de número de diapositiva"/>
          <p:cNvSpPr>
            <a:spLocks noGrp="1"/>
          </p:cNvSpPr>
          <p:nvPr>
            <p:ph type="sldNum" sz="quarter" idx="10"/>
          </p:nvPr>
        </p:nvSpPr>
        <p:spPr/>
        <p:txBody>
          <a:bodyPr/>
          <a:lstStyle/>
          <a:p>
            <a:fld id="{9784CBA3-D598-4B1F-BAA3-EE14B5154290}" type="slidenum">
              <a:rPr lang="en-AU" smtClean="0"/>
              <a:pPr/>
              <a:t>24</a:t>
            </a:fld>
            <a:endParaRPr lang="en-AU" dirty="0"/>
          </a:p>
        </p:txBody>
      </p:sp>
    </p:spTree>
    <p:extLst>
      <p:ext uri="{BB962C8B-B14F-4D97-AF65-F5344CB8AC3E}">
        <p14:creationId xmlns:p14="http://schemas.microsoft.com/office/powerpoint/2010/main" val="412553283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015977" y="2470574"/>
            <a:ext cx="731291" cy="718977"/>
            <a:chOff x="3536950" y="2084521"/>
            <a:chExt cx="3394075" cy="3336925"/>
          </a:xfrm>
          <a:solidFill>
            <a:schemeClr val="bg1">
              <a:lumMod val="95000"/>
            </a:schemeClr>
          </a:solidFill>
        </p:grpSpPr>
        <p:sp>
          <p:nvSpPr>
            <p:cNvPr id="27" name="Freeform 10"/>
            <p:cNvSpPr>
              <a:spLocks noEditPoints="1"/>
            </p:cNvSpPr>
            <p:nvPr/>
          </p:nvSpPr>
          <p:spPr bwMode="auto">
            <a:xfrm>
              <a:off x="3536950" y="2084521"/>
              <a:ext cx="3394075" cy="3336925"/>
            </a:xfrm>
            <a:custGeom>
              <a:avLst/>
              <a:gdLst>
                <a:gd name="T0" fmla="*/ 151 w 301"/>
                <a:gd name="T1" fmla="*/ 0 h 296"/>
                <a:gd name="T2" fmla="*/ 0 w 301"/>
                <a:gd name="T3" fmla="*/ 148 h 296"/>
                <a:gd name="T4" fmla="*/ 151 w 301"/>
                <a:gd name="T5" fmla="*/ 296 h 296"/>
                <a:gd name="T6" fmla="*/ 301 w 301"/>
                <a:gd name="T7" fmla="*/ 148 h 296"/>
                <a:gd name="T8" fmla="*/ 151 w 301"/>
                <a:gd name="T9" fmla="*/ 0 h 296"/>
                <a:gd name="T10" fmla="*/ 151 w 301"/>
                <a:gd name="T11" fmla="*/ 262 h 296"/>
                <a:gd name="T12" fmla="*/ 34 w 301"/>
                <a:gd name="T13" fmla="*/ 148 h 296"/>
                <a:gd name="T14" fmla="*/ 151 w 301"/>
                <a:gd name="T15" fmla="*/ 34 h 296"/>
                <a:gd name="T16" fmla="*/ 267 w 301"/>
                <a:gd name="T17" fmla="*/ 148 h 296"/>
                <a:gd name="T18" fmla="*/ 151 w 301"/>
                <a:gd name="T19" fmla="*/ 2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96">
                  <a:moveTo>
                    <a:pt x="151" y="0"/>
                  </a:moveTo>
                  <a:cubicBezTo>
                    <a:pt x="67" y="0"/>
                    <a:pt x="0" y="66"/>
                    <a:pt x="0" y="148"/>
                  </a:cubicBezTo>
                  <a:cubicBezTo>
                    <a:pt x="0" y="230"/>
                    <a:pt x="67" y="296"/>
                    <a:pt x="151" y="296"/>
                  </a:cubicBezTo>
                  <a:cubicBezTo>
                    <a:pt x="234" y="296"/>
                    <a:pt x="301" y="230"/>
                    <a:pt x="301" y="148"/>
                  </a:cubicBezTo>
                  <a:cubicBezTo>
                    <a:pt x="301" y="66"/>
                    <a:pt x="234" y="0"/>
                    <a:pt x="151" y="0"/>
                  </a:cubicBezTo>
                  <a:close/>
                  <a:moveTo>
                    <a:pt x="151" y="262"/>
                  </a:moveTo>
                  <a:cubicBezTo>
                    <a:pt x="86" y="262"/>
                    <a:pt x="34" y="211"/>
                    <a:pt x="34" y="148"/>
                  </a:cubicBezTo>
                  <a:cubicBezTo>
                    <a:pt x="34" y="85"/>
                    <a:pt x="86" y="34"/>
                    <a:pt x="151" y="34"/>
                  </a:cubicBezTo>
                  <a:cubicBezTo>
                    <a:pt x="215" y="34"/>
                    <a:pt x="267" y="85"/>
                    <a:pt x="267" y="148"/>
                  </a:cubicBezTo>
                  <a:cubicBezTo>
                    <a:pt x="267" y="211"/>
                    <a:pt x="215" y="262"/>
                    <a:pt x="151" y="262"/>
                  </a:cubicBez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1"/>
            <p:cNvSpPr>
              <a:spLocks noEditPoints="1"/>
            </p:cNvSpPr>
            <p:nvPr/>
          </p:nvSpPr>
          <p:spPr bwMode="auto">
            <a:xfrm>
              <a:off x="4314825" y="2851283"/>
              <a:ext cx="1838325" cy="1803400"/>
            </a:xfrm>
            <a:custGeom>
              <a:avLst/>
              <a:gdLst>
                <a:gd name="T0" fmla="*/ 82 w 163"/>
                <a:gd name="T1" fmla="*/ 0 h 160"/>
                <a:gd name="T2" fmla="*/ 0 w 163"/>
                <a:gd name="T3" fmla="*/ 80 h 160"/>
                <a:gd name="T4" fmla="*/ 82 w 163"/>
                <a:gd name="T5" fmla="*/ 160 h 160"/>
                <a:gd name="T6" fmla="*/ 163 w 163"/>
                <a:gd name="T7" fmla="*/ 80 h 160"/>
                <a:gd name="T8" fmla="*/ 82 w 163"/>
                <a:gd name="T9" fmla="*/ 0 h 160"/>
                <a:gd name="T10" fmla="*/ 82 w 163"/>
                <a:gd name="T11" fmla="*/ 126 h 160"/>
                <a:gd name="T12" fmla="*/ 35 w 163"/>
                <a:gd name="T13" fmla="*/ 80 h 160"/>
                <a:gd name="T14" fmla="*/ 82 w 163"/>
                <a:gd name="T15" fmla="*/ 35 h 160"/>
                <a:gd name="T16" fmla="*/ 128 w 163"/>
                <a:gd name="T17" fmla="*/ 80 h 160"/>
                <a:gd name="T18" fmla="*/ 82 w 163"/>
                <a:gd name="T19"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60">
                  <a:moveTo>
                    <a:pt x="82" y="0"/>
                  </a:moveTo>
                  <a:cubicBezTo>
                    <a:pt x="37" y="0"/>
                    <a:pt x="0" y="36"/>
                    <a:pt x="0" y="80"/>
                  </a:cubicBezTo>
                  <a:cubicBezTo>
                    <a:pt x="0" y="124"/>
                    <a:pt x="37" y="160"/>
                    <a:pt x="82" y="160"/>
                  </a:cubicBezTo>
                  <a:cubicBezTo>
                    <a:pt x="126" y="160"/>
                    <a:pt x="163" y="124"/>
                    <a:pt x="163" y="80"/>
                  </a:cubicBezTo>
                  <a:cubicBezTo>
                    <a:pt x="163" y="36"/>
                    <a:pt x="126" y="0"/>
                    <a:pt x="82" y="0"/>
                  </a:cubicBezTo>
                  <a:close/>
                  <a:moveTo>
                    <a:pt x="82" y="126"/>
                  </a:moveTo>
                  <a:cubicBezTo>
                    <a:pt x="56" y="126"/>
                    <a:pt x="35" y="105"/>
                    <a:pt x="35" y="80"/>
                  </a:cubicBezTo>
                  <a:cubicBezTo>
                    <a:pt x="35" y="55"/>
                    <a:pt x="56" y="35"/>
                    <a:pt x="82" y="35"/>
                  </a:cubicBezTo>
                  <a:cubicBezTo>
                    <a:pt x="107" y="35"/>
                    <a:pt x="128" y="55"/>
                    <a:pt x="128" y="80"/>
                  </a:cubicBezTo>
                  <a:cubicBezTo>
                    <a:pt x="128" y="105"/>
                    <a:pt x="107" y="126"/>
                    <a:pt x="82" y="126"/>
                  </a:cubicBez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12"/>
            <p:cNvSpPr>
              <a:spLocks noChangeArrowheads="1"/>
            </p:cNvSpPr>
            <p:nvPr/>
          </p:nvSpPr>
          <p:spPr bwMode="auto">
            <a:xfrm>
              <a:off x="4991100" y="3516446"/>
              <a:ext cx="485775" cy="473075"/>
            </a:xfrm>
            <a:prstGeom prst="ellipse">
              <a:avLst/>
            </a:pr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8" name="Group 117"/>
          <p:cNvGrpSpPr/>
          <p:nvPr/>
        </p:nvGrpSpPr>
        <p:grpSpPr>
          <a:xfrm>
            <a:off x="1399350" y="1387530"/>
            <a:ext cx="731291" cy="718977"/>
            <a:chOff x="3536950" y="2084521"/>
            <a:chExt cx="3394075" cy="3336925"/>
          </a:xfrm>
          <a:solidFill>
            <a:schemeClr val="bg1">
              <a:lumMod val="95000"/>
            </a:schemeClr>
          </a:solidFill>
        </p:grpSpPr>
        <p:sp>
          <p:nvSpPr>
            <p:cNvPr id="119" name="Freeform 10"/>
            <p:cNvSpPr>
              <a:spLocks noEditPoints="1"/>
            </p:cNvSpPr>
            <p:nvPr/>
          </p:nvSpPr>
          <p:spPr bwMode="auto">
            <a:xfrm>
              <a:off x="3536950" y="2084521"/>
              <a:ext cx="3394075" cy="3336925"/>
            </a:xfrm>
            <a:custGeom>
              <a:avLst/>
              <a:gdLst>
                <a:gd name="T0" fmla="*/ 151 w 301"/>
                <a:gd name="T1" fmla="*/ 0 h 296"/>
                <a:gd name="T2" fmla="*/ 0 w 301"/>
                <a:gd name="T3" fmla="*/ 148 h 296"/>
                <a:gd name="T4" fmla="*/ 151 w 301"/>
                <a:gd name="T5" fmla="*/ 296 h 296"/>
                <a:gd name="T6" fmla="*/ 301 w 301"/>
                <a:gd name="T7" fmla="*/ 148 h 296"/>
                <a:gd name="T8" fmla="*/ 151 w 301"/>
                <a:gd name="T9" fmla="*/ 0 h 296"/>
                <a:gd name="T10" fmla="*/ 151 w 301"/>
                <a:gd name="T11" fmla="*/ 262 h 296"/>
                <a:gd name="T12" fmla="*/ 34 w 301"/>
                <a:gd name="T13" fmla="*/ 148 h 296"/>
                <a:gd name="T14" fmla="*/ 151 w 301"/>
                <a:gd name="T15" fmla="*/ 34 h 296"/>
                <a:gd name="T16" fmla="*/ 267 w 301"/>
                <a:gd name="T17" fmla="*/ 148 h 296"/>
                <a:gd name="T18" fmla="*/ 151 w 301"/>
                <a:gd name="T19" fmla="*/ 26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1" h="296">
                  <a:moveTo>
                    <a:pt x="151" y="0"/>
                  </a:moveTo>
                  <a:cubicBezTo>
                    <a:pt x="67" y="0"/>
                    <a:pt x="0" y="66"/>
                    <a:pt x="0" y="148"/>
                  </a:cubicBezTo>
                  <a:cubicBezTo>
                    <a:pt x="0" y="230"/>
                    <a:pt x="67" y="296"/>
                    <a:pt x="151" y="296"/>
                  </a:cubicBezTo>
                  <a:cubicBezTo>
                    <a:pt x="234" y="296"/>
                    <a:pt x="301" y="230"/>
                    <a:pt x="301" y="148"/>
                  </a:cubicBezTo>
                  <a:cubicBezTo>
                    <a:pt x="301" y="66"/>
                    <a:pt x="234" y="0"/>
                    <a:pt x="151" y="0"/>
                  </a:cubicBezTo>
                  <a:close/>
                  <a:moveTo>
                    <a:pt x="151" y="262"/>
                  </a:moveTo>
                  <a:cubicBezTo>
                    <a:pt x="86" y="262"/>
                    <a:pt x="34" y="211"/>
                    <a:pt x="34" y="148"/>
                  </a:cubicBezTo>
                  <a:cubicBezTo>
                    <a:pt x="34" y="85"/>
                    <a:pt x="86" y="34"/>
                    <a:pt x="151" y="34"/>
                  </a:cubicBezTo>
                  <a:cubicBezTo>
                    <a:pt x="215" y="34"/>
                    <a:pt x="267" y="85"/>
                    <a:pt x="267" y="148"/>
                  </a:cubicBezTo>
                  <a:cubicBezTo>
                    <a:pt x="267" y="211"/>
                    <a:pt x="215" y="262"/>
                    <a:pt x="151" y="262"/>
                  </a:cubicBez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11"/>
            <p:cNvSpPr>
              <a:spLocks noEditPoints="1"/>
            </p:cNvSpPr>
            <p:nvPr/>
          </p:nvSpPr>
          <p:spPr bwMode="auto">
            <a:xfrm>
              <a:off x="4314825" y="2851283"/>
              <a:ext cx="1838325" cy="1803400"/>
            </a:xfrm>
            <a:custGeom>
              <a:avLst/>
              <a:gdLst>
                <a:gd name="T0" fmla="*/ 82 w 163"/>
                <a:gd name="T1" fmla="*/ 0 h 160"/>
                <a:gd name="T2" fmla="*/ 0 w 163"/>
                <a:gd name="T3" fmla="*/ 80 h 160"/>
                <a:gd name="T4" fmla="*/ 82 w 163"/>
                <a:gd name="T5" fmla="*/ 160 h 160"/>
                <a:gd name="T6" fmla="*/ 163 w 163"/>
                <a:gd name="T7" fmla="*/ 80 h 160"/>
                <a:gd name="T8" fmla="*/ 82 w 163"/>
                <a:gd name="T9" fmla="*/ 0 h 160"/>
                <a:gd name="T10" fmla="*/ 82 w 163"/>
                <a:gd name="T11" fmla="*/ 126 h 160"/>
                <a:gd name="T12" fmla="*/ 35 w 163"/>
                <a:gd name="T13" fmla="*/ 80 h 160"/>
                <a:gd name="T14" fmla="*/ 82 w 163"/>
                <a:gd name="T15" fmla="*/ 35 h 160"/>
                <a:gd name="T16" fmla="*/ 128 w 163"/>
                <a:gd name="T17" fmla="*/ 80 h 160"/>
                <a:gd name="T18" fmla="*/ 82 w 163"/>
                <a:gd name="T19"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60">
                  <a:moveTo>
                    <a:pt x="82" y="0"/>
                  </a:moveTo>
                  <a:cubicBezTo>
                    <a:pt x="37" y="0"/>
                    <a:pt x="0" y="36"/>
                    <a:pt x="0" y="80"/>
                  </a:cubicBezTo>
                  <a:cubicBezTo>
                    <a:pt x="0" y="124"/>
                    <a:pt x="37" y="160"/>
                    <a:pt x="82" y="160"/>
                  </a:cubicBezTo>
                  <a:cubicBezTo>
                    <a:pt x="126" y="160"/>
                    <a:pt x="163" y="124"/>
                    <a:pt x="163" y="80"/>
                  </a:cubicBezTo>
                  <a:cubicBezTo>
                    <a:pt x="163" y="36"/>
                    <a:pt x="126" y="0"/>
                    <a:pt x="82" y="0"/>
                  </a:cubicBezTo>
                  <a:close/>
                  <a:moveTo>
                    <a:pt x="82" y="126"/>
                  </a:moveTo>
                  <a:cubicBezTo>
                    <a:pt x="56" y="126"/>
                    <a:pt x="35" y="105"/>
                    <a:pt x="35" y="80"/>
                  </a:cubicBezTo>
                  <a:cubicBezTo>
                    <a:pt x="35" y="55"/>
                    <a:pt x="56" y="35"/>
                    <a:pt x="82" y="35"/>
                  </a:cubicBezTo>
                  <a:cubicBezTo>
                    <a:pt x="107" y="35"/>
                    <a:pt x="128" y="55"/>
                    <a:pt x="128" y="80"/>
                  </a:cubicBezTo>
                  <a:cubicBezTo>
                    <a:pt x="128" y="105"/>
                    <a:pt x="107" y="126"/>
                    <a:pt x="82" y="126"/>
                  </a:cubicBez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Oval 12"/>
            <p:cNvSpPr>
              <a:spLocks noChangeArrowheads="1"/>
            </p:cNvSpPr>
            <p:nvPr/>
          </p:nvSpPr>
          <p:spPr bwMode="auto">
            <a:xfrm>
              <a:off x="4991100" y="3516446"/>
              <a:ext cx="485775" cy="473075"/>
            </a:xfrm>
            <a:prstGeom prst="ellipse">
              <a:avLst/>
            </a:pr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2" name="Rectangle 111"/>
          <p:cNvSpPr/>
          <p:nvPr>
            <p:custDataLst>
              <p:tags r:id="rId1"/>
            </p:custDataLst>
          </p:nvPr>
        </p:nvSpPr>
        <p:spPr bwMode="ltGray">
          <a:xfrm>
            <a:off x="281305" y="5454831"/>
            <a:ext cx="8581390" cy="492325"/>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
        <p:nvSpPr>
          <p:cNvPr id="86" name="Path 69"/>
          <p:cNvSpPr/>
          <p:nvPr/>
        </p:nvSpPr>
        <p:spPr>
          <a:xfrm>
            <a:off x="1235727" y="4275188"/>
            <a:ext cx="7126717" cy="0"/>
          </a:xfrm>
          <a:custGeom>
            <a:avLst/>
            <a:gdLst/>
            <a:ahLst/>
            <a:cxnLst/>
            <a:rect l="l" t="t" r="r" b="b"/>
            <a:pathLst>
              <a:path w="8052800">
                <a:moveTo>
                  <a:pt x="0" y="0"/>
                </a:moveTo>
                <a:lnTo>
                  <a:pt x="8052800" y="0"/>
                </a:lnTo>
              </a:path>
            </a:pathLst>
          </a:custGeom>
          <a:ln w="9525" cmpd="sng">
            <a:solidFill>
              <a:srgbClr val="666666"/>
            </a:solidFill>
          </a:ln>
        </p:spPr>
      </p:sp>
      <p:sp>
        <p:nvSpPr>
          <p:cNvPr id="4" name="Title 3"/>
          <p:cNvSpPr>
            <a:spLocks noGrp="1"/>
          </p:cNvSpPr>
          <p:nvPr>
            <p:ph type="title"/>
          </p:nvPr>
        </p:nvSpPr>
        <p:spPr/>
        <p:txBody>
          <a:bodyPr/>
          <a:lstStyle/>
          <a:p>
            <a:r>
              <a:rPr lang="en-GB" dirty="0" smtClean="0"/>
              <a:t>Brand equity is not</a:t>
            </a:r>
            <a:endParaRPr lang="en-GB" dirty="0"/>
          </a:p>
        </p:txBody>
      </p:sp>
      <p:sp>
        <p:nvSpPr>
          <p:cNvPr id="19" name="Path 10"/>
          <p:cNvSpPr/>
          <p:nvPr/>
        </p:nvSpPr>
        <p:spPr>
          <a:xfrm>
            <a:off x="1235727" y="4277432"/>
            <a:ext cx="7126717" cy="0"/>
          </a:xfrm>
          <a:custGeom>
            <a:avLst/>
            <a:gdLst/>
            <a:ahLst/>
            <a:cxnLst/>
            <a:rect l="l" t="t" r="r" b="b"/>
            <a:pathLst>
              <a:path w="8052800">
                <a:moveTo>
                  <a:pt x="0" y="0"/>
                </a:moveTo>
                <a:lnTo>
                  <a:pt x="8052800" y="0"/>
                </a:lnTo>
              </a:path>
            </a:pathLst>
          </a:custGeom>
          <a:ln w="9525" cmpd="sng">
            <a:solidFill>
              <a:srgbClr val="DDDDDD"/>
            </a:solidFill>
          </a:ln>
        </p:spPr>
      </p:sp>
      <p:sp>
        <p:nvSpPr>
          <p:cNvPr id="21" name="TextBox 9"/>
          <p:cNvSpPr txBox="1"/>
          <p:nvPr/>
        </p:nvSpPr>
        <p:spPr>
          <a:xfrm rot="16200000">
            <a:off x="-231736" y="2839332"/>
            <a:ext cx="1792157" cy="215444"/>
          </a:xfrm>
          <a:prstGeom prst="rect">
            <a:avLst/>
          </a:prstGeom>
          <a:noFill/>
        </p:spPr>
        <p:txBody>
          <a:bodyPr wrap="none" lIns="0" tIns="0" rIns="0" bIns="0" rtlCol="0" anchor="b" anchorCtr="0">
            <a:spAutoFit/>
          </a:bodyPr>
          <a:lstStyle/>
          <a:p>
            <a:pPr algn="l"/>
            <a:r>
              <a:rPr lang="en-GB" sz="1400" b="1" i="0" dirty="0" smtClean="0">
                <a:solidFill>
                  <a:srgbClr val="000000"/>
                </a:solidFill>
                <a:latin typeface="+mj-lt"/>
                <a:cs typeface="Arial"/>
              </a:rPr>
              <a:t>Situational Equity</a:t>
            </a:r>
            <a:endParaRPr lang="en-GB" sz="1400" dirty="0">
              <a:latin typeface="+mj-lt"/>
            </a:endParaRPr>
          </a:p>
        </p:txBody>
      </p:sp>
      <p:sp>
        <p:nvSpPr>
          <p:cNvPr id="76" name="TextBox 28"/>
          <p:cNvSpPr txBox="1"/>
          <p:nvPr/>
        </p:nvSpPr>
        <p:spPr>
          <a:xfrm>
            <a:off x="1079831" y="4176083"/>
            <a:ext cx="105798" cy="200055"/>
          </a:xfrm>
          <a:prstGeom prst="rect">
            <a:avLst/>
          </a:prstGeom>
          <a:noFill/>
        </p:spPr>
        <p:txBody>
          <a:bodyPr wrap="none" lIns="0" tIns="0" rIns="0" bIns="0" rtlCol="0" anchor="b" anchorCtr="0">
            <a:spAutoFit/>
          </a:bodyPr>
          <a:lstStyle/>
          <a:p>
            <a:pPr algn="l"/>
            <a:r>
              <a:rPr lang="en-GB" sz="1300" b="0" i="0" smtClean="0">
                <a:solidFill>
                  <a:srgbClr val="000000"/>
                </a:solidFill>
                <a:latin typeface="+mj-lt"/>
                <a:cs typeface="Arial"/>
              </a:rPr>
              <a:t>0</a:t>
            </a:r>
            <a:endParaRPr lang="en-GB" sz="1300" dirty="0">
              <a:latin typeface="+mj-lt"/>
            </a:endParaRPr>
          </a:p>
        </p:txBody>
      </p:sp>
      <p:sp>
        <p:nvSpPr>
          <p:cNvPr id="78" name="TextBox 30"/>
          <p:cNvSpPr txBox="1"/>
          <p:nvPr/>
        </p:nvSpPr>
        <p:spPr>
          <a:xfrm>
            <a:off x="1079831" y="3580707"/>
            <a:ext cx="105798" cy="200055"/>
          </a:xfrm>
          <a:prstGeom prst="rect">
            <a:avLst/>
          </a:prstGeom>
          <a:noFill/>
        </p:spPr>
        <p:txBody>
          <a:bodyPr wrap="none" lIns="0" tIns="0" rIns="0" bIns="0" rtlCol="0" anchor="b" anchorCtr="0">
            <a:spAutoFit/>
          </a:bodyPr>
          <a:lstStyle/>
          <a:p>
            <a:pPr algn="l"/>
            <a:r>
              <a:rPr lang="en-GB" sz="1300" b="0" i="0" dirty="0" smtClean="0">
                <a:solidFill>
                  <a:srgbClr val="000000"/>
                </a:solidFill>
                <a:latin typeface="+mj-lt"/>
                <a:cs typeface="Arial"/>
              </a:rPr>
              <a:t>2</a:t>
            </a:r>
            <a:endParaRPr lang="en-GB" sz="1300" dirty="0">
              <a:latin typeface="+mj-lt"/>
            </a:endParaRPr>
          </a:p>
        </p:txBody>
      </p:sp>
      <p:sp>
        <p:nvSpPr>
          <p:cNvPr id="80" name="TextBox 32"/>
          <p:cNvSpPr txBox="1"/>
          <p:nvPr/>
        </p:nvSpPr>
        <p:spPr>
          <a:xfrm>
            <a:off x="1079831" y="2989778"/>
            <a:ext cx="105798" cy="200055"/>
          </a:xfrm>
          <a:prstGeom prst="rect">
            <a:avLst/>
          </a:prstGeom>
          <a:noFill/>
        </p:spPr>
        <p:txBody>
          <a:bodyPr wrap="none" lIns="0" tIns="0" rIns="0" bIns="0" rtlCol="0" anchor="b" anchorCtr="0">
            <a:spAutoFit/>
          </a:bodyPr>
          <a:lstStyle/>
          <a:p>
            <a:pPr algn="l"/>
            <a:r>
              <a:rPr lang="en-GB" sz="1300" b="0" i="0" smtClean="0">
                <a:solidFill>
                  <a:srgbClr val="000000"/>
                </a:solidFill>
                <a:latin typeface="+mj-lt"/>
                <a:cs typeface="Arial"/>
              </a:rPr>
              <a:t>4</a:t>
            </a:r>
            <a:endParaRPr lang="en-GB" sz="1300" dirty="0">
              <a:latin typeface="+mj-lt"/>
            </a:endParaRPr>
          </a:p>
        </p:txBody>
      </p:sp>
      <p:sp>
        <p:nvSpPr>
          <p:cNvPr id="82" name="TextBox 34"/>
          <p:cNvSpPr txBox="1"/>
          <p:nvPr/>
        </p:nvSpPr>
        <p:spPr>
          <a:xfrm>
            <a:off x="1079831" y="2394403"/>
            <a:ext cx="105798" cy="200055"/>
          </a:xfrm>
          <a:prstGeom prst="rect">
            <a:avLst/>
          </a:prstGeom>
          <a:noFill/>
        </p:spPr>
        <p:txBody>
          <a:bodyPr wrap="none" lIns="0" tIns="0" rIns="0" bIns="0" rtlCol="0" anchor="b" anchorCtr="0">
            <a:spAutoFit/>
          </a:bodyPr>
          <a:lstStyle/>
          <a:p>
            <a:pPr algn="l"/>
            <a:r>
              <a:rPr lang="en-GB" sz="1300" b="0" i="0" smtClean="0">
                <a:solidFill>
                  <a:srgbClr val="000000"/>
                </a:solidFill>
                <a:latin typeface="+mj-lt"/>
                <a:cs typeface="Arial"/>
              </a:rPr>
              <a:t>6</a:t>
            </a:r>
            <a:endParaRPr lang="en-GB" sz="1300" dirty="0">
              <a:latin typeface="+mj-lt"/>
            </a:endParaRPr>
          </a:p>
        </p:txBody>
      </p:sp>
      <p:sp>
        <p:nvSpPr>
          <p:cNvPr id="84" name="TextBox 36"/>
          <p:cNvSpPr txBox="1"/>
          <p:nvPr/>
        </p:nvSpPr>
        <p:spPr>
          <a:xfrm>
            <a:off x="1079831" y="1799028"/>
            <a:ext cx="105798" cy="200055"/>
          </a:xfrm>
          <a:prstGeom prst="rect">
            <a:avLst/>
          </a:prstGeom>
          <a:noFill/>
        </p:spPr>
        <p:txBody>
          <a:bodyPr wrap="none" lIns="0" tIns="0" rIns="0" bIns="0" rtlCol="0" anchor="b" anchorCtr="0">
            <a:spAutoFit/>
          </a:bodyPr>
          <a:lstStyle/>
          <a:p>
            <a:pPr algn="l"/>
            <a:r>
              <a:rPr lang="en-GB" sz="1300" b="0" i="0" dirty="0" smtClean="0">
                <a:solidFill>
                  <a:srgbClr val="000000"/>
                </a:solidFill>
                <a:latin typeface="+mj-lt"/>
                <a:cs typeface="Arial"/>
              </a:rPr>
              <a:t>8</a:t>
            </a:r>
            <a:endParaRPr lang="en-GB" sz="1300" dirty="0">
              <a:latin typeface="+mj-lt"/>
            </a:endParaRPr>
          </a:p>
        </p:txBody>
      </p:sp>
      <p:sp>
        <p:nvSpPr>
          <p:cNvPr id="87" name="Path 70"/>
          <p:cNvSpPr/>
          <p:nvPr/>
        </p:nvSpPr>
        <p:spPr>
          <a:xfrm flipH="1">
            <a:off x="1194162" y="1387530"/>
            <a:ext cx="45719" cy="2885393"/>
          </a:xfrm>
          <a:custGeom>
            <a:avLst/>
            <a:gdLst/>
            <a:ahLst/>
            <a:cxnLst/>
            <a:rect l="l" t="t" r="r" b="b"/>
            <a:pathLst>
              <a:path h="3019800">
                <a:moveTo>
                  <a:pt x="0" y="0"/>
                </a:moveTo>
                <a:lnTo>
                  <a:pt x="0" y="3019800"/>
                </a:lnTo>
              </a:path>
            </a:pathLst>
          </a:custGeom>
          <a:ln w="9525" cmpd="sng">
            <a:solidFill>
              <a:srgbClr val="666666"/>
            </a:solidFill>
          </a:ln>
        </p:spPr>
      </p:sp>
      <p:sp>
        <p:nvSpPr>
          <p:cNvPr id="100" name="TextBox 50"/>
          <p:cNvSpPr txBox="1"/>
          <p:nvPr/>
        </p:nvSpPr>
        <p:spPr>
          <a:xfrm>
            <a:off x="6041298" y="4805331"/>
            <a:ext cx="1088439" cy="369332"/>
          </a:xfrm>
          <a:prstGeom prst="rect">
            <a:avLst/>
          </a:prstGeom>
          <a:noFill/>
        </p:spPr>
        <p:txBody>
          <a:bodyPr wrap="none" lIns="0" tIns="0" rIns="0" bIns="0" rtlCol="0" anchor="b" anchorCtr="0">
            <a:spAutoFit/>
          </a:bodyPr>
          <a:lstStyle/>
          <a:p>
            <a:pPr algn="ctr"/>
            <a:r>
              <a:rPr lang="en-GB" sz="1200" i="0" dirty="0" smtClean="0">
                <a:solidFill>
                  <a:srgbClr val="000000"/>
                </a:solidFill>
                <a:latin typeface="+mj-lt"/>
                <a:cs typeface="Arial"/>
              </a:rPr>
              <a:t>Evening </a:t>
            </a:r>
            <a:r>
              <a:rPr lang="en-GB" sz="1200" b="0" i="0" dirty="0" smtClean="0">
                <a:solidFill>
                  <a:srgbClr val="000000"/>
                </a:solidFill>
                <a:latin typeface="+mj-lt"/>
                <a:cs typeface="Arial"/>
              </a:rPr>
              <a:t/>
            </a:r>
            <a:br>
              <a:rPr lang="en-GB" sz="1200" b="0" i="0" dirty="0" smtClean="0">
                <a:solidFill>
                  <a:srgbClr val="000000"/>
                </a:solidFill>
                <a:latin typeface="+mj-lt"/>
                <a:cs typeface="Arial"/>
              </a:rPr>
            </a:br>
            <a:r>
              <a:rPr lang="en-GB" sz="1200" b="0" i="0" dirty="0" smtClean="0">
                <a:solidFill>
                  <a:srgbClr val="000000"/>
                </a:solidFill>
                <a:latin typeface="+mj-lt"/>
                <a:cs typeface="Arial"/>
              </a:rPr>
              <a:t>(7pm – 9pm) </a:t>
            </a:r>
            <a:endParaRPr lang="en-GB" sz="1200" dirty="0">
              <a:latin typeface="+mj-lt"/>
            </a:endParaRPr>
          </a:p>
        </p:txBody>
      </p:sp>
      <p:sp>
        <p:nvSpPr>
          <p:cNvPr id="110" name="Freeform 109"/>
          <p:cNvSpPr/>
          <p:nvPr/>
        </p:nvSpPr>
        <p:spPr>
          <a:xfrm>
            <a:off x="1711054" y="1747019"/>
            <a:ext cx="6491159" cy="2077765"/>
          </a:xfrm>
          <a:custGeom>
            <a:avLst/>
            <a:gdLst>
              <a:gd name="connsiteX0" fmla="*/ 0 w 7334655"/>
              <a:gd name="connsiteY0" fmla="*/ 0 h 2347761"/>
              <a:gd name="connsiteX1" fmla="*/ 116732 w 7334655"/>
              <a:gd name="connsiteY1" fmla="*/ 116732 h 2347761"/>
              <a:gd name="connsiteX2" fmla="*/ 136187 w 7334655"/>
              <a:gd name="connsiteY2" fmla="*/ 145915 h 2347761"/>
              <a:gd name="connsiteX3" fmla="*/ 175098 w 7334655"/>
              <a:gd name="connsiteY3" fmla="*/ 184825 h 2347761"/>
              <a:gd name="connsiteX4" fmla="*/ 223736 w 7334655"/>
              <a:gd name="connsiteY4" fmla="*/ 252919 h 2347761"/>
              <a:gd name="connsiteX5" fmla="*/ 262647 w 7334655"/>
              <a:gd name="connsiteY5" fmla="*/ 291830 h 2347761"/>
              <a:gd name="connsiteX6" fmla="*/ 311285 w 7334655"/>
              <a:gd name="connsiteY6" fmla="*/ 350196 h 2347761"/>
              <a:gd name="connsiteX7" fmla="*/ 359923 w 7334655"/>
              <a:gd name="connsiteY7" fmla="*/ 437744 h 2347761"/>
              <a:gd name="connsiteX8" fmla="*/ 408562 w 7334655"/>
              <a:gd name="connsiteY8" fmla="*/ 486383 h 2347761"/>
              <a:gd name="connsiteX9" fmla="*/ 447472 w 7334655"/>
              <a:gd name="connsiteY9" fmla="*/ 544749 h 2347761"/>
              <a:gd name="connsiteX10" fmla="*/ 496111 w 7334655"/>
              <a:gd name="connsiteY10" fmla="*/ 593387 h 2347761"/>
              <a:gd name="connsiteX11" fmla="*/ 525294 w 7334655"/>
              <a:gd name="connsiteY11" fmla="*/ 622570 h 2347761"/>
              <a:gd name="connsiteX12" fmla="*/ 564204 w 7334655"/>
              <a:gd name="connsiteY12" fmla="*/ 680936 h 2347761"/>
              <a:gd name="connsiteX13" fmla="*/ 603115 w 7334655"/>
              <a:gd name="connsiteY13" fmla="*/ 719847 h 2347761"/>
              <a:gd name="connsiteX14" fmla="*/ 632298 w 7334655"/>
              <a:gd name="connsiteY14" fmla="*/ 749030 h 2347761"/>
              <a:gd name="connsiteX15" fmla="*/ 661481 w 7334655"/>
              <a:gd name="connsiteY15" fmla="*/ 778213 h 2347761"/>
              <a:gd name="connsiteX16" fmla="*/ 690664 w 7334655"/>
              <a:gd name="connsiteY16" fmla="*/ 807396 h 2347761"/>
              <a:gd name="connsiteX17" fmla="*/ 719847 w 7334655"/>
              <a:gd name="connsiteY17" fmla="*/ 826851 h 2347761"/>
              <a:gd name="connsiteX18" fmla="*/ 739302 w 7334655"/>
              <a:gd name="connsiteY18" fmla="*/ 856034 h 2347761"/>
              <a:gd name="connsiteX19" fmla="*/ 797668 w 7334655"/>
              <a:gd name="connsiteY19" fmla="*/ 894944 h 2347761"/>
              <a:gd name="connsiteX20" fmla="*/ 826851 w 7334655"/>
              <a:gd name="connsiteY20" fmla="*/ 914400 h 2347761"/>
              <a:gd name="connsiteX21" fmla="*/ 914400 w 7334655"/>
              <a:gd name="connsiteY21" fmla="*/ 1001949 h 2347761"/>
              <a:gd name="connsiteX22" fmla="*/ 943583 w 7334655"/>
              <a:gd name="connsiteY22" fmla="*/ 1021404 h 2347761"/>
              <a:gd name="connsiteX23" fmla="*/ 1011677 w 7334655"/>
              <a:gd name="connsiteY23" fmla="*/ 1070042 h 2347761"/>
              <a:gd name="connsiteX24" fmla="*/ 1070043 w 7334655"/>
              <a:gd name="connsiteY24" fmla="*/ 1118681 h 2347761"/>
              <a:gd name="connsiteX25" fmla="*/ 1128409 w 7334655"/>
              <a:gd name="connsiteY25" fmla="*/ 1157591 h 2347761"/>
              <a:gd name="connsiteX26" fmla="*/ 1167319 w 7334655"/>
              <a:gd name="connsiteY26" fmla="*/ 1186774 h 2347761"/>
              <a:gd name="connsiteX27" fmla="*/ 1225685 w 7334655"/>
              <a:gd name="connsiteY27" fmla="*/ 1225685 h 2347761"/>
              <a:gd name="connsiteX28" fmla="*/ 1284051 w 7334655"/>
              <a:gd name="connsiteY28" fmla="*/ 1274323 h 2347761"/>
              <a:gd name="connsiteX29" fmla="*/ 1303506 w 7334655"/>
              <a:gd name="connsiteY29" fmla="*/ 1293779 h 2347761"/>
              <a:gd name="connsiteX30" fmla="*/ 1332689 w 7334655"/>
              <a:gd name="connsiteY30" fmla="*/ 1303506 h 2347761"/>
              <a:gd name="connsiteX31" fmla="*/ 1352145 w 7334655"/>
              <a:gd name="connsiteY31" fmla="*/ 1322961 h 2347761"/>
              <a:gd name="connsiteX32" fmla="*/ 1449421 w 7334655"/>
              <a:gd name="connsiteY32" fmla="*/ 1381327 h 2347761"/>
              <a:gd name="connsiteX33" fmla="*/ 1507787 w 7334655"/>
              <a:gd name="connsiteY33" fmla="*/ 1400783 h 2347761"/>
              <a:gd name="connsiteX34" fmla="*/ 1556426 w 7334655"/>
              <a:gd name="connsiteY34" fmla="*/ 1429966 h 2347761"/>
              <a:gd name="connsiteX35" fmla="*/ 1585609 w 7334655"/>
              <a:gd name="connsiteY35" fmla="*/ 1449421 h 2347761"/>
              <a:gd name="connsiteX36" fmla="*/ 1741251 w 7334655"/>
              <a:gd name="connsiteY36" fmla="*/ 1468876 h 2347761"/>
              <a:gd name="connsiteX37" fmla="*/ 2149813 w 7334655"/>
              <a:gd name="connsiteY37" fmla="*/ 1468876 h 2347761"/>
              <a:gd name="connsiteX38" fmla="*/ 2324911 w 7334655"/>
              <a:gd name="connsiteY38" fmla="*/ 1459149 h 2347761"/>
              <a:gd name="connsiteX39" fmla="*/ 2363821 w 7334655"/>
              <a:gd name="connsiteY39" fmla="*/ 1449421 h 2347761"/>
              <a:gd name="connsiteX40" fmla="*/ 2422187 w 7334655"/>
              <a:gd name="connsiteY40" fmla="*/ 1429966 h 2347761"/>
              <a:gd name="connsiteX41" fmla="*/ 2500009 w 7334655"/>
              <a:gd name="connsiteY41" fmla="*/ 1410510 h 2347761"/>
              <a:gd name="connsiteX42" fmla="*/ 2529192 w 7334655"/>
              <a:gd name="connsiteY42" fmla="*/ 1391055 h 2347761"/>
              <a:gd name="connsiteX43" fmla="*/ 2558374 w 7334655"/>
              <a:gd name="connsiteY43" fmla="*/ 1381327 h 2347761"/>
              <a:gd name="connsiteX44" fmla="*/ 2645923 w 7334655"/>
              <a:gd name="connsiteY44" fmla="*/ 1352144 h 2347761"/>
              <a:gd name="connsiteX45" fmla="*/ 2723745 w 7334655"/>
              <a:gd name="connsiteY45" fmla="*/ 1313234 h 2347761"/>
              <a:gd name="connsiteX46" fmla="*/ 2762655 w 7334655"/>
              <a:gd name="connsiteY46" fmla="*/ 1293779 h 2347761"/>
              <a:gd name="connsiteX47" fmla="*/ 2869660 w 7334655"/>
              <a:gd name="connsiteY47" fmla="*/ 1264596 h 2347761"/>
              <a:gd name="connsiteX48" fmla="*/ 2908570 w 7334655"/>
              <a:gd name="connsiteY48" fmla="*/ 1254868 h 2347761"/>
              <a:gd name="connsiteX49" fmla="*/ 2966936 w 7334655"/>
              <a:gd name="connsiteY49" fmla="*/ 1235413 h 2347761"/>
              <a:gd name="connsiteX50" fmla="*/ 3210128 w 7334655"/>
              <a:gd name="connsiteY50" fmla="*/ 1245140 h 2347761"/>
              <a:gd name="connsiteX51" fmla="*/ 3268494 w 7334655"/>
              <a:gd name="connsiteY51" fmla="*/ 1264596 h 2347761"/>
              <a:gd name="connsiteX52" fmla="*/ 3404681 w 7334655"/>
              <a:gd name="connsiteY52" fmla="*/ 1313234 h 2347761"/>
              <a:gd name="connsiteX53" fmla="*/ 3433864 w 7334655"/>
              <a:gd name="connsiteY53" fmla="*/ 1332689 h 2347761"/>
              <a:gd name="connsiteX54" fmla="*/ 3511685 w 7334655"/>
              <a:gd name="connsiteY54" fmla="*/ 1361872 h 2347761"/>
              <a:gd name="connsiteX55" fmla="*/ 3618689 w 7334655"/>
              <a:gd name="connsiteY55" fmla="*/ 1410510 h 2347761"/>
              <a:gd name="connsiteX56" fmla="*/ 3667328 w 7334655"/>
              <a:gd name="connsiteY56" fmla="*/ 1439693 h 2347761"/>
              <a:gd name="connsiteX57" fmla="*/ 3784060 w 7334655"/>
              <a:gd name="connsiteY57" fmla="*/ 1488332 h 2347761"/>
              <a:gd name="connsiteX58" fmla="*/ 3832698 w 7334655"/>
              <a:gd name="connsiteY58" fmla="*/ 1517515 h 2347761"/>
              <a:gd name="connsiteX59" fmla="*/ 3861881 w 7334655"/>
              <a:gd name="connsiteY59" fmla="*/ 1527242 h 2347761"/>
              <a:gd name="connsiteX60" fmla="*/ 3891064 w 7334655"/>
              <a:gd name="connsiteY60" fmla="*/ 1546698 h 2347761"/>
              <a:gd name="connsiteX61" fmla="*/ 3939702 w 7334655"/>
              <a:gd name="connsiteY61" fmla="*/ 1556425 h 2347761"/>
              <a:gd name="connsiteX62" fmla="*/ 4007796 w 7334655"/>
              <a:gd name="connsiteY62" fmla="*/ 1585608 h 2347761"/>
              <a:gd name="connsiteX63" fmla="*/ 4027251 w 7334655"/>
              <a:gd name="connsiteY63" fmla="*/ 1605064 h 2347761"/>
              <a:gd name="connsiteX64" fmla="*/ 4075889 w 7334655"/>
              <a:gd name="connsiteY64" fmla="*/ 1614791 h 2347761"/>
              <a:gd name="connsiteX65" fmla="*/ 4105072 w 7334655"/>
              <a:gd name="connsiteY65" fmla="*/ 1634247 h 2347761"/>
              <a:gd name="connsiteX66" fmla="*/ 4202349 w 7334655"/>
              <a:gd name="connsiteY66" fmla="*/ 1663430 h 2347761"/>
              <a:gd name="connsiteX67" fmla="*/ 4289898 w 7334655"/>
              <a:gd name="connsiteY67" fmla="*/ 1692613 h 2347761"/>
              <a:gd name="connsiteX68" fmla="*/ 4319081 w 7334655"/>
              <a:gd name="connsiteY68" fmla="*/ 1712068 h 2347761"/>
              <a:gd name="connsiteX69" fmla="*/ 4445540 w 7334655"/>
              <a:gd name="connsiteY69" fmla="*/ 1741251 h 2347761"/>
              <a:gd name="connsiteX70" fmla="*/ 4552545 w 7334655"/>
              <a:gd name="connsiteY70" fmla="*/ 1780161 h 2347761"/>
              <a:gd name="connsiteX71" fmla="*/ 4601183 w 7334655"/>
              <a:gd name="connsiteY71" fmla="*/ 1799617 h 2347761"/>
              <a:gd name="connsiteX72" fmla="*/ 4688732 w 7334655"/>
              <a:gd name="connsiteY72" fmla="*/ 1828800 h 2347761"/>
              <a:gd name="connsiteX73" fmla="*/ 4756826 w 7334655"/>
              <a:gd name="connsiteY73" fmla="*/ 1848255 h 2347761"/>
              <a:gd name="connsiteX74" fmla="*/ 4786009 w 7334655"/>
              <a:gd name="connsiteY74" fmla="*/ 1857983 h 2347761"/>
              <a:gd name="connsiteX75" fmla="*/ 4815192 w 7334655"/>
              <a:gd name="connsiteY75" fmla="*/ 1877438 h 2347761"/>
              <a:gd name="connsiteX76" fmla="*/ 4863830 w 7334655"/>
              <a:gd name="connsiteY76" fmla="*/ 1887166 h 2347761"/>
              <a:gd name="connsiteX77" fmla="*/ 4922196 w 7334655"/>
              <a:gd name="connsiteY77" fmla="*/ 1906621 h 2347761"/>
              <a:gd name="connsiteX78" fmla="*/ 4961106 w 7334655"/>
              <a:gd name="connsiteY78" fmla="*/ 1926076 h 2347761"/>
              <a:gd name="connsiteX79" fmla="*/ 4990289 w 7334655"/>
              <a:gd name="connsiteY79" fmla="*/ 1935804 h 2347761"/>
              <a:gd name="connsiteX80" fmla="*/ 5038928 w 7334655"/>
              <a:gd name="connsiteY80" fmla="*/ 1955259 h 2347761"/>
              <a:gd name="connsiteX81" fmla="*/ 5077838 w 7334655"/>
              <a:gd name="connsiteY81" fmla="*/ 1964987 h 2347761"/>
              <a:gd name="connsiteX82" fmla="*/ 5116749 w 7334655"/>
              <a:gd name="connsiteY82" fmla="*/ 1984442 h 2347761"/>
              <a:gd name="connsiteX83" fmla="*/ 5155660 w 7334655"/>
              <a:gd name="connsiteY83" fmla="*/ 1994170 h 2347761"/>
              <a:gd name="connsiteX84" fmla="*/ 5194570 w 7334655"/>
              <a:gd name="connsiteY84" fmla="*/ 2013625 h 2347761"/>
              <a:gd name="connsiteX85" fmla="*/ 5233481 w 7334655"/>
              <a:gd name="connsiteY85" fmla="*/ 2023353 h 2347761"/>
              <a:gd name="connsiteX86" fmla="*/ 5291847 w 7334655"/>
              <a:gd name="connsiteY86" fmla="*/ 2052536 h 2347761"/>
              <a:gd name="connsiteX87" fmla="*/ 5350213 w 7334655"/>
              <a:gd name="connsiteY87" fmla="*/ 2071991 h 2347761"/>
              <a:gd name="connsiteX88" fmla="*/ 5437762 w 7334655"/>
              <a:gd name="connsiteY88" fmla="*/ 2101174 h 2347761"/>
              <a:gd name="connsiteX89" fmla="*/ 5476672 w 7334655"/>
              <a:gd name="connsiteY89" fmla="*/ 2120630 h 2347761"/>
              <a:gd name="connsiteX90" fmla="*/ 5554494 w 7334655"/>
              <a:gd name="connsiteY90" fmla="*/ 2140085 h 2347761"/>
              <a:gd name="connsiteX91" fmla="*/ 5612860 w 7334655"/>
              <a:gd name="connsiteY91" fmla="*/ 2159540 h 2347761"/>
              <a:gd name="connsiteX92" fmla="*/ 5651770 w 7334655"/>
              <a:gd name="connsiteY92" fmla="*/ 2178996 h 2347761"/>
              <a:gd name="connsiteX93" fmla="*/ 5690681 w 7334655"/>
              <a:gd name="connsiteY93" fmla="*/ 2188723 h 2347761"/>
              <a:gd name="connsiteX94" fmla="*/ 5778230 w 7334655"/>
              <a:gd name="connsiteY94" fmla="*/ 2217906 h 2347761"/>
              <a:gd name="connsiteX95" fmla="*/ 5846323 w 7334655"/>
              <a:gd name="connsiteY95" fmla="*/ 2227634 h 2347761"/>
              <a:gd name="connsiteX96" fmla="*/ 5963055 w 7334655"/>
              <a:gd name="connsiteY96" fmla="*/ 2247089 h 2347761"/>
              <a:gd name="connsiteX97" fmla="*/ 6147881 w 7334655"/>
              <a:gd name="connsiteY97" fmla="*/ 2256817 h 2347761"/>
              <a:gd name="connsiteX98" fmla="*/ 6254885 w 7334655"/>
              <a:gd name="connsiteY98" fmla="*/ 2276272 h 2347761"/>
              <a:gd name="connsiteX99" fmla="*/ 6313251 w 7334655"/>
              <a:gd name="connsiteY99" fmla="*/ 2305455 h 2347761"/>
              <a:gd name="connsiteX100" fmla="*/ 6361889 w 7334655"/>
              <a:gd name="connsiteY100" fmla="*/ 2315183 h 2347761"/>
              <a:gd name="connsiteX101" fmla="*/ 6400800 w 7334655"/>
              <a:gd name="connsiteY101" fmla="*/ 2324910 h 2347761"/>
              <a:gd name="connsiteX102" fmla="*/ 7334655 w 7334655"/>
              <a:gd name="connsiteY102" fmla="*/ 2334638 h 234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7334655" h="2347761">
                <a:moveTo>
                  <a:pt x="0" y="0"/>
                </a:moveTo>
                <a:cubicBezTo>
                  <a:pt x="38911" y="38911"/>
                  <a:pt x="86208" y="70946"/>
                  <a:pt x="116732" y="116732"/>
                </a:cubicBezTo>
                <a:cubicBezTo>
                  <a:pt x="123217" y="126460"/>
                  <a:pt x="128578" y="137038"/>
                  <a:pt x="136187" y="145915"/>
                </a:cubicBezTo>
                <a:cubicBezTo>
                  <a:pt x="148124" y="159842"/>
                  <a:pt x="163483" y="170629"/>
                  <a:pt x="175098" y="184825"/>
                </a:cubicBezTo>
                <a:cubicBezTo>
                  <a:pt x="192761" y="206413"/>
                  <a:pt x="206073" y="231331"/>
                  <a:pt x="223736" y="252919"/>
                </a:cubicBezTo>
                <a:cubicBezTo>
                  <a:pt x="235351" y="267116"/>
                  <a:pt x="254444" y="275424"/>
                  <a:pt x="262647" y="291830"/>
                </a:cubicBezTo>
                <a:cubicBezTo>
                  <a:pt x="287331" y="341197"/>
                  <a:pt x="270037" y="322696"/>
                  <a:pt x="311285" y="350196"/>
                </a:cubicBezTo>
                <a:cubicBezTo>
                  <a:pt x="328407" y="401561"/>
                  <a:pt x="315325" y="370847"/>
                  <a:pt x="359923" y="437744"/>
                </a:cubicBezTo>
                <a:cubicBezTo>
                  <a:pt x="372642" y="456822"/>
                  <a:pt x="395844" y="467305"/>
                  <a:pt x="408562" y="486383"/>
                </a:cubicBezTo>
                <a:lnTo>
                  <a:pt x="447472" y="544749"/>
                </a:lnTo>
                <a:cubicBezTo>
                  <a:pt x="460190" y="563827"/>
                  <a:pt x="479898" y="577174"/>
                  <a:pt x="496111" y="593387"/>
                </a:cubicBezTo>
                <a:cubicBezTo>
                  <a:pt x="505839" y="603115"/>
                  <a:pt x="517663" y="611123"/>
                  <a:pt x="525294" y="622570"/>
                </a:cubicBezTo>
                <a:lnTo>
                  <a:pt x="564204" y="680936"/>
                </a:lnTo>
                <a:cubicBezTo>
                  <a:pt x="574379" y="696198"/>
                  <a:pt x="590145" y="706877"/>
                  <a:pt x="603115" y="719847"/>
                </a:cubicBezTo>
                <a:lnTo>
                  <a:pt x="632298" y="749030"/>
                </a:lnTo>
                <a:lnTo>
                  <a:pt x="661481" y="778213"/>
                </a:lnTo>
                <a:cubicBezTo>
                  <a:pt x="671209" y="787941"/>
                  <a:pt x="679217" y="799765"/>
                  <a:pt x="690664" y="807396"/>
                </a:cubicBezTo>
                <a:lnTo>
                  <a:pt x="719847" y="826851"/>
                </a:lnTo>
                <a:cubicBezTo>
                  <a:pt x="726332" y="836579"/>
                  <a:pt x="730504" y="848335"/>
                  <a:pt x="739302" y="856034"/>
                </a:cubicBezTo>
                <a:cubicBezTo>
                  <a:pt x="756899" y="871431"/>
                  <a:pt x="778213" y="881974"/>
                  <a:pt x="797668" y="894944"/>
                </a:cubicBezTo>
                <a:lnTo>
                  <a:pt x="826851" y="914400"/>
                </a:lnTo>
                <a:lnTo>
                  <a:pt x="914400" y="1001949"/>
                </a:lnTo>
                <a:cubicBezTo>
                  <a:pt x="922667" y="1010216"/>
                  <a:pt x="934602" y="1013920"/>
                  <a:pt x="943583" y="1021404"/>
                </a:cubicBezTo>
                <a:cubicBezTo>
                  <a:pt x="1021372" y="1086228"/>
                  <a:pt x="920035" y="1017675"/>
                  <a:pt x="1011677" y="1070042"/>
                </a:cubicBezTo>
                <a:cubicBezTo>
                  <a:pt x="1067827" y="1102128"/>
                  <a:pt x="1014330" y="1075349"/>
                  <a:pt x="1070043" y="1118681"/>
                </a:cubicBezTo>
                <a:cubicBezTo>
                  <a:pt x="1088500" y="1133036"/>
                  <a:pt x="1109703" y="1143561"/>
                  <a:pt x="1128409" y="1157591"/>
                </a:cubicBezTo>
                <a:cubicBezTo>
                  <a:pt x="1141379" y="1167319"/>
                  <a:pt x="1154037" y="1177477"/>
                  <a:pt x="1167319" y="1186774"/>
                </a:cubicBezTo>
                <a:cubicBezTo>
                  <a:pt x="1186475" y="1200183"/>
                  <a:pt x="1209151" y="1209151"/>
                  <a:pt x="1225685" y="1225685"/>
                </a:cubicBezTo>
                <a:cubicBezTo>
                  <a:pt x="1295015" y="1295015"/>
                  <a:pt x="1216329" y="1220144"/>
                  <a:pt x="1284051" y="1274323"/>
                </a:cubicBezTo>
                <a:cubicBezTo>
                  <a:pt x="1291213" y="1280052"/>
                  <a:pt x="1295642" y="1289060"/>
                  <a:pt x="1303506" y="1293779"/>
                </a:cubicBezTo>
                <a:cubicBezTo>
                  <a:pt x="1312299" y="1299055"/>
                  <a:pt x="1322961" y="1300264"/>
                  <a:pt x="1332689" y="1303506"/>
                </a:cubicBezTo>
                <a:cubicBezTo>
                  <a:pt x="1339174" y="1309991"/>
                  <a:pt x="1344808" y="1317458"/>
                  <a:pt x="1352145" y="1322961"/>
                </a:cubicBezTo>
                <a:cubicBezTo>
                  <a:pt x="1378248" y="1342538"/>
                  <a:pt x="1417088" y="1368394"/>
                  <a:pt x="1449421" y="1381327"/>
                </a:cubicBezTo>
                <a:cubicBezTo>
                  <a:pt x="1468462" y="1388944"/>
                  <a:pt x="1507787" y="1400783"/>
                  <a:pt x="1507787" y="1400783"/>
                </a:cubicBezTo>
                <a:cubicBezTo>
                  <a:pt x="1545789" y="1438783"/>
                  <a:pt x="1505914" y="1404710"/>
                  <a:pt x="1556426" y="1429966"/>
                </a:cubicBezTo>
                <a:cubicBezTo>
                  <a:pt x="1566883" y="1435194"/>
                  <a:pt x="1574411" y="1446062"/>
                  <a:pt x="1585609" y="1449421"/>
                </a:cubicBezTo>
                <a:cubicBezTo>
                  <a:pt x="1601945" y="1454322"/>
                  <a:pt x="1734421" y="1468117"/>
                  <a:pt x="1741251" y="1468876"/>
                </a:cubicBezTo>
                <a:cubicBezTo>
                  <a:pt x="1898375" y="1508158"/>
                  <a:pt x="1779394" y="1482105"/>
                  <a:pt x="2149813" y="1468876"/>
                </a:cubicBezTo>
                <a:cubicBezTo>
                  <a:pt x="2208232" y="1466790"/>
                  <a:pt x="2266545" y="1462391"/>
                  <a:pt x="2324911" y="1459149"/>
                </a:cubicBezTo>
                <a:cubicBezTo>
                  <a:pt x="2337881" y="1455906"/>
                  <a:pt x="2351016" y="1453263"/>
                  <a:pt x="2363821" y="1449421"/>
                </a:cubicBezTo>
                <a:cubicBezTo>
                  <a:pt x="2383464" y="1443528"/>
                  <a:pt x="2402078" y="1433988"/>
                  <a:pt x="2422187" y="1429966"/>
                </a:cubicBezTo>
                <a:cubicBezTo>
                  <a:pt x="2440689" y="1426266"/>
                  <a:pt x="2480066" y="1420481"/>
                  <a:pt x="2500009" y="1410510"/>
                </a:cubicBezTo>
                <a:cubicBezTo>
                  <a:pt x="2510466" y="1405282"/>
                  <a:pt x="2518735" y="1396284"/>
                  <a:pt x="2529192" y="1391055"/>
                </a:cubicBezTo>
                <a:cubicBezTo>
                  <a:pt x="2538363" y="1386469"/>
                  <a:pt x="2548949" y="1385366"/>
                  <a:pt x="2558374" y="1381327"/>
                </a:cubicBezTo>
                <a:cubicBezTo>
                  <a:pt x="2628851" y="1351122"/>
                  <a:pt x="2563936" y="1368542"/>
                  <a:pt x="2645923" y="1352144"/>
                </a:cubicBezTo>
                <a:lnTo>
                  <a:pt x="2723745" y="1313234"/>
                </a:lnTo>
                <a:cubicBezTo>
                  <a:pt x="2736715" y="1306749"/>
                  <a:pt x="2748898" y="1298365"/>
                  <a:pt x="2762655" y="1293779"/>
                </a:cubicBezTo>
                <a:cubicBezTo>
                  <a:pt x="2817207" y="1275594"/>
                  <a:pt x="2781883" y="1286540"/>
                  <a:pt x="2869660" y="1264596"/>
                </a:cubicBezTo>
                <a:cubicBezTo>
                  <a:pt x="2882630" y="1261353"/>
                  <a:pt x="2895887" y="1259096"/>
                  <a:pt x="2908570" y="1254868"/>
                </a:cubicBezTo>
                <a:lnTo>
                  <a:pt x="2966936" y="1235413"/>
                </a:lnTo>
                <a:cubicBezTo>
                  <a:pt x="3048000" y="1238655"/>
                  <a:pt x="3129376" y="1237325"/>
                  <a:pt x="3210128" y="1245140"/>
                </a:cubicBezTo>
                <a:cubicBezTo>
                  <a:pt x="3230540" y="1247115"/>
                  <a:pt x="3248598" y="1259622"/>
                  <a:pt x="3268494" y="1264596"/>
                </a:cubicBezTo>
                <a:cubicBezTo>
                  <a:pt x="3314412" y="1276075"/>
                  <a:pt x="3365189" y="1286906"/>
                  <a:pt x="3404681" y="1313234"/>
                </a:cubicBezTo>
                <a:cubicBezTo>
                  <a:pt x="3414409" y="1319719"/>
                  <a:pt x="3423407" y="1327461"/>
                  <a:pt x="3433864" y="1332689"/>
                </a:cubicBezTo>
                <a:cubicBezTo>
                  <a:pt x="3571844" y="1401678"/>
                  <a:pt x="3419063" y="1319771"/>
                  <a:pt x="3511685" y="1361872"/>
                </a:cubicBezTo>
                <a:cubicBezTo>
                  <a:pt x="3631290" y="1416239"/>
                  <a:pt x="3550461" y="1387769"/>
                  <a:pt x="3618689" y="1410510"/>
                </a:cubicBezTo>
                <a:cubicBezTo>
                  <a:pt x="3652927" y="1444748"/>
                  <a:pt x="3621024" y="1418646"/>
                  <a:pt x="3667328" y="1439693"/>
                </a:cubicBezTo>
                <a:cubicBezTo>
                  <a:pt x="3777062" y="1489572"/>
                  <a:pt x="3707814" y="1469270"/>
                  <a:pt x="3784060" y="1488332"/>
                </a:cubicBezTo>
                <a:cubicBezTo>
                  <a:pt x="3800273" y="1498060"/>
                  <a:pt x="3815787" y="1509060"/>
                  <a:pt x="3832698" y="1517515"/>
                </a:cubicBezTo>
                <a:cubicBezTo>
                  <a:pt x="3841869" y="1522101"/>
                  <a:pt x="3852710" y="1522656"/>
                  <a:pt x="3861881" y="1527242"/>
                </a:cubicBezTo>
                <a:cubicBezTo>
                  <a:pt x="3872338" y="1532471"/>
                  <a:pt x="3880117" y="1542593"/>
                  <a:pt x="3891064" y="1546698"/>
                </a:cubicBezTo>
                <a:cubicBezTo>
                  <a:pt x="3906545" y="1552503"/>
                  <a:pt x="3923489" y="1553183"/>
                  <a:pt x="3939702" y="1556425"/>
                </a:cubicBezTo>
                <a:cubicBezTo>
                  <a:pt x="3983635" y="1600360"/>
                  <a:pt x="3927111" y="1551029"/>
                  <a:pt x="4007796" y="1585608"/>
                </a:cubicBezTo>
                <a:cubicBezTo>
                  <a:pt x="4016226" y="1589221"/>
                  <a:pt x="4018821" y="1601451"/>
                  <a:pt x="4027251" y="1605064"/>
                </a:cubicBezTo>
                <a:cubicBezTo>
                  <a:pt x="4042448" y="1611577"/>
                  <a:pt x="4059676" y="1611549"/>
                  <a:pt x="4075889" y="1614791"/>
                </a:cubicBezTo>
                <a:cubicBezTo>
                  <a:pt x="4085617" y="1621276"/>
                  <a:pt x="4094388" y="1629499"/>
                  <a:pt x="4105072" y="1634247"/>
                </a:cubicBezTo>
                <a:cubicBezTo>
                  <a:pt x="4135518" y="1647779"/>
                  <a:pt x="4170013" y="1655346"/>
                  <a:pt x="4202349" y="1663430"/>
                </a:cubicBezTo>
                <a:cubicBezTo>
                  <a:pt x="4268659" y="1707636"/>
                  <a:pt x="4185051" y="1657664"/>
                  <a:pt x="4289898" y="1692613"/>
                </a:cubicBezTo>
                <a:cubicBezTo>
                  <a:pt x="4300989" y="1696310"/>
                  <a:pt x="4308397" y="1707320"/>
                  <a:pt x="4319081" y="1712068"/>
                </a:cubicBezTo>
                <a:cubicBezTo>
                  <a:pt x="4369681" y="1734556"/>
                  <a:pt x="4390147" y="1733337"/>
                  <a:pt x="4445540" y="1741251"/>
                </a:cubicBezTo>
                <a:cubicBezTo>
                  <a:pt x="4513220" y="1768322"/>
                  <a:pt x="4477613" y="1755184"/>
                  <a:pt x="4552545" y="1780161"/>
                </a:cubicBezTo>
                <a:cubicBezTo>
                  <a:pt x="4569111" y="1785683"/>
                  <a:pt x="4584739" y="1793744"/>
                  <a:pt x="4601183" y="1799617"/>
                </a:cubicBezTo>
                <a:cubicBezTo>
                  <a:pt x="4630152" y="1809963"/>
                  <a:pt x="4659549" y="1819072"/>
                  <a:pt x="4688732" y="1828800"/>
                </a:cubicBezTo>
                <a:cubicBezTo>
                  <a:pt x="4711127" y="1836265"/>
                  <a:pt x="4734215" y="1841472"/>
                  <a:pt x="4756826" y="1848255"/>
                </a:cubicBezTo>
                <a:cubicBezTo>
                  <a:pt x="4766647" y="1851201"/>
                  <a:pt x="4776838" y="1853397"/>
                  <a:pt x="4786009" y="1857983"/>
                </a:cubicBezTo>
                <a:cubicBezTo>
                  <a:pt x="4796466" y="1863211"/>
                  <a:pt x="4804245" y="1873333"/>
                  <a:pt x="4815192" y="1877438"/>
                </a:cubicBezTo>
                <a:cubicBezTo>
                  <a:pt x="4830673" y="1883243"/>
                  <a:pt x="4847879" y="1882816"/>
                  <a:pt x="4863830" y="1887166"/>
                </a:cubicBezTo>
                <a:cubicBezTo>
                  <a:pt x="4883615" y="1892562"/>
                  <a:pt x="4903155" y="1899005"/>
                  <a:pt x="4922196" y="1906621"/>
                </a:cubicBezTo>
                <a:cubicBezTo>
                  <a:pt x="4935660" y="1912006"/>
                  <a:pt x="4947778" y="1920364"/>
                  <a:pt x="4961106" y="1926076"/>
                </a:cubicBezTo>
                <a:cubicBezTo>
                  <a:pt x="4970531" y="1930115"/>
                  <a:pt x="4980688" y="1932204"/>
                  <a:pt x="4990289" y="1935804"/>
                </a:cubicBezTo>
                <a:cubicBezTo>
                  <a:pt x="5006639" y="1941935"/>
                  <a:pt x="5022362" y="1949737"/>
                  <a:pt x="5038928" y="1955259"/>
                </a:cubicBezTo>
                <a:cubicBezTo>
                  <a:pt x="5051611" y="1959487"/>
                  <a:pt x="5065320" y="1960293"/>
                  <a:pt x="5077838" y="1964987"/>
                </a:cubicBezTo>
                <a:cubicBezTo>
                  <a:pt x="5091416" y="1970079"/>
                  <a:pt x="5103171" y="1979350"/>
                  <a:pt x="5116749" y="1984442"/>
                </a:cubicBezTo>
                <a:cubicBezTo>
                  <a:pt x="5129267" y="1989136"/>
                  <a:pt x="5143142" y="1989476"/>
                  <a:pt x="5155660" y="1994170"/>
                </a:cubicBezTo>
                <a:cubicBezTo>
                  <a:pt x="5169238" y="1999262"/>
                  <a:pt x="5180992" y="2008533"/>
                  <a:pt x="5194570" y="2013625"/>
                </a:cubicBezTo>
                <a:cubicBezTo>
                  <a:pt x="5207088" y="2018319"/>
                  <a:pt x="5221068" y="2018388"/>
                  <a:pt x="5233481" y="2023353"/>
                </a:cubicBezTo>
                <a:cubicBezTo>
                  <a:pt x="5253677" y="2031431"/>
                  <a:pt x="5271768" y="2044170"/>
                  <a:pt x="5291847" y="2052536"/>
                </a:cubicBezTo>
                <a:cubicBezTo>
                  <a:pt x="5310777" y="2060424"/>
                  <a:pt x="5331871" y="2062819"/>
                  <a:pt x="5350213" y="2071991"/>
                </a:cubicBezTo>
                <a:cubicBezTo>
                  <a:pt x="5403911" y="2098842"/>
                  <a:pt x="5374904" y="2088603"/>
                  <a:pt x="5437762" y="2101174"/>
                </a:cubicBezTo>
                <a:cubicBezTo>
                  <a:pt x="5450732" y="2107659"/>
                  <a:pt x="5462915" y="2116044"/>
                  <a:pt x="5476672" y="2120630"/>
                </a:cubicBezTo>
                <a:cubicBezTo>
                  <a:pt x="5502039" y="2129086"/>
                  <a:pt x="5529127" y="2131630"/>
                  <a:pt x="5554494" y="2140085"/>
                </a:cubicBezTo>
                <a:lnTo>
                  <a:pt x="5612860" y="2159540"/>
                </a:lnTo>
                <a:cubicBezTo>
                  <a:pt x="5626617" y="2164126"/>
                  <a:pt x="5638192" y="2173904"/>
                  <a:pt x="5651770" y="2178996"/>
                </a:cubicBezTo>
                <a:cubicBezTo>
                  <a:pt x="5664288" y="2183690"/>
                  <a:pt x="5677998" y="2184495"/>
                  <a:pt x="5690681" y="2188723"/>
                </a:cubicBezTo>
                <a:cubicBezTo>
                  <a:pt x="5745783" y="2207090"/>
                  <a:pt x="5726933" y="2208579"/>
                  <a:pt x="5778230" y="2217906"/>
                </a:cubicBezTo>
                <a:cubicBezTo>
                  <a:pt x="5800788" y="2222007"/>
                  <a:pt x="5823675" y="2224058"/>
                  <a:pt x="5846323" y="2227634"/>
                </a:cubicBezTo>
                <a:cubicBezTo>
                  <a:pt x="5885288" y="2233786"/>
                  <a:pt x="5923662" y="2245016"/>
                  <a:pt x="5963055" y="2247089"/>
                </a:cubicBezTo>
                <a:lnTo>
                  <a:pt x="6147881" y="2256817"/>
                </a:lnTo>
                <a:cubicBezTo>
                  <a:pt x="6263265" y="2285661"/>
                  <a:pt x="6080556" y="2241405"/>
                  <a:pt x="6254885" y="2276272"/>
                </a:cubicBezTo>
                <a:cubicBezTo>
                  <a:pt x="6319602" y="2289216"/>
                  <a:pt x="6247667" y="2280861"/>
                  <a:pt x="6313251" y="2305455"/>
                </a:cubicBezTo>
                <a:cubicBezTo>
                  <a:pt x="6328732" y="2311260"/>
                  <a:pt x="6345749" y="2311596"/>
                  <a:pt x="6361889" y="2315183"/>
                </a:cubicBezTo>
                <a:cubicBezTo>
                  <a:pt x="6374940" y="2318083"/>
                  <a:pt x="6387481" y="2323752"/>
                  <a:pt x="6400800" y="2324910"/>
                </a:cubicBezTo>
                <a:cubicBezTo>
                  <a:pt x="6663593" y="2347761"/>
                  <a:pt x="7217445" y="2334638"/>
                  <a:pt x="7334655" y="2334638"/>
                </a:cubicBezTo>
              </a:path>
            </a:pathLst>
          </a:custGeom>
          <a:ln w="25400">
            <a:solidFill>
              <a:srgbClr val="C5001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00">
              <a:solidFill>
                <a:srgbClr val="FFFFFF"/>
              </a:solidFill>
              <a:latin typeface="+mj-lt"/>
            </a:endParaRPr>
          </a:p>
        </p:txBody>
      </p:sp>
      <p:sp>
        <p:nvSpPr>
          <p:cNvPr id="114" name="TextBox 50"/>
          <p:cNvSpPr txBox="1"/>
          <p:nvPr/>
        </p:nvSpPr>
        <p:spPr>
          <a:xfrm>
            <a:off x="7583168" y="4805331"/>
            <a:ext cx="935962" cy="369332"/>
          </a:xfrm>
          <a:prstGeom prst="rect">
            <a:avLst/>
          </a:prstGeom>
          <a:noFill/>
        </p:spPr>
        <p:txBody>
          <a:bodyPr wrap="none" lIns="0" tIns="0" rIns="0" bIns="0" rtlCol="0" anchor="b" anchorCtr="0">
            <a:spAutoFit/>
          </a:bodyPr>
          <a:lstStyle/>
          <a:p>
            <a:pPr algn="ctr"/>
            <a:r>
              <a:rPr lang="en-GB" sz="1200" i="0" dirty="0" smtClean="0">
                <a:solidFill>
                  <a:srgbClr val="000000"/>
                </a:solidFill>
                <a:latin typeface="+mj-lt"/>
                <a:cs typeface="Arial"/>
              </a:rPr>
              <a:t>Late night</a:t>
            </a:r>
            <a:br>
              <a:rPr lang="en-GB" sz="1200" i="0" dirty="0" smtClean="0">
                <a:solidFill>
                  <a:srgbClr val="000000"/>
                </a:solidFill>
                <a:latin typeface="+mj-lt"/>
                <a:cs typeface="Arial"/>
              </a:rPr>
            </a:br>
            <a:r>
              <a:rPr lang="en-GB" sz="1200" b="0" i="0" dirty="0" smtClean="0">
                <a:solidFill>
                  <a:srgbClr val="000000"/>
                </a:solidFill>
                <a:latin typeface="+mj-lt"/>
                <a:cs typeface="Arial"/>
              </a:rPr>
              <a:t>(</a:t>
            </a:r>
            <a:r>
              <a:rPr lang="en-GB" sz="1200" b="0" dirty="0">
                <a:solidFill>
                  <a:srgbClr val="000000"/>
                </a:solidFill>
                <a:cs typeface="Arial"/>
              </a:rPr>
              <a:t>After 11pm</a:t>
            </a:r>
            <a:r>
              <a:rPr lang="en-GB" sz="1200" b="0" i="0" dirty="0" smtClean="0">
                <a:solidFill>
                  <a:srgbClr val="000000"/>
                </a:solidFill>
                <a:latin typeface="+mj-lt"/>
                <a:cs typeface="Arial"/>
              </a:rPr>
              <a:t>) </a:t>
            </a:r>
            <a:endParaRPr lang="en-GB" sz="1200" dirty="0">
              <a:latin typeface="+mj-lt"/>
            </a:endParaRPr>
          </a:p>
        </p:txBody>
      </p:sp>
      <p:sp>
        <p:nvSpPr>
          <p:cNvPr id="115" name="TextBox 50"/>
          <p:cNvSpPr txBox="1"/>
          <p:nvPr/>
        </p:nvSpPr>
        <p:spPr>
          <a:xfrm>
            <a:off x="4375194" y="4805331"/>
            <a:ext cx="1259960" cy="369332"/>
          </a:xfrm>
          <a:prstGeom prst="rect">
            <a:avLst/>
          </a:prstGeom>
          <a:noFill/>
        </p:spPr>
        <p:txBody>
          <a:bodyPr wrap="none" lIns="0" tIns="0" rIns="0" bIns="0" rtlCol="0" anchor="b" anchorCtr="0">
            <a:spAutoFit/>
          </a:bodyPr>
          <a:lstStyle/>
          <a:p>
            <a:pPr algn="ctr"/>
            <a:r>
              <a:rPr lang="en-GB" sz="1200" dirty="0" smtClean="0">
                <a:solidFill>
                  <a:srgbClr val="000000"/>
                </a:solidFill>
                <a:latin typeface="+mj-lt"/>
                <a:cs typeface="Arial"/>
              </a:rPr>
              <a:t>Mid afternoon</a:t>
            </a:r>
            <a:r>
              <a:rPr lang="en-GB" sz="1200" i="0" dirty="0" smtClean="0">
                <a:solidFill>
                  <a:srgbClr val="000000"/>
                </a:solidFill>
                <a:latin typeface="+mj-lt"/>
                <a:cs typeface="Arial"/>
              </a:rPr>
              <a:t> </a:t>
            </a:r>
            <a:br>
              <a:rPr lang="en-GB" sz="1200" i="0" dirty="0" smtClean="0">
                <a:solidFill>
                  <a:srgbClr val="000000"/>
                </a:solidFill>
                <a:latin typeface="+mj-lt"/>
                <a:cs typeface="Arial"/>
              </a:rPr>
            </a:br>
            <a:r>
              <a:rPr lang="en-GB" sz="1200" b="0" i="0" dirty="0" smtClean="0">
                <a:solidFill>
                  <a:srgbClr val="000000"/>
                </a:solidFill>
                <a:latin typeface="+mj-lt"/>
                <a:cs typeface="Arial"/>
              </a:rPr>
              <a:t>(7pm – 9pm) </a:t>
            </a:r>
            <a:endParaRPr lang="en-GB" sz="1200" dirty="0">
              <a:latin typeface="+mj-lt"/>
            </a:endParaRPr>
          </a:p>
        </p:txBody>
      </p:sp>
      <p:sp>
        <p:nvSpPr>
          <p:cNvPr id="116" name="TextBox 50"/>
          <p:cNvSpPr txBox="1"/>
          <p:nvPr/>
        </p:nvSpPr>
        <p:spPr>
          <a:xfrm>
            <a:off x="2786034" y="4805331"/>
            <a:ext cx="1183016" cy="369332"/>
          </a:xfrm>
          <a:prstGeom prst="rect">
            <a:avLst/>
          </a:prstGeom>
          <a:noFill/>
        </p:spPr>
        <p:txBody>
          <a:bodyPr wrap="none" lIns="0" tIns="0" rIns="0" bIns="0" rtlCol="0" anchor="b" anchorCtr="0">
            <a:spAutoFit/>
          </a:bodyPr>
          <a:lstStyle/>
          <a:p>
            <a:pPr algn="ctr"/>
            <a:r>
              <a:rPr lang="en-GB" sz="1200" dirty="0" smtClean="0">
                <a:solidFill>
                  <a:srgbClr val="000000"/>
                </a:solidFill>
                <a:latin typeface="+mj-lt"/>
                <a:cs typeface="Arial"/>
              </a:rPr>
              <a:t>Midday</a:t>
            </a:r>
            <a:r>
              <a:rPr lang="en-GB" sz="1200" i="0" dirty="0" smtClean="0">
                <a:solidFill>
                  <a:srgbClr val="000000"/>
                </a:solidFill>
                <a:latin typeface="+mj-lt"/>
                <a:cs typeface="Arial"/>
              </a:rPr>
              <a:t/>
            </a:r>
            <a:br>
              <a:rPr lang="en-GB" sz="1200" i="0" dirty="0" smtClean="0">
                <a:solidFill>
                  <a:srgbClr val="000000"/>
                </a:solidFill>
                <a:latin typeface="+mj-lt"/>
                <a:cs typeface="Arial"/>
              </a:rPr>
            </a:br>
            <a:r>
              <a:rPr lang="en-GB" sz="1200" b="0" i="0" dirty="0" smtClean="0">
                <a:solidFill>
                  <a:srgbClr val="000000"/>
                </a:solidFill>
                <a:latin typeface="+mj-lt"/>
                <a:cs typeface="Arial"/>
              </a:rPr>
              <a:t>(</a:t>
            </a:r>
            <a:r>
              <a:rPr lang="en-GB" sz="1200" b="0" dirty="0" smtClean="0">
                <a:solidFill>
                  <a:srgbClr val="000000"/>
                </a:solidFill>
                <a:latin typeface="+mj-lt"/>
                <a:cs typeface="Arial"/>
              </a:rPr>
              <a:t>12</a:t>
            </a:r>
            <a:r>
              <a:rPr lang="en-GB" sz="1200" b="0" dirty="0">
                <a:solidFill>
                  <a:srgbClr val="000000"/>
                </a:solidFill>
                <a:latin typeface="+mj-lt"/>
                <a:cs typeface="Arial"/>
              </a:rPr>
              <a:t>a</a:t>
            </a:r>
            <a:r>
              <a:rPr lang="en-GB" sz="1200" b="0" i="0" dirty="0" smtClean="0">
                <a:solidFill>
                  <a:srgbClr val="000000"/>
                </a:solidFill>
                <a:latin typeface="+mj-lt"/>
                <a:cs typeface="Arial"/>
              </a:rPr>
              <a:t>m – 2pm) </a:t>
            </a:r>
            <a:endParaRPr lang="en-GB" sz="1200" dirty="0">
              <a:latin typeface="+mj-lt"/>
            </a:endParaRPr>
          </a:p>
        </p:txBody>
      </p:sp>
      <p:sp>
        <p:nvSpPr>
          <p:cNvPr id="117" name="TextBox 50"/>
          <p:cNvSpPr txBox="1"/>
          <p:nvPr/>
        </p:nvSpPr>
        <p:spPr>
          <a:xfrm>
            <a:off x="1182447" y="4805331"/>
            <a:ext cx="1215077" cy="369332"/>
          </a:xfrm>
          <a:prstGeom prst="rect">
            <a:avLst/>
          </a:prstGeom>
          <a:noFill/>
        </p:spPr>
        <p:txBody>
          <a:bodyPr wrap="none" lIns="0" tIns="0" rIns="0" bIns="0" rtlCol="0" anchor="b" anchorCtr="0">
            <a:spAutoFit/>
          </a:bodyPr>
          <a:lstStyle/>
          <a:p>
            <a:pPr algn="ctr"/>
            <a:r>
              <a:rPr lang="en-GB" sz="1200" dirty="0" smtClean="0">
                <a:solidFill>
                  <a:srgbClr val="000000"/>
                </a:solidFill>
                <a:latin typeface="+mj-lt"/>
                <a:cs typeface="Arial"/>
              </a:rPr>
              <a:t>Early morning</a:t>
            </a:r>
            <a:r>
              <a:rPr lang="en-GB" sz="1200" i="0" dirty="0" smtClean="0">
                <a:solidFill>
                  <a:srgbClr val="000000"/>
                </a:solidFill>
                <a:latin typeface="+mj-lt"/>
                <a:cs typeface="Arial"/>
              </a:rPr>
              <a:t/>
            </a:r>
            <a:br>
              <a:rPr lang="en-GB" sz="1200" i="0" dirty="0" smtClean="0">
                <a:solidFill>
                  <a:srgbClr val="000000"/>
                </a:solidFill>
                <a:latin typeface="+mj-lt"/>
                <a:cs typeface="Arial"/>
              </a:rPr>
            </a:br>
            <a:r>
              <a:rPr lang="en-GB" sz="1200" b="0" i="0" dirty="0" smtClean="0">
                <a:solidFill>
                  <a:srgbClr val="000000"/>
                </a:solidFill>
                <a:latin typeface="+mj-lt"/>
                <a:cs typeface="Arial"/>
              </a:rPr>
              <a:t>(6am-9am) </a:t>
            </a:r>
            <a:endParaRPr lang="en-GB" sz="1200" dirty="0">
              <a:latin typeface="+mj-lt"/>
            </a:endParaRPr>
          </a:p>
        </p:txBody>
      </p:sp>
      <p:sp>
        <p:nvSpPr>
          <p:cNvPr id="23" name="Line 6"/>
          <p:cNvSpPr>
            <a:spLocks noChangeShapeType="1"/>
          </p:cNvSpPr>
          <p:nvPr/>
        </p:nvSpPr>
        <p:spPr bwMode="auto">
          <a:xfrm>
            <a:off x="6908800" y="5133099"/>
            <a:ext cx="0" cy="0"/>
          </a:xfrm>
          <a:prstGeom prst="line">
            <a:avLst/>
          </a:prstGeom>
          <a:noFill/>
          <a:ln w="9525">
            <a:noFill/>
            <a:round/>
            <a:headEnd/>
            <a:tailEnd/>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Line 7"/>
          <p:cNvSpPr>
            <a:spLocks noChangeShapeType="1"/>
          </p:cNvSpPr>
          <p:nvPr/>
        </p:nvSpPr>
        <p:spPr bwMode="auto">
          <a:xfrm>
            <a:off x="6908800" y="5133099"/>
            <a:ext cx="0" cy="0"/>
          </a:xfrm>
          <a:prstGeom prst="line">
            <a:avLst/>
          </a:prstGeom>
          <a:noFill/>
          <a:ln w="0" cap="rnd">
            <a:noFill/>
            <a:prstDash val="solid"/>
            <a:miter lim="800000"/>
            <a:headEnd/>
            <a:tailEnd/>
          </a:ln>
          <a:extLst>
            <a:ext uri="{909E8E84-426E-40DD-AFC4-6F175D3DCCD1}">
              <a14:hiddenFill xmlns:a14="http://schemas.microsoft.com/office/drawing/2010/main">
                <a:noFill/>
              </a14:hiddenFill>
            </a:ext>
            <a:ext uri="{91240B29-F687-4F45-9708-019B960494DF}">
              <a14:hiddenLine xmlns:a14="http://schemas.microsoft.com/office/drawing/2010/main" w="0" cap="rnd">
                <a:solidFill>
                  <a:prstClr val="black"/>
                </a:solidFill>
                <a:prstDash val="solid"/>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Line 8"/>
          <p:cNvSpPr>
            <a:spLocks noChangeShapeType="1"/>
          </p:cNvSpPr>
          <p:nvPr/>
        </p:nvSpPr>
        <p:spPr bwMode="auto">
          <a:xfrm>
            <a:off x="6908800" y="5133099"/>
            <a:ext cx="0" cy="0"/>
          </a:xfrm>
          <a:prstGeom prst="line">
            <a:avLst/>
          </a:prstGeom>
          <a:noFill/>
          <a:ln w="9525">
            <a:noFill/>
            <a:round/>
            <a:headEnd/>
            <a:tailEnd/>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Line 9"/>
          <p:cNvSpPr>
            <a:spLocks noChangeShapeType="1"/>
          </p:cNvSpPr>
          <p:nvPr/>
        </p:nvSpPr>
        <p:spPr bwMode="auto">
          <a:xfrm>
            <a:off x="6908800" y="5133099"/>
            <a:ext cx="0" cy="0"/>
          </a:xfrm>
          <a:prstGeom prst="line">
            <a:avLst/>
          </a:prstGeom>
          <a:noFill/>
          <a:ln w="9525">
            <a:noFill/>
            <a:round/>
            <a:headEnd/>
            <a:tailEnd/>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TextBox 36"/>
          <p:cNvSpPr txBox="1"/>
          <p:nvPr/>
        </p:nvSpPr>
        <p:spPr>
          <a:xfrm>
            <a:off x="997526" y="1288813"/>
            <a:ext cx="320183" cy="200055"/>
          </a:xfrm>
          <a:prstGeom prst="rect">
            <a:avLst/>
          </a:prstGeom>
          <a:noFill/>
        </p:spPr>
        <p:txBody>
          <a:bodyPr wrap="square" lIns="0" tIns="0" rIns="0" bIns="0" rtlCol="0" anchor="b" anchorCtr="0">
            <a:spAutoFit/>
          </a:bodyPr>
          <a:lstStyle/>
          <a:p>
            <a:pPr algn="l"/>
            <a:r>
              <a:rPr lang="en-GB" sz="1300" b="0" dirty="0" smtClean="0">
                <a:solidFill>
                  <a:srgbClr val="000000"/>
                </a:solidFill>
                <a:latin typeface="+mj-lt"/>
                <a:cs typeface="Arial"/>
              </a:rPr>
              <a:t>10</a:t>
            </a:r>
            <a:endParaRPr lang="en-GB" sz="1300" dirty="0">
              <a:latin typeface="+mj-lt"/>
            </a:endParaRPr>
          </a:p>
        </p:txBody>
      </p:sp>
      <p:sp>
        <p:nvSpPr>
          <p:cNvPr id="79" name="Freeform 78"/>
          <p:cNvSpPr>
            <a:spLocks noEditPoints="1"/>
          </p:cNvSpPr>
          <p:nvPr/>
        </p:nvSpPr>
        <p:spPr bwMode="auto">
          <a:xfrm>
            <a:off x="6318170" y="4491556"/>
            <a:ext cx="398839" cy="264129"/>
          </a:xfrm>
          <a:custGeom>
            <a:avLst/>
            <a:gdLst>
              <a:gd name="T0" fmla="*/ 442 w 569"/>
              <a:gd name="T1" fmla="*/ 195 h 391"/>
              <a:gd name="T2" fmla="*/ 289 w 569"/>
              <a:gd name="T3" fmla="*/ 348 h 391"/>
              <a:gd name="T4" fmla="*/ 136 w 569"/>
              <a:gd name="T5" fmla="*/ 195 h 391"/>
              <a:gd name="T6" fmla="*/ 289 w 569"/>
              <a:gd name="T7" fmla="*/ 42 h 391"/>
              <a:gd name="T8" fmla="*/ 442 w 569"/>
              <a:gd name="T9" fmla="*/ 195 h 391"/>
              <a:gd name="T10" fmla="*/ 484 w 569"/>
              <a:gd name="T11" fmla="*/ 195 h 391"/>
              <a:gd name="T12" fmla="*/ 289 w 569"/>
              <a:gd name="T13" fmla="*/ 391 h 391"/>
              <a:gd name="T14" fmla="*/ 93 w 569"/>
              <a:gd name="T15" fmla="*/ 195 h 391"/>
              <a:gd name="T16" fmla="*/ 289 w 569"/>
              <a:gd name="T17" fmla="*/ 0 h 391"/>
              <a:gd name="T18" fmla="*/ 484 w 569"/>
              <a:gd name="T19" fmla="*/ 195 h 391"/>
              <a:gd name="T20" fmla="*/ 459 w 569"/>
              <a:gd name="T21" fmla="*/ 195 h 391"/>
              <a:gd name="T22" fmla="*/ 289 w 569"/>
              <a:gd name="T23" fmla="*/ 25 h 391"/>
              <a:gd name="T24" fmla="*/ 119 w 569"/>
              <a:gd name="T25" fmla="*/ 195 h 391"/>
              <a:gd name="T26" fmla="*/ 289 w 569"/>
              <a:gd name="T27" fmla="*/ 365 h 391"/>
              <a:gd name="T28" fmla="*/ 459 w 569"/>
              <a:gd name="T29" fmla="*/ 195 h 391"/>
              <a:gd name="T30" fmla="*/ 527 w 569"/>
              <a:gd name="T31" fmla="*/ 68 h 391"/>
              <a:gd name="T32" fmla="*/ 527 w 569"/>
              <a:gd name="T33" fmla="*/ 212 h 391"/>
              <a:gd name="T34" fmla="*/ 544 w 569"/>
              <a:gd name="T35" fmla="*/ 212 h 391"/>
              <a:gd name="T36" fmla="*/ 544 w 569"/>
              <a:gd name="T37" fmla="*/ 365 h 391"/>
              <a:gd name="T38" fmla="*/ 557 w 569"/>
              <a:gd name="T39" fmla="*/ 382 h 391"/>
              <a:gd name="T40" fmla="*/ 569 w 569"/>
              <a:gd name="T41" fmla="*/ 365 h 391"/>
              <a:gd name="T42" fmla="*/ 569 w 569"/>
              <a:gd name="T43" fmla="*/ 8 h 391"/>
              <a:gd name="T44" fmla="*/ 527 w 569"/>
              <a:gd name="T45" fmla="*/ 68 h 391"/>
              <a:gd name="T46" fmla="*/ 51 w 569"/>
              <a:gd name="T47" fmla="*/ 98 h 391"/>
              <a:gd name="T48" fmla="*/ 51 w 569"/>
              <a:gd name="T49" fmla="*/ 8 h 391"/>
              <a:gd name="T50" fmla="*/ 34 w 569"/>
              <a:gd name="T51" fmla="*/ 8 h 391"/>
              <a:gd name="T52" fmla="*/ 34 w 569"/>
              <a:gd name="T53" fmla="*/ 98 h 391"/>
              <a:gd name="T54" fmla="*/ 18 w 569"/>
              <a:gd name="T55" fmla="*/ 98 h 391"/>
              <a:gd name="T56" fmla="*/ 17 w 569"/>
              <a:gd name="T57" fmla="*/ 85 h 391"/>
              <a:gd name="T58" fmla="*/ 17 w 569"/>
              <a:gd name="T59" fmla="*/ 8 h 391"/>
              <a:gd name="T60" fmla="*/ 0 w 569"/>
              <a:gd name="T61" fmla="*/ 8 h 391"/>
              <a:gd name="T62" fmla="*/ 0 w 569"/>
              <a:gd name="T63" fmla="*/ 85 h 391"/>
              <a:gd name="T64" fmla="*/ 34 w 569"/>
              <a:gd name="T65" fmla="*/ 145 h 391"/>
              <a:gd name="T66" fmla="*/ 34 w 569"/>
              <a:gd name="T67" fmla="*/ 374 h 391"/>
              <a:gd name="T68" fmla="*/ 42 w 569"/>
              <a:gd name="T69" fmla="*/ 383 h 391"/>
              <a:gd name="T70" fmla="*/ 51 w 569"/>
              <a:gd name="T71" fmla="*/ 374 h 391"/>
              <a:gd name="T72" fmla="*/ 51 w 569"/>
              <a:gd name="T73" fmla="*/ 145 h 391"/>
              <a:gd name="T74" fmla="*/ 85 w 569"/>
              <a:gd name="T75" fmla="*/ 85 h 391"/>
              <a:gd name="T76" fmla="*/ 85 w 569"/>
              <a:gd name="T77" fmla="*/ 8 h 391"/>
              <a:gd name="T78" fmla="*/ 68 w 569"/>
              <a:gd name="T79" fmla="*/ 8 h 391"/>
              <a:gd name="T80" fmla="*/ 68 w 569"/>
              <a:gd name="T81" fmla="*/ 85 h 391"/>
              <a:gd name="T82" fmla="*/ 67 w 569"/>
              <a:gd name="T83" fmla="*/ 98 h 391"/>
              <a:gd name="T84" fmla="*/ 51 w 569"/>
              <a:gd name="T85" fmla="*/ 98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9" h="391">
                <a:moveTo>
                  <a:pt x="442" y="195"/>
                </a:moveTo>
                <a:cubicBezTo>
                  <a:pt x="442" y="280"/>
                  <a:pt x="373" y="348"/>
                  <a:pt x="289" y="348"/>
                </a:cubicBezTo>
                <a:cubicBezTo>
                  <a:pt x="204" y="348"/>
                  <a:pt x="136" y="280"/>
                  <a:pt x="136" y="195"/>
                </a:cubicBezTo>
                <a:cubicBezTo>
                  <a:pt x="136" y="111"/>
                  <a:pt x="204" y="42"/>
                  <a:pt x="289" y="42"/>
                </a:cubicBezTo>
                <a:cubicBezTo>
                  <a:pt x="373" y="42"/>
                  <a:pt x="442" y="111"/>
                  <a:pt x="442" y="195"/>
                </a:cubicBezTo>
                <a:moveTo>
                  <a:pt x="484" y="195"/>
                </a:moveTo>
                <a:cubicBezTo>
                  <a:pt x="484" y="303"/>
                  <a:pt x="397" y="391"/>
                  <a:pt x="289" y="391"/>
                </a:cubicBezTo>
                <a:cubicBezTo>
                  <a:pt x="181" y="391"/>
                  <a:pt x="93" y="303"/>
                  <a:pt x="93" y="195"/>
                </a:cubicBezTo>
                <a:cubicBezTo>
                  <a:pt x="93" y="87"/>
                  <a:pt x="181" y="0"/>
                  <a:pt x="289" y="0"/>
                </a:cubicBezTo>
                <a:cubicBezTo>
                  <a:pt x="397" y="0"/>
                  <a:pt x="484" y="87"/>
                  <a:pt x="484" y="195"/>
                </a:cubicBezTo>
                <a:moveTo>
                  <a:pt x="459" y="195"/>
                </a:moveTo>
                <a:cubicBezTo>
                  <a:pt x="459" y="101"/>
                  <a:pt x="383" y="25"/>
                  <a:pt x="289" y="25"/>
                </a:cubicBezTo>
                <a:cubicBezTo>
                  <a:pt x="195" y="25"/>
                  <a:pt x="119" y="101"/>
                  <a:pt x="119" y="195"/>
                </a:cubicBezTo>
                <a:cubicBezTo>
                  <a:pt x="119" y="289"/>
                  <a:pt x="195" y="365"/>
                  <a:pt x="289" y="365"/>
                </a:cubicBezTo>
                <a:cubicBezTo>
                  <a:pt x="383" y="365"/>
                  <a:pt x="459" y="289"/>
                  <a:pt x="459" y="195"/>
                </a:cubicBezTo>
                <a:moveTo>
                  <a:pt x="527" y="68"/>
                </a:moveTo>
                <a:cubicBezTo>
                  <a:pt x="527" y="212"/>
                  <a:pt x="527" y="212"/>
                  <a:pt x="527" y="212"/>
                </a:cubicBezTo>
                <a:cubicBezTo>
                  <a:pt x="544" y="212"/>
                  <a:pt x="544" y="212"/>
                  <a:pt x="544" y="212"/>
                </a:cubicBezTo>
                <a:cubicBezTo>
                  <a:pt x="544" y="365"/>
                  <a:pt x="544" y="365"/>
                  <a:pt x="544" y="365"/>
                </a:cubicBezTo>
                <a:cubicBezTo>
                  <a:pt x="544" y="374"/>
                  <a:pt x="547" y="382"/>
                  <a:pt x="557" y="382"/>
                </a:cubicBezTo>
                <a:cubicBezTo>
                  <a:pt x="566" y="382"/>
                  <a:pt x="569" y="374"/>
                  <a:pt x="569" y="365"/>
                </a:cubicBezTo>
                <a:cubicBezTo>
                  <a:pt x="569" y="8"/>
                  <a:pt x="569" y="8"/>
                  <a:pt x="569" y="8"/>
                </a:cubicBezTo>
                <a:cubicBezTo>
                  <a:pt x="544" y="8"/>
                  <a:pt x="527" y="17"/>
                  <a:pt x="527" y="68"/>
                </a:cubicBezTo>
                <a:moveTo>
                  <a:pt x="51" y="98"/>
                </a:moveTo>
                <a:cubicBezTo>
                  <a:pt x="51" y="8"/>
                  <a:pt x="51" y="8"/>
                  <a:pt x="51" y="8"/>
                </a:cubicBezTo>
                <a:cubicBezTo>
                  <a:pt x="34" y="8"/>
                  <a:pt x="34" y="8"/>
                  <a:pt x="34" y="8"/>
                </a:cubicBezTo>
                <a:cubicBezTo>
                  <a:pt x="34" y="98"/>
                  <a:pt x="34" y="98"/>
                  <a:pt x="34" y="98"/>
                </a:cubicBezTo>
                <a:cubicBezTo>
                  <a:pt x="18" y="98"/>
                  <a:pt x="18" y="98"/>
                  <a:pt x="18" y="98"/>
                </a:cubicBezTo>
                <a:cubicBezTo>
                  <a:pt x="17" y="94"/>
                  <a:pt x="17" y="90"/>
                  <a:pt x="17" y="85"/>
                </a:cubicBezTo>
                <a:cubicBezTo>
                  <a:pt x="17" y="8"/>
                  <a:pt x="17" y="8"/>
                  <a:pt x="17" y="8"/>
                </a:cubicBezTo>
                <a:cubicBezTo>
                  <a:pt x="0" y="8"/>
                  <a:pt x="0" y="8"/>
                  <a:pt x="0" y="8"/>
                </a:cubicBezTo>
                <a:cubicBezTo>
                  <a:pt x="0" y="85"/>
                  <a:pt x="0" y="85"/>
                  <a:pt x="0" y="85"/>
                </a:cubicBezTo>
                <a:cubicBezTo>
                  <a:pt x="0" y="122"/>
                  <a:pt x="15" y="138"/>
                  <a:pt x="34" y="145"/>
                </a:cubicBezTo>
                <a:cubicBezTo>
                  <a:pt x="34" y="374"/>
                  <a:pt x="34" y="374"/>
                  <a:pt x="34" y="374"/>
                </a:cubicBezTo>
                <a:cubicBezTo>
                  <a:pt x="34" y="372"/>
                  <a:pt x="34" y="383"/>
                  <a:pt x="42" y="383"/>
                </a:cubicBezTo>
                <a:cubicBezTo>
                  <a:pt x="51" y="383"/>
                  <a:pt x="51" y="374"/>
                  <a:pt x="51" y="374"/>
                </a:cubicBezTo>
                <a:cubicBezTo>
                  <a:pt x="51" y="145"/>
                  <a:pt x="51" y="145"/>
                  <a:pt x="51" y="145"/>
                </a:cubicBezTo>
                <a:cubicBezTo>
                  <a:pt x="69" y="138"/>
                  <a:pt x="85" y="122"/>
                  <a:pt x="85" y="85"/>
                </a:cubicBezTo>
                <a:cubicBezTo>
                  <a:pt x="85" y="8"/>
                  <a:pt x="85" y="8"/>
                  <a:pt x="85" y="8"/>
                </a:cubicBezTo>
                <a:cubicBezTo>
                  <a:pt x="68" y="8"/>
                  <a:pt x="68" y="8"/>
                  <a:pt x="68" y="8"/>
                </a:cubicBezTo>
                <a:cubicBezTo>
                  <a:pt x="68" y="85"/>
                  <a:pt x="68" y="85"/>
                  <a:pt x="68" y="85"/>
                </a:cubicBezTo>
                <a:cubicBezTo>
                  <a:pt x="68" y="90"/>
                  <a:pt x="67" y="94"/>
                  <a:pt x="67" y="98"/>
                </a:cubicBezTo>
                <a:lnTo>
                  <a:pt x="51" y="98"/>
                </a:lnTo>
                <a:close/>
              </a:path>
            </a:pathLst>
          </a:cu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GB" dirty="0">
              <a:solidFill>
                <a:srgbClr val="FFFFFF"/>
              </a:solidFill>
            </a:endParaRPr>
          </a:p>
        </p:txBody>
      </p:sp>
      <p:sp>
        <p:nvSpPr>
          <p:cNvPr id="89" name="Freeform 88"/>
          <p:cNvSpPr>
            <a:spLocks noEditPoints="1"/>
          </p:cNvSpPr>
          <p:nvPr/>
        </p:nvSpPr>
        <p:spPr bwMode="auto">
          <a:xfrm>
            <a:off x="1614791" y="4474804"/>
            <a:ext cx="454709" cy="235286"/>
          </a:xfrm>
          <a:custGeom>
            <a:avLst/>
            <a:gdLst>
              <a:gd name="T0" fmla="*/ 477 w 477"/>
              <a:gd name="T1" fmla="*/ 240 h 256"/>
              <a:gd name="T2" fmla="*/ 477 w 477"/>
              <a:gd name="T3" fmla="*/ 256 h 256"/>
              <a:gd name="T4" fmla="*/ 0 w 477"/>
              <a:gd name="T5" fmla="*/ 256 h 256"/>
              <a:gd name="T6" fmla="*/ 0 w 477"/>
              <a:gd name="T7" fmla="*/ 240 h 256"/>
              <a:gd name="T8" fmla="*/ 135 w 477"/>
              <a:gd name="T9" fmla="*/ 240 h 256"/>
              <a:gd name="T10" fmla="*/ 238 w 477"/>
              <a:gd name="T11" fmla="*/ 137 h 256"/>
              <a:gd name="T12" fmla="*/ 341 w 477"/>
              <a:gd name="T13" fmla="*/ 240 h 256"/>
              <a:gd name="T14" fmla="*/ 477 w 477"/>
              <a:gd name="T15" fmla="*/ 240 h 256"/>
              <a:gd name="T16" fmla="*/ 247 w 477"/>
              <a:gd name="T17" fmla="*/ 0 h 256"/>
              <a:gd name="T18" fmla="*/ 230 w 477"/>
              <a:gd name="T19" fmla="*/ 0 h 256"/>
              <a:gd name="T20" fmla="*/ 230 w 477"/>
              <a:gd name="T21" fmla="*/ 103 h 256"/>
              <a:gd name="T22" fmla="*/ 247 w 477"/>
              <a:gd name="T23" fmla="*/ 103 h 256"/>
              <a:gd name="T24" fmla="*/ 247 w 477"/>
              <a:gd name="T25" fmla="*/ 0 h 256"/>
              <a:gd name="T26" fmla="*/ 123 w 477"/>
              <a:gd name="T27" fmla="*/ 168 h 256"/>
              <a:gd name="T28" fmla="*/ 35 w 477"/>
              <a:gd name="T29" fmla="*/ 117 h 256"/>
              <a:gd name="T30" fmla="*/ 26 w 477"/>
              <a:gd name="T31" fmla="*/ 132 h 256"/>
              <a:gd name="T32" fmla="*/ 114 w 477"/>
              <a:gd name="T33" fmla="*/ 183 h 256"/>
              <a:gd name="T34" fmla="*/ 123 w 477"/>
              <a:gd name="T35" fmla="*/ 168 h 256"/>
              <a:gd name="T36" fmla="*/ 176 w 477"/>
              <a:gd name="T37" fmla="*/ 119 h 256"/>
              <a:gd name="T38" fmla="*/ 125 w 477"/>
              <a:gd name="T39" fmla="*/ 31 h 256"/>
              <a:gd name="T40" fmla="*/ 110 w 477"/>
              <a:gd name="T41" fmla="*/ 39 h 256"/>
              <a:gd name="T42" fmla="*/ 161 w 477"/>
              <a:gd name="T43" fmla="*/ 128 h 256"/>
              <a:gd name="T44" fmla="*/ 176 w 477"/>
              <a:gd name="T45" fmla="*/ 119 h 256"/>
              <a:gd name="T46" fmla="*/ 362 w 477"/>
              <a:gd name="T47" fmla="*/ 183 h 256"/>
              <a:gd name="T48" fmla="*/ 451 w 477"/>
              <a:gd name="T49" fmla="*/ 132 h 256"/>
              <a:gd name="T50" fmla="*/ 442 w 477"/>
              <a:gd name="T51" fmla="*/ 117 h 256"/>
              <a:gd name="T52" fmla="*/ 354 w 477"/>
              <a:gd name="T53" fmla="*/ 168 h 256"/>
              <a:gd name="T54" fmla="*/ 362 w 477"/>
              <a:gd name="T55" fmla="*/ 183 h 256"/>
              <a:gd name="T56" fmla="*/ 367 w 477"/>
              <a:gd name="T57" fmla="*/ 39 h 256"/>
              <a:gd name="T58" fmla="*/ 352 w 477"/>
              <a:gd name="T59" fmla="*/ 31 h 256"/>
              <a:gd name="T60" fmla="*/ 301 w 477"/>
              <a:gd name="T61" fmla="*/ 119 h 256"/>
              <a:gd name="T62" fmla="*/ 315 w 477"/>
              <a:gd name="T63" fmla="*/ 128 h 256"/>
              <a:gd name="T64" fmla="*/ 367 w 477"/>
              <a:gd name="T65" fmla="*/ 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7" h="256">
                <a:moveTo>
                  <a:pt x="477" y="240"/>
                </a:moveTo>
                <a:cubicBezTo>
                  <a:pt x="477" y="256"/>
                  <a:pt x="477" y="256"/>
                  <a:pt x="477" y="256"/>
                </a:cubicBezTo>
                <a:cubicBezTo>
                  <a:pt x="0" y="256"/>
                  <a:pt x="0" y="256"/>
                  <a:pt x="0" y="256"/>
                </a:cubicBezTo>
                <a:cubicBezTo>
                  <a:pt x="0" y="240"/>
                  <a:pt x="0" y="240"/>
                  <a:pt x="0" y="240"/>
                </a:cubicBezTo>
                <a:cubicBezTo>
                  <a:pt x="135" y="240"/>
                  <a:pt x="135" y="240"/>
                  <a:pt x="135" y="240"/>
                </a:cubicBezTo>
                <a:cubicBezTo>
                  <a:pt x="136" y="183"/>
                  <a:pt x="182" y="137"/>
                  <a:pt x="238" y="137"/>
                </a:cubicBezTo>
                <a:cubicBezTo>
                  <a:pt x="295" y="137"/>
                  <a:pt x="341" y="183"/>
                  <a:pt x="341" y="240"/>
                </a:cubicBezTo>
                <a:lnTo>
                  <a:pt x="477" y="240"/>
                </a:lnTo>
                <a:close/>
                <a:moveTo>
                  <a:pt x="247" y="0"/>
                </a:moveTo>
                <a:cubicBezTo>
                  <a:pt x="230" y="0"/>
                  <a:pt x="230" y="0"/>
                  <a:pt x="230" y="0"/>
                </a:cubicBezTo>
                <a:cubicBezTo>
                  <a:pt x="230" y="103"/>
                  <a:pt x="230" y="103"/>
                  <a:pt x="230" y="103"/>
                </a:cubicBezTo>
                <a:cubicBezTo>
                  <a:pt x="247" y="103"/>
                  <a:pt x="247" y="103"/>
                  <a:pt x="247" y="103"/>
                </a:cubicBezTo>
                <a:lnTo>
                  <a:pt x="247" y="0"/>
                </a:lnTo>
                <a:close/>
                <a:moveTo>
                  <a:pt x="123" y="168"/>
                </a:moveTo>
                <a:cubicBezTo>
                  <a:pt x="35" y="117"/>
                  <a:pt x="35" y="117"/>
                  <a:pt x="35" y="117"/>
                </a:cubicBezTo>
                <a:cubicBezTo>
                  <a:pt x="26" y="132"/>
                  <a:pt x="26" y="132"/>
                  <a:pt x="26" y="132"/>
                </a:cubicBezTo>
                <a:cubicBezTo>
                  <a:pt x="114" y="183"/>
                  <a:pt x="114" y="183"/>
                  <a:pt x="114" y="183"/>
                </a:cubicBezTo>
                <a:lnTo>
                  <a:pt x="123" y="168"/>
                </a:lnTo>
                <a:close/>
                <a:moveTo>
                  <a:pt x="176" y="119"/>
                </a:moveTo>
                <a:cubicBezTo>
                  <a:pt x="125" y="31"/>
                  <a:pt x="125" y="31"/>
                  <a:pt x="125" y="31"/>
                </a:cubicBezTo>
                <a:cubicBezTo>
                  <a:pt x="110" y="39"/>
                  <a:pt x="110" y="39"/>
                  <a:pt x="110" y="39"/>
                </a:cubicBezTo>
                <a:cubicBezTo>
                  <a:pt x="161" y="128"/>
                  <a:pt x="161" y="128"/>
                  <a:pt x="161" y="128"/>
                </a:cubicBezTo>
                <a:lnTo>
                  <a:pt x="176" y="119"/>
                </a:lnTo>
                <a:close/>
                <a:moveTo>
                  <a:pt x="362" y="183"/>
                </a:moveTo>
                <a:cubicBezTo>
                  <a:pt x="451" y="132"/>
                  <a:pt x="451" y="132"/>
                  <a:pt x="451" y="132"/>
                </a:cubicBezTo>
                <a:cubicBezTo>
                  <a:pt x="442" y="117"/>
                  <a:pt x="442" y="117"/>
                  <a:pt x="442" y="117"/>
                </a:cubicBezTo>
                <a:cubicBezTo>
                  <a:pt x="354" y="168"/>
                  <a:pt x="354" y="168"/>
                  <a:pt x="354" y="168"/>
                </a:cubicBezTo>
                <a:lnTo>
                  <a:pt x="362" y="183"/>
                </a:lnTo>
                <a:close/>
                <a:moveTo>
                  <a:pt x="367" y="39"/>
                </a:moveTo>
                <a:cubicBezTo>
                  <a:pt x="352" y="31"/>
                  <a:pt x="352" y="31"/>
                  <a:pt x="352" y="31"/>
                </a:cubicBezTo>
                <a:cubicBezTo>
                  <a:pt x="301" y="119"/>
                  <a:pt x="301" y="119"/>
                  <a:pt x="301" y="119"/>
                </a:cubicBezTo>
                <a:cubicBezTo>
                  <a:pt x="315" y="128"/>
                  <a:pt x="315" y="128"/>
                  <a:pt x="315" y="128"/>
                </a:cubicBezTo>
                <a:lnTo>
                  <a:pt x="367" y="39"/>
                </a:lnTo>
                <a:close/>
              </a:path>
            </a:pathLst>
          </a:cu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GB" dirty="0">
              <a:solidFill>
                <a:srgbClr val="FFFFFF"/>
              </a:solidFill>
            </a:endParaRPr>
          </a:p>
        </p:txBody>
      </p:sp>
      <p:grpSp>
        <p:nvGrpSpPr>
          <p:cNvPr id="90" name="Group 89"/>
          <p:cNvGrpSpPr/>
          <p:nvPr/>
        </p:nvGrpSpPr>
        <p:grpSpPr>
          <a:xfrm>
            <a:off x="3317617" y="4495015"/>
            <a:ext cx="162221" cy="257210"/>
            <a:chOff x="6301443" y="732612"/>
            <a:chExt cx="497569" cy="818886"/>
          </a:xfrm>
          <a:solidFill>
            <a:schemeClr val="accent2"/>
          </a:solidFill>
        </p:grpSpPr>
        <p:sp>
          <p:nvSpPr>
            <p:cNvPr id="96" name="Freeform 95"/>
            <p:cNvSpPr>
              <a:spLocks/>
            </p:cNvSpPr>
            <p:nvPr/>
          </p:nvSpPr>
          <p:spPr bwMode="auto">
            <a:xfrm>
              <a:off x="6301443" y="732612"/>
              <a:ext cx="497569" cy="116777"/>
            </a:xfrm>
            <a:custGeom>
              <a:avLst/>
              <a:gdLst>
                <a:gd name="T0" fmla="*/ 667 w 686"/>
                <a:gd name="T1" fmla="*/ 81 h 161"/>
                <a:gd name="T2" fmla="*/ 627 w 686"/>
                <a:gd name="T3" fmla="*/ 81 h 161"/>
                <a:gd name="T4" fmla="*/ 627 w 686"/>
                <a:gd name="T5" fmla="*/ 0 h 161"/>
                <a:gd name="T6" fmla="*/ 62 w 686"/>
                <a:gd name="T7" fmla="*/ 0 h 161"/>
                <a:gd name="T8" fmla="*/ 62 w 686"/>
                <a:gd name="T9" fmla="*/ 81 h 161"/>
                <a:gd name="T10" fmla="*/ 22 w 686"/>
                <a:gd name="T11" fmla="*/ 81 h 161"/>
                <a:gd name="T12" fmla="*/ 0 w 686"/>
                <a:gd name="T13" fmla="*/ 161 h 161"/>
                <a:gd name="T14" fmla="*/ 686 w 686"/>
                <a:gd name="T15" fmla="*/ 161 h 161"/>
                <a:gd name="T16" fmla="*/ 667 w 686"/>
                <a:gd name="T17" fmla="*/ 8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6" h="161">
                  <a:moveTo>
                    <a:pt x="667" y="81"/>
                  </a:moveTo>
                  <a:lnTo>
                    <a:pt x="627" y="81"/>
                  </a:lnTo>
                  <a:lnTo>
                    <a:pt x="627" y="0"/>
                  </a:lnTo>
                  <a:lnTo>
                    <a:pt x="62" y="0"/>
                  </a:lnTo>
                  <a:lnTo>
                    <a:pt x="62" y="81"/>
                  </a:lnTo>
                  <a:lnTo>
                    <a:pt x="22" y="81"/>
                  </a:lnTo>
                  <a:lnTo>
                    <a:pt x="0" y="161"/>
                  </a:lnTo>
                  <a:lnTo>
                    <a:pt x="686" y="161"/>
                  </a:lnTo>
                  <a:lnTo>
                    <a:pt x="667" y="81"/>
                  </a:ln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GB" dirty="0">
                <a:solidFill>
                  <a:srgbClr val="FFFFFF"/>
                </a:solidFill>
              </a:endParaRPr>
            </a:p>
          </p:txBody>
        </p:sp>
        <p:sp>
          <p:nvSpPr>
            <p:cNvPr id="97" name="Freeform 96"/>
            <p:cNvSpPr>
              <a:spLocks/>
            </p:cNvSpPr>
            <p:nvPr/>
          </p:nvSpPr>
          <p:spPr bwMode="auto">
            <a:xfrm>
              <a:off x="6317400" y="879127"/>
              <a:ext cx="467831" cy="672371"/>
            </a:xfrm>
            <a:custGeom>
              <a:avLst/>
              <a:gdLst>
                <a:gd name="T0" fmla="*/ 99 w 645"/>
                <a:gd name="T1" fmla="*/ 927 h 927"/>
                <a:gd name="T2" fmla="*/ 543 w 645"/>
                <a:gd name="T3" fmla="*/ 927 h 927"/>
                <a:gd name="T4" fmla="*/ 645 w 645"/>
                <a:gd name="T5" fmla="*/ 0 h 927"/>
                <a:gd name="T6" fmla="*/ 0 w 645"/>
                <a:gd name="T7" fmla="*/ 0 h 927"/>
                <a:gd name="T8" fmla="*/ 99 w 645"/>
                <a:gd name="T9" fmla="*/ 927 h 927"/>
              </a:gdLst>
              <a:ahLst/>
              <a:cxnLst>
                <a:cxn ang="0">
                  <a:pos x="T0" y="T1"/>
                </a:cxn>
                <a:cxn ang="0">
                  <a:pos x="T2" y="T3"/>
                </a:cxn>
                <a:cxn ang="0">
                  <a:pos x="T4" y="T5"/>
                </a:cxn>
                <a:cxn ang="0">
                  <a:pos x="T6" y="T7"/>
                </a:cxn>
                <a:cxn ang="0">
                  <a:pos x="T8" y="T9"/>
                </a:cxn>
              </a:cxnLst>
              <a:rect l="0" t="0" r="r" b="b"/>
              <a:pathLst>
                <a:path w="645" h="927">
                  <a:moveTo>
                    <a:pt x="99" y="927"/>
                  </a:moveTo>
                  <a:lnTo>
                    <a:pt x="543" y="927"/>
                  </a:lnTo>
                  <a:lnTo>
                    <a:pt x="645" y="0"/>
                  </a:lnTo>
                  <a:lnTo>
                    <a:pt x="0" y="0"/>
                  </a:lnTo>
                  <a:lnTo>
                    <a:pt x="99" y="927"/>
                  </a:ln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GB" dirty="0">
                <a:solidFill>
                  <a:srgbClr val="FFFFFF"/>
                </a:solidFill>
              </a:endParaRPr>
            </a:p>
          </p:txBody>
        </p:sp>
      </p:grpSp>
      <p:grpSp>
        <p:nvGrpSpPr>
          <p:cNvPr id="91" name="Group 90"/>
          <p:cNvGrpSpPr/>
          <p:nvPr/>
        </p:nvGrpSpPr>
        <p:grpSpPr>
          <a:xfrm>
            <a:off x="4727955" y="4505430"/>
            <a:ext cx="342098" cy="236381"/>
            <a:chOff x="9095610" y="787810"/>
            <a:chExt cx="774642" cy="555595"/>
          </a:xfrm>
          <a:solidFill>
            <a:schemeClr val="accent2"/>
          </a:solidFill>
        </p:grpSpPr>
        <p:sp>
          <p:nvSpPr>
            <p:cNvPr id="94" name="Freeform 93"/>
            <p:cNvSpPr>
              <a:spLocks noEditPoints="1"/>
            </p:cNvSpPr>
            <p:nvPr/>
          </p:nvSpPr>
          <p:spPr bwMode="auto">
            <a:xfrm>
              <a:off x="9245027" y="787810"/>
              <a:ext cx="625225" cy="438818"/>
            </a:xfrm>
            <a:custGeom>
              <a:avLst/>
              <a:gdLst>
                <a:gd name="T0" fmla="*/ 308 w 363"/>
                <a:gd name="T1" fmla="*/ 34 h 255"/>
                <a:gd name="T2" fmla="*/ 265 w 363"/>
                <a:gd name="T3" fmla="*/ 55 h 255"/>
                <a:gd name="T4" fmla="*/ 267 w 363"/>
                <a:gd name="T5" fmla="*/ 0 h 255"/>
                <a:gd name="T6" fmla="*/ 1 w 363"/>
                <a:gd name="T7" fmla="*/ 0 h 255"/>
                <a:gd name="T8" fmla="*/ 61 w 363"/>
                <a:gd name="T9" fmla="*/ 255 h 255"/>
                <a:gd name="T10" fmla="*/ 207 w 363"/>
                <a:gd name="T11" fmla="*/ 255 h 255"/>
                <a:gd name="T12" fmla="*/ 258 w 363"/>
                <a:gd name="T13" fmla="*/ 112 h 255"/>
                <a:gd name="T14" fmla="*/ 308 w 363"/>
                <a:gd name="T15" fmla="*/ 145 h 255"/>
                <a:gd name="T16" fmla="*/ 363 w 363"/>
                <a:gd name="T17" fmla="*/ 89 h 255"/>
                <a:gd name="T18" fmla="*/ 308 w 363"/>
                <a:gd name="T19" fmla="*/ 34 h 255"/>
                <a:gd name="T20" fmla="*/ 308 w 363"/>
                <a:gd name="T21" fmla="*/ 128 h 255"/>
                <a:gd name="T22" fmla="*/ 270 w 363"/>
                <a:gd name="T23" fmla="*/ 89 h 255"/>
                <a:gd name="T24" fmla="*/ 308 w 363"/>
                <a:gd name="T25" fmla="*/ 51 h 255"/>
                <a:gd name="T26" fmla="*/ 346 w 363"/>
                <a:gd name="T27" fmla="*/ 89 h 255"/>
                <a:gd name="T28" fmla="*/ 308 w 363"/>
                <a:gd name="T29"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3" h="255">
                  <a:moveTo>
                    <a:pt x="308" y="34"/>
                  </a:moveTo>
                  <a:cubicBezTo>
                    <a:pt x="291" y="34"/>
                    <a:pt x="275" y="42"/>
                    <a:pt x="265" y="55"/>
                  </a:cubicBezTo>
                  <a:cubicBezTo>
                    <a:pt x="266" y="38"/>
                    <a:pt x="267" y="19"/>
                    <a:pt x="267" y="0"/>
                  </a:cubicBezTo>
                  <a:cubicBezTo>
                    <a:pt x="1" y="0"/>
                    <a:pt x="1" y="0"/>
                    <a:pt x="1" y="0"/>
                  </a:cubicBezTo>
                  <a:cubicBezTo>
                    <a:pt x="0" y="170"/>
                    <a:pt x="61" y="255"/>
                    <a:pt x="61" y="255"/>
                  </a:cubicBezTo>
                  <a:cubicBezTo>
                    <a:pt x="207" y="255"/>
                    <a:pt x="207" y="255"/>
                    <a:pt x="207" y="255"/>
                  </a:cubicBezTo>
                  <a:cubicBezTo>
                    <a:pt x="207" y="255"/>
                    <a:pt x="241" y="208"/>
                    <a:pt x="258" y="112"/>
                  </a:cubicBezTo>
                  <a:cubicBezTo>
                    <a:pt x="267" y="131"/>
                    <a:pt x="286" y="145"/>
                    <a:pt x="308" y="145"/>
                  </a:cubicBezTo>
                  <a:cubicBezTo>
                    <a:pt x="339" y="145"/>
                    <a:pt x="363" y="120"/>
                    <a:pt x="363" y="89"/>
                  </a:cubicBezTo>
                  <a:cubicBezTo>
                    <a:pt x="363" y="59"/>
                    <a:pt x="339" y="34"/>
                    <a:pt x="308" y="34"/>
                  </a:cubicBezTo>
                  <a:moveTo>
                    <a:pt x="308" y="128"/>
                  </a:moveTo>
                  <a:cubicBezTo>
                    <a:pt x="287" y="128"/>
                    <a:pt x="270" y="110"/>
                    <a:pt x="270" y="89"/>
                  </a:cubicBezTo>
                  <a:cubicBezTo>
                    <a:pt x="270" y="68"/>
                    <a:pt x="287" y="51"/>
                    <a:pt x="308" y="51"/>
                  </a:cubicBezTo>
                  <a:cubicBezTo>
                    <a:pt x="329" y="51"/>
                    <a:pt x="346" y="68"/>
                    <a:pt x="346" y="89"/>
                  </a:cubicBezTo>
                  <a:cubicBezTo>
                    <a:pt x="346" y="110"/>
                    <a:pt x="329" y="128"/>
                    <a:pt x="308" y="128"/>
                  </a:cubicBezTo>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GB" dirty="0">
                <a:solidFill>
                  <a:srgbClr val="FFFFFF"/>
                </a:solidFill>
              </a:endParaRPr>
            </a:p>
          </p:txBody>
        </p:sp>
        <p:sp>
          <p:nvSpPr>
            <p:cNvPr id="95" name="Freeform 94"/>
            <p:cNvSpPr>
              <a:spLocks/>
            </p:cNvSpPr>
            <p:nvPr/>
          </p:nvSpPr>
          <p:spPr bwMode="auto">
            <a:xfrm>
              <a:off x="9095610" y="1255641"/>
              <a:ext cx="760860" cy="87764"/>
            </a:xfrm>
            <a:custGeom>
              <a:avLst/>
              <a:gdLst>
                <a:gd name="T0" fmla="*/ 0 w 442"/>
                <a:gd name="T1" fmla="*/ 0 h 51"/>
                <a:gd name="T2" fmla="*/ 127 w 442"/>
                <a:gd name="T3" fmla="*/ 34 h 51"/>
                <a:gd name="T4" fmla="*/ 127 w 442"/>
                <a:gd name="T5" fmla="*/ 51 h 51"/>
                <a:gd name="T6" fmla="*/ 314 w 442"/>
                <a:gd name="T7" fmla="*/ 51 h 51"/>
                <a:gd name="T8" fmla="*/ 314 w 442"/>
                <a:gd name="T9" fmla="*/ 34 h 51"/>
                <a:gd name="T10" fmla="*/ 442 w 442"/>
                <a:gd name="T11" fmla="*/ 0 h 51"/>
                <a:gd name="T12" fmla="*/ 0 w 442"/>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442" h="51">
                  <a:moveTo>
                    <a:pt x="0" y="0"/>
                  </a:moveTo>
                  <a:cubicBezTo>
                    <a:pt x="25" y="17"/>
                    <a:pt x="127" y="34"/>
                    <a:pt x="127" y="34"/>
                  </a:cubicBezTo>
                  <a:cubicBezTo>
                    <a:pt x="127" y="51"/>
                    <a:pt x="127" y="51"/>
                    <a:pt x="127" y="51"/>
                  </a:cubicBezTo>
                  <a:cubicBezTo>
                    <a:pt x="314" y="51"/>
                    <a:pt x="314" y="51"/>
                    <a:pt x="314" y="51"/>
                  </a:cubicBezTo>
                  <a:cubicBezTo>
                    <a:pt x="314" y="34"/>
                    <a:pt x="314" y="34"/>
                    <a:pt x="314" y="34"/>
                  </a:cubicBezTo>
                  <a:cubicBezTo>
                    <a:pt x="314" y="34"/>
                    <a:pt x="416" y="17"/>
                    <a:pt x="442" y="0"/>
                  </a:cubicBezTo>
                  <a:lnTo>
                    <a:pt x="0" y="0"/>
                  </a:lnTo>
                  <a:close/>
                </a:path>
              </a:pathLst>
            </a:custGeom>
            <a:grp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endParaRPr lang="en-GB" dirty="0">
                <a:solidFill>
                  <a:srgbClr val="FFFFFF"/>
                </a:solidFill>
              </a:endParaRPr>
            </a:p>
          </p:txBody>
        </p:sp>
      </p:grpSp>
      <p:sp>
        <p:nvSpPr>
          <p:cNvPr id="92" name="Moon 91"/>
          <p:cNvSpPr/>
          <p:nvPr/>
        </p:nvSpPr>
        <p:spPr bwMode="ltGray">
          <a:xfrm>
            <a:off x="7965125" y="4477892"/>
            <a:ext cx="151266" cy="291457"/>
          </a:xfrm>
          <a:prstGeom prst="moon">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AU"/>
            </a:defPPr>
            <a:lvl1pPr algn="l" rtl="0" fontAlgn="base">
              <a:spcBef>
                <a:spcPct val="0"/>
              </a:spcBef>
              <a:spcAft>
                <a:spcPct val="0"/>
              </a:spcAft>
              <a:defRPr b="1" kern="1200">
                <a:solidFill>
                  <a:schemeClr val="lt1"/>
                </a:solidFill>
                <a:latin typeface="+mn-lt"/>
                <a:ea typeface="+mn-ea"/>
                <a:cs typeface="+mn-cs"/>
              </a:defRPr>
            </a:lvl1pPr>
            <a:lvl2pPr marL="457200" algn="l" rtl="0" fontAlgn="base">
              <a:spcBef>
                <a:spcPct val="0"/>
              </a:spcBef>
              <a:spcAft>
                <a:spcPct val="0"/>
              </a:spcAft>
              <a:defRPr b="1" kern="1200">
                <a:solidFill>
                  <a:schemeClr val="lt1"/>
                </a:solidFill>
                <a:latin typeface="+mn-lt"/>
                <a:ea typeface="+mn-ea"/>
                <a:cs typeface="+mn-cs"/>
              </a:defRPr>
            </a:lvl2pPr>
            <a:lvl3pPr marL="914400" algn="l" rtl="0" fontAlgn="base">
              <a:spcBef>
                <a:spcPct val="0"/>
              </a:spcBef>
              <a:spcAft>
                <a:spcPct val="0"/>
              </a:spcAft>
              <a:defRPr b="1" kern="1200">
                <a:solidFill>
                  <a:schemeClr val="lt1"/>
                </a:solidFill>
                <a:latin typeface="+mn-lt"/>
                <a:ea typeface="+mn-ea"/>
                <a:cs typeface="+mn-cs"/>
              </a:defRPr>
            </a:lvl3pPr>
            <a:lvl4pPr marL="1371600" algn="l" rtl="0" fontAlgn="base">
              <a:spcBef>
                <a:spcPct val="0"/>
              </a:spcBef>
              <a:spcAft>
                <a:spcPct val="0"/>
              </a:spcAft>
              <a:defRPr b="1" kern="1200">
                <a:solidFill>
                  <a:schemeClr val="lt1"/>
                </a:solidFill>
                <a:latin typeface="+mn-lt"/>
                <a:ea typeface="+mn-ea"/>
                <a:cs typeface="+mn-cs"/>
              </a:defRPr>
            </a:lvl4pPr>
            <a:lvl5pPr marL="1828800" algn="l"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endParaRPr lang="en-GB" sz="1200" b="0" dirty="0">
              <a:solidFill>
                <a:srgbClr val="FFFFFF"/>
              </a:solidFill>
            </a:endParaRPr>
          </a:p>
        </p:txBody>
      </p:sp>
      <p:sp>
        <p:nvSpPr>
          <p:cNvPr id="2" name="TextBox 1"/>
          <p:cNvSpPr txBox="1"/>
          <p:nvPr>
            <p:custDataLst>
              <p:tags r:id="rId2"/>
            </p:custDataLst>
          </p:nvPr>
        </p:nvSpPr>
        <p:spPr>
          <a:xfrm>
            <a:off x="8357908" y="6324879"/>
            <a:ext cx="504788" cy="251816"/>
          </a:xfrm>
          <a:prstGeom prst="rect">
            <a:avLst/>
          </a:prstGeom>
          <a:noFill/>
        </p:spPr>
        <p:txBody>
          <a:bodyPr vert="horz" wrap="square" lIns="0" tIns="0" rIns="0" bIns="0" rtlCol="0" anchor="b">
            <a:noAutofit/>
          </a:bodyPr>
          <a:lstStyle/>
          <a:p>
            <a:pPr algn="r"/>
            <a:r>
              <a:rPr lang="en-GB" sz="750" b="0" smtClean="0">
                <a:solidFill>
                  <a:srgbClr val="333333"/>
                </a:solidFill>
                <a:latin typeface="+mn-lt"/>
              </a:rPr>
              <a:t>8</a:t>
            </a:r>
            <a:endParaRPr lang="en-GB" sz="750" b="0" dirty="0" err="1" smtClean="0">
              <a:solidFill>
                <a:srgbClr val="333333"/>
              </a:solidFill>
              <a:latin typeface="+mn-lt"/>
            </a:endParaRPr>
          </a:p>
        </p:txBody>
      </p:sp>
      <p:pic>
        <p:nvPicPr>
          <p:cNvPr id="1026" name="Picture 2" descr="https://pbs.twimg.com/profile_images/629049594047893504/ALcBvCn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4467" y="256299"/>
            <a:ext cx="912102" cy="91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317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Starbucks already know this</a:t>
            </a:r>
            <a:endParaRPr lang="en-GB" dirty="0"/>
          </a:p>
        </p:txBody>
      </p:sp>
      <p:pic>
        <p:nvPicPr>
          <p:cNvPr id="2050" name="Picture 2" descr="http://www.brighthand.com/assets/2967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487" y="1476375"/>
            <a:ext cx="5915025"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1"/>
            </p:custDataLst>
          </p:nvPr>
        </p:nvSpPr>
        <p:spPr>
          <a:xfrm>
            <a:off x="8357908" y="6324879"/>
            <a:ext cx="504788" cy="251816"/>
          </a:xfrm>
          <a:prstGeom prst="rect">
            <a:avLst/>
          </a:prstGeom>
          <a:noFill/>
        </p:spPr>
        <p:txBody>
          <a:bodyPr vert="horz" wrap="square" lIns="0" tIns="0" rIns="0" bIns="0" rtlCol="0" anchor="b">
            <a:noAutofit/>
          </a:bodyPr>
          <a:lstStyle/>
          <a:p>
            <a:pPr algn="r"/>
            <a:r>
              <a:rPr lang="en-GB" sz="750" b="0" smtClean="0">
                <a:solidFill>
                  <a:srgbClr val="333333"/>
                </a:solidFill>
                <a:latin typeface="+mn-lt"/>
              </a:rPr>
              <a:t>9</a:t>
            </a:r>
            <a:endParaRPr lang="en-GB" sz="750" b="0" dirty="0" err="1" smtClean="0">
              <a:solidFill>
                <a:srgbClr val="333333"/>
              </a:solidFill>
              <a:latin typeface="+mn-lt"/>
            </a:endParaRPr>
          </a:p>
        </p:txBody>
      </p:sp>
    </p:spTree>
    <p:extLst>
      <p:ext uri="{BB962C8B-B14F-4D97-AF65-F5344CB8AC3E}">
        <p14:creationId xmlns:p14="http://schemas.microsoft.com/office/powerpoint/2010/main" val="6247093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Four opportunities to focus on instead</a:t>
            </a:r>
          </a:p>
        </p:txBody>
      </p:sp>
      <p:sp>
        <p:nvSpPr>
          <p:cNvPr id="3" name="Slide Number Placeholder 2"/>
          <p:cNvSpPr>
            <a:spLocks noGrp="1"/>
          </p:cNvSpPr>
          <p:nvPr>
            <p:ph type="sldNum" sz="quarter" idx="10"/>
          </p:nvPr>
        </p:nvSpPr>
        <p:spPr/>
        <p:txBody>
          <a:bodyPr/>
          <a:lstStyle/>
          <a:p>
            <a:fld id="{9784CBA3-D598-4B1F-BAA3-EE14B5154290}" type="slidenum">
              <a:rPr lang="en-AU" smtClean="0"/>
              <a:pPr/>
              <a:t>27</a:t>
            </a:fld>
            <a:endParaRPr lang="en-AU" dirty="0"/>
          </a:p>
        </p:txBody>
      </p:sp>
      <p:cxnSp>
        <p:nvCxnSpPr>
          <p:cNvPr id="55" name="Straight Connector 54"/>
          <p:cNvCxnSpPr/>
          <p:nvPr>
            <p:custDataLst>
              <p:tags r:id="rId1"/>
            </p:custDataLst>
          </p:nvPr>
        </p:nvCxnSpPr>
        <p:spPr>
          <a:xfrm>
            <a:off x="5737318" y="3483696"/>
            <a:ext cx="1" cy="1175877"/>
          </a:xfrm>
          <a:prstGeom prst="line">
            <a:avLst/>
          </a:prstGeom>
          <a:ln w="19050">
            <a:solidFill>
              <a:srgbClr val="CCCCCC"/>
            </a:solidFill>
            <a:tailEnd type="triangle" len="lg"/>
          </a:ln>
        </p:spPr>
        <p:style>
          <a:lnRef idx="1">
            <a:schemeClr val="accent1"/>
          </a:lnRef>
          <a:fillRef idx="0">
            <a:schemeClr val="accent1"/>
          </a:fillRef>
          <a:effectRef idx="0">
            <a:schemeClr val="accent1"/>
          </a:effectRef>
          <a:fontRef idx="minor">
            <a:schemeClr val="tx1"/>
          </a:fontRef>
        </p:style>
      </p:cxnSp>
      <p:sp>
        <p:nvSpPr>
          <p:cNvPr id="56" name="Content Placeholder 8"/>
          <p:cNvSpPr txBox="1">
            <a:spLocks/>
          </p:cNvSpPr>
          <p:nvPr/>
        </p:nvSpPr>
        <p:spPr>
          <a:xfrm>
            <a:off x="4695864" y="4669618"/>
            <a:ext cx="2085936" cy="794557"/>
          </a:xfrm>
          <a:prstGeom prst="rect">
            <a:avLst/>
          </a:prstGeom>
        </p:spPr>
        <p:txBody>
          <a:bodyPr vert="horz" lIns="0" tIns="212400" rIns="0" bIns="0" rtlCol="0">
            <a:noAutofit/>
          </a:bodyPr>
          <a:lstStyle>
            <a:lvl1pPr marL="0" indent="0" algn="l" defTabSz="914400" rtl="0" eaLnBrk="1" latinLnBrk="0" hangingPunct="1">
              <a:spcBef>
                <a:spcPct val="20000"/>
              </a:spcBef>
              <a:buFont typeface="Arial" pitchFamily="34" charset="0"/>
              <a:buNone/>
              <a:defRPr lang="en-US" sz="1600" b="0" kern="120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b="1" dirty="0" smtClean="0"/>
              <a:t>Identify the right touchpoints</a:t>
            </a:r>
            <a:endParaRPr lang="en-US" b="1" dirty="0"/>
          </a:p>
        </p:txBody>
      </p:sp>
      <p:cxnSp>
        <p:nvCxnSpPr>
          <p:cNvPr id="62" name="Straight Connector 61"/>
          <p:cNvCxnSpPr/>
          <p:nvPr>
            <p:custDataLst>
              <p:tags r:id="rId2"/>
            </p:custDataLst>
          </p:nvPr>
        </p:nvCxnSpPr>
        <p:spPr>
          <a:xfrm>
            <a:off x="3459109" y="3482305"/>
            <a:ext cx="1" cy="1175877"/>
          </a:xfrm>
          <a:prstGeom prst="line">
            <a:avLst/>
          </a:prstGeom>
          <a:ln w="19050">
            <a:solidFill>
              <a:srgbClr val="CCCCCC"/>
            </a:solidFill>
            <a:tailEnd type="triangle" len="lg"/>
          </a:ln>
        </p:spPr>
        <p:style>
          <a:lnRef idx="1">
            <a:schemeClr val="accent1"/>
          </a:lnRef>
          <a:fillRef idx="0">
            <a:schemeClr val="accent1"/>
          </a:fillRef>
          <a:effectRef idx="0">
            <a:schemeClr val="accent1"/>
          </a:effectRef>
          <a:fontRef idx="minor">
            <a:schemeClr val="tx1"/>
          </a:fontRef>
        </p:style>
      </p:cxnSp>
      <p:sp>
        <p:nvSpPr>
          <p:cNvPr id="64" name="Content Placeholder 6"/>
          <p:cNvSpPr txBox="1">
            <a:spLocks/>
          </p:cNvSpPr>
          <p:nvPr/>
        </p:nvSpPr>
        <p:spPr>
          <a:xfrm>
            <a:off x="2499421" y="4669618"/>
            <a:ext cx="1944000" cy="794557"/>
          </a:xfrm>
          <a:prstGeom prst="rect">
            <a:avLst/>
          </a:prstGeom>
        </p:spPr>
        <p:txBody>
          <a:bodyPr vert="horz" lIns="0" tIns="212400" rIns="0" bIns="0" rtlCol="0">
            <a:noAutofit/>
          </a:bodyPr>
          <a:lstStyle>
            <a:lvl1pPr marL="0" indent="0" algn="l" defTabSz="914400" rtl="0" eaLnBrk="1" latinLnBrk="0" hangingPunct="1">
              <a:spcBef>
                <a:spcPct val="20000"/>
              </a:spcBef>
              <a:buFont typeface="Arial" pitchFamily="34" charset="0"/>
              <a:buNone/>
              <a:defRPr lang="en-US" sz="1600" b="0" kern="120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b="1" dirty="0" smtClean="0"/>
              <a:t>Understand their mindset</a:t>
            </a:r>
            <a:endParaRPr lang="en-US" b="1" dirty="0"/>
          </a:p>
        </p:txBody>
      </p:sp>
      <p:cxnSp>
        <p:nvCxnSpPr>
          <p:cNvPr id="66" name="Straight Connector 65"/>
          <p:cNvCxnSpPr/>
          <p:nvPr>
            <p:custDataLst>
              <p:tags r:id="rId3"/>
            </p:custDataLst>
          </p:nvPr>
        </p:nvCxnSpPr>
        <p:spPr>
          <a:xfrm>
            <a:off x="7922843" y="3479530"/>
            <a:ext cx="1" cy="1175877"/>
          </a:xfrm>
          <a:prstGeom prst="line">
            <a:avLst/>
          </a:prstGeom>
          <a:ln w="19050">
            <a:solidFill>
              <a:srgbClr val="CCCCCC"/>
            </a:solidFill>
            <a:tailEnd type="triangle" len="lg"/>
          </a:ln>
        </p:spPr>
        <p:style>
          <a:lnRef idx="1">
            <a:schemeClr val="accent1"/>
          </a:lnRef>
          <a:fillRef idx="0">
            <a:schemeClr val="accent1"/>
          </a:fillRef>
          <a:effectRef idx="0">
            <a:schemeClr val="accent1"/>
          </a:effectRef>
          <a:fontRef idx="minor">
            <a:schemeClr val="tx1"/>
          </a:fontRef>
        </p:style>
      </p:cxnSp>
      <p:sp>
        <p:nvSpPr>
          <p:cNvPr id="68" name="Content Placeholder 7"/>
          <p:cNvSpPr txBox="1">
            <a:spLocks/>
          </p:cNvSpPr>
          <p:nvPr/>
        </p:nvSpPr>
        <p:spPr>
          <a:xfrm>
            <a:off x="6836107" y="4669618"/>
            <a:ext cx="2192396" cy="794557"/>
          </a:xfrm>
          <a:prstGeom prst="rect">
            <a:avLst/>
          </a:prstGeom>
        </p:spPr>
        <p:txBody>
          <a:bodyPr vert="horz" lIns="0" tIns="212400" rIns="0" bIns="0" rtlCol="0">
            <a:noAutofit/>
          </a:bodyPr>
          <a:lstStyle>
            <a:lvl1pPr marL="0" indent="0" algn="l" defTabSz="914400" rtl="0" eaLnBrk="1" latinLnBrk="0" hangingPunct="1">
              <a:spcBef>
                <a:spcPct val="20000"/>
              </a:spcBef>
              <a:buFont typeface="Arial" pitchFamily="34" charset="0"/>
              <a:buNone/>
              <a:defRPr lang="en-US" sz="1600" b="0" kern="120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b="1" dirty="0" smtClean="0"/>
              <a:t>Align them against brand moments</a:t>
            </a:r>
            <a:endParaRPr lang="en-GB" b="1" dirty="0"/>
          </a:p>
        </p:txBody>
      </p:sp>
      <p:cxnSp>
        <p:nvCxnSpPr>
          <p:cNvPr id="70" name="Straight Connector 69"/>
          <p:cNvCxnSpPr/>
          <p:nvPr>
            <p:custDataLst>
              <p:tags r:id="rId4"/>
            </p:custDataLst>
          </p:nvPr>
        </p:nvCxnSpPr>
        <p:spPr>
          <a:xfrm>
            <a:off x="1206938" y="3483696"/>
            <a:ext cx="1" cy="1175877"/>
          </a:xfrm>
          <a:prstGeom prst="line">
            <a:avLst/>
          </a:prstGeom>
          <a:ln w="19050">
            <a:solidFill>
              <a:srgbClr val="CCCCCC"/>
            </a:solidFill>
            <a:tailEnd type="triangle" len="lg"/>
          </a:ln>
        </p:spPr>
        <p:style>
          <a:lnRef idx="1">
            <a:schemeClr val="accent1"/>
          </a:lnRef>
          <a:fillRef idx="0">
            <a:schemeClr val="accent1"/>
          </a:fillRef>
          <a:effectRef idx="0">
            <a:schemeClr val="accent1"/>
          </a:effectRef>
          <a:fontRef idx="minor">
            <a:schemeClr val="tx1"/>
          </a:fontRef>
        </p:style>
      </p:cxnSp>
      <p:sp>
        <p:nvSpPr>
          <p:cNvPr id="72" name="Content Placeholder 5"/>
          <p:cNvSpPr txBox="1">
            <a:spLocks/>
          </p:cNvSpPr>
          <p:nvPr/>
        </p:nvSpPr>
        <p:spPr>
          <a:xfrm>
            <a:off x="239444" y="4669618"/>
            <a:ext cx="1944000" cy="794557"/>
          </a:xfrm>
          <a:prstGeom prst="rect">
            <a:avLst/>
          </a:prstGeom>
        </p:spPr>
        <p:txBody>
          <a:bodyPr vert="horz" lIns="0" tIns="212400" rIns="0" bIns="0" rtlCol="0">
            <a:noAutofit/>
          </a:bodyPr>
          <a:lstStyle>
            <a:lvl1pPr marL="0" indent="0" algn="l" defTabSz="914400" rtl="0" eaLnBrk="1" latinLnBrk="0" hangingPunct="1">
              <a:spcBef>
                <a:spcPct val="20000"/>
              </a:spcBef>
              <a:buFont typeface="Arial" pitchFamily="34" charset="0"/>
              <a:buNone/>
              <a:defRPr lang="en-US" sz="1600" b="0" kern="120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b="1" dirty="0" smtClean="0"/>
              <a:t>De-average your consumer</a:t>
            </a:r>
            <a:endParaRPr lang="en-GB" b="1" dirty="0"/>
          </a:p>
        </p:txBody>
      </p:sp>
      <p:sp>
        <p:nvSpPr>
          <p:cNvPr id="93" name="Content Placeholder 8"/>
          <p:cNvSpPr txBox="1">
            <a:spLocks/>
          </p:cNvSpPr>
          <p:nvPr/>
        </p:nvSpPr>
        <p:spPr>
          <a:xfrm>
            <a:off x="4701928" y="1183013"/>
            <a:ext cx="2079872"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touchpoint priorities</a:t>
            </a:r>
          </a:p>
        </p:txBody>
      </p:sp>
      <p:sp>
        <p:nvSpPr>
          <p:cNvPr id="94" name="Content Placeholder 6"/>
          <p:cNvSpPr txBox="1">
            <a:spLocks/>
          </p:cNvSpPr>
          <p:nvPr/>
        </p:nvSpPr>
        <p:spPr>
          <a:xfrm>
            <a:off x="2353636" y="1183013"/>
            <a:ext cx="2208441"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smtClean="0"/>
              <a:t>New ways to target consumers</a:t>
            </a:r>
            <a:endParaRPr lang="en-US" dirty="0"/>
          </a:p>
        </p:txBody>
      </p:sp>
      <p:sp>
        <p:nvSpPr>
          <p:cNvPr id="95" name="Content Placeholder 7"/>
          <p:cNvSpPr txBox="1">
            <a:spLocks/>
          </p:cNvSpPr>
          <p:nvPr/>
        </p:nvSpPr>
        <p:spPr>
          <a:xfrm>
            <a:off x="6807207" y="1183012"/>
            <a:ext cx="2221296"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a:t>
            </a:r>
            <a:r>
              <a:rPr lang="en-US" dirty="0" smtClean="0"/>
              <a:t>way to target moments</a:t>
            </a:r>
            <a:endParaRPr lang="en-US" dirty="0"/>
          </a:p>
          <a:p>
            <a:pPr algn="ctr" fontAlgn="auto">
              <a:spcAft>
                <a:spcPts val="0"/>
              </a:spcAft>
            </a:pPr>
            <a:endParaRPr lang="en-GB" dirty="0"/>
          </a:p>
        </p:txBody>
      </p:sp>
      <p:sp>
        <p:nvSpPr>
          <p:cNvPr id="96" name="Content Placeholder 5"/>
          <p:cNvSpPr txBox="1">
            <a:spLocks/>
          </p:cNvSpPr>
          <p:nvPr/>
        </p:nvSpPr>
        <p:spPr>
          <a:xfrm>
            <a:off x="83869" y="1183013"/>
            <a:ext cx="2229750"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dirty="0" smtClean="0"/>
              <a:t>New ways to </a:t>
            </a:r>
            <a:br>
              <a:rPr lang="en-GB" dirty="0" smtClean="0"/>
            </a:br>
            <a:r>
              <a:rPr lang="en-GB" dirty="0" smtClean="0"/>
              <a:t>segment</a:t>
            </a:r>
          </a:p>
          <a:p>
            <a:pPr algn="ctr" fontAlgn="auto">
              <a:spcAft>
                <a:spcPts val="0"/>
              </a:spcAft>
            </a:pPr>
            <a:endParaRPr lang="en-GB" dirty="0"/>
          </a:p>
        </p:txBody>
      </p:sp>
      <p:grpSp>
        <p:nvGrpSpPr>
          <p:cNvPr id="97" name="Group 96"/>
          <p:cNvGrpSpPr/>
          <p:nvPr/>
        </p:nvGrpSpPr>
        <p:grpSpPr>
          <a:xfrm>
            <a:off x="2945859" y="2231684"/>
            <a:ext cx="1023994" cy="1037300"/>
            <a:chOff x="417728" y="2257557"/>
            <a:chExt cx="1188244" cy="1188243"/>
          </a:xfrm>
        </p:grpSpPr>
        <p:grpSp>
          <p:nvGrpSpPr>
            <p:cNvPr id="98" name="Group 97"/>
            <p:cNvGrpSpPr/>
            <p:nvPr/>
          </p:nvGrpSpPr>
          <p:grpSpPr>
            <a:xfrm>
              <a:off x="417728" y="2257557"/>
              <a:ext cx="1188244" cy="1188243"/>
              <a:chOff x="-2489200" y="4181274"/>
              <a:chExt cx="1665288" cy="1665287"/>
            </a:xfrm>
          </p:grpSpPr>
          <p:sp>
            <p:nvSpPr>
              <p:cNvPr id="103" name="Freeform 6"/>
              <p:cNvSpPr>
                <a:spLocks/>
              </p:cNvSpPr>
              <p:nvPr/>
            </p:nvSpPr>
            <p:spPr bwMode="auto">
              <a:xfrm>
                <a:off x="-2489200" y="4181274"/>
                <a:ext cx="320676" cy="320676"/>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04" name="Freeform 7"/>
              <p:cNvSpPr>
                <a:spLocks/>
              </p:cNvSpPr>
              <p:nvPr/>
            </p:nvSpPr>
            <p:spPr bwMode="auto">
              <a:xfrm>
                <a:off x="-1144588" y="4181274"/>
                <a:ext cx="320676" cy="320674"/>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05" name="Freeform 8"/>
              <p:cNvSpPr>
                <a:spLocks/>
              </p:cNvSpPr>
              <p:nvPr/>
            </p:nvSpPr>
            <p:spPr bwMode="auto">
              <a:xfrm>
                <a:off x="-1144588" y="5525887"/>
                <a:ext cx="320676" cy="320674"/>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06" name="Freeform 9"/>
              <p:cNvSpPr>
                <a:spLocks/>
              </p:cNvSpPr>
              <p:nvPr/>
            </p:nvSpPr>
            <p:spPr bwMode="auto">
              <a:xfrm>
                <a:off x="-2489200" y="5525887"/>
                <a:ext cx="320676" cy="320674"/>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99" name="Group 98"/>
            <p:cNvGrpSpPr/>
            <p:nvPr/>
          </p:nvGrpSpPr>
          <p:grpSpPr>
            <a:xfrm>
              <a:off x="656250" y="2498565"/>
              <a:ext cx="711200" cy="711200"/>
              <a:chOff x="1119188" y="1858672"/>
              <a:chExt cx="876300" cy="876300"/>
            </a:xfrm>
            <a:solidFill>
              <a:srgbClr val="800000"/>
            </a:solidFill>
          </p:grpSpPr>
          <p:sp>
            <p:nvSpPr>
              <p:cNvPr id="100" name="Freeform 18"/>
              <p:cNvSpPr>
                <a:spLocks noEditPoints="1"/>
              </p:cNvSpPr>
              <p:nvPr/>
            </p:nvSpPr>
            <p:spPr bwMode="auto">
              <a:xfrm>
                <a:off x="1284288" y="2022184"/>
                <a:ext cx="547688" cy="547688"/>
              </a:xfrm>
              <a:custGeom>
                <a:avLst/>
                <a:gdLst>
                  <a:gd name="T0" fmla="*/ 939 w 1879"/>
                  <a:gd name="T1" fmla="*/ 1879 h 1879"/>
                  <a:gd name="T2" fmla="*/ 275 w 1879"/>
                  <a:gd name="T3" fmla="*/ 1604 h 1879"/>
                  <a:gd name="T4" fmla="*/ 0 w 1879"/>
                  <a:gd name="T5" fmla="*/ 939 h 1879"/>
                  <a:gd name="T6" fmla="*/ 275 w 1879"/>
                  <a:gd name="T7" fmla="*/ 275 h 1879"/>
                  <a:gd name="T8" fmla="*/ 939 w 1879"/>
                  <a:gd name="T9" fmla="*/ 0 h 1879"/>
                  <a:gd name="T10" fmla="*/ 1603 w 1879"/>
                  <a:gd name="T11" fmla="*/ 275 h 1879"/>
                  <a:gd name="T12" fmla="*/ 1879 w 1879"/>
                  <a:gd name="T13" fmla="*/ 939 h 1879"/>
                  <a:gd name="T14" fmla="*/ 1603 w 1879"/>
                  <a:gd name="T15" fmla="*/ 1604 h 1879"/>
                  <a:gd name="T16" fmla="*/ 939 w 1879"/>
                  <a:gd name="T17" fmla="*/ 1879 h 1879"/>
                  <a:gd name="T18" fmla="*/ 939 w 1879"/>
                  <a:gd name="T19" fmla="*/ 280 h 1879"/>
                  <a:gd name="T20" fmla="*/ 280 w 1879"/>
                  <a:gd name="T21" fmla="*/ 939 h 1879"/>
                  <a:gd name="T22" fmla="*/ 939 w 1879"/>
                  <a:gd name="T23" fmla="*/ 1599 h 1879"/>
                  <a:gd name="T24" fmla="*/ 1599 w 1879"/>
                  <a:gd name="T25" fmla="*/ 939 h 1879"/>
                  <a:gd name="T26" fmla="*/ 939 w 1879"/>
                  <a:gd name="T27" fmla="*/ 28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9" h="1879">
                    <a:moveTo>
                      <a:pt x="939" y="1879"/>
                    </a:moveTo>
                    <a:cubicBezTo>
                      <a:pt x="688" y="1879"/>
                      <a:pt x="452" y="1781"/>
                      <a:pt x="275" y="1604"/>
                    </a:cubicBezTo>
                    <a:cubicBezTo>
                      <a:pt x="98" y="1426"/>
                      <a:pt x="0" y="1190"/>
                      <a:pt x="0" y="939"/>
                    </a:cubicBezTo>
                    <a:cubicBezTo>
                      <a:pt x="0" y="689"/>
                      <a:pt x="98" y="453"/>
                      <a:pt x="275" y="275"/>
                    </a:cubicBezTo>
                    <a:cubicBezTo>
                      <a:pt x="452" y="98"/>
                      <a:pt x="688" y="0"/>
                      <a:pt x="939" y="0"/>
                    </a:cubicBezTo>
                    <a:cubicBezTo>
                      <a:pt x="1190" y="0"/>
                      <a:pt x="1426" y="98"/>
                      <a:pt x="1603" y="275"/>
                    </a:cubicBezTo>
                    <a:cubicBezTo>
                      <a:pt x="1781" y="453"/>
                      <a:pt x="1879" y="689"/>
                      <a:pt x="1879" y="939"/>
                    </a:cubicBezTo>
                    <a:cubicBezTo>
                      <a:pt x="1879" y="1190"/>
                      <a:pt x="1781" y="1426"/>
                      <a:pt x="1603" y="1604"/>
                    </a:cubicBezTo>
                    <a:cubicBezTo>
                      <a:pt x="1426" y="1781"/>
                      <a:pt x="1190" y="1879"/>
                      <a:pt x="939" y="1879"/>
                    </a:cubicBezTo>
                    <a:close/>
                    <a:moveTo>
                      <a:pt x="939" y="280"/>
                    </a:moveTo>
                    <a:cubicBezTo>
                      <a:pt x="576" y="280"/>
                      <a:pt x="280" y="576"/>
                      <a:pt x="280" y="939"/>
                    </a:cubicBezTo>
                    <a:cubicBezTo>
                      <a:pt x="280" y="1303"/>
                      <a:pt x="576" y="1599"/>
                      <a:pt x="939" y="1599"/>
                    </a:cubicBezTo>
                    <a:cubicBezTo>
                      <a:pt x="1303" y="1599"/>
                      <a:pt x="1599" y="1303"/>
                      <a:pt x="1599" y="939"/>
                    </a:cubicBezTo>
                    <a:cubicBezTo>
                      <a:pt x="1599" y="576"/>
                      <a:pt x="1303" y="280"/>
                      <a:pt x="939"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01" name="Oval 19"/>
              <p:cNvSpPr>
                <a:spLocks noChangeArrowheads="1"/>
              </p:cNvSpPr>
              <p:nvPr/>
            </p:nvSpPr>
            <p:spPr bwMode="auto">
              <a:xfrm>
                <a:off x="1462088" y="2201572"/>
                <a:ext cx="190500" cy="188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02" name="Freeform 20"/>
              <p:cNvSpPr>
                <a:spLocks noEditPoints="1"/>
              </p:cNvSpPr>
              <p:nvPr/>
            </p:nvSpPr>
            <p:spPr bwMode="auto">
              <a:xfrm>
                <a:off x="1119188" y="1858672"/>
                <a:ext cx="876300" cy="876300"/>
              </a:xfrm>
              <a:custGeom>
                <a:avLst/>
                <a:gdLst>
                  <a:gd name="T0" fmla="*/ 1504 w 3009"/>
                  <a:gd name="T1" fmla="*/ 3009 h 3009"/>
                  <a:gd name="T2" fmla="*/ 918 w 3009"/>
                  <a:gd name="T3" fmla="*/ 2891 h 3009"/>
                  <a:gd name="T4" fmla="*/ 440 w 3009"/>
                  <a:gd name="T5" fmla="*/ 2568 h 3009"/>
                  <a:gd name="T6" fmla="*/ 118 w 3009"/>
                  <a:gd name="T7" fmla="*/ 2090 h 3009"/>
                  <a:gd name="T8" fmla="*/ 0 w 3009"/>
                  <a:gd name="T9" fmla="*/ 1504 h 3009"/>
                  <a:gd name="T10" fmla="*/ 118 w 3009"/>
                  <a:gd name="T11" fmla="*/ 919 h 3009"/>
                  <a:gd name="T12" fmla="*/ 440 w 3009"/>
                  <a:gd name="T13" fmla="*/ 441 h 3009"/>
                  <a:gd name="T14" fmla="*/ 918 w 3009"/>
                  <a:gd name="T15" fmla="*/ 118 h 3009"/>
                  <a:gd name="T16" fmla="*/ 1504 w 3009"/>
                  <a:gd name="T17" fmla="*/ 0 h 3009"/>
                  <a:gd name="T18" fmla="*/ 2090 w 3009"/>
                  <a:gd name="T19" fmla="*/ 118 h 3009"/>
                  <a:gd name="T20" fmla="*/ 2568 w 3009"/>
                  <a:gd name="T21" fmla="*/ 441 h 3009"/>
                  <a:gd name="T22" fmla="*/ 2890 w 3009"/>
                  <a:gd name="T23" fmla="*/ 919 h 3009"/>
                  <a:gd name="T24" fmla="*/ 3009 w 3009"/>
                  <a:gd name="T25" fmla="*/ 1504 h 3009"/>
                  <a:gd name="T26" fmla="*/ 2890 w 3009"/>
                  <a:gd name="T27" fmla="*/ 2090 h 3009"/>
                  <a:gd name="T28" fmla="*/ 2568 w 3009"/>
                  <a:gd name="T29" fmla="*/ 2568 h 3009"/>
                  <a:gd name="T30" fmla="*/ 2090 w 3009"/>
                  <a:gd name="T31" fmla="*/ 2891 h 3009"/>
                  <a:gd name="T32" fmla="*/ 1504 w 3009"/>
                  <a:gd name="T33" fmla="*/ 3009 h 3009"/>
                  <a:gd name="T34" fmla="*/ 1504 w 3009"/>
                  <a:gd name="T35" fmla="*/ 280 h 3009"/>
                  <a:gd name="T36" fmla="*/ 280 w 3009"/>
                  <a:gd name="T37" fmla="*/ 1504 h 3009"/>
                  <a:gd name="T38" fmla="*/ 1504 w 3009"/>
                  <a:gd name="T39" fmla="*/ 2729 h 3009"/>
                  <a:gd name="T40" fmla="*/ 2729 w 3009"/>
                  <a:gd name="T41" fmla="*/ 1504 h 3009"/>
                  <a:gd name="T42" fmla="*/ 1504 w 3009"/>
                  <a:gd name="T43" fmla="*/ 280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9" h="3009">
                    <a:moveTo>
                      <a:pt x="1504" y="3009"/>
                    </a:moveTo>
                    <a:cubicBezTo>
                      <a:pt x="1301" y="3009"/>
                      <a:pt x="1104" y="2969"/>
                      <a:pt x="918" y="2891"/>
                    </a:cubicBezTo>
                    <a:cubicBezTo>
                      <a:pt x="739" y="2815"/>
                      <a:pt x="578" y="2706"/>
                      <a:pt x="440" y="2568"/>
                    </a:cubicBezTo>
                    <a:cubicBezTo>
                      <a:pt x="302" y="2430"/>
                      <a:pt x="194" y="2269"/>
                      <a:pt x="118" y="2090"/>
                    </a:cubicBezTo>
                    <a:cubicBezTo>
                      <a:pt x="39" y="1905"/>
                      <a:pt x="0" y="1708"/>
                      <a:pt x="0" y="1504"/>
                    </a:cubicBezTo>
                    <a:cubicBezTo>
                      <a:pt x="0" y="1301"/>
                      <a:pt x="39" y="1104"/>
                      <a:pt x="118" y="919"/>
                    </a:cubicBezTo>
                    <a:cubicBezTo>
                      <a:pt x="194" y="740"/>
                      <a:pt x="302" y="579"/>
                      <a:pt x="440" y="441"/>
                    </a:cubicBezTo>
                    <a:cubicBezTo>
                      <a:pt x="578" y="302"/>
                      <a:pt x="739" y="194"/>
                      <a:pt x="918" y="118"/>
                    </a:cubicBezTo>
                    <a:cubicBezTo>
                      <a:pt x="1104" y="40"/>
                      <a:pt x="1301" y="0"/>
                      <a:pt x="1504" y="0"/>
                    </a:cubicBezTo>
                    <a:cubicBezTo>
                      <a:pt x="1707" y="0"/>
                      <a:pt x="1904" y="40"/>
                      <a:pt x="2090" y="118"/>
                    </a:cubicBezTo>
                    <a:cubicBezTo>
                      <a:pt x="2269" y="194"/>
                      <a:pt x="2430" y="302"/>
                      <a:pt x="2568" y="441"/>
                    </a:cubicBezTo>
                    <a:cubicBezTo>
                      <a:pt x="2706" y="579"/>
                      <a:pt x="2815" y="740"/>
                      <a:pt x="2890" y="919"/>
                    </a:cubicBezTo>
                    <a:cubicBezTo>
                      <a:pt x="2969" y="1104"/>
                      <a:pt x="3009" y="1301"/>
                      <a:pt x="3009" y="1504"/>
                    </a:cubicBezTo>
                    <a:cubicBezTo>
                      <a:pt x="3009" y="1708"/>
                      <a:pt x="2969" y="1905"/>
                      <a:pt x="2890" y="2090"/>
                    </a:cubicBezTo>
                    <a:cubicBezTo>
                      <a:pt x="2815" y="2269"/>
                      <a:pt x="2706" y="2430"/>
                      <a:pt x="2568" y="2568"/>
                    </a:cubicBezTo>
                    <a:cubicBezTo>
                      <a:pt x="2430" y="2706"/>
                      <a:pt x="2269" y="2815"/>
                      <a:pt x="2090" y="2891"/>
                    </a:cubicBezTo>
                    <a:cubicBezTo>
                      <a:pt x="1904" y="2969"/>
                      <a:pt x="1707" y="3009"/>
                      <a:pt x="1504" y="3009"/>
                    </a:cubicBezTo>
                    <a:close/>
                    <a:moveTo>
                      <a:pt x="1504" y="280"/>
                    </a:moveTo>
                    <a:cubicBezTo>
                      <a:pt x="829" y="280"/>
                      <a:pt x="280" y="829"/>
                      <a:pt x="280" y="1504"/>
                    </a:cubicBezTo>
                    <a:cubicBezTo>
                      <a:pt x="280" y="2180"/>
                      <a:pt x="829" y="2729"/>
                      <a:pt x="1504" y="2729"/>
                    </a:cubicBezTo>
                    <a:cubicBezTo>
                      <a:pt x="2179" y="2729"/>
                      <a:pt x="2729" y="2180"/>
                      <a:pt x="2729" y="1504"/>
                    </a:cubicBezTo>
                    <a:cubicBezTo>
                      <a:pt x="2729" y="829"/>
                      <a:pt x="2179" y="280"/>
                      <a:pt x="1504"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107" name="Group 106"/>
          <p:cNvGrpSpPr/>
          <p:nvPr/>
        </p:nvGrpSpPr>
        <p:grpSpPr>
          <a:xfrm>
            <a:off x="686747" y="2231684"/>
            <a:ext cx="1023994" cy="1037301"/>
            <a:chOff x="2159572" y="2334726"/>
            <a:chExt cx="1188244" cy="1188244"/>
          </a:xfrm>
        </p:grpSpPr>
        <p:grpSp>
          <p:nvGrpSpPr>
            <p:cNvPr id="108" name="Group 107"/>
            <p:cNvGrpSpPr/>
            <p:nvPr/>
          </p:nvGrpSpPr>
          <p:grpSpPr>
            <a:xfrm>
              <a:off x="2159572" y="2334726"/>
              <a:ext cx="1188244" cy="1188244"/>
              <a:chOff x="-2489200" y="4289426"/>
              <a:chExt cx="1665288" cy="1665288"/>
            </a:xfrm>
          </p:grpSpPr>
          <p:sp>
            <p:nvSpPr>
              <p:cNvPr id="114"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15"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16"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17"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109" name="Group 108"/>
            <p:cNvGrpSpPr/>
            <p:nvPr/>
          </p:nvGrpSpPr>
          <p:grpSpPr>
            <a:xfrm>
              <a:off x="2512440" y="2580808"/>
              <a:ext cx="482509" cy="693148"/>
              <a:chOff x="-2831873" y="3071792"/>
              <a:chExt cx="1250950" cy="1797050"/>
            </a:xfrm>
            <a:solidFill>
              <a:srgbClr val="800000"/>
            </a:solidFill>
          </p:grpSpPr>
          <p:sp>
            <p:nvSpPr>
              <p:cNvPr id="110" name="Freeform 33"/>
              <p:cNvSpPr>
                <a:spLocks/>
              </p:cNvSpPr>
              <p:nvPr/>
            </p:nvSpPr>
            <p:spPr bwMode="auto">
              <a:xfrm>
                <a:off x="-2563586" y="3071792"/>
                <a:ext cx="741363" cy="806450"/>
              </a:xfrm>
              <a:custGeom>
                <a:avLst/>
                <a:gdLst>
                  <a:gd name="T0" fmla="*/ 446 w 467"/>
                  <a:gd name="T1" fmla="*/ 508 h 508"/>
                  <a:gd name="T2" fmla="*/ 467 w 467"/>
                  <a:gd name="T3" fmla="*/ 0 h 508"/>
                  <a:gd name="T4" fmla="*/ 0 w 467"/>
                  <a:gd name="T5" fmla="*/ 0 h 508"/>
                  <a:gd name="T6" fmla="*/ 21 w 467"/>
                  <a:gd name="T7" fmla="*/ 508 h 508"/>
                  <a:gd name="T8" fmla="*/ 446 w 467"/>
                  <a:gd name="T9" fmla="*/ 508 h 508"/>
                  <a:gd name="T10" fmla="*/ 446 w 467"/>
                  <a:gd name="T11" fmla="*/ 508 h 508"/>
                </a:gdLst>
                <a:ahLst/>
                <a:cxnLst>
                  <a:cxn ang="0">
                    <a:pos x="T0" y="T1"/>
                  </a:cxn>
                  <a:cxn ang="0">
                    <a:pos x="T2" y="T3"/>
                  </a:cxn>
                  <a:cxn ang="0">
                    <a:pos x="T4" y="T5"/>
                  </a:cxn>
                  <a:cxn ang="0">
                    <a:pos x="T6" y="T7"/>
                  </a:cxn>
                  <a:cxn ang="0">
                    <a:pos x="T8" y="T9"/>
                  </a:cxn>
                  <a:cxn ang="0">
                    <a:pos x="T10" y="T11"/>
                  </a:cxn>
                </a:cxnLst>
                <a:rect l="0" t="0" r="r" b="b"/>
                <a:pathLst>
                  <a:path w="467" h="508">
                    <a:moveTo>
                      <a:pt x="446" y="508"/>
                    </a:moveTo>
                    <a:lnTo>
                      <a:pt x="467" y="0"/>
                    </a:lnTo>
                    <a:lnTo>
                      <a:pt x="0" y="0"/>
                    </a:lnTo>
                    <a:lnTo>
                      <a:pt x="21" y="508"/>
                    </a:lnTo>
                    <a:lnTo>
                      <a:pt x="446" y="508"/>
                    </a:lnTo>
                    <a:lnTo>
                      <a:pt x="446" y="508"/>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11" name="Freeform 34"/>
              <p:cNvSpPr>
                <a:spLocks/>
              </p:cNvSpPr>
              <p:nvPr/>
            </p:nvSpPr>
            <p:spPr bwMode="auto">
              <a:xfrm>
                <a:off x="-2530248" y="4548167"/>
                <a:ext cx="320675" cy="320675"/>
              </a:xfrm>
              <a:custGeom>
                <a:avLst/>
                <a:gdLst>
                  <a:gd name="T0" fmla="*/ 0 w 202"/>
                  <a:gd name="T1" fmla="*/ 0 h 202"/>
                  <a:gd name="T2" fmla="*/ 202 w 202"/>
                  <a:gd name="T3" fmla="*/ 100 h 202"/>
                  <a:gd name="T4" fmla="*/ 0 w 202"/>
                  <a:gd name="T5" fmla="*/ 202 h 202"/>
                  <a:gd name="T6" fmla="*/ 0 w 202"/>
                  <a:gd name="T7" fmla="*/ 0 h 202"/>
                  <a:gd name="T8" fmla="*/ 0 w 202"/>
                  <a:gd name="T9" fmla="*/ 0 h 202"/>
                </a:gdLst>
                <a:ahLst/>
                <a:cxnLst>
                  <a:cxn ang="0">
                    <a:pos x="T0" y="T1"/>
                  </a:cxn>
                  <a:cxn ang="0">
                    <a:pos x="T2" y="T3"/>
                  </a:cxn>
                  <a:cxn ang="0">
                    <a:pos x="T4" y="T5"/>
                  </a:cxn>
                  <a:cxn ang="0">
                    <a:pos x="T6" y="T7"/>
                  </a:cxn>
                  <a:cxn ang="0">
                    <a:pos x="T8" y="T9"/>
                  </a:cxn>
                </a:cxnLst>
                <a:rect l="0" t="0" r="r" b="b"/>
                <a:pathLst>
                  <a:path w="202" h="202">
                    <a:moveTo>
                      <a:pt x="0" y="0"/>
                    </a:moveTo>
                    <a:lnTo>
                      <a:pt x="202" y="100"/>
                    </a:lnTo>
                    <a:lnTo>
                      <a:pt x="0" y="202"/>
                    </a:lnTo>
                    <a:lnTo>
                      <a:pt x="0" y="0"/>
                    </a:lnTo>
                    <a:lnTo>
                      <a:pt x="0" y="0"/>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12" name="Freeform 35"/>
              <p:cNvSpPr>
                <a:spLocks/>
              </p:cNvSpPr>
              <p:nvPr/>
            </p:nvSpPr>
            <p:spPr bwMode="auto">
              <a:xfrm>
                <a:off x="-2209573" y="4548167"/>
                <a:ext cx="323850" cy="320675"/>
              </a:xfrm>
              <a:custGeom>
                <a:avLst/>
                <a:gdLst>
                  <a:gd name="T0" fmla="*/ 204 w 204"/>
                  <a:gd name="T1" fmla="*/ 202 h 202"/>
                  <a:gd name="T2" fmla="*/ 0 w 204"/>
                  <a:gd name="T3" fmla="*/ 100 h 202"/>
                  <a:gd name="T4" fmla="*/ 204 w 204"/>
                  <a:gd name="T5" fmla="*/ 0 h 202"/>
                  <a:gd name="T6" fmla="*/ 204 w 204"/>
                  <a:gd name="T7" fmla="*/ 202 h 202"/>
                  <a:gd name="T8" fmla="*/ 204 w 204"/>
                  <a:gd name="T9" fmla="*/ 202 h 202"/>
                </a:gdLst>
                <a:ahLst/>
                <a:cxnLst>
                  <a:cxn ang="0">
                    <a:pos x="T0" y="T1"/>
                  </a:cxn>
                  <a:cxn ang="0">
                    <a:pos x="T2" y="T3"/>
                  </a:cxn>
                  <a:cxn ang="0">
                    <a:pos x="T4" y="T5"/>
                  </a:cxn>
                  <a:cxn ang="0">
                    <a:pos x="T6" y="T7"/>
                  </a:cxn>
                  <a:cxn ang="0">
                    <a:pos x="T8" y="T9"/>
                  </a:cxn>
                </a:cxnLst>
                <a:rect l="0" t="0" r="r" b="b"/>
                <a:pathLst>
                  <a:path w="204" h="202">
                    <a:moveTo>
                      <a:pt x="204" y="202"/>
                    </a:moveTo>
                    <a:lnTo>
                      <a:pt x="0" y="100"/>
                    </a:lnTo>
                    <a:lnTo>
                      <a:pt x="204" y="0"/>
                    </a:lnTo>
                    <a:lnTo>
                      <a:pt x="204" y="202"/>
                    </a:lnTo>
                    <a:lnTo>
                      <a:pt x="204" y="202"/>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13" name="Freeform 36"/>
              <p:cNvSpPr>
                <a:spLocks/>
              </p:cNvSpPr>
              <p:nvPr/>
            </p:nvSpPr>
            <p:spPr bwMode="auto">
              <a:xfrm>
                <a:off x="-2831873" y="3878242"/>
                <a:ext cx="1250950" cy="252413"/>
              </a:xfrm>
              <a:custGeom>
                <a:avLst/>
                <a:gdLst>
                  <a:gd name="T0" fmla="*/ 299 w 332"/>
                  <a:gd name="T1" fmla="*/ 0 h 67"/>
                  <a:gd name="T2" fmla="*/ 269 w 332"/>
                  <a:gd name="T3" fmla="*/ 21 h 67"/>
                  <a:gd name="T4" fmla="*/ 269 w 332"/>
                  <a:gd name="T5" fmla="*/ 21 h 67"/>
                  <a:gd name="T6" fmla="*/ 265 w 332"/>
                  <a:gd name="T7" fmla="*/ 24 h 67"/>
                  <a:gd name="T8" fmla="*/ 265 w 332"/>
                  <a:gd name="T9" fmla="*/ 24 h 67"/>
                  <a:gd name="T10" fmla="*/ 166 w 332"/>
                  <a:gd name="T11" fmla="*/ 50 h 67"/>
                  <a:gd name="T12" fmla="*/ 67 w 332"/>
                  <a:gd name="T13" fmla="*/ 24 h 67"/>
                  <a:gd name="T14" fmla="*/ 67 w 332"/>
                  <a:gd name="T15" fmla="*/ 24 h 67"/>
                  <a:gd name="T16" fmla="*/ 62 w 332"/>
                  <a:gd name="T17" fmla="*/ 21 h 67"/>
                  <a:gd name="T18" fmla="*/ 62 w 332"/>
                  <a:gd name="T19" fmla="*/ 21 h 67"/>
                  <a:gd name="T20" fmla="*/ 58 w 332"/>
                  <a:gd name="T21" fmla="*/ 19 h 67"/>
                  <a:gd name="T22" fmla="*/ 58 w 332"/>
                  <a:gd name="T23" fmla="*/ 19 h 67"/>
                  <a:gd name="T24" fmla="*/ 33 w 332"/>
                  <a:gd name="T25" fmla="*/ 0 h 67"/>
                  <a:gd name="T26" fmla="*/ 0 w 332"/>
                  <a:gd name="T27" fmla="*/ 33 h 67"/>
                  <a:gd name="T28" fmla="*/ 34 w 332"/>
                  <a:gd name="T29" fmla="*/ 67 h 67"/>
                  <a:gd name="T30" fmla="*/ 297 w 332"/>
                  <a:gd name="T31" fmla="*/ 67 h 67"/>
                  <a:gd name="T32" fmla="*/ 332 w 332"/>
                  <a:gd name="T33" fmla="*/ 33 h 67"/>
                  <a:gd name="T34" fmla="*/ 299 w 332"/>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67">
                    <a:moveTo>
                      <a:pt x="299" y="0"/>
                    </a:moveTo>
                    <a:cubicBezTo>
                      <a:pt x="290" y="8"/>
                      <a:pt x="280" y="15"/>
                      <a:pt x="269" y="21"/>
                    </a:cubicBezTo>
                    <a:cubicBezTo>
                      <a:pt x="269" y="21"/>
                      <a:pt x="269" y="21"/>
                      <a:pt x="269" y="21"/>
                    </a:cubicBezTo>
                    <a:cubicBezTo>
                      <a:pt x="268" y="22"/>
                      <a:pt x="267" y="23"/>
                      <a:pt x="265" y="24"/>
                    </a:cubicBezTo>
                    <a:cubicBezTo>
                      <a:pt x="265" y="24"/>
                      <a:pt x="265" y="24"/>
                      <a:pt x="265" y="24"/>
                    </a:cubicBezTo>
                    <a:cubicBezTo>
                      <a:pt x="235" y="41"/>
                      <a:pt x="202" y="50"/>
                      <a:pt x="166" y="50"/>
                    </a:cubicBezTo>
                    <a:cubicBezTo>
                      <a:pt x="130" y="50"/>
                      <a:pt x="96" y="41"/>
                      <a:pt x="67" y="24"/>
                    </a:cubicBezTo>
                    <a:cubicBezTo>
                      <a:pt x="67" y="24"/>
                      <a:pt x="67" y="24"/>
                      <a:pt x="67" y="24"/>
                    </a:cubicBezTo>
                    <a:cubicBezTo>
                      <a:pt x="65" y="23"/>
                      <a:pt x="64" y="22"/>
                      <a:pt x="62" y="21"/>
                    </a:cubicBezTo>
                    <a:cubicBezTo>
                      <a:pt x="62" y="21"/>
                      <a:pt x="62" y="21"/>
                      <a:pt x="62" y="21"/>
                    </a:cubicBezTo>
                    <a:cubicBezTo>
                      <a:pt x="61" y="20"/>
                      <a:pt x="59" y="20"/>
                      <a:pt x="58" y="19"/>
                    </a:cubicBezTo>
                    <a:cubicBezTo>
                      <a:pt x="58" y="19"/>
                      <a:pt x="58" y="19"/>
                      <a:pt x="58" y="19"/>
                    </a:cubicBezTo>
                    <a:cubicBezTo>
                      <a:pt x="49" y="12"/>
                      <a:pt x="40" y="6"/>
                      <a:pt x="33" y="0"/>
                    </a:cubicBezTo>
                    <a:cubicBezTo>
                      <a:pt x="15" y="0"/>
                      <a:pt x="0" y="15"/>
                      <a:pt x="0" y="33"/>
                    </a:cubicBezTo>
                    <a:cubicBezTo>
                      <a:pt x="0" y="52"/>
                      <a:pt x="16" y="67"/>
                      <a:pt x="34" y="67"/>
                    </a:cubicBezTo>
                    <a:cubicBezTo>
                      <a:pt x="35" y="67"/>
                      <a:pt x="297" y="67"/>
                      <a:pt x="297" y="67"/>
                    </a:cubicBezTo>
                    <a:cubicBezTo>
                      <a:pt x="316" y="67"/>
                      <a:pt x="332" y="52"/>
                      <a:pt x="332" y="33"/>
                    </a:cubicBezTo>
                    <a:cubicBezTo>
                      <a:pt x="332" y="15"/>
                      <a:pt x="317" y="0"/>
                      <a:pt x="299" y="0"/>
                    </a:cubicBez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118" name="Group 117"/>
          <p:cNvGrpSpPr/>
          <p:nvPr/>
        </p:nvGrpSpPr>
        <p:grpSpPr>
          <a:xfrm>
            <a:off x="7405858" y="2231684"/>
            <a:ext cx="1023994" cy="1037301"/>
            <a:chOff x="4001414" y="2334726"/>
            <a:chExt cx="1188244" cy="1188244"/>
          </a:xfrm>
        </p:grpSpPr>
        <p:grpSp>
          <p:nvGrpSpPr>
            <p:cNvPr id="119" name="Group 118"/>
            <p:cNvGrpSpPr/>
            <p:nvPr/>
          </p:nvGrpSpPr>
          <p:grpSpPr>
            <a:xfrm>
              <a:off x="4001414" y="2334726"/>
              <a:ext cx="1188244" cy="1188244"/>
              <a:chOff x="-2489200" y="4289426"/>
              <a:chExt cx="1665288" cy="1665288"/>
            </a:xfrm>
          </p:grpSpPr>
          <p:sp>
            <p:nvSpPr>
              <p:cNvPr id="121"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22"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23"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24"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120" name="Freeform 26"/>
            <p:cNvSpPr>
              <a:spLocks noEditPoints="1"/>
            </p:cNvSpPr>
            <p:nvPr/>
          </p:nvSpPr>
          <p:spPr bwMode="auto">
            <a:xfrm>
              <a:off x="4243209" y="2577489"/>
              <a:ext cx="704655" cy="702719"/>
            </a:xfrm>
            <a:custGeom>
              <a:avLst/>
              <a:gdLst>
                <a:gd name="T0" fmla="*/ 76 w 153"/>
                <a:gd name="T1" fmla="*/ 0 h 153"/>
                <a:gd name="T2" fmla="*/ 0 w 153"/>
                <a:gd name="T3" fmla="*/ 77 h 153"/>
                <a:gd name="T4" fmla="*/ 76 w 153"/>
                <a:gd name="T5" fmla="*/ 153 h 153"/>
                <a:gd name="T6" fmla="*/ 153 w 153"/>
                <a:gd name="T7" fmla="*/ 77 h 153"/>
                <a:gd name="T8" fmla="*/ 76 w 153"/>
                <a:gd name="T9" fmla="*/ 0 h 153"/>
                <a:gd name="T10" fmla="*/ 102 w 153"/>
                <a:gd name="T11" fmla="*/ 127 h 153"/>
                <a:gd name="T12" fmla="*/ 68 w 153"/>
                <a:gd name="T13" fmla="*/ 82 h 153"/>
                <a:gd name="T14" fmla="*/ 68 w 153"/>
                <a:gd name="T15" fmla="*/ 25 h 153"/>
                <a:gd name="T16" fmla="*/ 85 w 153"/>
                <a:gd name="T17" fmla="*/ 25 h 153"/>
                <a:gd name="T18" fmla="*/ 85 w 153"/>
                <a:gd name="T19" fmla="*/ 76 h 153"/>
                <a:gd name="T20" fmla="*/ 116 w 153"/>
                <a:gd name="T21" fmla="*/ 117 h 153"/>
                <a:gd name="T22" fmla="*/ 102 w 153"/>
                <a:gd name="T23" fmla="*/ 1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53">
                  <a:moveTo>
                    <a:pt x="76" y="0"/>
                  </a:moveTo>
                  <a:cubicBezTo>
                    <a:pt x="34" y="0"/>
                    <a:pt x="0" y="35"/>
                    <a:pt x="0" y="77"/>
                  </a:cubicBezTo>
                  <a:cubicBezTo>
                    <a:pt x="0" y="119"/>
                    <a:pt x="34" y="153"/>
                    <a:pt x="76" y="153"/>
                  </a:cubicBezTo>
                  <a:cubicBezTo>
                    <a:pt x="118" y="153"/>
                    <a:pt x="153" y="119"/>
                    <a:pt x="153" y="77"/>
                  </a:cubicBezTo>
                  <a:cubicBezTo>
                    <a:pt x="153" y="35"/>
                    <a:pt x="118" y="0"/>
                    <a:pt x="76" y="0"/>
                  </a:cubicBezTo>
                  <a:close/>
                  <a:moveTo>
                    <a:pt x="102" y="127"/>
                  </a:moveTo>
                  <a:cubicBezTo>
                    <a:pt x="68" y="82"/>
                    <a:pt x="68" y="82"/>
                    <a:pt x="68" y="82"/>
                  </a:cubicBezTo>
                  <a:cubicBezTo>
                    <a:pt x="68" y="25"/>
                    <a:pt x="68" y="25"/>
                    <a:pt x="68" y="25"/>
                  </a:cubicBezTo>
                  <a:cubicBezTo>
                    <a:pt x="85" y="25"/>
                    <a:pt x="85" y="25"/>
                    <a:pt x="85" y="25"/>
                  </a:cubicBezTo>
                  <a:cubicBezTo>
                    <a:pt x="85" y="76"/>
                    <a:pt x="85" y="76"/>
                    <a:pt x="85" y="76"/>
                  </a:cubicBezTo>
                  <a:cubicBezTo>
                    <a:pt x="116" y="117"/>
                    <a:pt x="116" y="117"/>
                    <a:pt x="116" y="117"/>
                  </a:cubicBezTo>
                  <a:lnTo>
                    <a:pt x="102" y="127"/>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125" name="Group 124"/>
          <p:cNvGrpSpPr/>
          <p:nvPr/>
        </p:nvGrpSpPr>
        <p:grpSpPr>
          <a:xfrm>
            <a:off x="5229867" y="2231684"/>
            <a:ext cx="1023994" cy="1037301"/>
            <a:chOff x="5826260" y="2334726"/>
            <a:chExt cx="1188244" cy="1188244"/>
          </a:xfrm>
        </p:grpSpPr>
        <p:grpSp>
          <p:nvGrpSpPr>
            <p:cNvPr id="126" name="Group 125"/>
            <p:cNvGrpSpPr/>
            <p:nvPr/>
          </p:nvGrpSpPr>
          <p:grpSpPr>
            <a:xfrm>
              <a:off x="5826260" y="2334726"/>
              <a:ext cx="1188244" cy="1188244"/>
              <a:chOff x="-2489200" y="4289426"/>
              <a:chExt cx="1665288" cy="1665288"/>
            </a:xfrm>
          </p:grpSpPr>
          <p:sp>
            <p:nvSpPr>
              <p:cNvPr id="135"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36"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37"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138"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127" name="Group 126"/>
            <p:cNvGrpSpPr/>
            <p:nvPr/>
          </p:nvGrpSpPr>
          <p:grpSpPr>
            <a:xfrm>
              <a:off x="5956284" y="2618482"/>
              <a:ext cx="928196" cy="620733"/>
              <a:chOff x="5952851" y="2673425"/>
              <a:chExt cx="928196" cy="620733"/>
            </a:xfrm>
          </p:grpSpPr>
          <p:grpSp>
            <p:nvGrpSpPr>
              <p:cNvPr id="128" name="Group 127"/>
              <p:cNvGrpSpPr/>
              <p:nvPr/>
            </p:nvGrpSpPr>
            <p:grpSpPr>
              <a:xfrm>
                <a:off x="5952851" y="2673425"/>
                <a:ext cx="928196" cy="620733"/>
                <a:chOff x="1196480" y="4306987"/>
                <a:chExt cx="1072470" cy="717217"/>
              </a:xfrm>
              <a:solidFill>
                <a:srgbClr val="800000"/>
              </a:solidFill>
            </p:grpSpPr>
            <p:sp>
              <p:nvSpPr>
                <p:cNvPr id="132" name="Rectangle 131"/>
                <p:cNvSpPr/>
                <p:nvPr/>
              </p:nvSpPr>
              <p:spPr bwMode="ltGray">
                <a:xfrm>
                  <a:off x="1196480" y="4306987"/>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133" name="Rectangle 132"/>
                <p:cNvSpPr/>
                <p:nvPr/>
              </p:nvSpPr>
              <p:spPr bwMode="ltGray">
                <a:xfrm>
                  <a:off x="1553699" y="4666986"/>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134" name="Rectangle 133"/>
                <p:cNvSpPr/>
                <p:nvPr/>
              </p:nvSpPr>
              <p:spPr bwMode="ltGray">
                <a:xfrm>
                  <a:off x="1911731" y="4315430"/>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grpSp>
          <p:sp>
            <p:nvSpPr>
              <p:cNvPr id="129" name="Freeform 6"/>
              <p:cNvSpPr>
                <a:spLocks/>
              </p:cNvSpPr>
              <p:nvPr/>
            </p:nvSpPr>
            <p:spPr bwMode="auto">
              <a:xfrm>
                <a:off x="5992925" y="2726059"/>
                <a:ext cx="240526" cy="19546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0" name="Freeform 11"/>
              <p:cNvSpPr>
                <a:spLocks noEditPoints="1"/>
              </p:cNvSpPr>
              <p:nvPr/>
            </p:nvSpPr>
            <p:spPr bwMode="auto">
              <a:xfrm>
                <a:off x="6603362" y="2734512"/>
                <a:ext cx="227156" cy="201619"/>
              </a:xfrm>
              <a:custGeom>
                <a:avLst/>
                <a:gdLst>
                  <a:gd name="T0" fmla="*/ 1272 w 1272"/>
                  <a:gd name="T1" fmla="*/ 142 h 1129"/>
                  <a:gd name="T2" fmla="*/ 183 w 1272"/>
                  <a:gd name="T3" fmla="*/ 142 h 1129"/>
                  <a:gd name="T4" fmla="*/ 183 w 1272"/>
                  <a:gd name="T5" fmla="*/ 0 h 1129"/>
                  <a:gd name="T6" fmla="*/ 1272 w 1272"/>
                  <a:gd name="T7" fmla="*/ 0 h 1129"/>
                  <a:gd name="T8" fmla="*/ 1272 w 1272"/>
                  <a:gd name="T9" fmla="*/ 142 h 1129"/>
                  <a:gd name="T10" fmla="*/ 1090 w 1272"/>
                  <a:gd name="T11" fmla="*/ 586 h 1129"/>
                  <a:gd name="T12" fmla="*/ 1272 w 1272"/>
                  <a:gd name="T13" fmla="*/ 235 h 1129"/>
                  <a:gd name="T14" fmla="*/ 1272 w 1272"/>
                  <a:gd name="T15" fmla="*/ 1129 h 1129"/>
                  <a:gd name="T16" fmla="*/ 1151 w 1272"/>
                  <a:gd name="T17" fmla="*/ 1129 h 1129"/>
                  <a:gd name="T18" fmla="*/ 1151 w 1272"/>
                  <a:gd name="T19" fmla="*/ 667 h 1129"/>
                  <a:gd name="T20" fmla="*/ 909 w 1272"/>
                  <a:gd name="T21" fmla="*/ 667 h 1129"/>
                  <a:gd name="T22" fmla="*/ 909 w 1272"/>
                  <a:gd name="T23" fmla="*/ 1129 h 1129"/>
                  <a:gd name="T24" fmla="*/ 183 w 1272"/>
                  <a:gd name="T25" fmla="*/ 1129 h 1129"/>
                  <a:gd name="T26" fmla="*/ 183 w 1272"/>
                  <a:gd name="T27" fmla="*/ 586 h 1129"/>
                  <a:gd name="T28" fmla="*/ 183 w 1272"/>
                  <a:gd name="T29" fmla="*/ 586 h 1129"/>
                  <a:gd name="T30" fmla="*/ 181 w 1272"/>
                  <a:gd name="T31" fmla="*/ 586 h 1129"/>
                  <a:gd name="T32" fmla="*/ 371 w 1272"/>
                  <a:gd name="T33" fmla="*/ 223 h 1129"/>
                  <a:gd name="T34" fmla="*/ 461 w 1272"/>
                  <a:gd name="T35" fmla="*/ 223 h 1129"/>
                  <a:gd name="T36" fmla="*/ 273 w 1272"/>
                  <a:gd name="T37" fmla="*/ 586 h 1129"/>
                  <a:gd name="T38" fmla="*/ 363 w 1272"/>
                  <a:gd name="T39" fmla="*/ 586 h 1129"/>
                  <a:gd name="T40" fmla="*/ 551 w 1272"/>
                  <a:gd name="T41" fmla="*/ 223 h 1129"/>
                  <a:gd name="T42" fmla="*/ 643 w 1272"/>
                  <a:gd name="T43" fmla="*/ 223 h 1129"/>
                  <a:gd name="T44" fmla="*/ 454 w 1272"/>
                  <a:gd name="T45" fmla="*/ 586 h 1129"/>
                  <a:gd name="T46" fmla="*/ 544 w 1272"/>
                  <a:gd name="T47" fmla="*/ 586 h 1129"/>
                  <a:gd name="T48" fmla="*/ 734 w 1272"/>
                  <a:gd name="T49" fmla="*/ 223 h 1129"/>
                  <a:gd name="T50" fmla="*/ 824 w 1272"/>
                  <a:gd name="T51" fmla="*/ 223 h 1129"/>
                  <a:gd name="T52" fmla="*/ 636 w 1272"/>
                  <a:gd name="T53" fmla="*/ 586 h 1129"/>
                  <a:gd name="T54" fmla="*/ 726 w 1272"/>
                  <a:gd name="T55" fmla="*/ 586 h 1129"/>
                  <a:gd name="T56" fmla="*/ 914 w 1272"/>
                  <a:gd name="T57" fmla="*/ 223 h 1129"/>
                  <a:gd name="T58" fmla="*/ 1006 w 1272"/>
                  <a:gd name="T59" fmla="*/ 223 h 1129"/>
                  <a:gd name="T60" fmla="*/ 817 w 1272"/>
                  <a:gd name="T61" fmla="*/ 586 h 1129"/>
                  <a:gd name="T62" fmla="*/ 909 w 1272"/>
                  <a:gd name="T63" fmla="*/ 586 h 1129"/>
                  <a:gd name="T64" fmla="*/ 1097 w 1272"/>
                  <a:gd name="T65" fmla="*/ 223 h 1129"/>
                  <a:gd name="T66" fmla="*/ 1187 w 1272"/>
                  <a:gd name="T67" fmla="*/ 223 h 1129"/>
                  <a:gd name="T68" fmla="*/ 999 w 1272"/>
                  <a:gd name="T69" fmla="*/ 586 h 1129"/>
                  <a:gd name="T70" fmla="*/ 1090 w 1272"/>
                  <a:gd name="T71" fmla="*/ 586 h 1129"/>
                  <a:gd name="T72" fmla="*/ 869 w 1272"/>
                  <a:gd name="T73" fmla="*/ 667 h 1129"/>
                  <a:gd name="T74" fmla="*/ 304 w 1272"/>
                  <a:gd name="T75" fmla="*/ 667 h 1129"/>
                  <a:gd name="T76" fmla="*/ 304 w 1272"/>
                  <a:gd name="T77" fmla="*/ 949 h 1129"/>
                  <a:gd name="T78" fmla="*/ 869 w 1272"/>
                  <a:gd name="T79" fmla="*/ 949 h 1129"/>
                  <a:gd name="T80" fmla="*/ 869 w 1272"/>
                  <a:gd name="T81" fmla="*/ 667 h 1129"/>
                  <a:gd name="T82" fmla="*/ 188 w 1272"/>
                  <a:gd name="T83" fmla="*/ 223 h 1129"/>
                  <a:gd name="T84" fmla="*/ 17 w 1272"/>
                  <a:gd name="T85" fmla="*/ 550 h 1129"/>
                  <a:gd name="T86" fmla="*/ 0 w 1272"/>
                  <a:gd name="T87" fmla="*/ 586 h 1129"/>
                  <a:gd name="T88" fmla="*/ 90 w 1272"/>
                  <a:gd name="T89" fmla="*/ 586 h 1129"/>
                  <a:gd name="T90" fmla="*/ 278 w 1272"/>
                  <a:gd name="T91" fmla="*/ 223 h 1129"/>
                  <a:gd name="T92" fmla="*/ 188 w 1272"/>
                  <a:gd name="T93" fmla="*/ 22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72" h="1129">
                    <a:moveTo>
                      <a:pt x="1272" y="142"/>
                    </a:moveTo>
                    <a:lnTo>
                      <a:pt x="183" y="142"/>
                    </a:lnTo>
                    <a:lnTo>
                      <a:pt x="183" y="0"/>
                    </a:lnTo>
                    <a:lnTo>
                      <a:pt x="1272" y="0"/>
                    </a:lnTo>
                    <a:lnTo>
                      <a:pt x="1272" y="142"/>
                    </a:lnTo>
                    <a:close/>
                    <a:moveTo>
                      <a:pt x="1090" y="586"/>
                    </a:moveTo>
                    <a:lnTo>
                      <a:pt x="1272" y="235"/>
                    </a:lnTo>
                    <a:lnTo>
                      <a:pt x="1272" y="1129"/>
                    </a:lnTo>
                    <a:lnTo>
                      <a:pt x="1151" y="1129"/>
                    </a:lnTo>
                    <a:lnTo>
                      <a:pt x="1151" y="667"/>
                    </a:lnTo>
                    <a:lnTo>
                      <a:pt x="909" y="667"/>
                    </a:lnTo>
                    <a:lnTo>
                      <a:pt x="909" y="1129"/>
                    </a:lnTo>
                    <a:lnTo>
                      <a:pt x="183" y="1129"/>
                    </a:lnTo>
                    <a:lnTo>
                      <a:pt x="183" y="586"/>
                    </a:lnTo>
                    <a:lnTo>
                      <a:pt x="183" y="586"/>
                    </a:lnTo>
                    <a:lnTo>
                      <a:pt x="181" y="586"/>
                    </a:lnTo>
                    <a:lnTo>
                      <a:pt x="371" y="223"/>
                    </a:lnTo>
                    <a:lnTo>
                      <a:pt x="461" y="223"/>
                    </a:lnTo>
                    <a:lnTo>
                      <a:pt x="273" y="586"/>
                    </a:lnTo>
                    <a:lnTo>
                      <a:pt x="363" y="586"/>
                    </a:lnTo>
                    <a:lnTo>
                      <a:pt x="551" y="223"/>
                    </a:lnTo>
                    <a:lnTo>
                      <a:pt x="643" y="223"/>
                    </a:lnTo>
                    <a:lnTo>
                      <a:pt x="454" y="586"/>
                    </a:lnTo>
                    <a:lnTo>
                      <a:pt x="544" y="586"/>
                    </a:lnTo>
                    <a:lnTo>
                      <a:pt x="734" y="223"/>
                    </a:lnTo>
                    <a:lnTo>
                      <a:pt x="824" y="223"/>
                    </a:lnTo>
                    <a:lnTo>
                      <a:pt x="636" y="586"/>
                    </a:lnTo>
                    <a:lnTo>
                      <a:pt x="726" y="586"/>
                    </a:lnTo>
                    <a:lnTo>
                      <a:pt x="914" y="223"/>
                    </a:lnTo>
                    <a:lnTo>
                      <a:pt x="1006" y="223"/>
                    </a:lnTo>
                    <a:lnTo>
                      <a:pt x="817" y="586"/>
                    </a:lnTo>
                    <a:lnTo>
                      <a:pt x="909" y="586"/>
                    </a:lnTo>
                    <a:lnTo>
                      <a:pt x="1097" y="223"/>
                    </a:lnTo>
                    <a:lnTo>
                      <a:pt x="1187" y="223"/>
                    </a:lnTo>
                    <a:lnTo>
                      <a:pt x="999" y="586"/>
                    </a:lnTo>
                    <a:lnTo>
                      <a:pt x="1090" y="586"/>
                    </a:lnTo>
                    <a:close/>
                    <a:moveTo>
                      <a:pt x="869" y="667"/>
                    </a:moveTo>
                    <a:lnTo>
                      <a:pt x="304" y="667"/>
                    </a:lnTo>
                    <a:lnTo>
                      <a:pt x="304" y="949"/>
                    </a:lnTo>
                    <a:lnTo>
                      <a:pt x="869" y="949"/>
                    </a:lnTo>
                    <a:lnTo>
                      <a:pt x="869" y="667"/>
                    </a:lnTo>
                    <a:close/>
                    <a:moveTo>
                      <a:pt x="188" y="223"/>
                    </a:moveTo>
                    <a:lnTo>
                      <a:pt x="17" y="550"/>
                    </a:lnTo>
                    <a:lnTo>
                      <a:pt x="0" y="586"/>
                    </a:lnTo>
                    <a:lnTo>
                      <a:pt x="90" y="586"/>
                    </a:lnTo>
                    <a:lnTo>
                      <a:pt x="278" y="223"/>
                    </a:lnTo>
                    <a:lnTo>
                      <a:pt x="188" y="223"/>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31" name="Freeform 16"/>
              <p:cNvSpPr>
                <a:spLocks noEditPoints="1"/>
              </p:cNvSpPr>
              <p:nvPr/>
            </p:nvSpPr>
            <p:spPr bwMode="auto">
              <a:xfrm>
                <a:off x="6298384" y="3040811"/>
                <a:ext cx="236437" cy="199923"/>
              </a:xfrm>
              <a:custGeom>
                <a:avLst/>
                <a:gdLst>
                  <a:gd name="T0" fmla="*/ 442 w 442"/>
                  <a:gd name="T1" fmla="*/ 298 h 374"/>
                  <a:gd name="T2" fmla="*/ 442 w 442"/>
                  <a:gd name="T3" fmla="*/ 0 h 374"/>
                  <a:gd name="T4" fmla="*/ 0 w 442"/>
                  <a:gd name="T5" fmla="*/ 0 h 374"/>
                  <a:gd name="T6" fmla="*/ 0 w 442"/>
                  <a:gd name="T7" fmla="*/ 298 h 374"/>
                  <a:gd name="T8" fmla="*/ 170 w 442"/>
                  <a:gd name="T9" fmla="*/ 298 h 374"/>
                  <a:gd name="T10" fmla="*/ 170 w 442"/>
                  <a:gd name="T11" fmla="*/ 357 h 374"/>
                  <a:gd name="T12" fmla="*/ 85 w 442"/>
                  <a:gd name="T13" fmla="*/ 357 h 374"/>
                  <a:gd name="T14" fmla="*/ 85 w 442"/>
                  <a:gd name="T15" fmla="*/ 374 h 374"/>
                  <a:gd name="T16" fmla="*/ 357 w 442"/>
                  <a:gd name="T17" fmla="*/ 374 h 374"/>
                  <a:gd name="T18" fmla="*/ 357 w 442"/>
                  <a:gd name="T19" fmla="*/ 357 h 374"/>
                  <a:gd name="T20" fmla="*/ 272 w 442"/>
                  <a:gd name="T21" fmla="*/ 357 h 374"/>
                  <a:gd name="T22" fmla="*/ 272 w 442"/>
                  <a:gd name="T23" fmla="*/ 298 h 374"/>
                  <a:gd name="T24" fmla="*/ 442 w 442"/>
                  <a:gd name="T25" fmla="*/ 298 h 374"/>
                  <a:gd name="T26" fmla="*/ 416 w 442"/>
                  <a:gd name="T27" fmla="*/ 289 h 374"/>
                  <a:gd name="T28" fmla="*/ 408 w 442"/>
                  <a:gd name="T29" fmla="*/ 281 h 374"/>
                  <a:gd name="T30" fmla="*/ 416 w 442"/>
                  <a:gd name="T31" fmla="*/ 272 h 374"/>
                  <a:gd name="T32" fmla="*/ 425 w 442"/>
                  <a:gd name="T33" fmla="*/ 281 h 374"/>
                  <a:gd name="T34" fmla="*/ 416 w 442"/>
                  <a:gd name="T35" fmla="*/ 289 h 374"/>
                  <a:gd name="T36" fmla="*/ 17 w 442"/>
                  <a:gd name="T37" fmla="*/ 17 h 374"/>
                  <a:gd name="T38" fmla="*/ 425 w 442"/>
                  <a:gd name="T39" fmla="*/ 17 h 374"/>
                  <a:gd name="T40" fmla="*/ 425 w 442"/>
                  <a:gd name="T41" fmla="*/ 264 h 374"/>
                  <a:gd name="T42" fmla="*/ 17 w 442"/>
                  <a:gd name="T43" fmla="*/ 264 h 374"/>
                  <a:gd name="T44" fmla="*/ 17 w 442"/>
                  <a:gd name="T45" fmla="*/ 1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 h="374">
                    <a:moveTo>
                      <a:pt x="442" y="298"/>
                    </a:moveTo>
                    <a:cubicBezTo>
                      <a:pt x="442" y="0"/>
                      <a:pt x="442" y="0"/>
                      <a:pt x="442" y="0"/>
                    </a:cubicBezTo>
                    <a:cubicBezTo>
                      <a:pt x="0" y="0"/>
                      <a:pt x="0" y="0"/>
                      <a:pt x="0" y="0"/>
                    </a:cubicBezTo>
                    <a:cubicBezTo>
                      <a:pt x="0" y="298"/>
                      <a:pt x="0" y="298"/>
                      <a:pt x="0" y="298"/>
                    </a:cubicBezTo>
                    <a:cubicBezTo>
                      <a:pt x="170" y="298"/>
                      <a:pt x="170" y="298"/>
                      <a:pt x="170" y="298"/>
                    </a:cubicBezTo>
                    <a:cubicBezTo>
                      <a:pt x="170" y="357"/>
                      <a:pt x="170" y="357"/>
                      <a:pt x="170" y="357"/>
                    </a:cubicBezTo>
                    <a:cubicBezTo>
                      <a:pt x="85" y="357"/>
                      <a:pt x="85" y="357"/>
                      <a:pt x="85" y="357"/>
                    </a:cubicBezTo>
                    <a:cubicBezTo>
                      <a:pt x="85" y="374"/>
                      <a:pt x="85" y="374"/>
                      <a:pt x="85" y="374"/>
                    </a:cubicBezTo>
                    <a:cubicBezTo>
                      <a:pt x="357" y="374"/>
                      <a:pt x="357" y="374"/>
                      <a:pt x="357" y="374"/>
                    </a:cubicBezTo>
                    <a:cubicBezTo>
                      <a:pt x="357" y="357"/>
                      <a:pt x="357" y="357"/>
                      <a:pt x="357" y="357"/>
                    </a:cubicBezTo>
                    <a:cubicBezTo>
                      <a:pt x="272" y="357"/>
                      <a:pt x="272" y="357"/>
                      <a:pt x="272" y="357"/>
                    </a:cubicBezTo>
                    <a:cubicBezTo>
                      <a:pt x="272" y="298"/>
                      <a:pt x="272" y="298"/>
                      <a:pt x="272" y="298"/>
                    </a:cubicBezTo>
                    <a:lnTo>
                      <a:pt x="442" y="298"/>
                    </a:lnTo>
                    <a:close/>
                    <a:moveTo>
                      <a:pt x="416" y="289"/>
                    </a:moveTo>
                    <a:cubicBezTo>
                      <a:pt x="412" y="289"/>
                      <a:pt x="408" y="285"/>
                      <a:pt x="408" y="281"/>
                    </a:cubicBezTo>
                    <a:cubicBezTo>
                      <a:pt x="408" y="276"/>
                      <a:pt x="412" y="272"/>
                      <a:pt x="416" y="272"/>
                    </a:cubicBezTo>
                    <a:cubicBezTo>
                      <a:pt x="421" y="272"/>
                      <a:pt x="425" y="276"/>
                      <a:pt x="425" y="281"/>
                    </a:cubicBezTo>
                    <a:cubicBezTo>
                      <a:pt x="425" y="285"/>
                      <a:pt x="421" y="289"/>
                      <a:pt x="416" y="289"/>
                    </a:cubicBezTo>
                    <a:moveTo>
                      <a:pt x="17" y="17"/>
                    </a:moveTo>
                    <a:cubicBezTo>
                      <a:pt x="425" y="17"/>
                      <a:pt x="425" y="17"/>
                      <a:pt x="425" y="17"/>
                    </a:cubicBezTo>
                    <a:cubicBezTo>
                      <a:pt x="425" y="264"/>
                      <a:pt x="425" y="264"/>
                      <a:pt x="425" y="264"/>
                    </a:cubicBezTo>
                    <a:cubicBezTo>
                      <a:pt x="17" y="264"/>
                      <a:pt x="17" y="264"/>
                      <a:pt x="17" y="264"/>
                    </a:cubicBezTo>
                    <a:lnTo>
                      <a:pt x="17" y="17"/>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971046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Just one example from Nivea in Brazil</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28</a:t>
            </a:fld>
            <a:endParaRPr lang="en-AU" dirty="0"/>
          </a:p>
        </p:txBody>
      </p:sp>
      <p:pic>
        <p:nvPicPr>
          <p:cNvPr id="4" name="Cannes Lions Grand Prix 2014 Mobile Lion Nivea Sun Kids FCB Brazi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27" y="-16603"/>
            <a:ext cx="9162473" cy="5153891"/>
          </a:xfrm>
          <a:prstGeom prst="rect">
            <a:avLst/>
          </a:prstGeom>
        </p:spPr>
      </p:pic>
    </p:spTree>
    <p:extLst>
      <p:ext uri="{BB962C8B-B14F-4D97-AF65-F5344CB8AC3E}">
        <p14:creationId xmlns:p14="http://schemas.microsoft.com/office/powerpoint/2010/main" val="4220393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1"/>
          <p:cNvGraphicFramePr>
            <a:graphicFrameLocks/>
          </p:cNvGraphicFramePr>
          <p:nvPr>
            <p:extLst>
              <p:ext uri="{D42A27DB-BD31-4B8C-83A1-F6EECF244321}">
                <p14:modId xmlns:p14="http://schemas.microsoft.com/office/powerpoint/2010/main" val="916763508"/>
              </p:ext>
            </p:extLst>
          </p:nvPr>
        </p:nvGraphicFramePr>
        <p:xfrm>
          <a:off x="1272941" y="1883726"/>
          <a:ext cx="7005614" cy="3398290"/>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
          <p:cNvSpPr/>
          <p:nvPr>
            <p:custDataLst>
              <p:tags r:id="rId1"/>
            </p:custDataLst>
          </p:nvPr>
        </p:nvSpPr>
        <p:spPr bwMode="ltGray">
          <a:xfrm>
            <a:off x="281305" y="5317617"/>
            <a:ext cx="8581390" cy="62953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
        <p:nvSpPr>
          <p:cNvPr id="2" name="Title 1"/>
          <p:cNvSpPr>
            <a:spLocks noGrp="1"/>
          </p:cNvSpPr>
          <p:nvPr>
            <p:ph type="title"/>
          </p:nvPr>
        </p:nvSpPr>
        <p:spPr/>
        <p:txBody>
          <a:bodyPr/>
          <a:lstStyle/>
          <a:p>
            <a:r>
              <a:rPr lang="en-GB" dirty="0"/>
              <a:t>The real challenge is not to keep up </a:t>
            </a:r>
            <a:r>
              <a:rPr lang="en-GB" dirty="0" smtClean="0"/>
              <a:t>with the </a:t>
            </a:r>
            <a:r>
              <a:rPr lang="en-GB" dirty="0"/>
              <a:t>fastest adopters, but to plan for </a:t>
            </a:r>
            <a:r>
              <a:rPr lang="en-GB" dirty="0" smtClean="0"/>
              <a:t>sheer diversity</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3</a:t>
            </a:fld>
            <a:endParaRPr lang="en-AU" dirty="0"/>
          </a:p>
        </p:txBody>
      </p:sp>
      <p:sp>
        <p:nvSpPr>
          <p:cNvPr id="10" name="Content Placeholder 9"/>
          <p:cNvSpPr>
            <a:spLocks noGrp="1"/>
          </p:cNvSpPr>
          <p:nvPr>
            <p:ph sz="quarter" idx="11"/>
          </p:nvPr>
        </p:nvSpPr>
        <p:spPr>
          <a:xfrm>
            <a:off x="285750" y="1031840"/>
            <a:ext cx="8569325" cy="281954"/>
          </a:xfrm>
        </p:spPr>
        <p:txBody>
          <a:bodyPr/>
          <a:lstStyle/>
          <a:p>
            <a:r>
              <a:rPr lang="en-GB" dirty="0"/>
              <a:t>Weekly digital activities - Global</a:t>
            </a:r>
          </a:p>
          <a:p>
            <a:r>
              <a:rPr lang="en-GB" dirty="0"/>
              <a:t>%</a:t>
            </a:r>
          </a:p>
          <a:p>
            <a:endParaRPr lang="en-GB" dirty="0"/>
          </a:p>
        </p:txBody>
      </p:sp>
      <p:sp>
        <p:nvSpPr>
          <p:cNvPr id="6" name="Rectangle 5"/>
          <p:cNvSpPr/>
          <p:nvPr/>
        </p:nvSpPr>
        <p:spPr bwMode="ltGray">
          <a:xfrm>
            <a:off x="1300765" y="5421500"/>
            <a:ext cx="164433" cy="164433"/>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
        <p:nvSpPr>
          <p:cNvPr id="7" name="TextBox 6"/>
          <p:cNvSpPr txBox="1"/>
          <p:nvPr/>
        </p:nvSpPr>
        <p:spPr>
          <a:xfrm>
            <a:off x="1528730" y="5385578"/>
            <a:ext cx="3367454" cy="329174"/>
          </a:xfrm>
          <a:prstGeom prst="rect">
            <a:avLst/>
          </a:prstGeom>
          <a:noFill/>
        </p:spPr>
        <p:txBody>
          <a:bodyPr wrap="square" lIns="0" tIns="0" rIns="0" bIns="0" rtlCol="0">
            <a:noAutofit/>
          </a:bodyPr>
          <a:lstStyle/>
          <a:p>
            <a:r>
              <a:rPr lang="en-GB" sz="1600" b="0" dirty="0" smtClean="0">
                <a:solidFill>
                  <a:srgbClr val="333333"/>
                </a:solidFill>
                <a:latin typeface="+mn-lt"/>
              </a:rPr>
              <a:t>Younger (16-24 years)</a:t>
            </a:r>
          </a:p>
        </p:txBody>
      </p:sp>
      <p:sp>
        <p:nvSpPr>
          <p:cNvPr id="8" name="Rectangle 7"/>
          <p:cNvSpPr/>
          <p:nvPr/>
        </p:nvSpPr>
        <p:spPr bwMode="ltGray">
          <a:xfrm>
            <a:off x="4147078" y="5421500"/>
            <a:ext cx="164433" cy="164433"/>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p>
        </p:txBody>
      </p:sp>
      <p:sp>
        <p:nvSpPr>
          <p:cNvPr id="9" name="TextBox 8"/>
          <p:cNvSpPr txBox="1"/>
          <p:nvPr/>
        </p:nvSpPr>
        <p:spPr>
          <a:xfrm>
            <a:off x="4399351" y="5385578"/>
            <a:ext cx="3367454" cy="329174"/>
          </a:xfrm>
          <a:prstGeom prst="rect">
            <a:avLst/>
          </a:prstGeom>
          <a:noFill/>
        </p:spPr>
        <p:txBody>
          <a:bodyPr wrap="square" lIns="0" tIns="0" rIns="0" bIns="0" rtlCol="0">
            <a:noAutofit/>
          </a:bodyPr>
          <a:lstStyle/>
          <a:p>
            <a:r>
              <a:rPr lang="en-GB" sz="1600" b="0" dirty="0" smtClean="0">
                <a:solidFill>
                  <a:srgbClr val="333333"/>
                </a:solidFill>
                <a:latin typeface="+mn-lt"/>
              </a:rPr>
              <a:t>Older (55-65 years)</a:t>
            </a:r>
          </a:p>
        </p:txBody>
      </p:sp>
      <p:sp>
        <p:nvSpPr>
          <p:cNvPr id="11" name="TextBox 10"/>
          <p:cNvSpPr txBox="1"/>
          <p:nvPr>
            <p:custDataLst>
              <p:tags r:id="rId2"/>
            </p:custDataLst>
          </p:nvPr>
        </p:nvSpPr>
        <p:spPr>
          <a:xfrm>
            <a:off x="1290880" y="5583081"/>
            <a:ext cx="7571815" cy="377723"/>
          </a:xfrm>
          <a:prstGeom prst="rect">
            <a:avLst/>
          </a:prstGeom>
          <a:noFill/>
        </p:spPr>
        <p:txBody>
          <a:bodyPr vert="horz" wrap="square" lIns="0" tIns="0" rIns="0" bIns="0" rtlCol="0" anchor="ctr">
            <a:noAutofit/>
          </a:bodyPr>
          <a:lstStyle/>
          <a:p>
            <a:r>
              <a:rPr lang="en-US" sz="600" b="0" dirty="0" smtClean="0">
                <a:solidFill>
                  <a:srgbClr val="333333"/>
                </a:solidFill>
                <a:latin typeface="Verdana" panose="020B0604030504040204" pitchFamily="34" charset="0"/>
              </a:rPr>
              <a:t>SOURCE: Connected Life</a:t>
            </a:r>
            <a:endParaRPr lang="en-GB" sz="600" b="0" dirty="0" err="1" smtClean="0">
              <a:solidFill>
                <a:srgbClr val="333333"/>
              </a:solidFill>
              <a:latin typeface="Verdana"/>
            </a:endParaRPr>
          </a:p>
        </p:txBody>
      </p:sp>
      <p:sp>
        <p:nvSpPr>
          <p:cNvPr id="12" name="TextBox 11"/>
          <p:cNvSpPr txBox="1"/>
          <p:nvPr/>
        </p:nvSpPr>
        <p:spPr>
          <a:xfrm>
            <a:off x="6257168" y="3593683"/>
            <a:ext cx="2514850" cy="97106"/>
          </a:xfrm>
          <a:prstGeom prst="rect">
            <a:avLst/>
          </a:prstGeom>
          <a:noFill/>
        </p:spPr>
        <p:txBody>
          <a:bodyPr wrap="square" lIns="0" tIns="0" rIns="0" bIns="0" rtlCol="0">
            <a:noAutofit/>
          </a:bodyPr>
          <a:lstStyle/>
          <a:p>
            <a:pPr algn="ctr"/>
            <a:r>
              <a:rPr lang="en-US" sz="1600" b="0" dirty="0" smtClean="0">
                <a:solidFill>
                  <a:srgbClr val="999999"/>
                </a:solidFill>
                <a:latin typeface="Verdana"/>
              </a:rPr>
              <a:t>Communication</a:t>
            </a:r>
          </a:p>
        </p:txBody>
      </p:sp>
      <p:sp>
        <p:nvSpPr>
          <p:cNvPr id="13" name="TextBox 12"/>
          <p:cNvSpPr txBox="1"/>
          <p:nvPr/>
        </p:nvSpPr>
        <p:spPr>
          <a:xfrm>
            <a:off x="3318158" y="4971183"/>
            <a:ext cx="2514850" cy="97106"/>
          </a:xfrm>
          <a:prstGeom prst="rect">
            <a:avLst/>
          </a:prstGeom>
          <a:noFill/>
        </p:spPr>
        <p:txBody>
          <a:bodyPr wrap="square" lIns="0" tIns="0" rIns="0" bIns="0" rtlCol="0">
            <a:noAutofit/>
          </a:bodyPr>
          <a:lstStyle/>
          <a:p>
            <a:pPr algn="ctr"/>
            <a:r>
              <a:rPr lang="en-US" sz="1600" b="0" dirty="0" smtClean="0">
                <a:solidFill>
                  <a:srgbClr val="999999"/>
                </a:solidFill>
                <a:latin typeface="Verdana"/>
              </a:rPr>
              <a:t>Social</a:t>
            </a:r>
          </a:p>
        </p:txBody>
      </p:sp>
      <p:sp>
        <p:nvSpPr>
          <p:cNvPr id="14" name="TextBox 13"/>
          <p:cNvSpPr txBox="1"/>
          <p:nvPr/>
        </p:nvSpPr>
        <p:spPr>
          <a:xfrm>
            <a:off x="3318158" y="1835173"/>
            <a:ext cx="2514850" cy="97106"/>
          </a:xfrm>
          <a:prstGeom prst="rect">
            <a:avLst/>
          </a:prstGeom>
          <a:noFill/>
        </p:spPr>
        <p:txBody>
          <a:bodyPr wrap="square" lIns="0" tIns="0" rIns="0" bIns="0" rtlCol="0">
            <a:noAutofit/>
          </a:bodyPr>
          <a:lstStyle/>
          <a:p>
            <a:pPr algn="ctr"/>
            <a:r>
              <a:rPr lang="en-US" sz="1600" b="0" dirty="0" smtClean="0">
                <a:solidFill>
                  <a:srgbClr val="999999"/>
                </a:solidFill>
                <a:latin typeface="Verdana"/>
              </a:rPr>
              <a:t>Information seeking</a:t>
            </a:r>
          </a:p>
        </p:txBody>
      </p:sp>
      <p:sp>
        <p:nvSpPr>
          <p:cNvPr id="15" name="Freeform 29"/>
          <p:cNvSpPr>
            <a:spLocks noEditPoints="1"/>
          </p:cNvSpPr>
          <p:nvPr/>
        </p:nvSpPr>
        <p:spPr bwMode="auto">
          <a:xfrm>
            <a:off x="4367934" y="4550947"/>
            <a:ext cx="409228" cy="399948"/>
          </a:xfrm>
          <a:custGeom>
            <a:avLst/>
            <a:gdLst>
              <a:gd name="T0" fmla="*/ 67 w 390"/>
              <a:gd name="T1" fmla="*/ 42 h 381"/>
              <a:gd name="T2" fmla="*/ 110 w 390"/>
              <a:gd name="T3" fmla="*/ 0 h 381"/>
              <a:gd name="T4" fmla="*/ 153 w 390"/>
              <a:gd name="T5" fmla="*/ 42 h 381"/>
              <a:gd name="T6" fmla="*/ 110 w 390"/>
              <a:gd name="T7" fmla="*/ 85 h 381"/>
              <a:gd name="T8" fmla="*/ 67 w 390"/>
              <a:gd name="T9" fmla="*/ 42 h 381"/>
              <a:gd name="T10" fmla="*/ 97 w 390"/>
              <a:gd name="T11" fmla="*/ 207 h 381"/>
              <a:gd name="T12" fmla="*/ 135 w 390"/>
              <a:gd name="T13" fmla="*/ 195 h 381"/>
              <a:gd name="T14" fmla="*/ 153 w 390"/>
              <a:gd name="T15" fmla="*/ 195 h 381"/>
              <a:gd name="T16" fmla="*/ 135 w 390"/>
              <a:gd name="T17" fmla="*/ 153 h 381"/>
              <a:gd name="T18" fmla="*/ 163 w 390"/>
              <a:gd name="T19" fmla="*/ 102 h 381"/>
              <a:gd name="T20" fmla="*/ 51 w 390"/>
              <a:gd name="T21" fmla="*/ 102 h 381"/>
              <a:gd name="T22" fmla="*/ 0 w 390"/>
              <a:gd name="T23" fmla="*/ 154 h 381"/>
              <a:gd name="T24" fmla="*/ 0 w 390"/>
              <a:gd name="T25" fmla="*/ 273 h 381"/>
              <a:gd name="T26" fmla="*/ 34 w 390"/>
              <a:gd name="T27" fmla="*/ 273 h 381"/>
              <a:gd name="T28" fmla="*/ 34 w 390"/>
              <a:gd name="T29" fmla="*/ 162 h 381"/>
              <a:gd name="T30" fmla="*/ 51 w 390"/>
              <a:gd name="T31" fmla="*/ 162 h 381"/>
              <a:gd name="T32" fmla="*/ 51 w 390"/>
              <a:gd name="T33" fmla="*/ 273 h 381"/>
              <a:gd name="T34" fmla="*/ 67 w 390"/>
              <a:gd name="T35" fmla="*/ 273 h 381"/>
              <a:gd name="T36" fmla="*/ 67 w 390"/>
              <a:gd name="T37" fmla="*/ 262 h 381"/>
              <a:gd name="T38" fmla="*/ 97 w 390"/>
              <a:gd name="T39" fmla="*/ 207 h 381"/>
              <a:gd name="T40" fmla="*/ 280 w 390"/>
              <a:gd name="T41" fmla="*/ 85 h 381"/>
              <a:gd name="T42" fmla="*/ 322 w 390"/>
              <a:gd name="T43" fmla="*/ 42 h 381"/>
              <a:gd name="T44" fmla="*/ 280 w 390"/>
              <a:gd name="T45" fmla="*/ 0 h 381"/>
              <a:gd name="T46" fmla="*/ 237 w 390"/>
              <a:gd name="T47" fmla="*/ 42 h 381"/>
              <a:gd name="T48" fmla="*/ 280 w 390"/>
              <a:gd name="T49" fmla="*/ 85 h 381"/>
              <a:gd name="T50" fmla="*/ 339 w 390"/>
              <a:gd name="T51" fmla="*/ 102 h 381"/>
              <a:gd name="T52" fmla="*/ 226 w 390"/>
              <a:gd name="T53" fmla="*/ 102 h 381"/>
              <a:gd name="T54" fmla="*/ 254 w 390"/>
              <a:gd name="T55" fmla="*/ 153 h 381"/>
              <a:gd name="T56" fmla="*/ 236 w 390"/>
              <a:gd name="T57" fmla="*/ 195 h 381"/>
              <a:gd name="T58" fmla="*/ 254 w 390"/>
              <a:gd name="T59" fmla="*/ 195 h 381"/>
              <a:gd name="T60" fmla="*/ 304 w 390"/>
              <a:gd name="T61" fmla="*/ 214 h 381"/>
              <a:gd name="T62" fmla="*/ 322 w 390"/>
              <a:gd name="T63" fmla="*/ 262 h 381"/>
              <a:gd name="T64" fmla="*/ 322 w 390"/>
              <a:gd name="T65" fmla="*/ 273 h 381"/>
              <a:gd name="T66" fmla="*/ 339 w 390"/>
              <a:gd name="T67" fmla="*/ 273 h 381"/>
              <a:gd name="T68" fmla="*/ 339 w 390"/>
              <a:gd name="T69" fmla="*/ 162 h 381"/>
              <a:gd name="T70" fmla="*/ 356 w 390"/>
              <a:gd name="T71" fmla="*/ 162 h 381"/>
              <a:gd name="T72" fmla="*/ 356 w 390"/>
              <a:gd name="T73" fmla="*/ 273 h 381"/>
              <a:gd name="T74" fmla="*/ 390 w 390"/>
              <a:gd name="T75" fmla="*/ 273 h 381"/>
              <a:gd name="T76" fmla="*/ 390 w 390"/>
              <a:gd name="T77" fmla="*/ 154 h 381"/>
              <a:gd name="T78" fmla="*/ 339 w 390"/>
              <a:gd name="T79" fmla="*/ 102 h 381"/>
              <a:gd name="T80" fmla="*/ 254 w 390"/>
              <a:gd name="T81" fmla="*/ 212 h 381"/>
              <a:gd name="T82" fmla="*/ 135 w 390"/>
              <a:gd name="T83" fmla="*/ 212 h 381"/>
              <a:gd name="T84" fmla="*/ 84 w 390"/>
              <a:gd name="T85" fmla="*/ 264 h 381"/>
              <a:gd name="T86" fmla="*/ 84 w 390"/>
              <a:gd name="T87" fmla="*/ 381 h 381"/>
              <a:gd name="T88" fmla="*/ 118 w 390"/>
              <a:gd name="T89" fmla="*/ 381 h 381"/>
              <a:gd name="T90" fmla="*/ 118 w 390"/>
              <a:gd name="T91" fmla="*/ 272 h 381"/>
              <a:gd name="T92" fmla="*/ 135 w 390"/>
              <a:gd name="T93" fmla="*/ 272 h 381"/>
              <a:gd name="T94" fmla="*/ 135 w 390"/>
              <a:gd name="T95" fmla="*/ 381 h 381"/>
              <a:gd name="T96" fmla="*/ 254 w 390"/>
              <a:gd name="T97" fmla="*/ 381 h 381"/>
              <a:gd name="T98" fmla="*/ 254 w 390"/>
              <a:gd name="T99" fmla="*/ 272 h 381"/>
              <a:gd name="T100" fmla="*/ 271 w 390"/>
              <a:gd name="T101" fmla="*/ 272 h 381"/>
              <a:gd name="T102" fmla="*/ 271 w 390"/>
              <a:gd name="T103" fmla="*/ 381 h 381"/>
              <a:gd name="T104" fmla="*/ 305 w 390"/>
              <a:gd name="T105" fmla="*/ 381 h 381"/>
              <a:gd name="T106" fmla="*/ 305 w 390"/>
              <a:gd name="T107" fmla="*/ 264 h 381"/>
              <a:gd name="T108" fmla="*/ 254 w 390"/>
              <a:gd name="T109" fmla="*/ 212 h 381"/>
              <a:gd name="T110" fmla="*/ 194 w 390"/>
              <a:gd name="T111" fmla="*/ 196 h 381"/>
              <a:gd name="T112" fmla="*/ 237 w 390"/>
              <a:gd name="T113" fmla="*/ 154 h 381"/>
              <a:gd name="T114" fmla="*/ 194 w 390"/>
              <a:gd name="T115" fmla="*/ 111 h 381"/>
              <a:gd name="T116" fmla="*/ 152 w 390"/>
              <a:gd name="T117" fmla="*/ 154 h 381"/>
              <a:gd name="T118" fmla="*/ 194 w 390"/>
              <a:gd name="T119" fmla="*/ 19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0" h="381">
                <a:moveTo>
                  <a:pt x="67" y="42"/>
                </a:moveTo>
                <a:cubicBezTo>
                  <a:pt x="67" y="19"/>
                  <a:pt x="87" y="0"/>
                  <a:pt x="110" y="0"/>
                </a:cubicBezTo>
                <a:cubicBezTo>
                  <a:pt x="134" y="0"/>
                  <a:pt x="153" y="19"/>
                  <a:pt x="153" y="42"/>
                </a:cubicBezTo>
                <a:cubicBezTo>
                  <a:pt x="153" y="66"/>
                  <a:pt x="134" y="85"/>
                  <a:pt x="110" y="85"/>
                </a:cubicBezTo>
                <a:cubicBezTo>
                  <a:pt x="87" y="85"/>
                  <a:pt x="67" y="66"/>
                  <a:pt x="67" y="42"/>
                </a:cubicBezTo>
                <a:close/>
                <a:moveTo>
                  <a:pt x="97" y="207"/>
                </a:moveTo>
                <a:cubicBezTo>
                  <a:pt x="114" y="196"/>
                  <a:pt x="132" y="195"/>
                  <a:pt x="135" y="195"/>
                </a:cubicBezTo>
                <a:cubicBezTo>
                  <a:pt x="153" y="195"/>
                  <a:pt x="153" y="195"/>
                  <a:pt x="153" y="195"/>
                </a:cubicBezTo>
                <a:cubicBezTo>
                  <a:pt x="142" y="184"/>
                  <a:pt x="135" y="170"/>
                  <a:pt x="135" y="153"/>
                </a:cubicBezTo>
                <a:cubicBezTo>
                  <a:pt x="135" y="132"/>
                  <a:pt x="146" y="112"/>
                  <a:pt x="163" y="102"/>
                </a:cubicBezTo>
                <a:cubicBezTo>
                  <a:pt x="132" y="102"/>
                  <a:pt x="51" y="102"/>
                  <a:pt x="51" y="102"/>
                </a:cubicBezTo>
                <a:cubicBezTo>
                  <a:pt x="51" y="102"/>
                  <a:pt x="0" y="102"/>
                  <a:pt x="0" y="154"/>
                </a:cubicBezTo>
                <a:cubicBezTo>
                  <a:pt x="0" y="179"/>
                  <a:pt x="0" y="273"/>
                  <a:pt x="0" y="273"/>
                </a:cubicBezTo>
                <a:cubicBezTo>
                  <a:pt x="34" y="273"/>
                  <a:pt x="34" y="273"/>
                  <a:pt x="34" y="273"/>
                </a:cubicBezTo>
                <a:cubicBezTo>
                  <a:pt x="34" y="162"/>
                  <a:pt x="34" y="162"/>
                  <a:pt x="34" y="162"/>
                </a:cubicBezTo>
                <a:cubicBezTo>
                  <a:pt x="51" y="162"/>
                  <a:pt x="51" y="162"/>
                  <a:pt x="51" y="162"/>
                </a:cubicBezTo>
                <a:cubicBezTo>
                  <a:pt x="51" y="273"/>
                  <a:pt x="51" y="273"/>
                  <a:pt x="51" y="273"/>
                </a:cubicBezTo>
                <a:cubicBezTo>
                  <a:pt x="67" y="273"/>
                  <a:pt x="67" y="273"/>
                  <a:pt x="67" y="273"/>
                </a:cubicBezTo>
                <a:cubicBezTo>
                  <a:pt x="67" y="268"/>
                  <a:pt x="67" y="264"/>
                  <a:pt x="67" y="262"/>
                </a:cubicBezTo>
                <a:cubicBezTo>
                  <a:pt x="67" y="231"/>
                  <a:pt x="83" y="215"/>
                  <a:pt x="97" y="207"/>
                </a:cubicBezTo>
                <a:close/>
                <a:moveTo>
                  <a:pt x="280" y="85"/>
                </a:moveTo>
                <a:cubicBezTo>
                  <a:pt x="303" y="85"/>
                  <a:pt x="322" y="66"/>
                  <a:pt x="322" y="42"/>
                </a:cubicBezTo>
                <a:cubicBezTo>
                  <a:pt x="322" y="19"/>
                  <a:pt x="303" y="0"/>
                  <a:pt x="280" y="0"/>
                </a:cubicBezTo>
                <a:cubicBezTo>
                  <a:pt x="256" y="0"/>
                  <a:pt x="237" y="19"/>
                  <a:pt x="237" y="42"/>
                </a:cubicBezTo>
                <a:cubicBezTo>
                  <a:pt x="237" y="66"/>
                  <a:pt x="256" y="85"/>
                  <a:pt x="280" y="85"/>
                </a:cubicBezTo>
                <a:close/>
                <a:moveTo>
                  <a:pt x="339" y="102"/>
                </a:moveTo>
                <a:cubicBezTo>
                  <a:pt x="317" y="102"/>
                  <a:pt x="246" y="102"/>
                  <a:pt x="226" y="102"/>
                </a:cubicBezTo>
                <a:cubicBezTo>
                  <a:pt x="243" y="112"/>
                  <a:pt x="254" y="132"/>
                  <a:pt x="254" y="153"/>
                </a:cubicBezTo>
                <a:cubicBezTo>
                  <a:pt x="254" y="170"/>
                  <a:pt x="247" y="184"/>
                  <a:pt x="236" y="195"/>
                </a:cubicBezTo>
                <a:cubicBezTo>
                  <a:pt x="254" y="195"/>
                  <a:pt x="254" y="195"/>
                  <a:pt x="254" y="195"/>
                </a:cubicBezTo>
                <a:cubicBezTo>
                  <a:pt x="275" y="195"/>
                  <a:pt x="292" y="201"/>
                  <a:pt x="304" y="214"/>
                </a:cubicBezTo>
                <a:cubicBezTo>
                  <a:pt x="322" y="233"/>
                  <a:pt x="322" y="259"/>
                  <a:pt x="322" y="262"/>
                </a:cubicBezTo>
                <a:cubicBezTo>
                  <a:pt x="322" y="273"/>
                  <a:pt x="322" y="273"/>
                  <a:pt x="322" y="273"/>
                </a:cubicBezTo>
                <a:cubicBezTo>
                  <a:pt x="339" y="273"/>
                  <a:pt x="339" y="273"/>
                  <a:pt x="339" y="273"/>
                </a:cubicBezTo>
                <a:cubicBezTo>
                  <a:pt x="339" y="162"/>
                  <a:pt x="339" y="162"/>
                  <a:pt x="339" y="162"/>
                </a:cubicBezTo>
                <a:cubicBezTo>
                  <a:pt x="356" y="162"/>
                  <a:pt x="356" y="162"/>
                  <a:pt x="356" y="162"/>
                </a:cubicBezTo>
                <a:cubicBezTo>
                  <a:pt x="356" y="273"/>
                  <a:pt x="356" y="273"/>
                  <a:pt x="356" y="273"/>
                </a:cubicBezTo>
                <a:cubicBezTo>
                  <a:pt x="390" y="273"/>
                  <a:pt x="390" y="273"/>
                  <a:pt x="390" y="273"/>
                </a:cubicBezTo>
                <a:cubicBezTo>
                  <a:pt x="390" y="154"/>
                  <a:pt x="390" y="154"/>
                  <a:pt x="390" y="154"/>
                </a:cubicBezTo>
                <a:cubicBezTo>
                  <a:pt x="390" y="154"/>
                  <a:pt x="390" y="102"/>
                  <a:pt x="339" y="102"/>
                </a:cubicBezTo>
                <a:close/>
                <a:moveTo>
                  <a:pt x="254" y="212"/>
                </a:moveTo>
                <a:cubicBezTo>
                  <a:pt x="228" y="212"/>
                  <a:pt x="135" y="212"/>
                  <a:pt x="135" y="212"/>
                </a:cubicBezTo>
                <a:cubicBezTo>
                  <a:pt x="135" y="212"/>
                  <a:pt x="84" y="212"/>
                  <a:pt x="84" y="264"/>
                </a:cubicBezTo>
                <a:cubicBezTo>
                  <a:pt x="84" y="289"/>
                  <a:pt x="84" y="381"/>
                  <a:pt x="84" y="381"/>
                </a:cubicBezTo>
                <a:cubicBezTo>
                  <a:pt x="118" y="381"/>
                  <a:pt x="118" y="381"/>
                  <a:pt x="118" y="381"/>
                </a:cubicBezTo>
                <a:cubicBezTo>
                  <a:pt x="118" y="272"/>
                  <a:pt x="118" y="272"/>
                  <a:pt x="118" y="272"/>
                </a:cubicBezTo>
                <a:cubicBezTo>
                  <a:pt x="135" y="272"/>
                  <a:pt x="135" y="272"/>
                  <a:pt x="135" y="272"/>
                </a:cubicBezTo>
                <a:cubicBezTo>
                  <a:pt x="135" y="381"/>
                  <a:pt x="135" y="381"/>
                  <a:pt x="135" y="381"/>
                </a:cubicBezTo>
                <a:cubicBezTo>
                  <a:pt x="254" y="381"/>
                  <a:pt x="254" y="381"/>
                  <a:pt x="254" y="381"/>
                </a:cubicBezTo>
                <a:cubicBezTo>
                  <a:pt x="254" y="272"/>
                  <a:pt x="254" y="272"/>
                  <a:pt x="254" y="272"/>
                </a:cubicBezTo>
                <a:cubicBezTo>
                  <a:pt x="271" y="272"/>
                  <a:pt x="271" y="272"/>
                  <a:pt x="271" y="272"/>
                </a:cubicBezTo>
                <a:cubicBezTo>
                  <a:pt x="271" y="381"/>
                  <a:pt x="271" y="381"/>
                  <a:pt x="271" y="381"/>
                </a:cubicBezTo>
                <a:cubicBezTo>
                  <a:pt x="305" y="381"/>
                  <a:pt x="305" y="381"/>
                  <a:pt x="305" y="381"/>
                </a:cubicBezTo>
                <a:cubicBezTo>
                  <a:pt x="305" y="264"/>
                  <a:pt x="305" y="264"/>
                  <a:pt x="305" y="264"/>
                </a:cubicBezTo>
                <a:cubicBezTo>
                  <a:pt x="305" y="264"/>
                  <a:pt x="305" y="212"/>
                  <a:pt x="254" y="212"/>
                </a:cubicBezTo>
                <a:close/>
                <a:moveTo>
                  <a:pt x="194" y="196"/>
                </a:moveTo>
                <a:cubicBezTo>
                  <a:pt x="217" y="196"/>
                  <a:pt x="237" y="177"/>
                  <a:pt x="237" y="154"/>
                </a:cubicBezTo>
                <a:cubicBezTo>
                  <a:pt x="237" y="130"/>
                  <a:pt x="217" y="111"/>
                  <a:pt x="194" y="111"/>
                </a:cubicBezTo>
                <a:cubicBezTo>
                  <a:pt x="171" y="111"/>
                  <a:pt x="152" y="130"/>
                  <a:pt x="152" y="154"/>
                </a:cubicBezTo>
                <a:cubicBezTo>
                  <a:pt x="152" y="177"/>
                  <a:pt x="171" y="196"/>
                  <a:pt x="194" y="196"/>
                </a:cubicBezTo>
                <a:close/>
              </a:path>
            </a:pathLst>
          </a:custGeom>
          <a:solidFill>
            <a:srgbClr val="999999"/>
          </a:solidFill>
          <a:ln w="9525">
            <a:no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 name="Freeform 39"/>
          <p:cNvSpPr>
            <a:spLocks noEditPoints="1"/>
          </p:cNvSpPr>
          <p:nvPr/>
        </p:nvSpPr>
        <p:spPr bwMode="auto">
          <a:xfrm>
            <a:off x="4311511" y="1433057"/>
            <a:ext cx="520975" cy="358726"/>
          </a:xfrm>
          <a:custGeom>
            <a:avLst/>
            <a:gdLst>
              <a:gd name="T0" fmla="*/ 426 w 494"/>
              <a:gd name="T1" fmla="*/ 84 h 340"/>
              <a:gd name="T2" fmla="*/ 289 w 494"/>
              <a:gd name="T3" fmla="*/ 84 h 340"/>
              <a:gd name="T4" fmla="*/ 289 w 494"/>
              <a:gd name="T5" fmla="*/ 67 h 340"/>
              <a:gd name="T6" fmla="*/ 426 w 494"/>
              <a:gd name="T7" fmla="*/ 67 h 340"/>
              <a:gd name="T8" fmla="*/ 426 w 494"/>
              <a:gd name="T9" fmla="*/ 84 h 340"/>
              <a:gd name="T10" fmla="*/ 426 w 494"/>
              <a:gd name="T11" fmla="*/ 119 h 340"/>
              <a:gd name="T12" fmla="*/ 289 w 494"/>
              <a:gd name="T13" fmla="*/ 119 h 340"/>
              <a:gd name="T14" fmla="*/ 289 w 494"/>
              <a:gd name="T15" fmla="*/ 136 h 340"/>
              <a:gd name="T16" fmla="*/ 426 w 494"/>
              <a:gd name="T17" fmla="*/ 136 h 340"/>
              <a:gd name="T18" fmla="*/ 426 w 494"/>
              <a:gd name="T19" fmla="*/ 119 h 340"/>
              <a:gd name="T20" fmla="*/ 426 w 494"/>
              <a:gd name="T21" fmla="*/ 170 h 340"/>
              <a:gd name="T22" fmla="*/ 289 w 494"/>
              <a:gd name="T23" fmla="*/ 170 h 340"/>
              <a:gd name="T24" fmla="*/ 289 w 494"/>
              <a:gd name="T25" fmla="*/ 187 h 340"/>
              <a:gd name="T26" fmla="*/ 426 w 494"/>
              <a:gd name="T27" fmla="*/ 187 h 340"/>
              <a:gd name="T28" fmla="*/ 426 w 494"/>
              <a:gd name="T29" fmla="*/ 170 h 340"/>
              <a:gd name="T30" fmla="*/ 426 w 494"/>
              <a:gd name="T31" fmla="*/ 221 h 340"/>
              <a:gd name="T32" fmla="*/ 289 w 494"/>
              <a:gd name="T33" fmla="*/ 221 h 340"/>
              <a:gd name="T34" fmla="*/ 289 w 494"/>
              <a:gd name="T35" fmla="*/ 237 h 340"/>
              <a:gd name="T36" fmla="*/ 426 w 494"/>
              <a:gd name="T37" fmla="*/ 237 h 340"/>
              <a:gd name="T38" fmla="*/ 426 w 494"/>
              <a:gd name="T39" fmla="*/ 221 h 340"/>
              <a:gd name="T40" fmla="*/ 494 w 494"/>
              <a:gd name="T41" fmla="*/ 42 h 340"/>
              <a:gd name="T42" fmla="*/ 494 w 494"/>
              <a:gd name="T43" fmla="*/ 340 h 340"/>
              <a:gd name="T44" fmla="*/ 0 w 494"/>
              <a:gd name="T45" fmla="*/ 340 h 340"/>
              <a:gd name="T46" fmla="*/ 0 w 494"/>
              <a:gd name="T47" fmla="*/ 42 h 340"/>
              <a:gd name="T48" fmla="*/ 18 w 494"/>
              <a:gd name="T49" fmla="*/ 42 h 340"/>
              <a:gd name="T50" fmla="*/ 18 w 494"/>
              <a:gd name="T51" fmla="*/ 0 h 340"/>
              <a:gd name="T52" fmla="*/ 218 w 494"/>
              <a:gd name="T53" fmla="*/ 0 h 340"/>
              <a:gd name="T54" fmla="*/ 248 w 494"/>
              <a:gd name="T55" fmla="*/ 14 h 340"/>
              <a:gd name="T56" fmla="*/ 279 w 494"/>
              <a:gd name="T57" fmla="*/ 0 h 340"/>
              <a:gd name="T58" fmla="*/ 477 w 494"/>
              <a:gd name="T59" fmla="*/ 0 h 340"/>
              <a:gd name="T60" fmla="*/ 477 w 494"/>
              <a:gd name="T61" fmla="*/ 42 h 340"/>
              <a:gd name="T62" fmla="*/ 494 w 494"/>
              <a:gd name="T63" fmla="*/ 42 h 340"/>
              <a:gd name="T64" fmla="*/ 239 w 494"/>
              <a:gd name="T65" fmla="*/ 36 h 340"/>
              <a:gd name="T66" fmla="*/ 217 w 494"/>
              <a:gd name="T67" fmla="*/ 17 h 340"/>
              <a:gd name="T68" fmla="*/ 35 w 494"/>
              <a:gd name="T69" fmla="*/ 17 h 340"/>
              <a:gd name="T70" fmla="*/ 35 w 494"/>
              <a:gd name="T71" fmla="*/ 289 h 340"/>
              <a:gd name="T72" fmla="*/ 205 w 494"/>
              <a:gd name="T73" fmla="*/ 289 h 340"/>
              <a:gd name="T74" fmla="*/ 239 w 494"/>
              <a:gd name="T75" fmla="*/ 306 h 340"/>
              <a:gd name="T76" fmla="*/ 239 w 494"/>
              <a:gd name="T77" fmla="*/ 36 h 340"/>
              <a:gd name="T78" fmla="*/ 459 w 494"/>
              <a:gd name="T79" fmla="*/ 17 h 340"/>
              <a:gd name="T80" fmla="*/ 278 w 494"/>
              <a:gd name="T81" fmla="*/ 17 h 340"/>
              <a:gd name="T82" fmla="*/ 256 w 494"/>
              <a:gd name="T83" fmla="*/ 37 h 340"/>
              <a:gd name="T84" fmla="*/ 256 w 494"/>
              <a:gd name="T85" fmla="*/ 306 h 340"/>
              <a:gd name="T86" fmla="*/ 289 w 494"/>
              <a:gd name="T87" fmla="*/ 289 h 340"/>
              <a:gd name="T88" fmla="*/ 459 w 494"/>
              <a:gd name="T89" fmla="*/ 289 h 340"/>
              <a:gd name="T90" fmla="*/ 459 w 494"/>
              <a:gd name="T91" fmla="*/ 1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4" h="340">
                <a:moveTo>
                  <a:pt x="426" y="84"/>
                </a:moveTo>
                <a:cubicBezTo>
                  <a:pt x="289" y="84"/>
                  <a:pt x="289" y="84"/>
                  <a:pt x="289" y="84"/>
                </a:cubicBezTo>
                <a:cubicBezTo>
                  <a:pt x="289" y="67"/>
                  <a:pt x="289" y="67"/>
                  <a:pt x="289" y="67"/>
                </a:cubicBezTo>
                <a:cubicBezTo>
                  <a:pt x="426" y="67"/>
                  <a:pt x="426" y="67"/>
                  <a:pt x="426" y="67"/>
                </a:cubicBezTo>
                <a:lnTo>
                  <a:pt x="426" y="84"/>
                </a:lnTo>
                <a:close/>
                <a:moveTo>
                  <a:pt x="426" y="119"/>
                </a:moveTo>
                <a:cubicBezTo>
                  <a:pt x="289" y="119"/>
                  <a:pt x="289" y="119"/>
                  <a:pt x="289" y="119"/>
                </a:cubicBezTo>
                <a:cubicBezTo>
                  <a:pt x="289" y="136"/>
                  <a:pt x="289" y="136"/>
                  <a:pt x="289" y="136"/>
                </a:cubicBezTo>
                <a:cubicBezTo>
                  <a:pt x="426" y="136"/>
                  <a:pt x="426" y="136"/>
                  <a:pt x="426" y="136"/>
                </a:cubicBezTo>
                <a:lnTo>
                  <a:pt x="426" y="119"/>
                </a:lnTo>
                <a:close/>
                <a:moveTo>
                  <a:pt x="426" y="170"/>
                </a:moveTo>
                <a:cubicBezTo>
                  <a:pt x="289" y="170"/>
                  <a:pt x="289" y="170"/>
                  <a:pt x="289" y="170"/>
                </a:cubicBezTo>
                <a:cubicBezTo>
                  <a:pt x="289" y="187"/>
                  <a:pt x="289" y="187"/>
                  <a:pt x="289" y="187"/>
                </a:cubicBezTo>
                <a:cubicBezTo>
                  <a:pt x="426" y="187"/>
                  <a:pt x="426" y="187"/>
                  <a:pt x="426" y="187"/>
                </a:cubicBezTo>
                <a:lnTo>
                  <a:pt x="426" y="170"/>
                </a:lnTo>
                <a:close/>
                <a:moveTo>
                  <a:pt x="426" y="221"/>
                </a:moveTo>
                <a:cubicBezTo>
                  <a:pt x="289" y="221"/>
                  <a:pt x="289" y="221"/>
                  <a:pt x="289" y="221"/>
                </a:cubicBezTo>
                <a:cubicBezTo>
                  <a:pt x="289" y="237"/>
                  <a:pt x="289" y="237"/>
                  <a:pt x="289" y="237"/>
                </a:cubicBezTo>
                <a:cubicBezTo>
                  <a:pt x="426" y="237"/>
                  <a:pt x="426" y="237"/>
                  <a:pt x="426" y="237"/>
                </a:cubicBezTo>
                <a:lnTo>
                  <a:pt x="426" y="221"/>
                </a:lnTo>
                <a:close/>
                <a:moveTo>
                  <a:pt x="494" y="42"/>
                </a:moveTo>
                <a:cubicBezTo>
                  <a:pt x="494" y="340"/>
                  <a:pt x="494" y="340"/>
                  <a:pt x="494" y="340"/>
                </a:cubicBezTo>
                <a:cubicBezTo>
                  <a:pt x="0" y="340"/>
                  <a:pt x="0" y="340"/>
                  <a:pt x="0" y="340"/>
                </a:cubicBezTo>
                <a:cubicBezTo>
                  <a:pt x="0" y="42"/>
                  <a:pt x="0" y="42"/>
                  <a:pt x="0" y="42"/>
                </a:cubicBezTo>
                <a:cubicBezTo>
                  <a:pt x="18" y="42"/>
                  <a:pt x="18" y="42"/>
                  <a:pt x="18" y="42"/>
                </a:cubicBezTo>
                <a:cubicBezTo>
                  <a:pt x="18" y="0"/>
                  <a:pt x="18" y="0"/>
                  <a:pt x="18" y="0"/>
                </a:cubicBezTo>
                <a:cubicBezTo>
                  <a:pt x="218" y="0"/>
                  <a:pt x="218" y="0"/>
                  <a:pt x="218" y="0"/>
                </a:cubicBezTo>
                <a:cubicBezTo>
                  <a:pt x="230" y="0"/>
                  <a:pt x="241" y="5"/>
                  <a:pt x="248" y="14"/>
                </a:cubicBezTo>
                <a:cubicBezTo>
                  <a:pt x="255" y="5"/>
                  <a:pt x="266" y="0"/>
                  <a:pt x="279" y="0"/>
                </a:cubicBezTo>
                <a:cubicBezTo>
                  <a:pt x="477" y="0"/>
                  <a:pt x="477" y="0"/>
                  <a:pt x="477" y="0"/>
                </a:cubicBezTo>
                <a:cubicBezTo>
                  <a:pt x="477" y="42"/>
                  <a:pt x="477" y="42"/>
                  <a:pt x="477" y="42"/>
                </a:cubicBezTo>
                <a:lnTo>
                  <a:pt x="494" y="42"/>
                </a:lnTo>
                <a:close/>
                <a:moveTo>
                  <a:pt x="239" y="36"/>
                </a:moveTo>
                <a:cubicBezTo>
                  <a:pt x="239" y="25"/>
                  <a:pt x="228" y="17"/>
                  <a:pt x="217" y="17"/>
                </a:cubicBezTo>
                <a:cubicBezTo>
                  <a:pt x="35" y="17"/>
                  <a:pt x="35" y="17"/>
                  <a:pt x="35" y="17"/>
                </a:cubicBezTo>
                <a:cubicBezTo>
                  <a:pt x="35" y="289"/>
                  <a:pt x="35" y="289"/>
                  <a:pt x="35" y="289"/>
                </a:cubicBezTo>
                <a:cubicBezTo>
                  <a:pt x="205" y="289"/>
                  <a:pt x="205" y="289"/>
                  <a:pt x="205" y="289"/>
                </a:cubicBezTo>
                <a:cubicBezTo>
                  <a:pt x="222" y="289"/>
                  <a:pt x="232" y="295"/>
                  <a:pt x="239" y="306"/>
                </a:cubicBezTo>
                <a:lnTo>
                  <a:pt x="239" y="36"/>
                </a:lnTo>
                <a:close/>
                <a:moveTo>
                  <a:pt x="459" y="17"/>
                </a:moveTo>
                <a:cubicBezTo>
                  <a:pt x="278" y="17"/>
                  <a:pt x="278" y="17"/>
                  <a:pt x="278" y="17"/>
                </a:cubicBezTo>
                <a:cubicBezTo>
                  <a:pt x="266" y="17"/>
                  <a:pt x="256" y="25"/>
                  <a:pt x="256" y="37"/>
                </a:cubicBezTo>
                <a:cubicBezTo>
                  <a:pt x="256" y="306"/>
                  <a:pt x="256" y="306"/>
                  <a:pt x="256" y="306"/>
                </a:cubicBezTo>
                <a:cubicBezTo>
                  <a:pt x="263" y="295"/>
                  <a:pt x="272" y="289"/>
                  <a:pt x="289" y="289"/>
                </a:cubicBezTo>
                <a:cubicBezTo>
                  <a:pt x="459" y="289"/>
                  <a:pt x="459" y="289"/>
                  <a:pt x="459" y="289"/>
                </a:cubicBezTo>
                <a:lnTo>
                  <a:pt x="459" y="17"/>
                </a:lnTo>
                <a:close/>
              </a:path>
            </a:pathLst>
          </a:custGeom>
          <a:solidFill>
            <a:srgbClr val="999999"/>
          </a:solidFill>
          <a:ln w="9525">
            <a:no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17" name="Group 16"/>
          <p:cNvGrpSpPr/>
          <p:nvPr/>
        </p:nvGrpSpPr>
        <p:grpSpPr>
          <a:xfrm>
            <a:off x="7246694" y="3144419"/>
            <a:ext cx="489120" cy="449263"/>
            <a:chOff x="1651000" y="1749425"/>
            <a:chExt cx="1792288" cy="1646238"/>
          </a:xfrm>
        </p:grpSpPr>
        <p:sp>
          <p:nvSpPr>
            <p:cNvPr id="18" name="Freeform 6"/>
            <p:cNvSpPr>
              <a:spLocks/>
            </p:cNvSpPr>
            <p:nvPr/>
          </p:nvSpPr>
          <p:spPr bwMode="auto">
            <a:xfrm>
              <a:off x="1651000" y="1749425"/>
              <a:ext cx="1216025" cy="1196975"/>
            </a:xfrm>
            <a:custGeom>
              <a:avLst/>
              <a:gdLst>
                <a:gd name="T0" fmla="*/ 766 w 766"/>
                <a:gd name="T1" fmla="*/ 0 h 754"/>
                <a:gd name="T2" fmla="*/ 766 w 766"/>
                <a:gd name="T3" fmla="*/ 282 h 754"/>
                <a:gd name="T4" fmla="*/ 726 w 766"/>
                <a:gd name="T5" fmla="*/ 282 h 754"/>
                <a:gd name="T6" fmla="*/ 726 w 766"/>
                <a:gd name="T7" fmla="*/ 40 h 754"/>
                <a:gd name="T8" fmla="*/ 40 w 766"/>
                <a:gd name="T9" fmla="*/ 40 h 754"/>
                <a:gd name="T10" fmla="*/ 40 w 766"/>
                <a:gd name="T11" fmla="*/ 524 h 754"/>
                <a:gd name="T12" fmla="*/ 161 w 766"/>
                <a:gd name="T13" fmla="*/ 524 h 754"/>
                <a:gd name="T14" fmla="*/ 161 w 766"/>
                <a:gd name="T15" fmla="*/ 657 h 754"/>
                <a:gd name="T16" fmla="*/ 294 w 766"/>
                <a:gd name="T17" fmla="*/ 524 h 754"/>
                <a:gd name="T18" fmla="*/ 403 w 766"/>
                <a:gd name="T19" fmla="*/ 524 h 754"/>
                <a:gd name="T20" fmla="*/ 403 w 766"/>
                <a:gd name="T21" fmla="*/ 564 h 754"/>
                <a:gd name="T22" fmla="*/ 311 w 766"/>
                <a:gd name="T23" fmla="*/ 564 h 754"/>
                <a:gd name="T24" fmla="*/ 121 w 766"/>
                <a:gd name="T25" fmla="*/ 754 h 754"/>
                <a:gd name="T26" fmla="*/ 121 w 766"/>
                <a:gd name="T27" fmla="*/ 564 h 754"/>
                <a:gd name="T28" fmla="*/ 0 w 766"/>
                <a:gd name="T29" fmla="*/ 564 h 754"/>
                <a:gd name="T30" fmla="*/ 0 w 766"/>
                <a:gd name="T31" fmla="*/ 0 h 754"/>
                <a:gd name="T32" fmla="*/ 766 w 766"/>
                <a:gd name="T33" fmla="*/ 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6" h="754">
                  <a:moveTo>
                    <a:pt x="766" y="0"/>
                  </a:moveTo>
                  <a:lnTo>
                    <a:pt x="766" y="282"/>
                  </a:lnTo>
                  <a:lnTo>
                    <a:pt x="726" y="282"/>
                  </a:lnTo>
                  <a:lnTo>
                    <a:pt x="726" y="40"/>
                  </a:lnTo>
                  <a:lnTo>
                    <a:pt x="40" y="40"/>
                  </a:lnTo>
                  <a:lnTo>
                    <a:pt x="40" y="524"/>
                  </a:lnTo>
                  <a:lnTo>
                    <a:pt x="161" y="524"/>
                  </a:lnTo>
                  <a:lnTo>
                    <a:pt x="161" y="657"/>
                  </a:lnTo>
                  <a:lnTo>
                    <a:pt x="294" y="524"/>
                  </a:lnTo>
                  <a:lnTo>
                    <a:pt x="403" y="524"/>
                  </a:lnTo>
                  <a:lnTo>
                    <a:pt x="403" y="564"/>
                  </a:lnTo>
                  <a:lnTo>
                    <a:pt x="311" y="564"/>
                  </a:lnTo>
                  <a:lnTo>
                    <a:pt x="121" y="754"/>
                  </a:lnTo>
                  <a:lnTo>
                    <a:pt x="121" y="564"/>
                  </a:lnTo>
                  <a:lnTo>
                    <a:pt x="0" y="564"/>
                  </a:lnTo>
                  <a:lnTo>
                    <a:pt x="0" y="0"/>
                  </a:lnTo>
                  <a:lnTo>
                    <a:pt x="766" y="0"/>
                  </a:lnTo>
                  <a:close/>
                </a:path>
              </a:pathLst>
            </a:custGeom>
            <a:solidFill>
              <a:srgbClr val="999999"/>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333333"/>
                </a:solidFill>
              </a:endParaRPr>
            </a:p>
          </p:txBody>
        </p:sp>
        <p:sp>
          <p:nvSpPr>
            <p:cNvPr id="19" name="Freeform 7"/>
            <p:cNvSpPr>
              <a:spLocks/>
            </p:cNvSpPr>
            <p:nvPr/>
          </p:nvSpPr>
          <p:spPr bwMode="auto">
            <a:xfrm>
              <a:off x="2354263" y="2257425"/>
              <a:ext cx="1089025" cy="1138238"/>
            </a:xfrm>
            <a:custGeom>
              <a:avLst/>
              <a:gdLst>
                <a:gd name="T0" fmla="*/ 0 w 686"/>
                <a:gd name="T1" fmla="*/ 0 h 717"/>
                <a:gd name="T2" fmla="*/ 0 w 686"/>
                <a:gd name="T3" fmla="*/ 505 h 717"/>
                <a:gd name="T4" fmla="*/ 354 w 686"/>
                <a:gd name="T5" fmla="*/ 505 h 717"/>
                <a:gd name="T6" fmla="*/ 565 w 686"/>
                <a:gd name="T7" fmla="*/ 717 h 717"/>
                <a:gd name="T8" fmla="*/ 565 w 686"/>
                <a:gd name="T9" fmla="*/ 505 h 717"/>
                <a:gd name="T10" fmla="*/ 686 w 686"/>
                <a:gd name="T11" fmla="*/ 505 h 717"/>
                <a:gd name="T12" fmla="*/ 686 w 686"/>
                <a:gd name="T13" fmla="*/ 0 h 717"/>
                <a:gd name="T14" fmla="*/ 0 w 686"/>
                <a:gd name="T15" fmla="*/ 0 h 7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6" h="717">
                  <a:moveTo>
                    <a:pt x="0" y="0"/>
                  </a:moveTo>
                  <a:lnTo>
                    <a:pt x="0" y="505"/>
                  </a:lnTo>
                  <a:lnTo>
                    <a:pt x="354" y="505"/>
                  </a:lnTo>
                  <a:lnTo>
                    <a:pt x="565" y="717"/>
                  </a:lnTo>
                  <a:lnTo>
                    <a:pt x="565" y="505"/>
                  </a:lnTo>
                  <a:lnTo>
                    <a:pt x="686" y="505"/>
                  </a:lnTo>
                  <a:lnTo>
                    <a:pt x="686" y="0"/>
                  </a:lnTo>
                  <a:lnTo>
                    <a:pt x="0" y="0"/>
                  </a:lnTo>
                  <a:close/>
                </a:path>
              </a:pathLst>
            </a:custGeom>
            <a:solidFill>
              <a:srgbClr val="999999"/>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rgbClr val="333333"/>
                </a:solidFill>
              </a:endParaRPr>
            </a:p>
          </p:txBody>
        </p:sp>
      </p:grpSp>
      <p:sp>
        <p:nvSpPr>
          <p:cNvPr id="20" name="TextBox 19"/>
          <p:cNvSpPr txBox="1"/>
          <p:nvPr/>
        </p:nvSpPr>
        <p:spPr>
          <a:xfrm>
            <a:off x="75737" y="3593683"/>
            <a:ext cx="2514850" cy="97106"/>
          </a:xfrm>
          <a:prstGeom prst="rect">
            <a:avLst/>
          </a:prstGeom>
          <a:noFill/>
        </p:spPr>
        <p:txBody>
          <a:bodyPr wrap="square" lIns="0" tIns="0" rIns="0" bIns="0" rtlCol="0">
            <a:noAutofit/>
          </a:bodyPr>
          <a:lstStyle/>
          <a:p>
            <a:pPr algn="ctr"/>
            <a:r>
              <a:rPr lang="en-US" sz="1600" b="0" dirty="0" smtClean="0">
                <a:solidFill>
                  <a:srgbClr val="999999"/>
                </a:solidFill>
                <a:latin typeface="Verdana"/>
              </a:rPr>
              <a:t>Entertainment</a:t>
            </a:r>
          </a:p>
        </p:txBody>
      </p:sp>
      <p:grpSp>
        <p:nvGrpSpPr>
          <p:cNvPr id="21" name="Group 20"/>
          <p:cNvGrpSpPr/>
          <p:nvPr/>
        </p:nvGrpSpPr>
        <p:grpSpPr>
          <a:xfrm>
            <a:off x="1068769" y="3152492"/>
            <a:ext cx="498940" cy="391994"/>
            <a:chOff x="483432" y="3921471"/>
            <a:chExt cx="498940" cy="391994"/>
          </a:xfrm>
        </p:grpSpPr>
        <p:sp>
          <p:nvSpPr>
            <p:cNvPr id="22" name="Freeform 23"/>
            <p:cNvSpPr>
              <a:spLocks/>
            </p:cNvSpPr>
            <p:nvPr/>
          </p:nvSpPr>
          <p:spPr bwMode="auto">
            <a:xfrm>
              <a:off x="687604" y="4046096"/>
              <a:ext cx="125067" cy="142743"/>
            </a:xfrm>
            <a:custGeom>
              <a:avLst/>
              <a:gdLst>
                <a:gd name="T0" fmla="*/ 0 w 283"/>
                <a:gd name="T1" fmla="*/ 0 h 323"/>
                <a:gd name="T2" fmla="*/ 0 w 283"/>
                <a:gd name="T3" fmla="*/ 323 h 323"/>
                <a:gd name="T4" fmla="*/ 283 w 283"/>
                <a:gd name="T5" fmla="*/ 162 h 323"/>
                <a:gd name="T6" fmla="*/ 0 w 283"/>
                <a:gd name="T7" fmla="*/ 0 h 323"/>
              </a:gdLst>
              <a:ahLst/>
              <a:cxnLst>
                <a:cxn ang="0">
                  <a:pos x="T0" y="T1"/>
                </a:cxn>
                <a:cxn ang="0">
                  <a:pos x="T2" y="T3"/>
                </a:cxn>
                <a:cxn ang="0">
                  <a:pos x="T4" y="T5"/>
                </a:cxn>
                <a:cxn ang="0">
                  <a:pos x="T6" y="T7"/>
                </a:cxn>
              </a:cxnLst>
              <a:rect l="0" t="0" r="r" b="b"/>
              <a:pathLst>
                <a:path w="283" h="323">
                  <a:moveTo>
                    <a:pt x="0" y="0"/>
                  </a:moveTo>
                  <a:lnTo>
                    <a:pt x="0" y="323"/>
                  </a:lnTo>
                  <a:lnTo>
                    <a:pt x="283" y="162"/>
                  </a:lnTo>
                  <a:lnTo>
                    <a:pt x="0" y="0"/>
                  </a:lnTo>
                  <a:close/>
                </a:path>
              </a:pathLst>
            </a:custGeom>
            <a:solidFill>
              <a:srgbClr val="999999"/>
            </a:solidFill>
            <a:ln w="9525">
              <a:no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333333"/>
                </a:solidFill>
              </a:endParaRPr>
            </a:p>
          </p:txBody>
        </p:sp>
        <p:sp>
          <p:nvSpPr>
            <p:cNvPr id="23" name="Freeform 24"/>
            <p:cNvSpPr>
              <a:spLocks noEditPoints="1"/>
            </p:cNvSpPr>
            <p:nvPr/>
          </p:nvSpPr>
          <p:spPr bwMode="auto">
            <a:xfrm>
              <a:off x="483432" y="3921471"/>
              <a:ext cx="498940" cy="391994"/>
            </a:xfrm>
            <a:custGeom>
              <a:avLst/>
              <a:gdLst>
                <a:gd name="T0" fmla="*/ 1129 w 1129"/>
                <a:gd name="T1" fmla="*/ 0 h 887"/>
                <a:gd name="T2" fmla="*/ 0 w 1129"/>
                <a:gd name="T3" fmla="*/ 142 h 887"/>
                <a:gd name="T4" fmla="*/ 0 w 1129"/>
                <a:gd name="T5" fmla="*/ 747 h 887"/>
                <a:gd name="T6" fmla="*/ 0 w 1129"/>
                <a:gd name="T7" fmla="*/ 887 h 887"/>
                <a:gd name="T8" fmla="*/ 1129 w 1129"/>
                <a:gd name="T9" fmla="*/ 788 h 887"/>
                <a:gd name="T10" fmla="*/ 1129 w 1129"/>
                <a:gd name="T11" fmla="*/ 102 h 887"/>
                <a:gd name="T12" fmla="*/ 1027 w 1129"/>
                <a:gd name="T13" fmla="*/ 40 h 887"/>
                <a:gd name="T14" fmla="*/ 1089 w 1129"/>
                <a:gd name="T15" fmla="*/ 102 h 887"/>
                <a:gd name="T16" fmla="*/ 1027 w 1129"/>
                <a:gd name="T17" fmla="*/ 40 h 887"/>
                <a:gd name="T18" fmla="*/ 947 w 1129"/>
                <a:gd name="T19" fmla="*/ 40 h 887"/>
                <a:gd name="T20" fmla="*/ 887 w 1129"/>
                <a:gd name="T21" fmla="*/ 102 h 887"/>
                <a:gd name="T22" fmla="*/ 745 w 1129"/>
                <a:gd name="T23" fmla="*/ 40 h 887"/>
                <a:gd name="T24" fmla="*/ 807 w 1129"/>
                <a:gd name="T25" fmla="*/ 102 h 887"/>
                <a:gd name="T26" fmla="*/ 745 w 1129"/>
                <a:gd name="T27" fmla="*/ 40 h 887"/>
                <a:gd name="T28" fmla="*/ 664 w 1129"/>
                <a:gd name="T29" fmla="*/ 40 h 887"/>
                <a:gd name="T30" fmla="*/ 605 w 1129"/>
                <a:gd name="T31" fmla="*/ 102 h 887"/>
                <a:gd name="T32" fmla="*/ 462 w 1129"/>
                <a:gd name="T33" fmla="*/ 40 h 887"/>
                <a:gd name="T34" fmla="*/ 524 w 1129"/>
                <a:gd name="T35" fmla="*/ 102 h 887"/>
                <a:gd name="T36" fmla="*/ 462 w 1129"/>
                <a:gd name="T37" fmla="*/ 40 h 887"/>
                <a:gd name="T38" fmla="*/ 382 w 1129"/>
                <a:gd name="T39" fmla="*/ 40 h 887"/>
                <a:gd name="T40" fmla="*/ 322 w 1129"/>
                <a:gd name="T41" fmla="*/ 102 h 887"/>
                <a:gd name="T42" fmla="*/ 180 w 1129"/>
                <a:gd name="T43" fmla="*/ 40 h 887"/>
                <a:gd name="T44" fmla="*/ 242 w 1129"/>
                <a:gd name="T45" fmla="*/ 102 h 887"/>
                <a:gd name="T46" fmla="*/ 180 w 1129"/>
                <a:gd name="T47" fmla="*/ 40 h 887"/>
                <a:gd name="T48" fmla="*/ 99 w 1129"/>
                <a:gd name="T49" fmla="*/ 40 h 887"/>
                <a:gd name="T50" fmla="*/ 40 w 1129"/>
                <a:gd name="T51" fmla="*/ 102 h 887"/>
                <a:gd name="T52" fmla="*/ 99 w 1129"/>
                <a:gd name="T53" fmla="*/ 847 h 887"/>
                <a:gd name="T54" fmla="*/ 40 w 1129"/>
                <a:gd name="T55" fmla="*/ 788 h 887"/>
                <a:gd name="T56" fmla="*/ 99 w 1129"/>
                <a:gd name="T57" fmla="*/ 847 h 887"/>
                <a:gd name="T58" fmla="*/ 180 w 1129"/>
                <a:gd name="T59" fmla="*/ 847 h 887"/>
                <a:gd name="T60" fmla="*/ 242 w 1129"/>
                <a:gd name="T61" fmla="*/ 788 h 887"/>
                <a:gd name="T62" fmla="*/ 382 w 1129"/>
                <a:gd name="T63" fmla="*/ 847 h 887"/>
                <a:gd name="T64" fmla="*/ 322 w 1129"/>
                <a:gd name="T65" fmla="*/ 788 h 887"/>
                <a:gd name="T66" fmla="*/ 382 w 1129"/>
                <a:gd name="T67" fmla="*/ 847 h 887"/>
                <a:gd name="T68" fmla="*/ 462 w 1129"/>
                <a:gd name="T69" fmla="*/ 847 h 887"/>
                <a:gd name="T70" fmla="*/ 524 w 1129"/>
                <a:gd name="T71" fmla="*/ 788 h 887"/>
                <a:gd name="T72" fmla="*/ 664 w 1129"/>
                <a:gd name="T73" fmla="*/ 847 h 887"/>
                <a:gd name="T74" fmla="*/ 605 w 1129"/>
                <a:gd name="T75" fmla="*/ 788 h 887"/>
                <a:gd name="T76" fmla="*/ 664 w 1129"/>
                <a:gd name="T77" fmla="*/ 847 h 887"/>
                <a:gd name="T78" fmla="*/ 745 w 1129"/>
                <a:gd name="T79" fmla="*/ 847 h 887"/>
                <a:gd name="T80" fmla="*/ 807 w 1129"/>
                <a:gd name="T81" fmla="*/ 788 h 887"/>
                <a:gd name="T82" fmla="*/ 947 w 1129"/>
                <a:gd name="T83" fmla="*/ 847 h 887"/>
                <a:gd name="T84" fmla="*/ 887 w 1129"/>
                <a:gd name="T85" fmla="*/ 788 h 887"/>
                <a:gd name="T86" fmla="*/ 947 w 1129"/>
                <a:gd name="T87" fmla="*/ 847 h 887"/>
                <a:gd name="T88" fmla="*/ 1027 w 1129"/>
                <a:gd name="T89" fmla="*/ 847 h 887"/>
                <a:gd name="T90" fmla="*/ 1089 w 1129"/>
                <a:gd name="T91" fmla="*/ 788 h 887"/>
                <a:gd name="T92" fmla="*/ 1089 w 1129"/>
                <a:gd name="T93" fmla="*/ 747 h 887"/>
                <a:gd name="T94" fmla="*/ 40 w 1129"/>
                <a:gd name="T95" fmla="*/ 142 h 887"/>
                <a:gd name="T96" fmla="*/ 1089 w 1129"/>
                <a:gd name="T97" fmla="*/ 747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9" h="887">
                  <a:moveTo>
                    <a:pt x="1129" y="102"/>
                  </a:moveTo>
                  <a:lnTo>
                    <a:pt x="1129" y="0"/>
                  </a:lnTo>
                  <a:lnTo>
                    <a:pt x="0" y="0"/>
                  </a:lnTo>
                  <a:lnTo>
                    <a:pt x="0" y="142"/>
                  </a:lnTo>
                  <a:lnTo>
                    <a:pt x="0" y="142"/>
                  </a:lnTo>
                  <a:lnTo>
                    <a:pt x="0" y="747"/>
                  </a:lnTo>
                  <a:lnTo>
                    <a:pt x="0" y="747"/>
                  </a:lnTo>
                  <a:lnTo>
                    <a:pt x="0" y="887"/>
                  </a:lnTo>
                  <a:lnTo>
                    <a:pt x="1129" y="887"/>
                  </a:lnTo>
                  <a:lnTo>
                    <a:pt x="1129" y="788"/>
                  </a:lnTo>
                  <a:lnTo>
                    <a:pt x="1129" y="788"/>
                  </a:lnTo>
                  <a:lnTo>
                    <a:pt x="1129" y="102"/>
                  </a:lnTo>
                  <a:lnTo>
                    <a:pt x="1129" y="102"/>
                  </a:lnTo>
                  <a:close/>
                  <a:moveTo>
                    <a:pt x="1027" y="40"/>
                  </a:moveTo>
                  <a:lnTo>
                    <a:pt x="1089" y="40"/>
                  </a:lnTo>
                  <a:lnTo>
                    <a:pt x="1089" y="102"/>
                  </a:lnTo>
                  <a:lnTo>
                    <a:pt x="1027" y="102"/>
                  </a:lnTo>
                  <a:lnTo>
                    <a:pt x="1027" y="40"/>
                  </a:lnTo>
                  <a:close/>
                  <a:moveTo>
                    <a:pt x="887" y="40"/>
                  </a:moveTo>
                  <a:lnTo>
                    <a:pt x="947" y="40"/>
                  </a:lnTo>
                  <a:lnTo>
                    <a:pt x="947" y="102"/>
                  </a:lnTo>
                  <a:lnTo>
                    <a:pt x="887" y="102"/>
                  </a:lnTo>
                  <a:lnTo>
                    <a:pt x="887" y="40"/>
                  </a:lnTo>
                  <a:close/>
                  <a:moveTo>
                    <a:pt x="745" y="40"/>
                  </a:moveTo>
                  <a:lnTo>
                    <a:pt x="807" y="40"/>
                  </a:lnTo>
                  <a:lnTo>
                    <a:pt x="807" y="102"/>
                  </a:lnTo>
                  <a:lnTo>
                    <a:pt x="745" y="102"/>
                  </a:lnTo>
                  <a:lnTo>
                    <a:pt x="745" y="40"/>
                  </a:lnTo>
                  <a:close/>
                  <a:moveTo>
                    <a:pt x="605" y="40"/>
                  </a:moveTo>
                  <a:lnTo>
                    <a:pt x="664" y="40"/>
                  </a:lnTo>
                  <a:lnTo>
                    <a:pt x="664" y="102"/>
                  </a:lnTo>
                  <a:lnTo>
                    <a:pt x="605" y="102"/>
                  </a:lnTo>
                  <a:lnTo>
                    <a:pt x="605" y="40"/>
                  </a:lnTo>
                  <a:close/>
                  <a:moveTo>
                    <a:pt x="462" y="40"/>
                  </a:moveTo>
                  <a:lnTo>
                    <a:pt x="524" y="40"/>
                  </a:lnTo>
                  <a:lnTo>
                    <a:pt x="524" y="102"/>
                  </a:lnTo>
                  <a:lnTo>
                    <a:pt x="462" y="102"/>
                  </a:lnTo>
                  <a:lnTo>
                    <a:pt x="462" y="40"/>
                  </a:lnTo>
                  <a:close/>
                  <a:moveTo>
                    <a:pt x="322" y="40"/>
                  </a:moveTo>
                  <a:lnTo>
                    <a:pt x="382" y="40"/>
                  </a:lnTo>
                  <a:lnTo>
                    <a:pt x="382" y="102"/>
                  </a:lnTo>
                  <a:lnTo>
                    <a:pt x="322" y="102"/>
                  </a:lnTo>
                  <a:lnTo>
                    <a:pt x="322" y="40"/>
                  </a:lnTo>
                  <a:close/>
                  <a:moveTo>
                    <a:pt x="180" y="40"/>
                  </a:moveTo>
                  <a:lnTo>
                    <a:pt x="242" y="40"/>
                  </a:lnTo>
                  <a:lnTo>
                    <a:pt x="242" y="102"/>
                  </a:lnTo>
                  <a:lnTo>
                    <a:pt x="180" y="102"/>
                  </a:lnTo>
                  <a:lnTo>
                    <a:pt x="180" y="40"/>
                  </a:lnTo>
                  <a:close/>
                  <a:moveTo>
                    <a:pt x="40" y="40"/>
                  </a:moveTo>
                  <a:lnTo>
                    <a:pt x="99" y="40"/>
                  </a:lnTo>
                  <a:lnTo>
                    <a:pt x="99" y="102"/>
                  </a:lnTo>
                  <a:lnTo>
                    <a:pt x="40" y="102"/>
                  </a:lnTo>
                  <a:lnTo>
                    <a:pt x="40" y="40"/>
                  </a:lnTo>
                  <a:close/>
                  <a:moveTo>
                    <a:pt x="99" y="847"/>
                  </a:moveTo>
                  <a:lnTo>
                    <a:pt x="40" y="847"/>
                  </a:lnTo>
                  <a:lnTo>
                    <a:pt x="40" y="788"/>
                  </a:lnTo>
                  <a:lnTo>
                    <a:pt x="99" y="788"/>
                  </a:lnTo>
                  <a:lnTo>
                    <a:pt x="99" y="847"/>
                  </a:lnTo>
                  <a:close/>
                  <a:moveTo>
                    <a:pt x="242" y="847"/>
                  </a:moveTo>
                  <a:lnTo>
                    <a:pt x="180" y="847"/>
                  </a:lnTo>
                  <a:lnTo>
                    <a:pt x="180" y="788"/>
                  </a:lnTo>
                  <a:lnTo>
                    <a:pt x="242" y="788"/>
                  </a:lnTo>
                  <a:lnTo>
                    <a:pt x="242" y="847"/>
                  </a:lnTo>
                  <a:close/>
                  <a:moveTo>
                    <a:pt x="382" y="847"/>
                  </a:moveTo>
                  <a:lnTo>
                    <a:pt x="322" y="847"/>
                  </a:lnTo>
                  <a:lnTo>
                    <a:pt x="322" y="788"/>
                  </a:lnTo>
                  <a:lnTo>
                    <a:pt x="382" y="788"/>
                  </a:lnTo>
                  <a:lnTo>
                    <a:pt x="382" y="847"/>
                  </a:lnTo>
                  <a:close/>
                  <a:moveTo>
                    <a:pt x="524" y="847"/>
                  </a:moveTo>
                  <a:lnTo>
                    <a:pt x="462" y="847"/>
                  </a:lnTo>
                  <a:lnTo>
                    <a:pt x="462" y="788"/>
                  </a:lnTo>
                  <a:lnTo>
                    <a:pt x="524" y="788"/>
                  </a:lnTo>
                  <a:lnTo>
                    <a:pt x="524" y="847"/>
                  </a:lnTo>
                  <a:close/>
                  <a:moveTo>
                    <a:pt x="664" y="847"/>
                  </a:moveTo>
                  <a:lnTo>
                    <a:pt x="605" y="847"/>
                  </a:lnTo>
                  <a:lnTo>
                    <a:pt x="605" y="788"/>
                  </a:lnTo>
                  <a:lnTo>
                    <a:pt x="664" y="788"/>
                  </a:lnTo>
                  <a:lnTo>
                    <a:pt x="664" y="847"/>
                  </a:lnTo>
                  <a:close/>
                  <a:moveTo>
                    <a:pt x="807" y="847"/>
                  </a:moveTo>
                  <a:lnTo>
                    <a:pt x="745" y="847"/>
                  </a:lnTo>
                  <a:lnTo>
                    <a:pt x="745" y="788"/>
                  </a:lnTo>
                  <a:lnTo>
                    <a:pt x="807" y="788"/>
                  </a:lnTo>
                  <a:lnTo>
                    <a:pt x="807" y="847"/>
                  </a:lnTo>
                  <a:close/>
                  <a:moveTo>
                    <a:pt x="947" y="847"/>
                  </a:moveTo>
                  <a:lnTo>
                    <a:pt x="887" y="847"/>
                  </a:lnTo>
                  <a:lnTo>
                    <a:pt x="887" y="788"/>
                  </a:lnTo>
                  <a:lnTo>
                    <a:pt x="947" y="788"/>
                  </a:lnTo>
                  <a:lnTo>
                    <a:pt x="947" y="847"/>
                  </a:lnTo>
                  <a:close/>
                  <a:moveTo>
                    <a:pt x="1089" y="847"/>
                  </a:moveTo>
                  <a:lnTo>
                    <a:pt x="1027" y="847"/>
                  </a:lnTo>
                  <a:lnTo>
                    <a:pt x="1027" y="788"/>
                  </a:lnTo>
                  <a:lnTo>
                    <a:pt x="1089" y="788"/>
                  </a:lnTo>
                  <a:lnTo>
                    <a:pt x="1089" y="847"/>
                  </a:lnTo>
                  <a:close/>
                  <a:moveTo>
                    <a:pt x="1089" y="747"/>
                  </a:moveTo>
                  <a:lnTo>
                    <a:pt x="40" y="747"/>
                  </a:lnTo>
                  <a:lnTo>
                    <a:pt x="40" y="142"/>
                  </a:lnTo>
                  <a:lnTo>
                    <a:pt x="1089" y="142"/>
                  </a:lnTo>
                  <a:lnTo>
                    <a:pt x="1089" y="747"/>
                  </a:lnTo>
                  <a:close/>
                </a:path>
              </a:pathLst>
            </a:custGeom>
            <a:solidFill>
              <a:srgbClr val="999999"/>
            </a:solidFill>
            <a:ln w="9525">
              <a:no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333333"/>
                </a:solidFill>
              </a:endParaRPr>
            </a:p>
          </p:txBody>
        </p:sp>
      </p:grpSp>
    </p:spTree>
    <p:extLst>
      <p:ext uri="{BB962C8B-B14F-4D97-AF65-F5344CB8AC3E}">
        <p14:creationId xmlns:p14="http://schemas.microsoft.com/office/powerpoint/2010/main" val="3130940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6"/>
          <p:cNvGrpSpPr>
            <a:grpSpLocks noChangeAspect="1"/>
          </p:cNvGrpSpPr>
          <p:nvPr/>
        </p:nvGrpSpPr>
        <p:grpSpPr bwMode="auto">
          <a:xfrm>
            <a:off x="6475413" y="1938338"/>
            <a:ext cx="1425575" cy="1646237"/>
            <a:chOff x="4079" y="1221"/>
            <a:chExt cx="898" cy="1037"/>
          </a:xfrm>
        </p:grpSpPr>
        <p:sp>
          <p:nvSpPr>
            <p:cNvPr id="53" name="AutoShape 5"/>
            <p:cNvSpPr>
              <a:spLocks noChangeAspect="1" noChangeArrowheads="1" noTextEdit="1"/>
            </p:cNvSpPr>
            <p:nvPr/>
          </p:nvSpPr>
          <p:spPr bwMode="auto">
            <a:xfrm>
              <a:off x="4079" y="1221"/>
              <a:ext cx="898"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p:nvSpPr>
          <p:spPr bwMode="auto">
            <a:xfrm>
              <a:off x="4079" y="1225"/>
              <a:ext cx="767" cy="1033"/>
            </a:xfrm>
            <a:custGeom>
              <a:avLst/>
              <a:gdLst>
                <a:gd name="T0" fmla="*/ 1577 w 2711"/>
                <a:gd name="T1" fmla="*/ 0 h 3653"/>
                <a:gd name="T2" fmla="*/ 1567 w 2711"/>
                <a:gd name="T3" fmla="*/ 0 h 3653"/>
                <a:gd name="T4" fmla="*/ 0 w 2711"/>
                <a:gd name="T5" fmla="*/ 904 h 3653"/>
                <a:gd name="T6" fmla="*/ 0 w 2711"/>
                <a:gd name="T7" fmla="*/ 2736 h 3653"/>
                <a:gd name="T8" fmla="*/ 1587 w 2711"/>
                <a:gd name="T9" fmla="*/ 3653 h 3653"/>
                <a:gd name="T10" fmla="*/ 2711 w 2711"/>
                <a:gd name="T11" fmla="*/ 3004 h 3653"/>
                <a:gd name="T12" fmla="*/ 1577 w 2711"/>
                <a:gd name="T13" fmla="*/ 1828 h 3653"/>
                <a:gd name="T14" fmla="*/ 1577 w 2711"/>
                <a:gd name="T15" fmla="*/ 0 h 3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1" h="3653">
                  <a:moveTo>
                    <a:pt x="1577" y="0"/>
                  </a:moveTo>
                  <a:cubicBezTo>
                    <a:pt x="1573" y="0"/>
                    <a:pt x="1570" y="0"/>
                    <a:pt x="1567" y="0"/>
                  </a:cubicBezTo>
                  <a:cubicBezTo>
                    <a:pt x="0" y="904"/>
                    <a:pt x="0" y="904"/>
                    <a:pt x="0" y="904"/>
                  </a:cubicBezTo>
                  <a:cubicBezTo>
                    <a:pt x="0" y="2736"/>
                    <a:pt x="0" y="2736"/>
                    <a:pt x="0" y="2736"/>
                  </a:cubicBezTo>
                  <a:cubicBezTo>
                    <a:pt x="1587" y="3653"/>
                    <a:pt x="1587" y="3653"/>
                    <a:pt x="1587" y="3653"/>
                  </a:cubicBezTo>
                  <a:cubicBezTo>
                    <a:pt x="2711" y="3004"/>
                    <a:pt x="2711" y="3004"/>
                    <a:pt x="2711" y="3004"/>
                  </a:cubicBezTo>
                  <a:cubicBezTo>
                    <a:pt x="1577" y="1828"/>
                    <a:pt x="1577" y="1828"/>
                    <a:pt x="1577" y="1828"/>
                  </a:cubicBezTo>
                  <a:lnTo>
                    <a:pt x="1577" y="0"/>
                  </a:lnTo>
                  <a:close/>
                </a:path>
              </a:pathLst>
            </a:custGeom>
            <a:solidFill>
              <a:srgbClr val="F79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56" name="Freeform 8"/>
            <p:cNvSpPr>
              <a:spLocks/>
            </p:cNvSpPr>
            <p:nvPr/>
          </p:nvSpPr>
          <p:spPr bwMode="auto">
            <a:xfrm>
              <a:off x="4525" y="1225"/>
              <a:ext cx="452" cy="849"/>
            </a:xfrm>
            <a:custGeom>
              <a:avLst/>
              <a:gdLst>
                <a:gd name="T0" fmla="*/ 1597 w 1597"/>
                <a:gd name="T1" fmla="*/ 938 h 3004"/>
                <a:gd name="T2" fmla="*/ 1567 w 1597"/>
                <a:gd name="T3" fmla="*/ 887 h 3004"/>
                <a:gd name="T4" fmla="*/ 32 w 1597"/>
                <a:gd name="T5" fmla="*/ 0 h 3004"/>
                <a:gd name="T6" fmla="*/ 0 w 1597"/>
                <a:gd name="T7" fmla="*/ 0 h 3004"/>
                <a:gd name="T8" fmla="*/ 0 w 1597"/>
                <a:gd name="T9" fmla="*/ 1828 h 3004"/>
                <a:gd name="T10" fmla="*/ 1134 w 1597"/>
                <a:gd name="T11" fmla="*/ 3004 h 3004"/>
                <a:gd name="T12" fmla="*/ 1594 w 1597"/>
                <a:gd name="T13" fmla="*/ 2738 h 3004"/>
                <a:gd name="T14" fmla="*/ 1597 w 1597"/>
                <a:gd name="T15" fmla="*/ 2732 h 3004"/>
                <a:gd name="T16" fmla="*/ 1597 w 1597"/>
                <a:gd name="T17" fmla="*/ 938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7" h="3004">
                  <a:moveTo>
                    <a:pt x="1597" y="938"/>
                  </a:moveTo>
                  <a:cubicBezTo>
                    <a:pt x="1588" y="921"/>
                    <a:pt x="1578" y="904"/>
                    <a:pt x="1567" y="887"/>
                  </a:cubicBezTo>
                  <a:cubicBezTo>
                    <a:pt x="32" y="0"/>
                    <a:pt x="32" y="0"/>
                    <a:pt x="32" y="0"/>
                  </a:cubicBezTo>
                  <a:cubicBezTo>
                    <a:pt x="21" y="0"/>
                    <a:pt x="10" y="0"/>
                    <a:pt x="0" y="0"/>
                  </a:cubicBezTo>
                  <a:cubicBezTo>
                    <a:pt x="0" y="1828"/>
                    <a:pt x="0" y="1828"/>
                    <a:pt x="0" y="1828"/>
                  </a:cubicBezTo>
                  <a:cubicBezTo>
                    <a:pt x="1134" y="3004"/>
                    <a:pt x="1134" y="3004"/>
                    <a:pt x="1134" y="3004"/>
                  </a:cubicBezTo>
                  <a:cubicBezTo>
                    <a:pt x="1594" y="2738"/>
                    <a:pt x="1594" y="2738"/>
                    <a:pt x="1594" y="2738"/>
                  </a:cubicBezTo>
                  <a:cubicBezTo>
                    <a:pt x="1595" y="2736"/>
                    <a:pt x="1596" y="2734"/>
                    <a:pt x="1597" y="2732"/>
                  </a:cubicBezTo>
                  <a:lnTo>
                    <a:pt x="1597" y="938"/>
                  </a:lnTo>
                  <a:close/>
                </a:path>
              </a:pathLst>
            </a:custGeom>
            <a:solidFill>
              <a:srgbClr val="EF5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grpSp>
      <p:sp>
        <p:nvSpPr>
          <p:cNvPr id="2" name="Title 1"/>
          <p:cNvSpPr>
            <a:spLocks noGrp="1"/>
          </p:cNvSpPr>
          <p:nvPr>
            <p:ph type="title"/>
          </p:nvPr>
        </p:nvSpPr>
        <p:spPr/>
        <p:txBody>
          <a:bodyPr/>
          <a:lstStyle/>
          <a:p>
            <a:r>
              <a:rPr lang="en-GB" dirty="0" smtClean="0"/>
              <a:t>But how </a:t>
            </a:r>
            <a:r>
              <a:rPr lang="en-GB" dirty="0"/>
              <a:t>do you prioritise?</a:t>
            </a:r>
          </a:p>
        </p:txBody>
      </p:sp>
      <p:sp>
        <p:nvSpPr>
          <p:cNvPr id="3" name="Slide Number Placeholder 2"/>
          <p:cNvSpPr>
            <a:spLocks noGrp="1"/>
          </p:cNvSpPr>
          <p:nvPr>
            <p:ph type="sldNum" sz="quarter" idx="10"/>
          </p:nvPr>
        </p:nvSpPr>
        <p:spPr/>
        <p:txBody>
          <a:bodyPr/>
          <a:lstStyle/>
          <a:p>
            <a:fld id="{9784CBA3-D598-4B1F-BAA3-EE14B5154290}" type="slidenum">
              <a:rPr lang="en-AU" smtClean="0"/>
              <a:pPr/>
              <a:t>4</a:t>
            </a:fld>
            <a:endParaRPr lang="en-AU" dirty="0"/>
          </a:p>
        </p:txBody>
      </p:sp>
      <p:sp>
        <p:nvSpPr>
          <p:cNvPr id="4" name="Rectangle 3"/>
          <p:cNvSpPr/>
          <p:nvPr>
            <p:custDataLst>
              <p:tags r:id="rId1"/>
            </p:custDataLst>
          </p:nvPr>
        </p:nvSpPr>
        <p:spPr>
          <a:xfrm>
            <a:off x="3509120" y="2540940"/>
            <a:ext cx="2122582" cy="431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b="0" dirty="0" smtClean="0">
                <a:solidFill>
                  <a:srgbClr val="333333"/>
                </a:solidFill>
              </a:rPr>
              <a:t>Share of media </a:t>
            </a:r>
            <a:br>
              <a:rPr lang="en-AU" sz="1600" b="0" dirty="0" smtClean="0">
                <a:solidFill>
                  <a:srgbClr val="333333"/>
                </a:solidFill>
              </a:rPr>
            </a:br>
            <a:r>
              <a:rPr lang="en-AU" sz="1600" b="0" dirty="0" smtClean="0">
                <a:solidFill>
                  <a:srgbClr val="333333"/>
                </a:solidFill>
              </a:rPr>
              <a:t>time online (%)</a:t>
            </a:r>
            <a:endParaRPr lang="en-AU" sz="1600" b="0" dirty="0">
              <a:solidFill>
                <a:srgbClr val="333333"/>
              </a:solidFill>
            </a:endParaRPr>
          </a:p>
        </p:txBody>
      </p:sp>
      <p:sp>
        <p:nvSpPr>
          <p:cNvPr id="5" name="Rectangle 4"/>
          <p:cNvSpPr/>
          <p:nvPr>
            <p:custDataLst>
              <p:tags r:id="rId2"/>
            </p:custDataLst>
          </p:nvPr>
        </p:nvSpPr>
        <p:spPr>
          <a:xfrm>
            <a:off x="3642491" y="4296056"/>
            <a:ext cx="1855841" cy="44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b="0" dirty="0" smtClean="0">
                <a:solidFill>
                  <a:srgbClr val="333333"/>
                </a:solidFill>
              </a:rPr>
              <a:t>Proportion with </a:t>
            </a:r>
          </a:p>
          <a:p>
            <a:pPr algn="ctr">
              <a:defRPr/>
            </a:pPr>
            <a:r>
              <a:rPr lang="en-AU" sz="1600" b="0" dirty="0" smtClean="0">
                <a:solidFill>
                  <a:srgbClr val="333333"/>
                </a:solidFill>
              </a:rPr>
              <a:t>high income (%)</a:t>
            </a:r>
            <a:endParaRPr lang="en-AU" sz="1600" b="0" dirty="0">
              <a:solidFill>
                <a:srgbClr val="333333"/>
              </a:solidFill>
            </a:endParaRPr>
          </a:p>
        </p:txBody>
      </p:sp>
      <p:cxnSp>
        <p:nvCxnSpPr>
          <p:cNvPr id="7" name="Straight Connector 6"/>
          <p:cNvCxnSpPr/>
          <p:nvPr/>
        </p:nvCxnSpPr>
        <p:spPr>
          <a:xfrm>
            <a:off x="295275" y="3859554"/>
            <a:ext cx="8569325" cy="0"/>
          </a:xfrm>
          <a:prstGeom prst="line">
            <a:avLst/>
          </a:prstGeom>
          <a:ln w="3175">
            <a:solidFill>
              <a:srgbClr val="CCCCCC"/>
            </a:solidFill>
          </a:ln>
        </p:spPr>
        <p:style>
          <a:lnRef idx="1">
            <a:schemeClr val="accent1"/>
          </a:lnRef>
          <a:fillRef idx="0">
            <a:schemeClr val="accent1"/>
          </a:fillRef>
          <a:effectRef idx="0">
            <a:schemeClr val="accent1"/>
          </a:effectRef>
          <a:fontRef idx="minor">
            <a:schemeClr val="tx1"/>
          </a:fontRef>
        </p:style>
      </p:cxnSp>
      <p:grpSp>
        <p:nvGrpSpPr>
          <p:cNvPr id="11" name="Group 11"/>
          <p:cNvGrpSpPr>
            <a:grpSpLocks noChangeAspect="1"/>
          </p:cNvGrpSpPr>
          <p:nvPr/>
        </p:nvGrpSpPr>
        <p:grpSpPr bwMode="auto">
          <a:xfrm>
            <a:off x="1219200" y="1930249"/>
            <a:ext cx="1423988" cy="1646238"/>
            <a:chOff x="768" y="936"/>
            <a:chExt cx="897" cy="1037"/>
          </a:xfrm>
        </p:grpSpPr>
        <p:sp>
          <p:nvSpPr>
            <p:cNvPr id="12" name="AutoShape 10"/>
            <p:cNvSpPr>
              <a:spLocks noChangeAspect="1" noChangeArrowheads="1" noTextEdit="1"/>
            </p:cNvSpPr>
            <p:nvPr/>
          </p:nvSpPr>
          <p:spPr bwMode="auto">
            <a:xfrm>
              <a:off x="768" y="936"/>
              <a:ext cx="896" cy="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769" y="1714"/>
              <a:ext cx="447" cy="259"/>
            </a:xfrm>
            <a:custGeom>
              <a:avLst/>
              <a:gdLst>
                <a:gd name="T0" fmla="*/ 447 w 447"/>
                <a:gd name="T1" fmla="*/ 259 h 259"/>
                <a:gd name="T2" fmla="*/ 0 w 447"/>
                <a:gd name="T3" fmla="*/ 0 h 259"/>
                <a:gd name="T4" fmla="*/ 447 w 447"/>
                <a:gd name="T5" fmla="*/ 259 h 259"/>
              </a:gdLst>
              <a:ahLst/>
              <a:cxnLst>
                <a:cxn ang="0">
                  <a:pos x="T0" y="T1"/>
                </a:cxn>
                <a:cxn ang="0">
                  <a:pos x="T2" y="T3"/>
                </a:cxn>
                <a:cxn ang="0">
                  <a:pos x="T4" y="T5"/>
                </a:cxn>
              </a:cxnLst>
              <a:rect l="0" t="0" r="r" b="b"/>
              <a:pathLst>
                <a:path w="447" h="259">
                  <a:moveTo>
                    <a:pt x="447" y="259"/>
                  </a:moveTo>
                  <a:lnTo>
                    <a:pt x="0" y="0"/>
                  </a:lnTo>
                  <a:lnTo>
                    <a:pt x="447" y="2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Line 13"/>
            <p:cNvSpPr>
              <a:spLocks noChangeShapeType="1"/>
            </p:cNvSpPr>
            <p:nvPr/>
          </p:nvSpPr>
          <p:spPr bwMode="auto">
            <a:xfrm flipH="1" flipV="1">
              <a:off x="769" y="1714"/>
              <a:ext cx="447" cy="25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768" y="940"/>
              <a:ext cx="448" cy="516"/>
            </a:xfrm>
            <a:custGeom>
              <a:avLst/>
              <a:gdLst>
                <a:gd name="T0" fmla="*/ 492 w 492"/>
                <a:gd name="T1" fmla="*/ 567 h 567"/>
                <a:gd name="T2" fmla="*/ 492 w 492"/>
                <a:gd name="T3" fmla="*/ 0 h 567"/>
                <a:gd name="T4" fmla="*/ 487 w 492"/>
                <a:gd name="T5" fmla="*/ 0 h 567"/>
                <a:gd name="T6" fmla="*/ 2 w 492"/>
                <a:gd name="T7" fmla="*/ 280 h 567"/>
                <a:gd name="T8" fmla="*/ 0 w 492"/>
                <a:gd name="T9" fmla="*/ 284 h 567"/>
                <a:gd name="T10" fmla="*/ 0 w 492"/>
                <a:gd name="T11" fmla="*/ 444 h 567"/>
                <a:gd name="T12" fmla="*/ 492 w 492"/>
                <a:gd name="T13" fmla="*/ 567 h 567"/>
              </a:gdLst>
              <a:ahLst/>
              <a:cxnLst>
                <a:cxn ang="0">
                  <a:pos x="T0" y="T1"/>
                </a:cxn>
                <a:cxn ang="0">
                  <a:pos x="T2" y="T3"/>
                </a:cxn>
                <a:cxn ang="0">
                  <a:pos x="T4" y="T5"/>
                </a:cxn>
                <a:cxn ang="0">
                  <a:pos x="T6" y="T7"/>
                </a:cxn>
                <a:cxn ang="0">
                  <a:pos x="T8" y="T9"/>
                </a:cxn>
                <a:cxn ang="0">
                  <a:pos x="T10" y="T11"/>
                </a:cxn>
                <a:cxn ang="0">
                  <a:pos x="T12" y="T13"/>
                </a:cxn>
              </a:cxnLst>
              <a:rect l="0" t="0" r="r" b="b"/>
              <a:pathLst>
                <a:path w="492" h="567">
                  <a:moveTo>
                    <a:pt x="492" y="567"/>
                  </a:moveTo>
                  <a:cubicBezTo>
                    <a:pt x="492" y="0"/>
                    <a:pt x="492" y="0"/>
                    <a:pt x="492" y="0"/>
                  </a:cubicBezTo>
                  <a:cubicBezTo>
                    <a:pt x="490" y="0"/>
                    <a:pt x="489" y="0"/>
                    <a:pt x="487" y="0"/>
                  </a:cubicBezTo>
                  <a:cubicBezTo>
                    <a:pt x="2" y="280"/>
                    <a:pt x="2" y="280"/>
                    <a:pt x="2" y="280"/>
                  </a:cubicBezTo>
                  <a:cubicBezTo>
                    <a:pt x="2" y="281"/>
                    <a:pt x="1" y="283"/>
                    <a:pt x="0" y="284"/>
                  </a:cubicBezTo>
                  <a:cubicBezTo>
                    <a:pt x="0" y="444"/>
                    <a:pt x="0" y="444"/>
                    <a:pt x="0" y="444"/>
                  </a:cubicBezTo>
                  <a:lnTo>
                    <a:pt x="492" y="567"/>
                  </a:lnTo>
                  <a:close/>
                </a:path>
              </a:pathLst>
            </a:custGeom>
            <a:solidFill>
              <a:srgbClr val="F79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sp>
          <p:nvSpPr>
            <p:cNvPr id="16" name="Freeform 15"/>
            <p:cNvSpPr>
              <a:spLocks/>
            </p:cNvSpPr>
            <p:nvPr/>
          </p:nvSpPr>
          <p:spPr bwMode="auto">
            <a:xfrm>
              <a:off x="768" y="940"/>
              <a:ext cx="897" cy="1033"/>
            </a:xfrm>
            <a:custGeom>
              <a:avLst/>
              <a:gdLst>
                <a:gd name="T0" fmla="*/ 985 w 985"/>
                <a:gd name="T1" fmla="*/ 287 h 1134"/>
                <a:gd name="T2" fmla="*/ 980 w 985"/>
                <a:gd name="T3" fmla="*/ 278 h 1134"/>
                <a:gd name="T4" fmla="*/ 499 w 985"/>
                <a:gd name="T5" fmla="*/ 0 h 1134"/>
                <a:gd name="T6" fmla="*/ 492 w 985"/>
                <a:gd name="T7" fmla="*/ 0 h 1134"/>
                <a:gd name="T8" fmla="*/ 492 w 985"/>
                <a:gd name="T9" fmla="*/ 567 h 1134"/>
                <a:gd name="T10" fmla="*/ 0 w 985"/>
                <a:gd name="T11" fmla="*/ 444 h 1134"/>
                <a:gd name="T12" fmla="*/ 0 w 985"/>
                <a:gd name="T13" fmla="*/ 849 h 1134"/>
                <a:gd name="T14" fmla="*/ 1 w 985"/>
                <a:gd name="T15" fmla="*/ 850 h 1134"/>
                <a:gd name="T16" fmla="*/ 492 w 985"/>
                <a:gd name="T17" fmla="*/ 1134 h 1134"/>
                <a:gd name="T18" fmla="*/ 492 w 985"/>
                <a:gd name="T19" fmla="*/ 1134 h 1134"/>
                <a:gd name="T20" fmla="*/ 493 w 985"/>
                <a:gd name="T21" fmla="*/ 1134 h 1134"/>
                <a:gd name="T22" fmla="*/ 982 w 985"/>
                <a:gd name="T23" fmla="*/ 852 h 1134"/>
                <a:gd name="T24" fmla="*/ 985 w 985"/>
                <a:gd name="T25" fmla="*/ 847 h 1134"/>
                <a:gd name="T26" fmla="*/ 985 w 985"/>
                <a:gd name="T27" fmla="*/ 287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5" h="1134">
                  <a:moveTo>
                    <a:pt x="985" y="287"/>
                  </a:moveTo>
                  <a:cubicBezTo>
                    <a:pt x="984" y="284"/>
                    <a:pt x="982" y="281"/>
                    <a:pt x="980" y="278"/>
                  </a:cubicBezTo>
                  <a:cubicBezTo>
                    <a:pt x="499" y="0"/>
                    <a:pt x="499" y="0"/>
                    <a:pt x="499" y="0"/>
                  </a:cubicBezTo>
                  <a:cubicBezTo>
                    <a:pt x="496" y="0"/>
                    <a:pt x="494" y="0"/>
                    <a:pt x="492" y="0"/>
                  </a:cubicBezTo>
                  <a:cubicBezTo>
                    <a:pt x="492" y="567"/>
                    <a:pt x="492" y="567"/>
                    <a:pt x="492" y="567"/>
                  </a:cubicBezTo>
                  <a:cubicBezTo>
                    <a:pt x="0" y="444"/>
                    <a:pt x="0" y="444"/>
                    <a:pt x="0" y="444"/>
                  </a:cubicBezTo>
                  <a:cubicBezTo>
                    <a:pt x="0" y="849"/>
                    <a:pt x="0" y="849"/>
                    <a:pt x="0" y="849"/>
                  </a:cubicBezTo>
                  <a:cubicBezTo>
                    <a:pt x="0" y="850"/>
                    <a:pt x="1" y="850"/>
                    <a:pt x="1" y="850"/>
                  </a:cubicBezTo>
                  <a:cubicBezTo>
                    <a:pt x="492" y="1134"/>
                    <a:pt x="492" y="1134"/>
                    <a:pt x="492" y="1134"/>
                  </a:cubicBezTo>
                  <a:cubicBezTo>
                    <a:pt x="492" y="1134"/>
                    <a:pt x="492" y="1134"/>
                    <a:pt x="492" y="1134"/>
                  </a:cubicBezTo>
                  <a:cubicBezTo>
                    <a:pt x="492" y="1134"/>
                    <a:pt x="493" y="1134"/>
                    <a:pt x="493" y="1134"/>
                  </a:cubicBezTo>
                  <a:cubicBezTo>
                    <a:pt x="982" y="852"/>
                    <a:pt x="982" y="852"/>
                    <a:pt x="982" y="852"/>
                  </a:cubicBezTo>
                  <a:cubicBezTo>
                    <a:pt x="983" y="850"/>
                    <a:pt x="984" y="848"/>
                    <a:pt x="985" y="847"/>
                  </a:cubicBezTo>
                  <a:lnTo>
                    <a:pt x="985" y="287"/>
                  </a:lnTo>
                  <a:close/>
                </a:path>
              </a:pathLst>
            </a:custGeom>
            <a:solidFill>
              <a:srgbClr val="EF52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FFFFFF"/>
                </a:solidFill>
              </a:endParaRPr>
            </a:p>
          </p:txBody>
        </p:sp>
      </p:grpSp>
      <p:sp>
        <p:nvSpPr>
          <p:cNvPr id="19" name="Rectangle 18"/>
          <p:cNvSpPr/>
          <p:nvPr>
            <p:custDataLst>
              <p:tags r:id="rId3"/>
            </p:custDataLst>
          </p:nvPr>
        </p:nvSpPr>
        <p:spPr>
          <a:xfrm>
            <a:off x="869903" y="1238209"/>
            <a:ext cx="2122582"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dirty="0" smtClean="0">
                <a:solidFill>
                  <a:srgbClr val="333333"/>
                </a:solidFill>
              </a:rPr>
              <a:t>16-24 years old</a:t>
            </a:r>
          </a:p>
          <a:p>
            <a:pPr algn="ctr">
              <a:defRPr/>
            </a:pPr>
            <a:r>
              <a:rPr lang="en-AU" sz="1600" dirty="0" smtClean="0">
                <a:solidFill>
                  <a:srgbClr val="333333"/>
                </a:solidFill>
              </a:rPr>
              <a:t>Flight buyers</a:t>
            </a:r>
            <a:endParaRPr lang="en-AU" sz="1600" dirty="0">
              <a:solidFill>
                <a:srgbClr val="333333"/>
              </a:solidFill>
            </a:endParaRPr>
          </a:p>
        </p:txBody>
      </p:sp>
      <p:sp>
        <p:nvSpPr>
          <p:cNvPr id="20" name="Rectangle 19"/>
          <p:cNvSpPr/>
          <p:nvPr>
            <p:custDataLst>
              <p:tags r:id="rId4"/>
            </p:custDataLst>
          </p:nvPr>
        </p:nvSpPr>
        <p:spPr>
          <a:xfrm>
            <a:off x="6122149" y="1238209"/>
            <a:ext cx="2122582"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dirty="0" smtClean="0">
                <a:solidFill>
                  <a:srgbClr val="333333"/>
                </a:solidFill>
              </a:rPr>
              <a:t>55-65 years old</a:t>
            </a:r>
          </a:p>
          <a:p>
            <a:pPr algn="ctr">
              <a:defRPr/>
            </a:pPr>
            <a:r>
              <a:rPr lang="en-AU" sz="1600" dirty="0" smtClean="0">
                <a:solidFill>
                  <a:srgbClr val="333333"/>
                </a:solidFill>
              </a:rPr>
              <a:t>Flight buyers</a:t>
            </a:r>
            <a:endParaRPr lang="en-AU" sz="1600" dirty="0">
              <a:solidFill>
                <a:srgbClr val="333333"/>
              </a:solidFill>
            </a:endParaRPr>
          </a:p>
        </p:txBody>
      </p:sp>
      <p:sp>
        <p:nvSpPr>
          <p:cNvPr id="33" name="Rectangle 32"/>
          <p:cNvSpPr/>
          <p:nvPr>
            <p:custDataLst>
              <p:tags r:id="rId5"/>
            </p:custDataLst>
          </p:nvPr>
        </p:nvSpPr>
        <p:spPr>
          <a:xfrm>
            <a:off x="857107" y="4983873"/>
            <a:ext cx="2122582"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b="0" dirty="0" smtClean="0">
                <a:solidFill>
                  <a:srgbClr val="333333"/>
                </a:solidFill>
              </a:rPr>
              <a:t>26%</a:t>
            </a:r>
            <a:endParaRPr lang="en-AU" sz="1600" b="0" dirty="0">
              <a:solidFill>
                <a:srgbClr val="333333"/>
              </a:solidFill>
            </a:endParaRPr>
          </a:p>
        </p:txBody>
      </p:sp>
      <p:sp>
        <p:nvSpPr>
          <p:cNvPr id="34" name="Rectangle 33"/>
          <p:cNvSpPr/>
          <p:nvPr>
            <p:custDataLst>
              <p:tags r:id="rId6"/>
            </p:custDataLst>
          </p:nvPr>
        </p:nvSpPr>
        <p:spPr>
          <a:xfrm>
            <a:off x="6184392" y="4983873"/>
            <a:ext cx="2122582"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b="0" dirty="0" smtClean="0">
                <a:solidFill>
                  <a:srgbClr val="333333"/>
                </a:solidFill>
              </a:rPr>
              <a:t>38%</a:t>
            </a:r>
            <a:endParaRPr lang="en-AU" sz="1600" b="0" dirty="0">
              <a:solidFill>
                <a:srgbClr val="333333"/>
              </a:solidFill>
            </a:endParaRPr>
          </a:p>
        </p:txBody>
      </p:sp>
      <p:sp>
        <p:nvSpPr>
          <p:cNvPr id="35" name="Rectangle 34"/>
          <p:cNvSpPr/>
          <p:nvPr>
            <p:custDataLst>
              <p:tags r:id="rId7"/>
            </p:custDataLst>
          </p:nvPr>
        </p:nvSpPr>
        <p:spPr>
          <a:xfrm>
            <a:off x="883623" y="2883222"/>
            <a:ext cx="2122582"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b="0" dirty="0" smtClean="0">
                <a:solidFill>
                  <a:schemeClr val="bg1"/>
                </a:solidFill>
              </a:rPr>
              <a:t>79%</a:t>
            </a:r>
            <a:endParaRPr lang="en-AU" sz="1600" b="0" dirty="0">
              <a:solidFill>
                <a:schemeClr val="bg1"/>
              </a:solidFill>
            </a:endParaRPr>
          </a:p>
        </p:txBody>
      </p:sp>
      <p:grpSp>
        <p:nvGrpSpPr>
          <p:cNvPr id="18" name="Group 6"/>
          <p:cNvGrpSpPr>
            <a:grpSpLocks noChangeAspect="1"/>
          </p:cNvGrpSpPr>
          <p:nvPr/>
        </p:nvGrpSpPr>
        <p:grpSpPr bwMode="auto">
          <a:xfrm>
            <a:off x="295275" y="4296056"/>
            <a:ext cx="3111507" cy="482321"/>
            <a:chOff x="186" y="2845"/>
            <a:chExt cx="2045" cy="317"/>
          </a:xfrm>
        </p:grpSpPr>
        <p:sp>
          <p:nvSpPr>
            <p:cNvPr id="21" name="AutoShape 5"/>
            <p:cNvSpPr>
              <a:spLocks noChangeAspect="1" noChangeArrowheads="1" noTextEdit="1"/>
            </p:cNvSpPr>
            <p:nvPr/>
          </p:nvSpPr>
          <p:spPr bwMode="auto">
            <a:xfrm>
              <a:off x="186" y="2845"/>
              <a:ext cx="2045" cy="3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7"/>
            <p:cNvSpPr>
              <a:spLocks/>
            </p:cNvSpPr>
            <p:nvPr/>
          </p:nvSpPr>
          <p:spPr bwMode="auto">
            <a:xfrm>
              <a:off x="716" y="2978"/>
              <a:ext cx="60" cy="182"/>
            </a:xfrm>
            <a:custGeom>
              <a:avLst/>
              <a:gdLst>
                <a:gd name="T0" fmla="*/ 0 w 34"/>
                <a:gd name="T1" fmla="*/ 0 h 102"/>
                <a:gd name="T2" fmla="*/ 0 w 34"/>
                <a:gd name="T3" fmla="*/ 102 h 102"/>
                <a:gd name="T4" fmla="*/ 2 w 34"/>
                <a:gd name="T5" fmla="*/ 102 h 102"/>
                <a:gd name="T6" fmla="*/ 2 w 34"/>
                <a:gd name="T7" fmla="*/ 77 h 102"/>
                <a:gd name="T8" fmla="*/ 34 w 34"/>
                <a:gd name="T9" fmla="*/ 37 h 102"/>
                <a:gd name="T10" fmla="*/ 0 w 34"/>
                <a:gd name="T11" fmla="*/ 0 h 102"/>
              </a:gdLst>
              <a:ahLst/>
              <a:cxnLst>
                <a:cxn ang="0">
                  <a:pos x="T0" y="T1"/>
                </a:cxn>
                <a:cxn ang="0">
                  <a:pos x="T2" y="T3"/>
                </a:cxn>
                <a:cxn ang="0">
                  <a:pos x="T4" y="T5"/>
                </a:cxn>
                <a:cxn ang="0">
                  <a:pos x="T6" y="T7"/>
                </a:cxn>
                <a:cxn ang="0">
                  <a:pos x="T8" y="T9"/>
                </a:cxn>
                <a:cxn ang="0">
                  <a:pos x="T10" y="T11"/>
                </a:cxn>
              </a:cxnLst>
              <a:rect l="0" t="0" r="r" b="b"/>
              <a:pathLst>
                <a:path w="34" h="102">
                  <a:moveTo>
                    <a:pt x="0" y="0"/>
                  </a:moveTo>
                  <a:cubicBezTo>
                    <a:pt x="0" y="102"/>
                    <a:pt x="0" y="102"/>
                    <a:pt x="0" y="102"/>
                  </a:cubicBezTo>
                  <a:cubicBezTo>
                    <a:pt x="2" y="102"/>
                    <a:pt x="2" y="102"/>
                    <a:pt x="2" y="102"/>
                  </a:cubicBezTo>
                  <a:cubicBezTo>
                    <a:pt x="2" y="77"/>
                    <a:pt x="2" y="77"/>
                    <a:pt x="2" y="77"/>
                  </a:cubicBezTo>
                  <a:cubicBezTo>
                    <a:pt x="20" y="72"/>
                    <a:pt x="34" y="60"/>
                    <a:pt x="34" y="37"/>
                  </a:cubicBezTo>
                  <a:cubicBezTo>
                    <a:pt x="34" y="12"/>
                    <a:pt x="16" y="4"/>
                    <a:pt x="0" y="0"/>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8"/>
            <p:cNvSpPr>
              <a:spLocks/>
            </p:cNvSpPr>
            <p:nvPr/>
          </p:nvSpPr>
          <p:spPr bwMode="auto">
            <a:xfrm>
              <a:off x="716" y="2843"/>
              <a:ext cx="48" cy="93"/>
            </a:xfrm>
            <a:custGeom>
              <a:avLst/>
              <a:gdLst>
                <a:gd name="T0" fmla="*/ 25 w 27"/>
                <a:gd name="T1" fmla="*/ 52 h 52"/>
                <a:gd name="T2" fmla="*/ 27 w 27"/>
                <a:gd name="T3" fmla="*/ 26 h 52"/>
                <a:gd name="T4" fmla="*/ 2 w 27"/>
                <a:gd name="T5" fmla="*/ 21 h 52"/>
                <a:gd name="T6" fmla="*/ 2 w 27"/>
                <a:gd name="T7" fmla="*/ 0 h 52"/>
                <a:gd name="T8" fmla="*/ 0 w 27"/>
                <a:gd name="T9" fmla="*/ 0 h 52"/>
                <a:gd name="T10" fmla="*/ 0 w 27"/>
                <a:gd name="T11" fmla="*/ 47 h 52"/>
                <a:gd name="T12" fmla="*/ 25 w 2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27" h="52">
                  <a:moveTo>
                    <a:pt x="25" y="52"/>
                  </a:moveTo>
                  <a:cubicBezTo>
                    <a:pt x="27" y="26"/>
                    <a:pt x="27" y="26"/>
                    <a:pt x="27" y="26"/>
                  </a:cubicBezTo>
                  <a:cubicBezTo>
                    <a:pt x="20" y="23"/>
                    <a:pt x="12" y="22"/>
                    <a:pt x="2" y="21"/>
                  </a:cubicBezTo>
                  <a:cubicBezTo>
                    <a:pt x="2" y="0"/>
                    <a:pt x="2" y="0"/>
                    <a:pt x="2" y="0"/>
                  </a:cubicBezTo>
                  <a:cubicBezTo>
                    <a:pt x="0" y="0"/>
                    <a:pt x="0" y="0"/>
                    <a:pt x="0" y="0"/>
                  </a:cubicBezTo>
                  <a:cubicBezTo>
                    <a:pt x="0" y="47"/>
                    <a:pt x="0" y="47"/>
                    <a:pt x="0" y="47"/>
                  </a:cubicBezTo>
                  <a:cubicBezTo>
                    <a:pt x="8" y="47"/>
                    <a:pt x="17" y="49"/>
                    <a:pt x="25" y="52"/>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9"/>
            <p:cNvSpPr>
              <a:spLocks/>
            </p:cNvSpPr>
            <p:nvPr/>
          </p:nvSpPr>
          <p:spPr bwMode="auto">
            <a:xfrm>
              <a:off x="810" y="2843"/>
              <a:ext cx="174"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0"/>
            <p:cNvSpPr>
              <a:spLocks/>
            </p:cNvSpPr>
            <p:nvPr/>
          </p:nvSpPr>
          <p:spPr bwMode="auto">
            <a:xfrm>
              <a:off x="1018" y="2843"/>
              <a:ext cx="174"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1"/>
            <p:cNvSpPr>
              <a:spLocks/>
            </p:cNvSpPr>
            <p:nvPr/>
          </p:nvSpPr>
          <p:spPr bwMode="auto">
            <a:xfrm>
              <a:off x="1226" y="2843"/>
              <a:ext cx="173"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2"/>
            <p:cNvSpPr>
              <a:spLocks/>
            </p:cNvSpPr>
            <p:nvPr/>
          </p:nvSpPr>
          <p:spPr bwMode="auto">
            <a:xfrm>
              <a:off x="1433" y="2843"/>
              <a:ext cx="174"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3"/>
            <p:cNvSpPr>
              <a:spLocks/>
            </p:cNvSpPr>
            <p:nvPr/>
          </p:nvSpPr>
          <p:spPr bwMode="auto">
            <a:xfrm>
              <a:off x="1641" y="2843"/>
              <a:ext cx="173"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4"/>
            <p:cNvSpPr>
              <a:spLocks/>
            </p:cNvSpPr>
            <p:nvPr/>
          </p:nvSpPr>
          <p:spPr bwMode="auto">
            <a:xfrm>
              <a:off x="1848" y="2843"/>
              <a:ext cx="174"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5"/>
            <p:cNvSpPr>
              <a:spLocks/>
            </p:cNvSpPr>
            <p:nvPr/>
          </p:nvSpPr>
          <p:spPr bwMode="auto">
            <a:xfrm>
              <a:off x="2056" y="2843"/>
              <a:ext cx="173"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6"/>
            <p:cNvSpPr>
              <a:spLocks/>
            </p:cNvSpPr>
            <p:nvPr/>
          </p:nvSpPr>
          <p:spPr bwMode="auto">
            <a:xfrm>
              <a:off x="188" y="2843"/>
              <a:ext cx="173" cy="317"/>
            </a:xfrm>
            <a:custGeom>
              <a:avLst/>
              <a:gdLst>
                <a:gd name="T0" fmla="*/ 61 w 97"/>
                <a:gd name="T1" fmla="*/ 116 h 177"/>
                <a:gd name="T2" fmla="*/ 40 w 97"/>
                <a:gd name="T3" fmla="*/ 129 h 177"/>
                <a:gd name="T4" fmla="*/ 4 w 97"/>
                <a:gd name="T5" fmla="*/ 121 h 177"/>
                <a:gd name="T6" fmla="*/ 1 w 97"/>
                <a:gd name="T7" fmla="*/ 149 h 177"/>
                <a:gd name="T8" fmla="*/ 32 w 97"/>
                <a:gd name="T9" fmla="*/ 154 h 177"/>
                <a:gd name="T10" fmla="*/ 32 w 97"/>
                <a:gd name="T11" fmla="*/ 177 h 177"/>
                <a:gd name="T12" fmla="*/ 65 w 97"/>
                <a:gd name="T13" fmla="*/ 177 h 177"/>
                <a:gd name="T14" fmla="*/ 65 w 97"/>
                <a:gd name="T15" fmla="*/ 152 h 177"/>
                <a:gd name="T16" fmla="*/ 97 w 97"/>
                <a:gd name="T17" fmla="*/ 112 h 177"/>
                <a:gd name="T18" fmla="*/ 36 w 97"/>
                <a:gd name="T19" fmla="*/ 58 h 177"/>
                <a:gd name="T20" fmla="*/ 59 w 97"/>
                <a:gd name="T21" fmla="*/ 46 h 177"/>
                <a:gd name="T22" fmla="*/ 88 w 97"/>
                <a:gd name="T23" fmla="*/ 52 h 177"/>
                <a:gd name="T24" fmla="*/ 90 w 97"/>
                <a:gd name="T25" fmla="*/ 26 h 177"/>
                <a:gd name="T26" fmla="*/ 65 w 97"/>
                <a:gd name="T27" fmla="*/ 21 h 177"/>
                <a:gd name="T28" fmla="*/ 65 w 97"/>
                <a:gd name="T29" fmla="*/ 0 h 177"/>
                <a:gd name="T30" fmla="*/ 32 w 97"/>
                <a:gd name="T31" fmla="*/ 0 h 177"/>
                <a:gd name="T32" fmla="*/ 32 w 97"/>
                <a:gd name="T33" fmla="*/ 24 h 177"/>
                <a:gd name="T34" fmla="*/ 0 w 97"/>
                <a:gd name="T35" fmla="*/ 60 h 177"/>
                <a:gd name="T36" fmla="*/ 61 w 97"/>
                <a:gd name="T37" fmla="*/ 11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61" y="116"/>
                  </a:move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7"/>
            <p:cNvSpPr>
              <a:spLocks/>
            </p:cNvSpPr>
            <p:nvPr/>
          </p:nvSpPr>
          <p:spPr bwMode="auto">
            <a:xfrm>
              <a:off x="395" y="2843"/>
              <a:ext cx="174" cy="31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8"/>
            <p:cNvSpPr>
              <a:spLocks/>
            </p:cNvSpPr>
            <p:nvPr/>
          </p:nvSpPr>
          <p:spPr bwMode="auto">
            <a:xfrm>
              <a:off x="603" y="2843"/>
              <a:ext cx="113" cy="317"/>
            </a:xfrm>
            <a:custGeom>
              <a:avLst/>
              <a:gdLst>
                <a:gd name="T0" fmla="*/ 36 w 63"/>
                <a:gd name="T1" fmla="*/ 58 h 177"/>
                <a:gd name="T2" fmla="*/ 59 w 63"/>
                <a:gd name="T3" fmla="*/ 46 h 177"/>
                <a:gd name="T4" fmla="*/ 63 w 63"/>
                <a:gd name="T5" fmla="*/ 47 h 177"/>
                <a:gd name="T6" fmla="*/ 63 w 63"/>
                <a:gd name="T7" fmla="*/ 0 h 177"/>
                <a:gd name="T8" fmla="*/ 32 w 63"/>
                <a:gd name="T9" fmla="*/ 0 h 177"/>
                <a:gd name="T10" fmla="*/ 32 w 63"/>
                <a:gd name="T11" fmla="*/ 24 h 177"/>
                <a:gd name="T12" fmla="*/ 0 w 63"/>
                <a:gd name="T13" fmla="*/ 60 h 177"/>
                <a:gd name="T14" fmla="*/ 61 w 63"/>
                <a:gd name="T15" fmla="*/ 116 h 177"/>
                <a:gd name="T16" fmla="*/ 40 w 63"/>
                <a:gd name="T17" fmla="*/ 129 h 177"/>
                <a:gd name="T18" fmla="*/ 4 w 63"/>
                <a:gd name="T19" fmla="*/ 121 h 177"/>
                <a:gd name="T20" fmla="*/ 1 w 63"/>
                <a:gd name="T21" fmla="*/ 149 h 177"/>
                <a:gd name="T22" fmla="*/ 32 w 63"/>
                <a:gd name="T23" fmla="*/ 154 h 177"/>
                <a:gd name="T24" fmla="*/ 32 w 63"/>
                <a:gd name="T25" fmla="*/ 177 h 177"/>
                <a:gd name="T26" fmla="*/ 63 w 63"/>
                <a:gd name="T27" fmla="*/ 177 h 177"/>
                <a:gd name="T28" fmla="*/ 63 w 63"/>
                <a:gd name="T29" fmla="*/ 75 h 177"/>
                <a:gd name="T30" fmla="*/ 36 w 63"/>
                <a:gd name="T31"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177">
                  <a:moveTo>
                    <a:pt x="36" y="58"/>
                  </a:moveTo>
                  <a:cubicBezTo>
                    <a:pt x="36" y="47"/>
                    <a:pt x="50" y="46"/>
                    <a:pt x="59" y="46"/>
                  </a:cubicBezTo>
                  <a:cubicBezTo>
                    <a:pt x="60" y="46"/>
                    <a:pt x="61" y="46"/>
                    <a:pt x="63" y="47"/>
                  </a:cubicBezTo>
                  <a:cubicBezTo>
                    <a:pt x="63" y="0"/>
                    <a:pt x="63" y="0"/>
                    <a:pt x="63"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3" y="177"/>
                    <a:pt x="63" y="177"/>
                    <a:pt x="63" y="177"/>
                  </a:cubicBezTo>
                  <a:cubicBezTo>
                    <a:pt x="63" y="75"/>
                    <a:pt x="63" y="75"/>
                    <a:pt x="63" y="75"/>
                  </a:cubicBezTo>
                  <a:cubicBezTo>
                    <a:pt x="49" y="70"/>
                    <a:pt x="36" y="68"/>
                    <a:pt x="36" y="5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5"/>
          <p:cNvGrpSpPr/>
          <p:nvPr/>
        </p:nvGrpSpPr>
        <p:grpSpPr>
          <a:xfrm>
            <a:off x="5760833" y="4296056"/>
            <a:ext cx="3106942" cy="482321"/>
            <a:chOff x="5626100" y="4414840"/>
            <a:chExt cx="3241675" cy="503237"/>
          </a:xfrm>
        </p:grpSpPr>
        <p:sp>
          <p:nvSpPr>
            <p:cNvPr id="39" name="AutoShape 20"/>
            <p:cNvSpPr>
              <a:spLocks noChangeAspect="1" noChangeArrowheads="1" noTextEdit="1"/>
            </p:cNvSpPr>
            <p:nvPr/>
          </p:nvSpPr>
          <p:spPr bwMode="auto">
            <a:xfrm>
              <a:off x="5626100" y="4414840"/>
              <a:ext cx="32385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2"/>
            <p:cNvSpPr>
              <a:spLocks/>
            </p:cNvSpPr>
            <p:nvPr/>
          </p:nvSpPr>
          <p:spPr bwMode="auto">
            <a:xfrm>
              <a:off x="5626100" y="4568827"/>
              <a:ext cx="3175" cy="39687"/>
            </a:xfrm>
            <a:custGeom>
              <a:avLst/>
              <a:gdLst>
                <a:gd name="T0" fmla="*/ 0 w 1"/>
                <a:gd name="T1" fmla="*/ 6 h 14"/>
                <a:gd name="T2" fmla="*/ 1 w 1"/>
                <a:gd name="T3" fmla="*/ 14 h 14"/>
                <a:gd name="T4" fmla="*/ 1 w 1"/>
                <a:gd name="T5" fmla="*/ 0 h 14"/>
                <a:gd name="T6" fmla="*/ 0 w 1"/>
                <a:gd name="T7" fmla="*/ 6 h 14"/>
              </a:gdLst>
              <a:ahLst/>
              <a:cxnLst>
                <a:cxn ang="0">
                  <a:pos x="T0" y="T1"/>
                </a:cxn>
                <a:cxn ang="0">
                  <a:pos x="T2" y="T3"/>
                </a:cxn>
                <a:cxn ang="0">
                  <a:pos x="T4" y="T5"/>
                </a:cxn>
                <a:cxn ang="0">
                  <a:pos x="T6" y="T7"/>
                </a:cxn>
              </a:cxnLst>
              <a:rect l="0" t="0" r="r" b="b"/>
              <a:pathLst>
                <a:path w="1" h="14">
                  <a:moveTo>
                    <a:pt x="0" y="6"/>
                  </a:moveTo>
                  <a:cubicBezTo>
                    <a:pt x="0" y="9"/>
                    <a:pt x="0" y="11"/>
                    <a:pt x="1" y="14"/>
                  </a:cubicBezTo>
                  <a:cubicBezTo>
                    <a:pt x="1" y="0"/>
                    <a:pt x="1" y="0"/>
                    <a:pt x="1" y="0"/>
                  </a:cubicBezTo>
                  <a:cubicBezTo>
                    <a:pt x="0" y="2"/>
                    <a:pt x="0" y="4"/>
                    <a:pt x="0" y="6"/>
                  </a:cubicBezTo>
                  <a:close/>
                </a:path>
              </a:pathLst>
            </a:custGeom>
            <a:solidFill>
              <a:srgbClr val="F390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3"/>
            <p:cNvSpPr>
              <a:spLocks/>
            </p:cNvSpPr>
            <p:nvPr/>
          </p:nvSpPr>
          <p:spPr bwMode="auto">
            <a:xfrm>
              <a:off x="6850063" y="4483102"/>
              <a:ext cx="20638" cy="79375"/>
            </a:xfrm>
            <a:custGeom>
              <a:avLst/>
              <a:gdLst>
                <a:gd name="T0" fmla="*/ 5 w 7"/>
                <a:gd name="T1" fmla="*/ 28 h 28"/>
                <a:gd name="T2" fmla="*/ 7 w 7"/>
                <a:gd name="T3" fmla="*/ 2 h 28"/>
                <a:gd name="T4" fmla="*/ 0 w 7"/>
                <a:gd name="T5" fmla="*/ 0 h 28"/>
                <a:gd name="T6" fmla="*/ 0 w 7"/>
                <a:gd name="T7" fmla="*/ 27 h 28"/>
                <a:gd name="T8" fmla="*/ 5 w 7"/>
                <a:gd name="T9" fmla="*/ 28 h 28"/>
              </a:gdLst>
              <a:ahLst/>
              <a:cxnLst>
                <a:cxn ang="0">
                  <a:pos x="T0" y="T1"/>
                </a:cxn>
                <a:cxn ang="0">
                  <a:pos x="T2" y="T3"/>
                </a:cxn>
                <a:cxn ang="0">
                  <a:pos x="T4" y="T5"/>
                </a:cxn>
                <a:cxn ang="0">
                  <a:pos x="T6" y="T7"/>
                </a:cxn>
                <a:cxn ang="0">
                  <a:pos x="T8" y="T9"/>
                </a:cxn>
              </a:cxnLst>
              <a:rect l="0" t="0" r="r" b="b"/>
              <a:pathLst>
                <a:path w="7" h="28">
                  <a:moveTo>
                    <a:pt x="5" y="28"/>
                  </a:moveTo>
                  <a:cubicBezTo>
                    <a:pt x="7" y="2"/>
                    <a:pt x="7" y="2"/>
                    <a:pt x="7" y="2"/>
                  </a:cubicBezTo>
                  <a:cubicBezTo>
                    <a:pt x="5" y="1"/>
                    <a:pt x="3" y="0"/>
                    <a:pt x="0" y="0"/>
                  </a:cubicBezTo>
                  <a:cubicBezTo>
                    <a:pt x="0" y="27"/>
                    <a:pt x="0" y="27"/>
                    <a:pt x="0" y="27"/>
                  </a:cubicBezTo>
                  <a:cubicBezTo>
                    <a:pt x="2" y="27"/>
                    <a:pt x="3" y="28"/>
                    <a:pt x="5" y="2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2" name="Freeform 24"/>
            <p:cNvSpPr>
              <a:spLocks/>
            </p:cNvSpPr>
            <p:nvPr/>
          </p:nvSpPr>
          <p:spPr bwMode="auto">
            <a:xfrm>
              <a:off x="6862763" y="4654552"/>
              <a:ext cx="39688" cy="166687"/>
            </a:xfrm>
            <a:custGeom>
              <a:avLst/>
              <a:gdLst>
                <a:gd name="T0" fmla="*/ 0 w 14"/>
                <a:gd name="T1" fmla="*/ 0 h 59"/>
                <a:gd name="T2" fmla="*/ 0 w 14"/>
                <a:gd name="T3" fmla="*/ 59 h 59"/>
                <a:gd name="T4" fmla="*/ 14 w 14"/>
                <a:gd name="T5" fmla="*/ 28 h 59"/>
                <a:gd name="T6" fmla="*/ 0 w 14"/>
                <a:gd name="T7" fmla="*/ 0 h 59"/>
              </a:gdLst>
              <a:ahLst/>
              <a:cxnLst>
                <a:cxn ang="0">
                  <a:pos x="T0" y="T1"/>
                </a:cxn>
                <a:cxn ang="0">
                  <a:pos x="T2" y="T3"/>
                </a:cxn>
                <a:cxn ang="0">
                  <a:pos x="T4" y="T5"/>
                </a:cxn>
                <a:cxn ang="0">
                  <a:pos x="T6" y="T7"/>
                </a:cxn>
              </a:cxnLst>
              <a:rect l="0" t="0" r="r" b="b"/>
              <a:pathLst>
                <a:path w="14" h="59">
                  <a:moveTo>
                    <a:pt x="0" y="0"/>
                  </a:moveTo>
                  <a:cubicBezTo>
                    <a:pt x="0" y="59"/>
                    <a:pt x="0" y="59"/>
                    <a:pt x="0" y="59"/>
                  </a:cubicBezTo>
                  <a:cubicBezTo>
                    <a:pt x="9" y="52"/>
                    <a:pt x="14" y="42"/>
                    <a:pt x="14" y="28"/>
                  </a:cubicBezTo>
                  <a:cubicBezTo>
                    <a:pt x="14" y="14"/>
                    <a:pt x="8" y="5"/>
                    <a:pt x="0" y="0"/>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3" name="Freeform 25"/>
            <p:cNvSpPr>
              <a:spLocks/>
            </p:cNvSpPr>
            <p:nvPr/>
          </p:nvSpPr>
          <p:spPr bwMode="auto">
            <a:xfrm>
              <a:off x="6943725" y="4414840"/>
              <a:ext cx="276225" cy="50323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4" name="Freeform 26"/>
            <p:cNvSpPr>
              <a:spLocks/>
            </p:cNvSpPr>
            <p:nvPr/>
          </p:nvSpPr>
          <p:spPr bwMode="auto">
            <a:xfrm>
              <a:off x="7273925" y="4414840"/>
              <a:ext cx="274638" cy="50323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5" name="Freeform 27"/>
            <p:cNvSpPr>
              <a:spLocks/>
            </p:cNvSpPr>
            <p:nvPr/>
          </p:nvSpPr>
          <p:spPr bwMode="auto">
            <a:xfrm>
              <a:off x="7602538" y="4414840"/>
              <a:ext cx="276225" cy="50323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6" name="Freeform 28"/>
            <p:cNvSpPr>
              <a:spLocks/>
            </p:cNvSpPr>
            <p:nvPr/>
          </p:nvSpPr>
          <p:spPr bwMode="auto">
            <a:xfrm>
              <a:off x="7932738" y="4414840"/>
              <a:ext cx="276225" cy="50323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7" name="Freeform 29"/>
            <p:cNvSpPr>
              <a:spLocks/>
            </p:cNvSpPr>
            <p:nvPr/>
          </p:nvSpPr>
          <p:spPr bwMode="auto">
            <a:xfrm>
              <a:off x="8262938" y="4414840"/>
              <a:ext cx="274638" cy="50323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8" name="Freeform 30"/>
            <p:cNvSpPr>
              <a:spLocks/>
            </p:cNvSpPr>
            <p:nvPr/>
          </p:nvSpPr>
          <p:spPr bwMode="auto">
            <a:xfrm>
              <a:off x="8591550" y="4414840"/>
              <a:ext cx="276225" cy="503237"/>
            </a:xfrm>
            <a:custGeom>
              <a:avLst/>
              <a:gdLst>
                <a:gd name="T0" fmla="*/ 36 w 97"/>
                <a:gd name="T1" fmla="*/ 58 h 177"/>
                <a:gd name="T2" fmla="*/ 59 w 97"/>
                <a:gd name="T3" fmla="*/ 46 h 177"/>
                <a:gd name="T4" fmla="*/ 88 w 97"/>
                <a:gd name="T5" fmla="*/ 52 h 177"/>
                <a:gd name="T6" fmla="*/ 90 w 97"/>
                <a:gd name="T7" fmla="*/ 26 h 177"/>
                <a:gd name="T8" fmla="*/ 65 w 97"/>
                <a:gd name="T9" fmla="*/ 21 h 177"/>
                <a:gd name="T10" fmla="*/ 65 w 97"/>
                <a:gd name="T11" fmla="*/ 0 h 177"/>
                <a:gd name="T12" fmla="*/ 32 w 97"/>
                <a:gd name="T13" fmla="*/ 0 h 177"/>
                <a:gd name="T14" fmla="*/ 32 w 97"/>
                <a:gd name="T15" fmla="*/ 24 h 177"/>
                <a:gd name="T16" fmla="*/ 0 w 97"/>
                <a:gd name="T17" fmla="*/ 60 h 177"/>
                <a:gd name="T18" fmla="*/ 61 w 97"/>
                <a:gd name="T19" fmla="*/ 116 h 177"/>
                <a:gd name="T20" fmla="*/ 40 w 97"/>
                <a:gd name="T21" fmla="*/ 129 h 177"/>
                <a:gd name="T22" fmla="*/ 4 w 97"/>
                <a:gd name="T23" fmla="*/ 121 h 177"/>
                <a:gd name="T24" fmla="*/ 1 w 97"/>
                <a:gd name="T25" fmla="*/ 149 h 177"/>
                <a:gd name="T26" fmla="*/ 32 w 97"/>
                <a:gd name="T27" fmla="*/ 154 h 177"/>
                <a:gd name="T28" fmla="*/ 32 w 97"/>
                <a:gd name="T29" fmla="*/ 177 h 177"/>
                <a:gd name="T30" fmla="*/ 65 w 97"/>
                <a:gd name="T31" fmla="*/ 177 h 177"/>
                <a:gd name="T32" fmla="*/ 65 w 97"/>
                <a:gd name="T33" fmla="*/ 152 h 177"/>
                <a:gd name="T34" fmla="*/ 97 w 97"/>
                <a:gd name="T35" fmla="*/ 112 h 177"/>
                <a:gd name="T36" fmla="*/ 36 w 97"/>
                <a:gd name="T37"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36" y="58"/>
                  </a:move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ubicBezTo>
                    <a:pt x="97" y="65"/>
                    <a:pt x="36" y="79"/>
                    <a:pt x="36" y="58"/>
                  </a:cubicBezTo>
                  <a:close/>
                </a:path>
              </a:pathLst>
            </a:custGeom>
            <a:solidFill>
              <a:srgbClr val="DEDEDE"/>
            </a:solidFill>
            <a:ln>
              <a:noFill/>
            </a:ln>
          </p:spPr>
          <p:txBody>
            <a:bodyPr vert="horz" wrap="square" lIns="91440" tIns="45720" rIns="91440" bIns="45720" numCol="1" anchor="t" anchorCtr="0" compatLnSpc="1">
              <a:prstTxWarp prst="textNoShape">
                <a:avLst/>
              </a:prstTxWarp>
            </a:bodyPr>
            <a:lstStyle/>
            <a:p>
              <a:endParaRPr lang="en-GB"/>
            </a:p>
          </p:txBody>
        </p:sp>
        <p:sp>
          <p:nvSpPr>
            <p:cNvPr id="49" name="Freeform 31"/>
            <p:cNvSpPr>
              <a:spLocks/>
            </p:cNvSpPr>
            <p:nvPr/>
          </p:nvSpPr>
          <p:spPr bwMode="auto">
            <a:xfrm>
              <a:off x="5629275" y="4414840"/>
              <a:ext cx="273050" cy="503237"/>
            </a:xfrm>
            <a:custGeom>
              <a:avLst/>
              <a:gdLst>
                <a:gd name="T0" fmla="*/ 96 w 96"/>
                <a:gd name="T1" fmla="*/ 112 h 177"/>
                <a:gd name="T2" fmla="*/ 35 w 96"/>
                <a:gd name="T3" fmla="*/ 58 h 177"/>
                <a:gd name="T4" fmla="*/ 58 w 96"/>
                <a:gd name="T5" fmla="*/ 46 h 177"/>
                <a:gd name="T6" fmla="*/ 87 w 96"/>
                <a:gd name="T7" fmla="*/ 52 h 177"/>
                <a:gd name="T8" fmla="*/ 89 w 96"/>
                <a:gd name="T9" fmla="*/ 26 h 177"/>
                <a:gd name="T10" fmla="*/ 64 w 96"/>
                <a:gd name="T11" fmla="*/ 21 h 177"/>
                <a:gd name="T12" fmla="*/ 64 w 96"/>
                <a:gd name="T13" fmla="*/ 0 h 177"/>
                <a:gd name="T14" fmla="*/ 31 w 96"/>
                <a:gd name="T15" fmla="*/ 0 h 177"/>
                <a:gd name="T16" fmla="*/ 31 w 96"/>
                <a:gd name="T17" fmla="*/ 24 h 177"/>
                <a:gd name="T18" fmla="*/ 0 w 96"/>
                <a:gd name="T19" fmla="*/ 54 h 177"/>
                <a:gd name="T20" fmla="*/ 0 w 96"/>
                <a:gd name="T21" fmla="*/ 68 h 177"/>
                <a:gd name="T22" fmla="*/ 60 w 96"/>
                <a:gd name="T23" fmla="*/ 116 h 177"/>
                <a:gd name="T24" fmla="*/ 39 w 96"/>
                <a:gd name="T25" fmla="*/ 129 h 177"/>
                <a:gd name="T26" fmla="*/ 3 w 96"/>
                <a:gd name="T27" fmla="*/ 121 h 177"/>
                <a:gd name="T28" fmla="*/ 0 w 96"/>
                <a:gd name="T29" fmla="*/ 149 h 177"/>
                <a:gd name="T30" fmla="*/ 31 w 96"/>
                <a:gd name="T31" fmla="*/ 154 h 177"/>
                <a:gd name="T32" fmla="*/ 31 w 96"/>
                <a:gd name="T33" fmla="*/ 177 h 177"/>
                <a:gd name="T34" fmla="*/ 64 w 96"/>
                <a:gd name="T35" fmla="*/ 177 h 177"/>
                <a:gd name="T36" fmla="*/ 64 w 96"/>
                <a:gd name="T37" fmla="*/ 152 h 177"/>
                <a:gd name="T38" fmla="*/ 96 w 96"/>
                <a:gd name="T39" fmla="*/ 1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77">
                  <a:moveTo>
                    <a:pt x="96" y="112"/>
                  </a:moveTo>
                  <a:cubicBezTo>
                    <a:pt x="96" y="65"/>
                    <a:pt x="35" y="79"/>
                    <a:pt x="35" y="58"/>
                  </a:cubicBezTo>
                  <a:cubicBezTo>
                    <a:pt x="35" y="47"/>
                    <a:pt x="49" y="46"/>
                    <a:pt x="58" y="46"/>
                  </a:cubicBezTo>
                  <a:cubicBezTo>
                    <a:pt x="68" y="46"/>
                    <a:pt x="78" y="48"/>
                    <a:pt x="87" y="52"/>
                  </a:cubicBezTo>
                  <a:cubicBezTo>
                    <a:pt x="89" y="26"/>
                    <a:pt x="89" y="26"/>
                    <a:pt x="89" y="26"/>
                  </a:cubicBezTo>
                  <a:cubicBezTo>
                    <a:pt x="82" y="23"/>
                    <a:pt x="74" y="22"/>
                    <a:pt x="64" y="21"/>
                  </a:cubicBezTo>
                  <a:cubicBezTo>
                    <a:pt x="64" y="0"/>
                    <a:pt x="64" y="0"/>
                    <a:pt x="64" y="0"/>
                  </a:cubicBezTo>
                  <a:cubicBezTo>
                    <a:pt x="31" y="0"/>
                    <a:pt x="31" y="0"/>
                    <a:pt x="31" y="0"/>
                  </a:cubicBezTo>
                  <a:cubicBezTo>
                    <a:pt x="31" y="24"/>
                    <a:pt x="31" y="24"/>
                    <a:pt x="31" y="24"/>
                  </a:cubicBezTo>
                  <a:cubicBezTo>
                    <a:pt x="16" y="28"/>
                    <a:pt x="2" y="37"/>
                    <a:pt x="0" y="54"/>
                  </a:cubicBezTo>
                  <a:cubicBezTo>
                    <a:pt x="0" y="68"/>
                    <a:pt x="0" y="68"/>
                    <a:pt x="0" y="68"/>
                  </a:cubicBezTo>
                  <a:cubicBezTo>
                    <a:pt x="6" y="106"/>
                    <a:pt x="60" y="94"/>
                    <a:pt x="60" y="116"/>
                  </a:cubicBezTo>
                  <a:cubicBezTo>
                    <a:pt x="60" y="127"/>
                    <a:pt x="50" y="129"/>
                    <a:pt x="39" y="129"/>
                  </a:cubicBezTo>
                  <a:cubicBezTo>
                    <a:pt x="25" y="129"/>
                    <a:pt x="12" y="125"/>
                    <a:pt x="3" y="121"/>
                  </a:cubicBezTo>
                  <a:cubicBezTo>
                    <a:pt x="0" y="149"/>
                    <a:pt x="0" y="149"/>
                    <a:pt x="0" y="149"/>
                  </a:cubicBezTo>
                  <a:cubicBezTo>
                    <a:pt x="9" y="152"/>
                    <a:pt x="21" y="154"/>
                    <a:pt x="31" y="154"/>
                  </a:cubicBezTo>
                  <a:cubicBezTo>
                    <a:pt x="31" y="177"/>
                    <a:pt x="31" y="177"/>
                    <a:pt x="31" y="177"/>
                  </a:cubicBezTo>
                  <a:cubicBezTo>
                    <a:pt x="64" y="177"/>
                    <a:pt x="64" y="177"/>
                    <a:pt x="64" y="177"/>
                  </a:cubicBezTo>
                  <a:cubicBezTo>
                    <a:pt x="64" y="152"/>
                    <a:pt x="64" y="152"/>
                    <a:pt x="64" y="152"/>
                  </a:cubicBezTo>
                  <a:cubicBezTo>
                    <a:pt x="82" y="147"/>
                    <a:pt x="96" y="135"/>
                    <a:pt x="96" y="11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50" name="Freeform 32"/>
            <p:cNvSpPr>
              <a:spLocks/>
            </p:cNvSpPr>
            <p:nvPr/>
          </p:nvSpPr>
          <p:spPr bwMode="auto">
            <a:xfrm>
              <a:off x="5956300" y="4414840"/>
              <a:ext cx="274638" cy="503237"/>
            </a:xfrm>
            <a:custGeom>
              <a:avLst/>
              <a:gdLst>
                <a:gd name="T0" fmla="*/ 97 w 97"/>
                <a:gd name="T1" fmla="*/ 112 h 177"/>
                <a:gd name="T2" fmla="*/ 36 w 97"/>
                <a:gd name="T3" fmla="*/ 58 h 177"/>
                <a:gd name="T4" fmla="*/ 59 w 97"/>
                <a:gd name="T5" fmla="*/ 46 h 177"/>
                <a:gd name="T6" fmla="*/ 88 w 97"/>
                <a:gd name="T7" fmla="*/ 52 h 177"/>
                <a:gd name="T8" fmla="*/ 90 w 97"/>
                <a:gd name="T9" fmla="*/ 26 h 177"/>
                <a:gd name="T10" fmla="*/ 65 w 97"/>
                <a:gd name="T11" fmla="*/ 21 h 177"/>
                <a:gd name="T12" fmla="*/ 65 w 97"/>
                <a:gd name="T13" fmla="*/ 0 h 177"/>
                <a:gd name="T14" fmla="*/ 32 w 97"/>
                <a:gd name="T15" fmla="*/ 0 h 177"/>
                <a:gd name="T16" fmla="*/ 32 w 97"/>
                <a:gd name="T17" fmla="*/ 24 h 177"/>
                <a:gd name="T18" fmla="*/ 0 w 97"/>
                <a:gd name="T19" fmla="*/ 60 h 177"/>
                <a:gd name="T20" fmla="*/ 61 w 97"/>
                <a:gd name="T21" fmla="*/ 116 h 177"/>
                <a:gd name="T22" fmla="*/ 40 w 97"/>
                <a:gd name="T23" fmla="*/ 129 h 177"/>
                <a:gd name="T24" fmla="*/ 4 w 97"/>
                <a:gd name="T25" fmla="*/ 121 h 177"/>
                <a:gd name="T26" fmla="*/ 1 w 97"/>
                <a:gd name="T27" fmla="*/ 149 h 177"/>
                <a:gd name="T28" fmla="*/ 32 w 97"/>
                <a:gd name="T29" fmla="*/ 154 h 177"/>
                <a:gd name="T30" fmla="*/ 32 w 97"/>
                <a:gd name="T31" fmla="*/ 177 h 177"/>
                <a:gd name="T32" fmla="*/ 65 w 97"/>
                <a:gd name="T33" fmla="*/ 177 h 177"/>
                <a:gd name="T34" fmla="*/ 65 w 97"/>
                <a:gd name="T35" fmla="*/ 152 h 177"/>
                <a:gd name="T36" fmla="*/ 97 w 97"/>
                <a:gd name="T37" fmla="*/ 1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97" y="112"/>
                  </a:moveTo>
                  <a:cubicBezTo>
                    <a:pt x="97" y="65"/>
                    <a:pt x="36" y="79"/>
                    <a:pt x="36" y="58"/>
                  </a:cubicBez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51" name="Freeform 33"/>
            <p:cNvSpPr>
              <a:spLocks/>
            </p:cNvSpPr>
            <p:nvPr/>
          </p:nvSpPr>
          <p:spPr bwMode="auto">
            <a:xfrm>
              <a:off x="6284913" y="4414840"/>
              <a:ext cx="276225" cy="503237"/>
            </a:xfrm>
            <a:custGeom>
              <a:avLst/>
              <a:gdLst>
                <a:gd name="T0" fmla="*/ 97 w 97"/>
                <a:gd name="T1" fmla="*/ 112 h 177"/>
                <a:gd name="T2" fmla="*/ 36 w 97"/>
                <a:gd name="T3" fmla="*/ 58 h 177"/>
                <a:gd name="T4" fmla="*/ 59 w 97"/>
                <a:gd name="T5" fmla="*/ 46 h 177"/>
                <a:gd name="T6" fmla="*/ 88 w 97"/>
                <a:gd name="T7" fmla="*/ 52 h 177"/>
                <a:gd name="T8" fmla="*/ 90 w 97"/>
                <a:gd name="T9" fmla="*/ 26 h 177"/>
                <a:gd name="T10" fmla="*/ 65 w 97"/>
                <a:gd name="T11" fmla="*/ 21 h 177"/>
                <a:gd name="T12" fmla="*/ 65 w 97"/>
                <a:gd name="T13" fmla="*/ 0 h 177"/>
                <a:gd name="T14" fmla="*/ 32 w 97"/>
                <a:gd name="T15" fmla="*/ 0 h 177"/>
                <a:gd name="T16" fmla="*/ 32 w 97"/>
                <a:gd name="T17" fmla="*/ 24 h 177"/>
                <a:gd name="T18" fmla="*/ 0 w 97"/>
                <a:gd name="T19" fmla="*/ 60 h 177"/>
                <a:gd name="T20" fmla="*/ 61 w 97"/>
                <a:gd name="T21" fmla="*/ 116 h 177"/>
                <a:gd name="T22" fmla="*/ 40 w 97"/>
                <a:gd name="T23" fmla="*/ 129 h 177"/>
                <a:gd name="T24" fmla="*/ 4 w 97"/>
                <a:gd name="T25" fmla="*/ 121 h 177"/>
                <a:gd name="T26" fmla="*/ 1 w 97"/>
                <a:gd name="T27" fmla="*/ 149 h 177"/>
                <a:gd name="T28" fmla="*/ 32 w 97"/>
                <a:gd name="T29" fmla="*/ 154 h 177"/>
                <a:gd name="T30" fmla="*/ 32 w 97"/>
                <a:gd name="T31" fmla="*/ 177 h 177"/>
                <a:gd name="T32" fmla="*/ 65 w 97"/>
                <a:gd name="T33" fmla="*/ 177 h 177"/>
                <a:gd name="T34" fmla="*/ 65 w 97"/>
                <a:gd name="T35" fmla="*/ 152 h 177"/>
                <a:gd name="T36" fmla="*/ 97 w 97"/>
                <a:gd name="T37" fmla="*/ 1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177">
                  <a:moveTo>
                    <a:pt x="97" y="112"/>
                  </a:moveTo>
                  <a:cubicBezTo>
                    <a:pt x="97" y="65"/>
                    <a:pt x="36" y="79"/>
                    <a:pt x="36" y="58"/>
                  </a:cubicBezTo>
                  <a:cubicBezTo>
                    <a:pt x="36" y="47"/>
                    <a:pt x="50" y="46"/>
                    <a:pt x="59" y="46"/>
                  </a:cubicBezTo>
                  <a:cubicBezTo>
                    <a:pt x="69" y="46"/>
                    <a:pt x="79" y="48"/>
                    <a:pt x="88" y="52"/>
                  </a:cubicBezTo>
                  <a:cubicBezTo>
                    <a:pt x="90" y="26"/>
                    <a:pt x="90" y="26"/>
                    <a:pt x="90" y="26"/>
                  </a:cubicBezTo>
                  <a:cubicBezTo>
                    <a:pt x="83" y="23"/>
                    <a:pt x="75"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83" y="147"/>
                    <a:pt x="97" y="135"/>
                    <a:pt x="97" y="11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p:cNvSpPr>
            <p:nvPr/>
          </p:nvSpPr>
          <p:spPr bwMode="auto">
            <a:xfrm>
              <a:off x="6615113" y="4414840"/>
              <a:ext cx="234950" cy="503237"/>
            </a:xfrm>
            <a:custGeom>
              <a:avLst/>
              <a:gdLst>
                <a:gd name="T0" fmla="*/ 36 w 83"/>
                <a:gd name="T1" fmla="*/ 58 h 177"/>
                <a:gd name="T2" fmla="*/ 59 w 83"/>
                <a:gd name="T3" fmla="*/ 46 h 177"/>
                <a:gd name="T4" fmla="*/ 83 w 83"/>
                <a:gd name="T5" fmla="*/ 51 h 177"/>
                <a:gd name="T6" fmla="*/ 83 w 83"/>
                <a:gd name="T7" fmla="*/ 24 h 177"/>
                <a:gd name="T8" fmla="*/ 65 w 83"/>
                <a:gd name="T9" fmla="*/ 21 h 177"/>
                <a:gd name="T10" fmla="*/ 65 w 83"/>
                <a:gd name="T11" fmla="*/ 0 h 177"/>
                <a:gd name="T12" fmla="*/ 32 w 83"/>
                <a:gd name="T13" fmla="*/ 0 h 177"/>
                <a:gd name="T14" fmla="*/ 32 w 83"/>
                <a:gd name="T15" fmla="*/ 24 h 177"/>
                <a:gd name="T16" fmla="*/ 0 w 83"/>
                <a:gd name="T17" fmla="*/ 60 h 177"/>
                <a:gd name="T18" fmla="*/ 61 w 83"/>
                <a:gd name="T19" fmla="*/ 116 h 177"/>
                <a:gd name="T20" fmla="*/ 40 w 83"/>
                <a:gd name="T21" fmla="*/ 129 h 177"/>
                <a:gd name="T22" fmla="*/ 4 w 83"/>
                <a:gd name="T23" fmla="*/ 121 h 177"/>
                <a:gd name="T24" fmla="*/ 1 w 83"/>
                <a:gd name="T25" fmla="*/ 149 h 177"/>
                <a:gd name="T26" fmla="*/ 32 w 83"/>
                <a:gd name="T27" fmla="*/ 154 h 177"/>
                <a:gd name="T28" fmla="*/ 32 w 83"/>
                <a:gd name="T29" fmla="*/ 177 h 177"/>
                <a:gd name="T30" fmla="*/ 65 w 83"/>
                <a:gd name="T31" fmla="*/ 177 h 177"/>
                <a:gd name="T32" fmla="*/ 65 w 83"/>
                <a:gd name="T33" fmla="*/ 152 h 177"/>
                <a:gd name="T34" fmla="*/ 83 w 83"/>
                <a:gd name="T35" fmla="*/ 143 h 177"/>
                <a:gd name="T36" fmla="*/ 83 w 83"/>
                <a:gd name="T37" fmla="*/ 84 h 177"/>
                <a:gd name="T38" fmla="*/ 36 w 83"/>
                <a:gd name="T39" fmla="*/ 5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177">
                  <a:moveTo>
                    <a:pt x="36" y="58"/>
                  </a:moveTo>
                  <a:cubicBezTo>
                    <a:pt x="36" y="47"/>
                    <a:pt x="50" y="46"/>
                    <a:pt x="59" y="46"/>
                  </a:cubicBezTo>
                  <a:cubicBezTo>
                    <a:pt x="67" y="46"/>
                    <a:pt x="76" y="48"/>
                    <a:pt x="83" y="51"/>
                  </a:cubicBezTo>
                  <a:cubicBezTo>
                    <a:pt x="83" y="24"/>
                    <a:pt x="83" y="24"/>
                    <a:pt x="83" y="24"/>
                  </a:cubicBezTo>
                  <a:cubicBezTo>
                    <a:pt x="78" y="23"/>
                    <a:pt x="72" y="22"/>
                    <a:pt x="65" y="21"/>
                  </a:cubicBezTo>
                  <a:cubicBezTo>
                    <a:pt x="65" y="0"/>
                    <a:pt x="65" y="0"/>
                    <a:pt x="65" y="0"/>
                  </a:cubicBezTo>
                  <a:cubicBezTo>
                    <a:pt x="32" y="0"/>
                    <a:pt x="32" y="0"/>
                    <a:pt x="32" y="0"/>
                  </a:cubicBezTo>
                  <a:cubicBezTo>
                    <a:pt x="32" y="24"/>
                    <a:pt x="32" y="24"/>
                    <a:pt x="32" y="24"/>
                  </a:cubicBezTo>
                  <a:cubicBezTo>
                    <a:pt x="15" y="28"/>
                    <a:pt x="0" y="39"/>
                    <a:pt x="0" y="60"/>
                  </a:cubicBezTo>
                  <a:cubicBezTo>
                    <a:pt x="0" y="108"/>
                    <a:pt x="61" y="92"/>
                    <a:pt x="61" y="116"/>
                  </a:cubicBezTo>
                  <a:cubicBezTo>
                    <a:pt x="61" y="127"/>
                    <a:pt x="51" y="129"/>
                    <a:pt x="40" y="129"/>
                  </a:cubicBezTo>
                  <a:cubicBezTo>
                    <a:pt x="26" y="129"/>
                    <a:pt x="13" y="125"/>
                    <a:pt x="4" y="121"/>
                  </a:cubicBezTo>
                  <a:cubicBezTo>
                    <a:pt x="1" y="149"/>
                    <a:pt x="1" y="149"/>
                    <a:pt x="1" y="149"/>
                  </a:cubicBezTo>
                  <a:cubicBezTo>
                    <a:pt x="10" y="152"/>
                    <a:pt x="22" y="154"/>
                    <a:pt x="32" y="154"/>
                  </a:cubicBezTo>
                  <a:cubicBezTo>
                    <a:pt x="32" y="177"/>
                    <a:pt x="32" y="177"/>
                    <a:pt x="32" y="177"/>
                  </a:cubicBezTo>
                  <a:cubicBezTo>
                    <a:pt x="65" y="177"/>
                    <a:pt x="65" y="177"/>
                    <a:pt x="65" y="177"/>
                  </a:cubicBezTo>
                  <a:cubicBezTo>
                    <a:pt x="65" y="152"/>
                    <a:pt x="65" y="152"/>
                    <a:pt x="65" y="152"/>
                  </a:cubicBezTo>
                  <a:cubicBezTo>
                    <a:pt x="72" y="150"/>
                    <a:pt x="78" y="147"/>
                    <a:pt x="83" y="143"/>
                  </a:cubicBezTo>
                  <a:cubicBezTo>
                    <a:pt x="83" y="84"/>
                    <a:pt x="83" y="84"/>
                    <a:pt x="83" y="84"/>
                  </a:cubicBezTo>
                  <a:cubicBezTo>
                    <a:pt x="65" y="71"/>
                    <a:pt x="36" y="73"/>
                    <a:pt x="36" y="5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54" name="Rectangle 53"/>
          <p:cNvSpPr/>
          <p:nvPr>
            <p:custDataLst>
              <p:tags r:id="rId8"/>
            </p:custDataLst>
          </p:nvPr>
        </p:nvSpPr>
        <p:spPr>
          <a:xfrm>
            <a:off x="7184233" y="2474153"/>
            <a:ext cx="711995"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b="0" dirty="0" smtClean="0">
                <a:solidFill>
                  <a:schemeClr val="bg1"/>
                </a:solidFill>
              </a:rPr>
              <a:t>38%</a:t>
            </a:r>
            <a:endParaRPr lang="en-AU" sz="1600" b="0" dirty="0">
              <a:solidFill>
                <a:schemeClr val="bg1"/>
              </a:solidFill>
            </a:endParaRPr>
          </a:p>
        </p:txBody>
      </p:sp>
      <p:sp>
        <p:nvSpPr>
          <p:cNvPr id="57" name="TextBox 56"/>
          <p:cNvSpPr txBox="1"/>
          <p:nvPr>
            <p:custDataLst>
              <p:tags r:id="rId9"/>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3110856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a:t>
            </a:r>
            <a:r>
              <a:rPr lang="en-GB" dirty="0"/>
              <a:t>isn’t just about </a:t>
            </a:r>
            <a:r>
              <a:rPr lang="en-GB" dirty="0" smtClean="0"/>
              <a:t>differences </a:t>
            </a:r>
            <a:r>
              <a:rPr lang="en-GB" dirty="0"/>
              <a:t>between </a:t>
            </a:r>
            <a:r>
              <a:rPr lang="en-GB" dirty="0" smtClean="0"/>
              <a:t>age groups</a:t>
            </a:r>
            <a:r>
              <a:rPr lang="en-GB" dirty="0"/>
              <a:t>. </a:t>
            </a:r>
            <a:r>
              <a:rPr lang="en-GB" dirty="0" smtClean="0"/>
              <a:t>The </a:t>
            </a:r>
            <a:r>
              <a:rPr lang="en-GB" dirty="0"/>
              <a:t>‘average’ always hides diversity</a:t>
            </a:r>
          </a:p>
        </p:txBody>
      </p:sp>
      <p:sp>
        <p:nvSpPr>
          <p:cNvPr id="3" name="Slide Number Placeholder 2"/>
          <p:cNvSpPr>
            <a:spLocks noGrp="1"/>
          </p:cNvSpPr>
          <p:nvPr>
            <p:ph type="sldNum" sz="quarter" idx="10"/>
          </p:nvPr>
        </p:nvSpPr>
        <p:spPr/>
        <p:txBody>
          <a:bodyPr/>
          <a:lstStyle/>
          <a:p>
            <a:fld id="{9784CBA3-D598-4B1F-BAA3-EE14B5154290}" type="slidenum">
              <a:rPr lang="en-AU" smtClean="0"/>
              <a:pPr/>
              <a:t>5</a:t>
            </a:fld>
            <a:endParaRPr lang="en-AU" dirty="0"/>
          </a:p>
        </p:txBody>
      </p:sp>
      <p:sp>
        <p:nvSpPr>
          <p:cNvPr id="4" name="Content Placeholder 3"/>
          <p:cNvSpPr>
            <a:spLocks noGrp="1"/>
          </p:cNvSpPr>
          <p:nvPr>
            <p:ph sz="quarter" idx="11"/>
          </p:nvPr>
        </p:nvSpPr>
        <p:spPr>
          <a:xfrm>
            <a:off x="285750" y="1031840"/>
            <a:ext cx="8569325" cy="539786"/>
          </a:xfrm>
        </p:spPr>
        <p:txBody>
          <a:bodyPr/>
          <a:lstStyle/>
          <a:p>
            <a:r>
              <a:rPr lang="en-GB" dirty="0"/>
              <a:t>Hours per day – 16-24s </a:t>
            </a:r>
            <a:r>
              <a:rPr lang="en-GB" dirty="0" smtClean="0"/>
              <a:t>[Norway]</a:t>
            </a:r>
            <a:endParaRPr lang="en-GB" dirty="0"/>
          </a:p>
          <a:p>
            <a:endParaRPr lang="en-GB" dirty="0"/>
          </a:p>
        </p:txBody>
      </p:sp>
      <p:sp>
        <p:nvSpPr>
          <p:cNvPr id="97" name="TextBox 96"/>
          <p:cNvSpPr txBox="1"/>
          <p:nvPr/>
        </p:nvSpPr>
        <p:spPr>
          <a:xfrm>
            <a:off x="263941" y="2350703"/>
            <a:ext cx="2371725" cy="184543"/>
          </a:xfrm>
          <a:prstGeom prst="rect">
            <a:avLst/>
          </a:prstGeom>
          <a:noFill/>
        </p:spPr>
        <p:txBody>
          <a:bodyPr wrap="square" lIns="0" tIns="0" rIns="0" bIns="0" rtlCol="0">
            <a:noAutofit/>
          </a:bodyPr>
          <a:lstStyle/>
          <a:p>
            <a:r>
              <a:rPr lang="en-GB" sz="1550" b="0" spc="-30" dirty="0" smtClean="0">
                <a:solidFill>
                  <a:srgbClr val="F7911E"/>
                </a:solidFill>
                <a:latin typeface="+mn-lt"/>
              </a:rPr>
              <a:t>Least connected (10%)</a:t>
            </a:r>
          </a:p>
        </p:txBody>
      </p:sp>
      <p:grpSp>
        <p:nvGrpSpPr>
          <p:cNvPr id="20" name="Group 19"/>
          <p:cNvGrpSpPr/>
          <p:nvPr/>
        </p:nvGrpSpPr>
        <p:grpSpPr>
          <a:xfrm>
            <a:off x="2510545" y="3648613"/>
            <a:ext cx="6391667" cy="411840"/>
            <a:chOff x="314068" y="2734781"/>
            <a:chExt cx="8559765" cy="551539"/>
          </a:xfrm>
        </p:grpSpPr>
        <p:sp>
          <p:nvSpPr>
            <p:cNvPr id="7" name="Pentagon 6"/>
            <p:cNvSpPr/>
            <p:nvPr>
              <p:custDataLst>
                <p:tags r:id="rId4"/>
              </p:custDataLst>
            </p:nvPr>
          </p:nvSpPr>
          <p:spPr bwMode="ltGray">
            <a:xfrm>
              <a:off x="314068" y="2819683"/>
              <a:ext cx="8544537" cy="334370"/>
            </a:xfrm>
            <a:prstGeom prst="homePlate">
              <a:avLst/>
            </a:prstGeom>
            <a:solidFill>
              <a:srgbClr val="DEDE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3500" rIns="63500" bIns="63500" numCol="1" spcCol="0" rtlCol="0" fromWordArt="0" anchor="t" anchorCtr="0" forceAA="0" compatLnSpc="1">
              <a:prstTxWarp prst="textNoShape">
                <a:avLst/>
              </a:prstTxWarp>
              <a:noAutofit/>
            </a:bodyPr>
            <a:lstStyle/>
            <a:p>
              <a:endParaRPr lang="en-GB" sz="1000" b="0" dirty="0" smtClean="0">
                <a:solidFill>
                  <a:srgbClr val="000000"/>
                </a:solidFill>
                <a:latin typeface="Verdana"/>
              </a:endParaRPr>
            </a:p>
          </p:txBody>
        </p:sp>
        <p:sp>
          <p:nvSpPr>
            <p:cNvPr id="93" name="Rectangle 92"/>
            <p:cNvSpPr/>
            <p:nvPr/>
          </p:nvSpPr>
          <p:spPr bwMode="ltGray">
            <a:xfrm>
              <a:off x="316450" y="2819683"/>
              <a:ext cx="4970431" cy="334370"/>
            </a:xfrm>
            <a:prstGeom prst="rect">
              <a:avLst/>
            </a:prstGeom>
            <a:solidFill>
              <a:srgbClr val="7A22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solidFill>
                  <a:srgbClr val="FFFFFF"/>
                </a:solidFill>
              </a:endParaRPr>
            </a:p>
          </p:txBody>
        </p:sp>
        <p:grpSp>
          <p:nvGrpSpPr>
            <p:cNvPr id="18" name="Group 17"/>
            <p:cNvGrpSpPr/>
            <p:nvPr/>
          </p:nvGrpSpPr>
          <p:grpSpPr>
            <a:xfrm>
              <a:off x="669942" y="2734781"/>
              <a:ext cx="8203891" cy="551539"/>
              <a:chOff x="669942" y="2734781"/>
              <a:chExt cx="8203891" cy="551539"/>
            </a:xfrm>
          </p:grpSpPr>
          <p:cxnSp>
            <p:nvCxnSpPr>
              <p:cNvPr id="27" name="Straight Connector 26"/>
              <p:cNvCxnSpPr/>
              <p:nvPr/>
            </p:nvCxnSpPr>
            <p:spPr>
              <a:xfrm>
                <a:off x="669942"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25816"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81691"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737565"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93439"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49314"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805188"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161062"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516937"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72811"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228686"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584560"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940434"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296309"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652183"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08057"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63932"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19806"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75681"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431555"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787429"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143304"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499178"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873833"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p:cNvGrpSpPr/>
          <p:nvPr/>
        </p:nvGrpSpPr>
        <p:grpSpPr>
          <a:xfrm>
            <a:off x="2510545" y="2948308"/>
            <a:ext cx="6391667" cy="411840"/>
            <a:chOff x="314068" y="2734781"/>
            <a:chExt cx="8559765" cy="551539"/>
          </a:xfrm>
        </p:grpSpPr>
        <p:sp>
          <p:nvSpPr>
            <p:cNvPr id="99" name="Pentagon 98"/>
            <p:cNvSpPr/>
            <p:nvPr>
              <p:custDataLst>
                <p:tags r:id="rId3"/>
              </p:custDataLst>
            </p:nvPr>
          </p:nvSpPr>
          <p:spPr bwMode="ltGray">
            <a:xfrm>
              <a:off x="314068" y="2819683"/>
              <a:ext cx="8544537" cy="334370"/>
            </a:xfrm>
            <a:prstGeom prst="homePlate">
              <a:avLst/>
            </a:prstGeom>
            <a:solidFill>
              <a:srgbClr val="DEDE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3500" rIns="63500" bIns="63500" numCol="1" spcCol="0" rtlCol="0" fromWordArt="0" anchor="t" anchorCtr="0" forceAA="0" compatLnSpc="1">
              <a:prstTxWarp prst="textNoShape">
                <a:avLst/>
              </a:prstTxWarp>
              <a:noAutofit/>
            </a:bodyPr>
            <a:lstStyle/>
            <a:p>
              <a:endParaRPr lang="en-GB" sz="1000" b="0" dirty="0" smtClean="0">
                <a:solidFill>
                  <a:srgbClr val="000000"/>
                </a:solidFill>
                <a:latin typeface="Verdana"/>
              </a:endParaRPr>
            </a:p>
          </p:txBody>
        </p:sp>
        <p:sp>
          <p:nvSpPr>
            <p:cNvPr id="101" name="Rectangle 100"/>
            <p:cNvSpPr/>
            <p:nvPr/>
          </p:nvSpPr>
          <p:spPr bwMode="ltGray">
            <a:xfrm>
              <a:off x="314068" y="2819682"/>
              <a:ext cx="1067623" cy="334371"/>
            </a:xfrm>
            <a:prstGeom prst="rect">
              <a:avLst/>
            </a:prstGeom>
            <a:solidFill>
              <a:srgbClr val="EF52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solidFill>
                  <a:srgbClr val="FFFFFF"/>
                </a:solidFill>
              </a:endParaRPr>
            </a:p>
          </p:txBody>
        </p:sp>
        <p:grpSp>
          <p:nvGrpSpPr>
            <p:cNvPr id="107" name="Group 106"/>
            <p:cNvGrpSpPr/>
            <p:nvPr/>
          </p:nvGrpSpPr>
          <p:grpSpPr>
            <a:xfrm>
              <a:off x="669942" y="2734781"/>
              <a:ext cx="8203891" cy="551539"/>
              <a:chOff x="669942" y="2734781"/>
              <a:chExt cx="8203891" cy="551539"/>
            </a:xfrm>
          </p:grpSpPr>
          <p:cxnSp>
            <p:nvCxnSpPr>
              <p:cNvPr id="108" name="Straight Connector 107"/>
              <p:cNvCxnSpPr/>
              <p:nvPr/>
            </p:nvCxnSpPr>
            <p:spPr>
              <a:xfrm>
                <a:off x="669942"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25816"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381691"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737565"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093439"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49314"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805188"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61062"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516937"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872811"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228686"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584560"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940434"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296309"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652183"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008057"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363932"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6719806"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075681"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7431555"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787429"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8143304"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8499178"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8873833"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8" name="Group 137"/>
          <p:cNvGrpSpPr/>
          <p:nvPr/>
        </p:nvGrpSpPr>
        <p:grpSpPr>
          <a:xfrm>
            <a:off x="2510545" y="2272176"/>
            <a:ext cx="6391667" cy="411840"/>
            <a:chOff x="314068" y="2734781"/>
            <a:chExt cx="8559765" cy="551539"/>
          </a:xfrm>
        </p:grpSpPr>
        <p:sp>
          <p:nvSpPr>
            <p:cNvPr id="139" name="Pentagon 138"/>
            <p:cNvSpPr/>
            <p:nvPr>
              <p:custDataLst>
                <p:tags r:id="rId2"/>
              </p:custDataLst>
            </p:nvPr>
          </p:nvSpPr>
          <p:spPr bwMode="ltGray">
            <a:xfrm>
              <a:off x="314068" y="2819683"/>
              <a:ext cx="8544537" cy="334370"/>
            </a:xfrm>
            <a:prstGeom prst="homePlate">
              <a:avLst/>
            </a:prstGeom>
            <a:solidFill>
              <a:srgbClr val="DEDED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500" tIns="63500" rIns="63500" bIns="63500" numCol="1" spcCol="0" rtlCol="0" fromWordArt="0" anchor="t" anchorCtr="0" forceAA="0" compatLnSpc="1">
              <a:prstTxWarp prst="textNoShape">
                <a:avLst/>
              </a:prstTxWarp>
              <a:noAutofit/>
            </a:bodyPr>
            <a:lstStyle/>
            <a:p>
              <a:endParaRPr lang="en-GB" sz="1000" b="0" dirty="0" smtClean="0">
                <a:solidFill>
                  <a:srgbClr val="000000"/>
                </a:solidFill>
                <a:latin typeface="Verdana"/>
              </a:endParaRPr>
            </a:p>
          </p:txBody>
        </p:sp>
        <p:sp>
          <p:nvSpPr>
            <p:cNvPr id="141" name="Rectangle 140"/>
            <p:cNvSpPr/>
            <p:nvPr/>
          </p:nvSpPr>
          <p:spPr bwMode="ltGray">
            <a:xfrm>
              <a:off x="316450" y="2819683"/>
              <a:ext cx="355874" cy="334370"/>
            </a:xfrm>
            <a:prstGeom prst="rect">
              <a:avLst/>
            </a:prstGeom>
            <a:solidFill>
              <a:srgbClr val="F7911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solidFill>
                  <a:srgbClr val="FFFFFF"/>
                </a:solidFill>
              </a:endParaRPr>
            </a:p>
          </p:txBody>
        </p:sp>
        <p:grpSp>
          <p:nvGrpSpPr>
            <p:cNvPr id="143" name="Group 142"/>
            <p:cNvGrpSpPr/>
            <p:nvPr/>
          </p:nvGrpSpPr>
          <p:grpSpPr>
            <a:xfrm>
              <a:off x="669942" y="2734781"/>
              <a:ext cx="8203891" cy="551539"/>
              <a:chOff x="669942" y="2734781"/>
              <a:chExt cx="8203891" cy="551539"/>
            </a:xfrm>
          </p:grpSpPr>
          <p:cxnSp>
            <p:nvCxnSpPr>
              <p:cNvPr id="144" name="Straight Connector 143"/>
              <p:cNvCxnSpPr/>
              <p:nvPr/>
            </p:nvCxnSpPr>
            <p:spPr>
              <a:xfrm>
                <a:off x="669942"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025816"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381691" y="2734781"/>
                <a:ext cx="0" cy="55153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1737565"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093439"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449314"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805188"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3161062"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3516937"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3872811"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28686"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4584560"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4940434"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296309"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652183"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6008057"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6363932"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6719806"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075681"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431555" y="2734781"/>
                <a:ext cx="0" cy="5377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787429"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8143304"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499178"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8873833" y="2734781"/>
                <a:ext cx="0" cy="4956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8" name="TextBox 167"/>
          <p:cNvSpPr txBox="1"/>
          <p:nvPr/>
        </p:nvSpPr>
        <p:spPr>
          <a:xfrm>
            <a:off x="263941" y="3044272"/>
            <a:ext cx="2371725" cy="184543"/>
          </a:xfrm>
          <a:prstGeom prst="rect">
            <a:avLst/>
          </a:prstGeom>
          <a:noFill/>
        </p:spPr>
        <p:txBody>
          <a:bodyPr wrap="square" lIns="0" tIns="0" rIns="0" bIns="0" rtlCol="0">
            <a:noAutofit/>
          </a:bodyPr>
          <a:lstStyle/>
          <a:p>
            <a:r>
              <a:rPr lang="en-GB" sz="1550" b="0" spc="-30" dirty="0" smtClean="0">
                <a:solidFill>
                  <a:srgbClr val="F7911E"/>
                </a:solidFill>
                <a:latin typeface="+mn-lt"/>
              </a:rPr>
              <a:t>Average score</a:t>
            </a:r>
          </a:p>
        </p:txBody>
      </p:sp>
      <p:sp>
        <p:nvSpPr>
          <p:cNvPr id="169" name="TextBox 168"/>
          <p:cNvSpPr txBox="1"/>
          <p:nvPr/>
        </p:nvSpPr>
        <p:spPr>
          <a:xfrm>
            <a:off x="263941" y="3717032"/>
            <a:ext cx="2371725" cy="184543"/>
          </a:xfrm>
          <a:prstGeom prst="rect">
            <a:avLst/>
          </a:prstGeom>
          <a:noFill/>
        </p:spPr>
        <p:txBody>
          <a:bodyPr wrap="square" lIns="0" tIns="0" rIns="0" bIns="0" rtlCol="0">
            <a:noAutofit/>
          </a:bodyPr>
          <a:lstStyle/>
          <a:p>
            <a:r>
              <a:rPr lang="en-GB" sz="1550" b="0" spc="-30" dirty="0" smtClean="0">
                <a:solidFill>
                  <a:srgbClr val="7A2280"/>
                </a:solidFill>
                <a:latin typeface="+mn-lt"/>
              </a:rPr>
              <a:t>Most connected (1%)</a:t>
            </a:r>
          </a:p>
        </p:txBody>
      </p:sp>
      <p:sp>
        <p:nvSpPr>
          <p:cNvPr id="170" name="TextBox 169"/>
          <p:cNvSpPr txBox="1"/>
          <p:nvPr/>
        </p:nvSpPr>
        <p:spPr>
          <a:xfrm>
            <a:off x="2037521" y="2020896"/>
            <a:ext cx="1194029" cy="184543"/>
          </a:xfrm>
          <a:prstGeom prst="rect">
            <a:avLst/>
          </a:prstGeom>
          <a:noFill/>
        </p:spPr>
        <p:txBody>
          <a:bodyPr wrap="square" lIns="0" tIns="0" rIns="0" bIns="0" rtlCol="0">
            <a:noAutofit/>
          </a:bodyPr>
          <a:lstStyle/>
          <a:p>
            <a:pPr algn="ctr"/>
            <a:r>
              <a:rPr lang="en-GB" sz="1600" b="0" dirty="0" smtClean="0">
                <a:solidFill>
                  <a:srgbClr val="F7911E"/>
                </a:solidFill>
                <a:latin typeface="+mn-lt"/>
              </a:rPr>
              <a:t>1hr</a:t>
            </a:r>
          </a:p>
        </p:txBody>
      </p:sp>
      <p:sp>
        <p:nvSpPr>
          <p:cNvPr id="171" name="TextBox 170"/>
          <p:cNvSpPr txBox="1"/>
          <p:nvPr/>
        </p:nvSpPr>
        <p:spPr>
          <a:xfrm>
            <a:off x="2643412" y="2716308"/>
            <a:ext cx="531470" cy="184543"/>
          </a:xfrm>
          <a:prstGeom prst="rect">
            <a:avLst/>
          </a:prstGeom>
          <a:noFill/>
        </p:spPr>
        <p:txBody>
          <a:bodyPr wrap="square" lIns="0" tIns="0" rIns="0" bIns="0" rtlCol="0">
            <a:noAutofit/>
          </a:bodyPr>
          <a:lstStyle/>
          <a:p>
            <a:pPr algn="ctr"/>
            <a:r>
              <a:rPr lang="en-GB" sz="1600" b="0" dirty="0" smtClean="0">
                <a:solidFill>
                  <a:srgbClr val="EF5205"/>
                </a:solidFill>
                <a:latin typeface="+mn-lt"/>
              </a:rPr>
              <a:t>3hrs</a:t>
            </a:r>
          </a:p>
        </p:txBody>
      </p:sp>
      <p:sp>
        <p:nvSpPr>
          <p:cNvPr id="172" name="TextBox 171"/>
          <p:cNvSpPr txBox="1"/>
          <p:nvPr/>
        </p:nvSpPr>
        <p:spPr>
          <a:xfrm>
            <a:off x="2512324" y="3429000"/>
            <a:ext cx="3718513" cy="219613"/>
          </a:xfrm>
          <a:prstGeom prst="rect">
            <a:avLst/>
          </a:prstGeom>
          <a:noFill/>
        </p:spPr>
        <p:txBody>
          <a:bodyPr wrap="square" lIns="0" tIns="0" rIns="0" bIns="0" rtlCol="0">
            <a:noAutofit/>
          </a:bodyPr>
          <a:lstStyle/>
          <a:p>
            <a:pPr algn="ctr"/>
            <a:r>
              <a:rPr lang="en-GB" sz="1600" b="0" dirty="0" smtClean="0">
                <a:solidFill>
                  <a:srgbClr val="7A2280"/>
                </a:solidFill>
                <a:latin typeface="+mn-lt"/>
              </a:rPr>
              <a:t>14hrs</a:t>
            </a:r>
          </a:p>
        </p:txBody>
      </p:sp>
      <p:sp>
        <p:nvSpPr>
          <p:cNvPr id="96" name="TextBox 95"/>
          <p:cNvSpPr txBox="1"/>
          <p:nvPr>
            <p:custDataLst>
              <p:tags r:id="rId1"/>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2176982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8"/>
          <p:cNvSpPr txBox="1">
            <a:spLocks/>
          </p:cNvSpPr>
          <p:nvPr/>
        </p:nvSpPr>
        <p:spPr>
          <a:xfrm>
            <a:off x="4701928" y="1183013"/>
            <a:ext cx="2079872"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touchpoint priorities</a:t>
            </a:r>
          </a:p>
        </p:txBody>
      </p:sp>
      <p:sp>
        <p:nvSpPr>
          <p:cNvPr id="2" name="Title 1"/>
          <p:cNvSpPr>
            <a:spLocks noGrp="1"/>
          </p:cNvSpPr>
          <p:nvPr>
            <p:ph type="title"/>
          </p:nvPr>
        </p:nvSpPr>
        <p:spPr/>
        <p:txBody>
          <a:bodyPr/>
          <a:lstStyle/>
          <a:p>
            <a:r>
              <a:rPr lang="en-GB" dirty="0"/>
              <a:t>Four </a:t>
            </a:r>
            <a:r>
              <a:rPr lang="en-GB" dirty="0" smtClean="0"/>
              <a:t>opportunities to focus on instead</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6</a:t>
            </a:fld>
            <a:endParaRPr lang="en-AU" dirty="0"/>
          </a:p>
        </p:txBody>
      </p:sp>
      <p:sp>
        <p:nvSpPr>
          <p:cNvPr id="32" name="Content Placeholder 6"/>
          <p:cNvSpPr txBox="1">
            <a:spLocks/>
          </p:cNvSpPr>
          <p:nvPr/>
        </p:nvSpPr>
        <p:spPr>
          <a:xfrm>
            <a:off x="2353636" y="1183013"/>
            <a:ext cx="2208441"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smtClean="0"/>
              <a:t>New ways to target consumers</a:t>
            </a:r>
            <a:endParaRPr lang="en-US" dirty="0"/>
          </a:p>
        </p:txBody>
      </p:sp>
      <p:sp>
        <p:nvSpPr>
          <p:cNvPr id="33" name="Content Placeholder 7"/>
          <p:cNvSpPr txBox="1">
            <a:spLocks/>
          </p:cNvSpPr>
          <p:nvPr/>
        </p:nvSpPr>
        <p:spPr>
          <a:xfrm>
            <a:off x="6807207" y="1183012"/>
            <a:ext cx="2221296"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US" dirty="0"/>
              <a:t>New </a:t>
            </a:r>
            <a:r>
              <a:rPr lang="en-US" dirty="0" smtClean="0"/>
              <a:t>way to target moments</a:t>
            </a:r>
            <a:endParaRPr lang="en-US" dirty="0"/>
          </a:p>
          <a:p>
            <a:pPr algn="ctr" fontAlgn="auto">
              <a:spcAft>
                <a:spcPts val="0"/>
              </a:spcAft>
            </a:pPr>
            <a:endParaRPr lang="en-GB" dirty="0"/>
          </a:p>
        </p:txBody>
      </p:sp>
      <p:sp>
        <p:nvSpPr>
          <p:cNvPr id="34" name="Content Placeholder 5"/>
          <p:cNvSpPr txBox="1">
            <a:spLocks/>
          </p:cNvSpPr>
          <p:nvPr/>
        </p:nvSpPr>
        <p:spPr>
          <a:xfrm>
            <a:off x="83869" y="1183013"/>
            <a:ext cx="2229750" cy="794557"/>
          </a:xfrm>
          <a:prstGeom prst="rect">
            <a:avLst/>
          </a:prstGeom>
        </p:spPr>
        <p:txBody>
          <a:bodyPr/>
          <a:lstStyle>
            <a:lvl1pPr marL="0" indent="0" algn="l" defTabSz="914400" rtl="0" eaLnBrk="1" latinLnBrk="0" hangingPunct="1">
              <a:spcBef>
                <a:spcPct val="20000"/>
              </a:spcBef>
              <a:buFont typeface="Arial" pitchFamily="34" charset="0"/>
              <a:buNone/>
              <a:defRPr lang="en-US" sz="1600" b="0" kern="1200" dirty="0" smtClean="0">
                <a:solidFill>
                  <a:srgbClr val="333333"/>
                </a:solidFill>
                <a:latin typeface="+mn-lt"/>
                <a:ea typeface="+mn-ea"/>
                <a:cs typeface="+mn-cs"/>
              </a:defRPr>
            </a:lvl1pPr>
            <a:lvl2pPr marL="0" indent="0" algn="l" defTabSz="914400" rtl="0" eaLnBrk="1" latinLnBrk="0" hangingPunct="1">
              <a:spcBef>
                <a:spcPct val="20000"/>
              </a:spcBef>
              <a:buFont typeface="Arial" pitchFamily="34" charset="0"/>
              <a:buNone/>
              <a:defRPr sz="1600" b="1" kern="1200">
                <a:solidFill>
                  <a:srgbClr val="333333"/>
                </a:solidFill>
                <a:latin typeface="+mn-lt"/>
                <a:ea typeface="+mn-ea"/>
                <a:cs typeface="+mn-cs"/>
              </a:defRPr>
            </a:lvl2pPr>
            <a:lvl3pPr marL="252413" indent="-252413" algn="l" defTabSz="914400" rtl="0" eaLnBrk="1" latinLnBrk="0" hangingPunct="1">
              <a:spcBef>
                <a:spcPct val="20000"/>
              </a:spcBef>
              <a:buFont typeface="Wingdings" pitchFamily="2" charset="2"/>
              <a:buChar char=""/>
              <a:defRPr sz="1600" kern="1200">
                <a:solidFill>
                  <a:srgbClr val="333333"/>
                </a:solidFill>
                <a:latin typeface="+mn-lt"/>
                <a:ea typeface="+mn-ea"/>
                <a:cs typeface="+mn-cs"/>
              </a:defRPr>
            </a:lvl3pPr>
            <a:lvl4pPr marL="508000" indent="-255588"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4pPr>
            <a:lvl5pPr marL="760413" indent="-252413" algn="l" defTabSz="914400" rtl="0" eaLnBrk="1" latinLnBrk="0" hangingPunct="1">
              <a:spcBef>
                <a:spcPct val="20000"/>
              </a:spcBef>
              <a:buFont typeface="Wingdings" pitchFamily="2" charset="2"/>
              <a:buChar char="n"/>
              <a:defRPr sz="16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pPr>
            <a:r>
              <a:rPr lang="en-GB" dirty="0" smtClean="0"/>
              <a:t>New ways to </a:t>
            </a:r>
            <a:br>
              <a:rPr lang="en-GB" dirty="0" smtClean="0"/>
            </a:br>
            <a:r>
              <a:rPr lang="en-GB" dirty="0" smtClean="0"/>
              <a:t>segment</a:t>
            </a:r>
          </a:p>
          <a:p>
            <a:pPr algn="ctr" fontAlgn="auto">
              <a:spcAft>
                <a:spcPts val="0"/>
              </a:spcAft>
            </a:pPr>
            <a:endParaRPr lang="en-GB" dirty="0"/>
          </a:p>
        </p:txBody>
      </p:sp>
      <p:grpSp>
        <p:nvGrpSpPr>
          <p:cNvPr id="23" name="Group 22"/>
          <p:cNvGrpSpPr/>
          <p:nvPr/>
        </p:nvGrpSpPr>
        <p:grpSpPr>
          <a:xfrm>
            <a:off x="2945859" y="2231684"/>
            <a:ext cx="1023994" cy="1037300"/>
            <a:chOff x="417728" y="2257557"/>
            <a:chExt cx="1188244" cy="1188243"/>
          </a:xfrm>
        </p:grpSpPr>
        <p:grpSp>
          <p:nvGrpSpPr>
            <p:cNvPr id="24" name="Group 23"/>
            <p:cNvGrpSpPr/>
            <p:nvPr/>
          </p:nvGrpSpPr>
          <p:grpSpPr>
            <a:xfrm>
              <a:off x="417728" y="2257557"/>
              <a:ext cx="1188244" cy="1188243"/>
              <a:chOff x="-2489200" y="4181274"/>
              <a:chExt cx="1665288" cy="1665287"/>
            </a:xfrm>
          </p:grpSpPr>
          <p:sp>
            <p:nvSpPr>
              <p:cNvPr id="42" name="Freeform 6"/>
              <p:cNvSpPr>
                <a:spLocks/>
              </p:cNvSpPr>
              <p:nvPr/>
            </p:nvSpPr>
            <p:spPr bwMode="auto">
              <a:xfrm>
                <a:off x="-2489200" y="4181274"/>
                <a:ext cx="320676" cy="320676"/>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3" name="Freeform 7"/>
              <p:cNvSpPr>
                <a:spLocks/>
              </p:cNvSpPr>
              <p:nvPr/>
            </p:nvSpPr>
            <p:spPr bwMode="auto">
              <a:xfrm>
                <a:off x="-1144588" y="4181274"/>
                <a:ext cx="320676" cy="320674"/>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4" name="Freeform 8"/>
              <p:cNvSpPr>
                <a:spLocks/>
              </p:cNvSpPr>
              <p:nvPr/>
            </p:nvSpPr>
            <p:spPr bwMode="auto">
              <a:xfrm>
                <a:off x="-1144588" y="5525887"/>
                <a:ext cx="320676" cy="320674"/>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5" name="Freeform 9"/>
              <p:cNvSpPr>
                <a:spLocks/>
              </p:cNvSpPr>
              <p:nvPr/>
            </p:nvSpPr>
            <p:spPr bwMode="auto">
              <a:xfrm>
                <a:off x="-2489200" y="5525887"/>
                <a:ext cx="320676" cy="320674"/>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27" name="Group 26"/>
            <p:cNvGrpSpPr/>
            <p:nvPr/>
          </p:nvGrpSpPr>
          <p:grpSpPr>
            <a:xfrm>
              <a:off x="656250" y="2498565"/>
              <a:ext cx="711200" cy="711200"/>
              <a:chOff x="1119188" y="1858672"/>
              <a:chExt cx="876300" cy="876300"/>
            </a:xfrm>
            <a:solidFill>
              <a:srgbClr val="800000"/>
            </a:solidFill>
          </p:grpSpPr>
          <p:sp>
            <p:nvSpPr>
              <p:cNvPr id="39" name="Freeform 18"/>
              <p:cNvSpPr>
                <a:spLocks noEditPoints="1"/>
              </p:cNvSpPr>
              <p:nvPr/>
            </p:nvSpPr>
            <p:spPr bwMode="auto">
              <a:xfrm>
                <a:off x="1284288" y="2022184"/>
                <a:ext cx="547688" cy="547688"/>
              </a:xfrm>
              <a:custGeom>
                <a:avLst/>
                <a:gdLst>
                  <a:gd name="T0" fmla="*/ 939 w 1879"/>
                  <a:gd name="T1" fmla="*/ 1879 h 1879"/>
                  <a:gd name="T2" fmla="*/ 275 w 1879"/>
                  <a:gd name="T3" fmla="*/ 1604 h 1879"/>
                  <a:gd name="T4" fmla="*/ 0 w 1879"/>
                  <a:gd name="T5" fmla="*/ 939 h 1879"/>
                  <a:gd name="T6" fmla="*/ 275 w 1879"/>
                  <a:gd name="T7" fmla="*/ 275 h 1879"/>
                  <a:gd name="T8" fmla="*/ 939 w 1879"/>
                  <a:gd name="T9" fmla="*/ 0 h 1879"/>
                  <a:gd name="T10" fmla="*/ 1603 w 1879"/>
                  <a:gd name="T11" fmla="*/ 275 h 1879"/>
                  <a:gd name="T12" fmla="*/ 1879 w 1879"/>
                  <a:gd name="T13" fmla="*/ 939 h 1879"/>
                  <a:gd name="T14" fmla="*/ 1603 w 1879"/>
                  <a:gd name="T15" fmla="*/ 1604 h 1879"/>
                  <a:gd name="T16" fmla="*/ 939 w 1879"/>
                  <a:gd name="T17" fmla="*/ 1879 h 1879"/>
                  <a:gd name="T18" fmla="*/ 939 w 1879"/>
                  <a:gd name="T19" fmla="*/ 280 h 1879"/>
                  <a:gd name="T20" fmla="*/ 280 w 1879"/>
                  <a:gd name="T21" fmla="*/ 939 h 1879"/>
                  <a:gd name="T22" fmla="*/ 939 w 1879"/>
                  <a:gd name="T23" fmla="*/ 1599 h 1879"/>
                  <a:gd name="T24" fmla="*/ 1599 w 1879"/>
                  <a:gd name="T25" fmla="*/ 939 h 1879"/>
                  <a:gd name="T26" fmla="*/ 939 w 1879"/>
                  <a:gd name="T27" fmla="*/ 28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9" h="1879">
                    <a:moveTo>
                      <a:pt x="939" y="1879"/>
                    </a:moveTo>
                    <a:cubicBezTo>
                      <a:pt x="688" y="1879"/>
                      <a:pt x="452" y="1781"/>
                      <a:pt x="275" y="1604"/>
                    </a:cubicBezTo>
                    <a:cubicBezTo>
                      <a:pt x="98" y="1426"/>
                      <a:pt x="0" y="1190"/>
                      <a:pt x="0" y="939"/>
                    </a:cubicBezTo>
                    <a:cubicBezTo>
                      <a:pt x="0" y="689"/>
                      <a:pt x="98" y="453"/>
                      <a:pt x="275" y="275"/>
                    </a:cubicBezTo>
                    <a:cubicBezTo>
                      <a:pt x="452" y="98"/>
                      <a:pt x="688" y="0"/>
                      <a:pt x="939" y="0"/>
                    </a:cubicBezTo>
                    <a:cubicBezTo>
                      <a:pt x="1190" y="0"/>
                      <a:pt x="1426" y="98"/>
                      <a:pt x="1603" y="275"/>
                    </a:cubicBezTo>
                    <a:cubicBezTo>
                      <a:pt x="1781" y="453"/>
                      <a:pt x="1879" y="689"/>
                      <a:pt x="1879" y="939"/>
                    </a:cubicBezTo>
                    <a:cubicBezTo>
                      <a:pt x="1879" y="1190"/>
                      <a:pt x="1781" y="1426"/>
                      <a:pt x="1603" y="1604"/>
                    </a:cubicBezTo>
                    <a:cubicBezTo>
                      <a:pt x="1426" y="1781"/>
                      <a:pt x="1190" y="1879"/>
                      <a:pt x="939" y="1879"/>
                    </a:cubicBezTo>
                    <a:close/>
                    <a:moveTo>
                      <a:pt x="939" y="280"/>
                    </a:moveTo>
                    <a:cubicBezTo>
                      <a:pt x="576" y="280"/>
                      <a:pt x="280" y="576"/>
                      <a:pt x="280" y="939"/>
                    </a:cubicBezTo>
                    <a:cubicBezTo>
                      <a:pt x="280" y="1303"/>
                      <a:pt x="576" y="1599"/>
                      <a:pt x="939" y="1599"/>
                    </a:cubicBezTo>
                    <a:cubicBezTo>
                      <a:pt x="1303" y="1599"/>
                      <a:pt x="1599" y="1303"/>
                      <a:pt x="1599" y="939"/>
                    </a:cubicBezTo>
                    <a:cubicBezTo>
                      <a:pt x="1599" y="576"/>
                      <a:pt x="1303" y="280"/>
                      <a:pt x="939"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0" name="Oval 19"/>
              <p:cNvSpPr>
                <a:spLocks noChangeArrowheads="1"/>
              </p:cNvSpPr>
              <p:nvPr/>
            </p:nvSpPr>
            <p:spPr bwMode="auto">
              <a:xfrm>
                <a:off x="1462088" y="2201572"/>
                <a:ext cx="190500" cy="188913"/>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41" name="Freeform 20"/>
              <p:cNvSpPr>
                <a:spLocks noEditPoints="1"/>
              </p:cNvSpPr>
              <p:nvPr/>
            </p:nvSpPr>
            <p:spPr bwMode="auto">
              <a:xfrm>
                <a:off x="1119188" y="1858672"/>
                <a:ext cx="876300" cy="876300"/>
              </a:xfrm>
              <a:custGeom>
                <a:avLst/>
                <a:gdLst>
                  <a:gd name="T0" fmla="*/ 1504 w 3009"/>
                  <a:gd name="T1" fmla="*/ 3009 h 3009"/>
                  <a:gd name="T2" fmla="*/ 918 w 3009"/>
                  <a:gd name="T3" fmla="*/ 2891 h 3009"/>
                  <a:gd name="T4" fmla="*/ 440 w 3009"/>
                  <a:gd name="T5" fmla="*/ 2568 h 3009"/>
                  <a:gd name="T6" fmla="*/ 118 w 3009"/>
                  <a:gd name="T7" fmla="*/ 2090 h 3009"/>
                  <a:gd name="T8" fmla="*/ 0 w 3009"/>
                  <a:gd name="T9" fmla="*/ 1504 h 3009"/>
                  <a:gd name="T10" fmla="*/ 118 w 3009"/>
                  <a:gd name="T11" fmla="*/ 919 h 3009"/>
                  <a:gd name="T12" fmla="*/ 440 w 3009"/>
                  <a:gd name="T13" fmla="*/ 441 h 3009"/>
                  <a:gd name="T14" fmla="*/ 918 w 3009"/>
                  <a:gd name="T15" fmla="*/ 118 h 3009"/>
                  <a:gd name="T16" fmla="*/ 1504 w 3009"/>
                  <a:gd name="T17" fmla="*/ 0 h 3009"/>
                  <a:gd name="T18" fmla="*/ 2090 w 3009"/>
                  <a:gd name="T19" fmla="*/ 118 h 3009"/>
                  <a:gd name="T20" fmla="*/ 2568 w 3009"/>
                  <a:gd name="T21" fmla="*/ 441 h 3009"/>
                  <a:gd name="T22" fmla="*/ 2890 w 3009"/>
                  <a:gd name="T23" fmla="*/ 919 h 3009"/>
                  <a:gd name="T24" fmla="*/ 3009 w 3009"/>
                  <a:gd name="T25" fmla="*/ 1504 h 3009"/>
                  <a:gd name="T26" fmla="*/ 2890 w 3009"/>
                  <a:gd name="T27" fmla="*/ 2090 h 3009"/>
                  <a:gd name="T28" fmla="*/ 2568 w 3009"/>
                  <a:gd name="T29" fmla="*/ 2568 h 3009"/>
                  <a:gd name="T30" fmla="*/ 2090 w 3009"/>
                  <a:gd name="T31" fmla="*/ 2891 h 3009"/>
                  <a:gd name="T32" fmla="*/ 1504 w 3009"/>
                  <a:gd name="T33" fmla="*/ 3009 h 3009"/>
                  <a:gd name="T34" fmla="*/ 1504 w 3009"/>
                  <a:gd name="T35" fmla="*/ 280 h 3009"/>
                  <a:gd name="T36" fmla="*/ 280 w 3009"/>
                  <a:gd name="T37" fmla="*/ 1504 h 3009"/>
                  <a:gd name="T38" fmla="*/ 1504 w 3009"/>
                  <a:gd name="T39" fmla="*/ 2729 h 3009"/>
                  <a:gd name="T40" fmla="*/ 2729 w 3009"/>
                  <a:gd name="T41" fmla="*/ 1504 h 3009"/>
                  <a:gd name="T42" fmla="*/ 1504 w 3009"/>
                  <a:gd name="T43" fmla="*/ 280 h 3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09" h="3009">
                    <a:moveTo>
                      <a:pt x="1504" y="3009"/>
                    </a:moveTo>
                    <a:cubicBezTo>
                      <a:pt x="1301" y="3009"/>
                      <a:pt x="1104" y="2969"/>
                      <a:pt x="918" y="2891"/>
                    </a:cubicBezTo>
                    <a:cubicBezTo>
                      <a:pt x="739" y="2815"/>
                      <a:pt x="578" y="2706"/>
                      <a:pt x="440" y="2568"/>
                    </a:cubicBezTo>
                    <a:cubicBezTo>
                      <a:pt x="302" y="2430"/>
                      <a:pt x="194" y="2269"/>
                      <a:pt x="118" y="2090"/>
                    </a:cubicBezTo>
                    <a:cubicBezTo>
                      <a:pt x="39" y="1905"/>
                      <a:pt x="0" y="1708"/>
                      <a:pt x="0" y="1504"/>
                    </a:cubicBezTo>
                    <a:cubicBezTo>
                      <a:pt x="0" y="1301"/>
                      <a:pt x="39" y="1104"/>
                      <a:pt x="118" y="919"/>
                    </a:cubicBezTo>
                    <a:cubicBezTo>
                      <a:pt x="194" y="740"/>
                      <a:pt x="302" y="579"/>
                      <a:pt x="440" y="441"/>
                    </a:cubicBezTo>
                    <a:cubicBezTo>
                      <a:pt x="578" y="302"/>
                      <a:pt x="739" y="194"/>
                      <a:pt x="918" y="118"/>
                    </a:cubicBezTo>
                    <a:cubicBezTo>
                      <a:pt x="1104" y="40"/>
                      <a:pt x="1301" y="0"/>
                      <a:pt x="1504" y="0"/>
                    </a:cubicBezTo>
                    <a:cubicBezTo>
                      <a:pt x="1707" y="0"/>
                      <a:pt x="1904" y="40"/>
                      <a:pt x="2090" y="118"/>
                    </a:cubicBezTo>
                    <a:cubicBezTo>
                      <a:pt x="2269" y="194"/>
                      <a:pt x="2430" y="302"/>
                      <a:pt x="2568" y="441"/>
                    </a:cubicBezTo>
                    <a:cubicBezTo>
                      <a:pt x="2706" y="579"/>
                      <a:pt x="2815" y="740"/>
                      <a:pt x="2890" y="919"/>
                    </a:cubicBezTo>
                    <a:cubicBezTo>
                      <a:pt x="2969" y="1104"/>
                      <a:pt x="3009" y="1301"/>
                      <a:pt x="3009" y="1504"/>
                    </a:cubicBezTo>
                    <a:cubicBezTo>
                      <a:pt x="3009" y="1708"/>
                      <a:pt x="2969" y="1905"/>
                      <a:pt x="2890" y="2090"/>
                    </a:cubicBezTo>
                    <a:cubicBezTo>
                      <a:pt x="2815" y="2269"/>
                      <a:pt x="2706" y="2430"/>
                      <a:pt x="2568" y="2568"/>
                    </a:cubicBezTo>
                    <a:cubicBezTo>
                      <a:pt x="2430" y="2706"/>
                      <a:pt x="2269" y="2815"/>
                      <a:pt x="2090" y="2891"/>
                    </a:cubicBezTo>
                    <a:cubicBezTo>
                      <a:pt x="1904" y="2969"/>
                      <a:pt x="1707" y="3009"/>
                      <a:pt x="1504" y="3009"/>
                    </a:cubicBezTo>
                    <a:close/>
                    <a:moveTo>
                      <a:pt x="1504" y="280"/>
                    </a:moveTo>
                    <a:cubicBezTo>
                      <a:pt x="829" y="280"/>
                      <a:pt x="280" y="829"/>
                      <a:pt x="280" y="1504"/>
                    </a:cubicBezTo>
                    <a:cubicBezTo>
                      <a:pt x="280" y="2180"/>
                      <a:pt x="829" y="2729"/>
                      <a:pt x="1504" y="2729"/>
                    </a:cubicBezTo>
                    <a:cubicBezTo>
                      <a:pt x="2179" y="2729"/>
                      <a:pt x="2729" y="2180"/>
                      <a:pt x="2729" y="1504"/>
                    </a:cubicBezTo>
                    <a:cubicBezTo>
                      <a:pt x="2729" y="829"/>
                      <a:pt x="2179" y="280"/>
                      <a:pt x="1504" y="28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46" name="Group 45"/>
          <p:cNvGrpSpPr/>
          <p:nvPr/>
        </p:nvGrpSpPr>
        <p:grpSpPr>
          <a:xfrm>
            <a:off x="686747" y="2231684"/>
            <a:ext cx="1023994" cy="1037301"/>
            <a:chOff x="2159572" y="2334726"/>
            <a:chExt cx="1188244" cy="1188244"/>
          </a:xfrm>
        </p:grpSpPr>
        <p:grpSp>
          <p:nvGrpSpPr>
            <p:cNvPr id="47" name="Group 46"/>
            <p:cNvGrpSpPr/>
            <p:nvPr/>
          </p:nvGrpSpPr>
          <p:grpSpPr>
            <a:xfrm>
              <a:off x="2159572" y="2334726"/>
              <a:ext cx="1188244" cy="1188244"/>
              <a:chOff x="-2489200" y="4289426"/>
              <a:chExt cx="1665288" cy="1665288"/>
            </a:xfrm>
          </p:grpSpPr>
          <p:sp>
            <p:nvSpPr>
              <p:cNvPr id="53"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4"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5"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6"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48" name="Group 47"/>
            <p:cNvGrpSpPr/>
            <p:nvPr/>
          </p:nvGrpSpPr>
          <p:grpSpPr>
            <a:xfrm>
              <a:off x="2512440" y="2580808"/>
              <a:ext cx="482509" cy="693148"/>
              <a:chOff x="-2831873" y="3071792"/>
              <a:chExt cx="1250950" cy="1797050"/>
            </a:xfrm>
            <a:solidFill>
              <a:srgbClr val="800000"/>
            </a:solidFill>
          </p:grpSpPr>
          <p:sp>
            <p:nvSpPr>
              <p:cNvPr id="49" name="Freeform 33"/>
              <p:cNvSpPr>
                <a:spLocks/>
              </p:cNvSpPr>
              <p:nvPr/>
            </p:nvSpPr>
            <p:spPr bwMode="auto">
              <a:xfrm>
                <a:off x="-2563586" y="3071792"/>
                <a:ext cx="741363" cy="806450"/>
              </a:xfrm>
              <a:custGeom>
                <a:avLst/>
                <a:gdLst>
                  <a:gd name="T0" fmla="*/ 446 w 467"/>
                  <a:gd name="T1" fmla="*/ 508 h 508"/>
                  <a:gd name="T2" fmla="*/ 467 w 467"/>
                  <a:gd name="T3" fmla="*/ 0 h 508"/>
                  <a:gd name="T4" fmla="*/ 0 w 467"/>
                  <a:gd name="T5" fmla="*/ 0 h 508"/>
                  <a:gd name="T6" fmla="*/ 21 w 467"/>
                  <a:gd name="T7" fmla="*/ 508 h 508"/>
                  <a:gd name="T8" fmla="*/ 446 w 467"/>
                  <a:gd name="T9" fmla="*/ 508 h 508"/>
                  <a:gd name="T10" fmla="*/ 446 w 467"/>
                  <a:gd name="T11" fmla="*/ 508 h 508"/>
                </a:gdLst>
                <a:ahLst/>
                <a:cxnLst>
                  <a:cxn ang="0">
                    <a:pos x="T0" y="T1"/>
                  </a:cxn>
                  <a:cxn ang="0">
                    <a:pos x="T2" y="T3"/>
                  </a:cxn>
                  <a:cxn ang="0">
                    <a:pos x="T4" y="T5"/>
                  </a:cxn>
                  <a:cxn ang="0">
                    <a:pos x="T6" y="T7"/>
                  </a:cxn>
                  <a:cxn ang="0">
                    <a:pos x="T8" y="T9"/>
                  </a:cxn>
                  <a:cxn ang="0">
                    <a:pos x="T10" y="T11"/>
                  </a:cxn>
                </a:cxnLst>
                <a:rect l="0" t="0" r="r" b="b"/>
                <a:pathLst>
                  <a:path w="467" h="508">
                    <a:moveTo>
                      <a:pt x="446" y="508"/>
                    </a:moveTo>
                    <a:lnTo>
                      <a:pt x="467" y="0"/>
                    </a:lnTo>
                    <a:lnTo>
                      <a:pt x="0" y="0"/>
                    </a:lnTo>
                    <a:lnTo>
                      <a:pt x="21" y="508"/>
                    </a:lnTo>
                    <a:lnTo>
                      <a:pt x="446" y="508"/>
                    </a:lnTo>
                    <a:lnTo>
                      <a:pt x="446" y="508"/>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0" name="Freeform 34"/>
              <p:cNvSpPr>
                <a:spLocks/>
              </p:cNvSpPr>
              <p:nvPr/>
            </p:nvSpPr>
            <p:spPr bwMode="auto">
              <a:xfrm>
                <a:off x="-2530248" y="4548167"/>
                <a:ext cx="320675" cy="320675"/>
              </a:xfrm>
              <a:custGeom>
                <a:avLst/>
                <a:gdLst>
                  <a:gd name="T0" fmla="*/ 0 w 202"/>
                  <a:gd name="T1" fmla="*/ 0 h 202"/>
                  <a:gd name="T2" fmla="*/ 202 w 202"/>
                  <a:gd name="T3" fmla="*/ 100 h 202"/>
                  <a:gd name="T4" fmla="*/ 0 w 202"/>
                  <a:gd name="T5" fmla="*/ 202 h 202"/>
                  <a:gd name="T6" fmla="*/ 0 w 202"/>
                  <a:gd name="T7" fmla="*/ 0 h 202"/>
                  <a:gd name="T8" fmla="*/ 0 w 202"/>
                  <a:gd name="T9" fmla="*/ 0 h 202"/>
                </a:gdLst>
                <a:ahLst/>
                <a:cxnLst>
                  <a:cxn ang="0">
                    <a:pos x="T0" y="T1"/>
                  </a:cxn>
                  <a:cxn ang="0">
                    <a:pos x="T2" y="T3"/>
                  </a:cxn>
                  <a:cxn ang="0">
                    <a:pos x="T4" y="T5"/>
                  </a:cxn>
                  <a:cxn ang="0">
                    <a:pos x="T6" y="T7"/>
                  </a:cxn>
                  <a:cxn ang="0">
                    <a:pos x="T8" y="T9"/>
                  </a:cxn>
                </a:cxnLst>
                <a:rect l="0" t="0" r="r" b="b"/>
                <a:pathLst>
                  <a:path w="202" h="202">
                    <a:moveTo>
                      <a:pt x="0" y="0"/>
                    </a:moveTo>
                    <a:lnTo>
                      <a:pt x="202" y="100"/>
                    </a:lnTo>
                    <a:lnTo>
                      <a:pt x="0" y="202"/>
                    </a:lnTo>
                    <a:lnTo>
                      <a:pt x="0" y="0"/>
                    </a:lnTo>
                    <a:lnTo>
                      <a:pt x="0" y="0"/>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1" name="Freeform 35"/>
              <p:cNvSpPr>
                <a:spLocks/>
              </p:cNvSpPr>
              <p:nvPr/>
            </p:nvSpPr>
            <p:spPr bwMode="auto">
              <a:xfrm>
                <a:off x="-2209573" y="4548167"/>
                <a:ext cx="323850" cy="320675"/>
              </a:xfrm>
              <a:custGeom>
                <a:avLst/>
                <a:gdLst>
                  <a:gd name="T0" fmla="*/ 204 w 204"/>
                  <a:gd name="T1" fmla="*/ 202 h 202"/>
                  <a:gd name="T2" fmla="*/ 0 w 204"/>
                  <a:gd name="T3" fmla="*/ 100 h 202"/>
                  <a:gd name="T4" fmla="*/ 204 w 204"/>
                  <a:gd name="T5" fmla="*/ 0 h 202"/>
                  <a:gd name="T6" fmla="*/ 204 w 204"/>
                  <a:gd name="T7" fmla="*/ 202 h 202"/>
                  <a:gd name="T8" fmla="*/ 204 w 204"/>
                  <a:gd name="T9" fmla="*/ 202 h 202"/>
                </a:gdLst>
                <a:ahLst/>
                <a:cxnLst>
                  <a:cxn ang="0">
                    <a:pos x="T0" y="T1"/>
                  </a:cxn>
                  <a:cxn ang="0">
                    <a:pos x="T2" y="T3"/>
                  </a:cxn>
                  <a:cxn ang="0">
                    <a:pos x="T4" y="T5"/>
                  </a:cxn>
                  <a:cxn ang="0">
                    <a:pos x="T6" y="T7"/>
                  </a:cxn>
                  <a:cxn ang="0">
                    <a:pos x="T8" y="T9"/>
                  </a:cxn>
                </a:cxnLst>
                <a:rect l="0" t="0" r="r" b="b"/>
                <a:pathLst>
                  <a:path w="204" h="202">
                    <a:moveTo>
                      <a:pt x="204" y="202"/>
                    </a:moveTo>
                    <a:lnTo>
                      <a:pt x="0" y="100"/>
                    </a:lnTo>
                    <a:lnTo>
                      <a:pt x="204" y="0"/>
                    </a:lnTo>
                    <a:lnTo>
                      <a:pt x="204" y="202"/>
                    </a:lnTo>
                    <a:lnTo>
                      <a:pt x="204" y="202"/>
                    </a:ln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52" name="Freeform 36"/>
              <p:cNvSpPr>
                <a:spLocks/>
              </p:cNvSpPr>
              <p:nvPr/>
            </p:nvSpPr>
            <p:spPr bwMode="auto">
              <a:xfrm>
                <a:off x="-2831873" y="3878242"/>
                <a:ext cx="1250950" cy="252413"/>
              </a:xfrm>
              <a:custGeom>
                <a:avLst/>
                <a:gdLst>
                  <a:gd name="T0" fmla="*/ 299 w 332"/>
                  <a:gd name="T1" fmla="*/ 0 h 67"/>
                  <a:gd name="T2" fmla="*/ 269 w 332"/>
                  <a:gd name="T3" fmla="*/ 21 h 67"/>
                  <a:gd name="T4" fmla="*/ 269 w 332"/>
                  <a:gd name="T5" fmla="*/ 21 h 67"/>
                  <a:gd name="T6" fmla="*/ 265 w 332"/>
                  <a:gd name="T7" fmla="*/ 24 h 67"/>
                  <a:gd name="T8" fmla="*/ 265 w 332"/>
                  <a:gd name="T9" fmla="*/ 24 h 67"/>
                  <a:gd name="T10" fmla="*/ 166 w 332"/>
                  <a:gd name="T11" fmla="*/ 50 h 67"/>
                  <a:gd name="T12" fmla="*/ 67 w 332"/>
                  <a:gd name="T13" fmla="*/ 24 h 67"/>
                  <a:gd name="T14" fmla="*/ 67 w 332"/>
                  <a:gd name="T15" fmla="*/ 24 h 67"/>
                  <a:gd name="T16" fmla="*/ 62 w 332"/>
                  <a:gd name="T17" fmla="*/ 21 h 67"/>
                  <a:gd name="T18" fmla="*/ 62 w 332"/>
                  <a:gd name="T19" fmla="*/ 21 h 67"/>
                  <a:gd name="T20" fmla="*/ 58 w 332"/>
                  <a:gd name="T21" fmla="*/ 19 h 67"/>
                  <a:gd name="T22" fmla="*/ 58 w 332"/>
                  <a:gd name="T23" fmla="*/ 19 h 67"/>
                  <a:gd name="T24" fmla="*/ 33 w 332"/>
                  <a:gd name="T25" fmla="*/ 0 h 67"/>
                  <a:gd name="T26" fmla="*/ 0 w 332"/>
                  <a:gd name="T27" fmla="*/ 33 h 67"/>
                  <a:gd name="T28" fmla="*/ 34 w 332"/>
                  <a:gd name="T29" fmla="*/ 67 h 67"/>
                  <a:gd name="T30" fmla="*/ 297 w 332"/>
                  <a:gd name="T31" fmla="*/ 67 h 67"/>
                  <a:gd name="T32" fmla="*/ 332 w 332"/>
                  <a:gd name="T33" fmla="*/ 33 h 67"/>
                  <a:gd name="T34" fmla="*/ 299 w 332"/>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2" h="67">
                    <a:moveTo>
                      <a:pt x="299" y="0"/>
                    </a:moveTo>
                    <a:cubicBezTo>
                      <a:pt x="290" y="8"/>
                      <a:pt x="280" y="15"/>
                      <a:pt x="269" y="21"/>
                    </a:cubicBezTo>
                    <a:cubicBezTo>
                      <a:pt x="269" y="21"/>
                      <a:pt x="269" y="21"/>
                      <a:pt x="269" y="21"/>
                    </a:cubicBezTo>
                    <a:cubicBezTo>
                      <a:pt x="268" y="22"/>
                      <a:pt x="267" y="23"/>
                      <a:pt x="265" y="24"/>
                    </a:cubicBezTo>
                    <a:cubicBezTo>
                      <a:pt x="265" y="24"/>
                      <a:pt x="265" y="24"/>
                      <a:pt x="265" y="24"/>
                    </a:cubicBezTo>
                    <a:cubicBezTo>
                      <a:pt x="235" y="41"/>
                      <a:pt x="202" y="50"/>
                      <a:pt x="166" y="50"/>
                    </a:cubicBezTo>
                    <a:cubicBezTo>
                      <a:pt x="130" y="50"/>
                      <a:pt x="96" y="41"/>
                      <a:pt x="67" y="24"/>
                    </a:cubicBezTo>
                    <a:cubicBezTo>
                      <a:pt x="67" y="24"/>
                      <a:pt x="67" y="24"/>
                      <a:pt x="67" y="24"/>
                    </a:cubicBezTo>
                    <a:cubicBezTo>
                      <a:pt x="65" y="23"/>
                      <a:pt x="64" y="22"/>
                      <a:pt x="62" y="21"/>
                    </a:cubicBezTo>
                    <a:cubicBezTo>
                      <a:pt x="62" y="21"/>
                      <a:pt x="62" y="21"/>
                      <a:pt x="62" y="21"/>
                    </a:cubicBezTo>
                    <a:cubicBezTo>
                      <a:pt x="61" y="20"/>
                      <a:pt x="59" y="20"/>
                      <a:pt x="58" y="19"/>
                    </a:cubicBezTo>
                    <a:cubicBezTo>
                      <a:pt x="58" y="19"/>
                      <a:pt x="58" y="19"/>
                      <a:pt x="58" y="19"/>
                    </a:cubicBezTo>
                    <a:cubicBezTo>
                      <a:pt x="49" y="12"/>
                      <a:pt x="40" y="6"/>
                      <a:pt x="33" y="0"/>
                    </a:cubicBezTo>
                    <a:cubicBezTo>
                      <a:pt x="15" y="0"/>
                      <a:pt x="0" y="15"/>
                      <a:pt x="0" y="33"/>
                    </a:cubicBezTo>
                    <a:cubicBezTo>
                      <a:pt x="0" y="52"/>
                      <a:pt x="16" y="67"/>
                      <a:pt x="34" y="67"/>
                    </a:cubicBezTo>
                    <a:cubicBezTo>
                      <a:pt x="35" y="67"/>
                      <a:pt x="297" y="67"/>
                      <a:pt x="297" y="67"/>
                    </a:cubicBezTo>
                    <a:cubicBezTo>
                      <a:pt x="316" y="67"/>
                      <a:pt x="332" y="52"/>
                      <a:pt x="332" y="33"/>
                    </a:cubicBezTo>
                    <a:cubicBezTo>
                      <a:pt x="332" y="15"/>
                      <a:pt x="317" y="0"/>
                      <a:pt x="299" y="0"/>
                    </a:cubicBezTo>
                    <a:close/>
                  </a:path>
                </a:pathLst>
              </a:custGeom>
              <a:solidFill>
                <a:schemeClr val="accent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grpSp>
        <p:nvGrpSpPr>
          <p:cNvPr id="57" name="Group 56"/>
          <p:cNvGrpSpPr/>
          <p:nvPr/>
        </p:nvGrpSpPr>
        <p:grpSpPr>
          <a:xfrm>
            <a:off x="7405858" y="2231684"/>
            <a:ext cx="1023994" cy="1037301"/>
            <a:chOff x="4001414" y="2334726"/>
            <a:chExt cx="1188244" cy="1188244"/>
          </a:xfrm>
        </p:grpSpPr>
        <p:grpSp>
          <p:nvGrpSpPr>
            <p:cNvPr id="58" name="Group 57"/>
            <p:cNvGrpSpPr/>
            <p:nvPr/>
          </p:nvGrpSpPr>
          <p:grpSpPr>
            <a:xfrm>
              <a:off x="4001414" y="2334726"/>
              <a:ext cx="1188244" cy="1188244"/>
              <a:chOff x="-2489200" y="4289426"/>
              <a:chExt cx="1665288" cy="1665288"/>
            </a:xfrm>
          </p:grpSpPr>
          <p:sp>
            <p:nvSpPr>
              <p:cNvPr id="60"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1"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2"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63"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sp>
          <p:nvSpPr>
            <p:cNvPr id="59" name="Freeform 26"/>
            <p:cNvSpPr>
              <a:spLocks noEditPoints="1"/>
            </p:cNvSpPr>
            <p:nvPr/>
          </p:nvSpPr>
          <p:spPr bwMode="auto">
            <a:xfrm>
              <a:off x="4243209" y="2577489"/>
              <a:ext cx="704655" cy="702719"/>
            </a:xfrm>
            <a:custGeom>
              <a:avLst/>
              <a:gdLst>
                <a:gd name="T0" fmla="*/ 76 w 153"/>
                <a:gd name="T1" fmla="*/ 0 h 153"/>
                <a:gd name="T2" fmla="*/ 0 w 153"/>
                <a:gd name="T3" fmla="*/ 77 h 153"/>
                <a:gd name="T4" fmla="*/ 76 w 153"/>
                <a:gd name="T5" fmla="*/ 153 h 153"/>
                <a:gd name="T6" fmla="*/ 153 w 153"/>
                <a:gd name="T7" fmla="*/ 77 h 153"/>
                <a:gd name="T8" fmla="*/ 76 w 153"/>
                <a:gd name="T9" fmla="*/ 0 h 153"/>
                <a:gd name="T10" fmla="*/ 102 w 153"/>
                <a:gd name="T11" fmla="*/ 127 h 153"/>
                <a:gd name="T12" fmla="*/ 68 w 153"/>
                <a:gd name="T13" fmla="*/ 82 h 153"/>
                <a:gd name="T14" fmla="*/ 68 w 153"/>
                <a:gd name="T15" fmla="*/ 25 h 153"/>
                <a:gd name="T16" fmla="*/ 85 w 153"/>
                <a:gd name="T17" fmla="*/ 25 h 153"/>
                <a:gd name="T18" fmla="*/ 85 w 153"/>
                <a:gd name="T19" fmla="*/ 76 h 153"/>
                <a:gd name="T20" fmla="*/ 116 w 153"/>
                <a:gd name="T21" fmla="*/ 117 h 153"/>
                <a:gd name="T22" fmla="*/ 102 w 153"/>
                <a:gd name="T23" fmla="*/ 12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153">
                  <a:moveTo>
                    <a:pt x="76" y="0"/>
                  </a:moveTo>
                  <a:cubicBezTo>
                    <a:pt x="34" y="0"/>
                    <a:pt x="0" y="35"/>
                    <a:pt x="0" y="77"/>
                  </a:cubicBezTo>
                  <a:cubicBezTo>
                    <a:pt x="0" y="119"/>
                    <a:pt x="34" y="153"/>
                    <a:pt x="76" y="153"/>
                  </a:cubicBezTo>
                  <a:cubicBezTo>
                    <a:pt x="118" y="153"/>
                    <a:pt x="153" y="119"/>
                    <a:pt x="153" y="77"/>
                  </a:cubicBezTo>
                  <a:cubicBezTo>
                    <a:pt x="153" y="35"/>
                    <a:pt x="118" y="0"/>
                    <a:pt x="76" y="0"/>
                  </a:cubicBezTo>
                  <a:close/>
                  <a:moveTo>
                    <a:pt x="102" y="127"/>
                  </a:moveTo>
                  <a:cubicBezTo>
                    <a:pt x="68" y="82"/>
                    <a:pt x="68" y="82"/>
                    <a:pt x="68" y="82"/>
                  </a:cubicBezTo>
                  <a:cubicBezTo>
                    <a:pt x="68" y="25"/>
                    <a:pt x="68" y="25"/>
                    <a:pt x="68" y="25"/>
                  </a:cubicBezTo>
                  <a:cubicBezTo>
                    <a:pt x="85" y="25"/>
                    <a:pt x="85" y="25"/>
                    <a:pt x="85" y="25"/>
                  </a:cubicBezTo>
                  <a:cubicBezTo>
                    <a:pt x="85" y="76"/>
                    <a:pt x="85" y="76"/>
                    <a:pt x="85" y="76"/>
                  </a:cubicBezTo>
                  <a:cubicBezTo>
                    <a:pt x="116" y="117"/>
                    <a:pt x="116" y="117"/>
                    <a:pt x="116" y="117"/>
                  </a:cubicBezTo>
                  <a:lnTo>
                    <a:pt x="102" y="127"/>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nvGrpSpPr>
          <p:cNvPr id="64" name="Group 63"/>
          <p:cNvGrpSpPr/>
          <p:nvPr/>
        </p:nvGrpSpPr>
        <p:grpSpPr>
          <a:xfrm>
            <a:off x="5229867" y="2231684"/>
            <a:ext cx="1023994" cy="1037301"/>
            <a:chOff x="5826260" y="2334726"/>
            <a:chExt cx="1188244" cy="1188244"/>
          </a:xfrm>
        </p:grpSpPr>
        <p:grpSp>
          <p:nvGrpSpPr>
            <p:cNvPr id="65" name="Group 64"/>
            <p:cNvGrpSpPr/>
            <p:nvPr/>
          </p:nvGrpSpPr>
          <p:grpSpPr>
            <a:xfrm>
              <a:off x="5826260" y="2334726"/>
              <a:ext cx="1188244" cy="1188244"/>
              <a:chOff x="-2489200" y="4289426"/>
              <a:chExt cx="1665288" cy="1665288"/>
            </a:xfrm>
          </p:grpSpPr>
          <p:sp>
            <p:nvSpPr>
              <p:cNvPr id="74" name="Freeform 6"/>
              <p:cNvSpPr>
                <a:spLocks/>
              </p:cNvSpPr>
              <p:nvPr/>
            </p:nvSpPr>
            <p:spPr bwMode="auto">
              <a:xfrm>
                <a:off x="-2489200" y="4289426"/>
                <a:ext cx="320675" cy="320675"/>
              </a:xfrm>
              <a:custGeom>
                <a:avLst/>
                <a:gdLst>
                  <a:gd name="T0" fmla="*/ 40 w 202"/>
                  <a:gd name="T1" fmla="*/ 41 h 202"/>
                  <a:gd name="T2" fmla="*/ 202 w 202"/>
                  <a:gd name="T3" fmla="*/ 41 h 202"/>
                  <a:gd name="T4" fmla="*/ 202 w 202"/>
                  <a:gd name="T5" fmla="*/ 0 h 202"/>
                  <a:gd name="T6" fmla="*/ 0 w 202"/>
                  <a:gd name="T7" fmla="*/ 0 h 202"/>
                  <a:gd name="T8" fmla="*/ 0 w 202"/>
                  <a:gd name="T9" fmla="*/ 202 h 202"/>
                  <a:gd name="T10" fmla="*/ 40 w 202"/>
                  <a:gd name="T11" fmla="*/ 202 h 202"/>
                  <a:gd name="T12" fmla="*/ 40 w 202"/>
                  <a:gd name="T13" fmla="*/ 41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41"/>
                    </a:moveTo>
                    <a:lnTo>
                      <a:pt x="202" y="41"/>
                    </a:lnTo>
                    <a:lnTo>
                      <a:pt x="202" y="0"/>
                    </a:lnTo>
                    <a:lnTo>
                      <a:pt x="0" y="0"/>
                    </a:lnTo>
                    <a:lnTo>
                      <a:pt x="0" y="202"/>
                    </a:lnTo>
                    <a:lnTo>
                      <a:pt x="40" y="202"/>
                    </a:lnTo>
                    <a:lnTo>
                      <a:pt x="40" y="41"/>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5" name="Freeform 7"/>
              <p:cNvSpPr>
                <a:spLocks/>
              </p:cNvSpPr>
              <p:nvPr/>
            </p:nvSpPr>
            <p:spPr bwMode="auto">
              <a:xfrm>
                <a:off x="-1144587" y="4289426"/>
                <a:ext cx="320675" cy="320675"/>
              </a:xfrm>
              <a:custGeom>
                <a:avLst/>
                <a:gdLst>
                  <a:gd name="T0" fmla="*/ 162 w 202"/>
                  <a:gd name="T1" fmla="*/ 202 h 202"/>
                  <a:gd name="T2" fmla="*/ 202 w 202"/>
                  <a:gd name="T3" fmla="*/ 202 h 202"/>
                  <a:gd name="T4" fmla="*/ 202 w 202"/>
                  <a:gd name="T5" fmla="*/ 0 h 202"/>
                  <a:gd name="T6" fmla="*/ 0 w 202"/>
                  <a:gd name="T7" fmla="*/ 0 h 202"/>
                  <a:gd name="T8" fmla="*/ 0 w 202"/>
                  <a:gd name="T9" fmla="*/ 41 h 202"/>
                  <a:gd name="T10" fmla="*/ 162 w 202"/>
                  <a:gd name="T11" fmla="*/ 41 h 202"/>
                  <a:gd name="T12" fmla="*/ 162 w 202"/>
                  <a:gd name="T13" fmla="*/ 202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202"/>
                    </a:moveTo>
                    <a:lnTo>
                      <a:pt x="202" y="202"/>
                    </a:lnTo>
                    <a:lnTo>
                      <a:pt x="202" y="0"/>
                    </a:lnTo>
                    <a:lnTo>
                      <a:pt x="0" y="0"/>
                    </a:lnTo>
                    <a:lnTo>
                      <a:pt x="0" y="41"/>
                    </a:lnTo>
                    <a:lnTo>
                      <a:pt x="162" y="41"/>
                    </a:lnTo>
                    <a:lnTo>
                      <a:pt x="162" y="202"/>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6" name="Freeform 8"/>
              <p:cNvSpPr>
                <a:spLocks/>
              </p:cNvSpPr>
              <p:nvPr/>
            </p:nvSpPr>
            <p:spPr bwMode="auto">
              <a:xfrm>
                <a:off x="-1144587" y="5634039"/>
                <a:ext cx="320675" cy="320675"/>
              </a:xfrm>
              <a:custGeom>
                <a:avLst/>
                <a:gdLst>
                  <a:gd name="T0" fmla="*/ 162 w 202"/>
                  <a:gd name="T1" fmla="*/ 0 h 202"/>
                  <a:gd name="T2" fmla="*/ 162 w 202"/>
                  <a:gd name="T3" fmla="*/ 162 h 202"/>
                  <a:gd name="T4" fmla="*/ 0 w 202"/>
                  <a:gd name="T5" fmla="*/ 162 h 202"/>
                  <a:gd name="T6" fmla="*/ 0 w 202"/>
                  <a:gd name="T7" fmla="*/ 202 h 202"/>
                  <a:gd name="T8" fmla="*/ 202 w 202"/>
                  <a:gd name="T9" fmla="*/ 202 h 202"/>
                  <a:gd name="T10" fmla="*/ 202 w 202"/>
                  <a:gd name="T11" fmla="*/ 0 h 202"/>
                  <a:gd name="T12" fmla="*/ 162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162" y="0"/>
                    </a:moveTo>
                    <a:lnTo>
                      <a:pt x="162" y="162"/>
                    </a:lnTo>
                    <a:lnTo>
                      <a:pt x="0" y="162"/>
                    </a:lnTo>
                    <a:lnTo>
                      <a:pt x="0" y="202"/>
                    </a:lnTo>
                    <a:lnTo>
                      <a:pt x="202" y="202"/>
                    </a:lnTo>
                    <a:lnTo>
                      <a:pt x="202" y="0"/>
                    </a:lnTo>
                    <a:lnTo>
                      <a:pt x="162"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sp>
            <p:nvSpPr>
              <p:cNvPr id="77" name="Freeform 9"/>
              <p:cNvSpPr>
                <a:spLocks/>
              </p:cNvSpPr>
              <p:nvPr/>
            </p:nvSpPr>
            <p:spPr bwMode="auto">
              <a:xfrm>
                <a:off x="-2489200" y="5634039"/>
                <a:ext cx="320675" cy="320675"/>
              </a:xfrm>
              <a:custGeom>
                <a:avLst/>
                <a:gdLst>
                  <a:gd name="T0" fmla="*/ 40 w 202"/>
                  <a:gd name="T1" fmla="*/ 0 h 202"/>
                  <a:gd name="T2" fmla="*/ 0 w 202"/>
                  <a:gd name="T3" fmla="*/ 0 h 202"/>
                  <a:gd name="T4" fmla="*/ 0 w 202"/>
                  <a:gd name="T5" fmla="*/ 202 h 202"/>
                  <a:gd name="T6" fmla="*/ 202 w 202"/>
                  <a:gd name="T7" fmla="*/ 202 h 202"/>
                  <a:gd name="T8" fmla="*/ 202 w 202"/>
                  <a:gd name="T9" fmla="*/ 162 h 202"/>
                  <a:gd name="T10" fmla="*/ 40 w 202"/>
                  <a:gd name="T11" fmla="*/ 162 h 202"/>
                  <a:gd name="T12" fmla="*/ 40 w 20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202" h="202">
                    <a:moveTo>
                      <a:pt x="40" y="0"/>
                    </a:moveTo>
                    <a:lnTo>
                      <a:pt x="0" y="0"/>
                    </a:lnTo>
                    <a:lnTo>
                      <a:pt x="0" y="202"/>
                    </a:lnTo>
                    <a:lnTo>
                      <a:pt x="202" y="202"/>
                    </a:lnTo>
                    <a:lnTo>
                      <a:pt x="202" y="162"/>
                    </a:lnTo>
                    <a:lnTo>
                      <a:pt x="40" y="162"/>
                    </a:lnTo>
                    <a:lnTo>
                      <a:pt x="40" y="0"/>
                    </a:lnTo>
                    <a:close/>
                  </a:path>
                </a:pathLst>
              </a:custGeom>
              <a:solidFill>
                <a:srgbClr val="333333"/>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endParaRPr>
              </a:p>
            </p:txBody>
          </p:sp>
        </p:grpSp>
        <p:grpSp>
          <p:nvGrpSpPr>
            <p:cNvPr id="66" name="Group 65"/>
            <p:cNvGrpSpPr/>
            <p:nvPr/>
          </p:nvGrpSpPr>
          <p:grpSpPr>
            <a:xfrm>
              <a:off x="5956284" y="2618482"/>
              <a:ext cx="928196" cy="620733"/>
              <a:chOff x="5952851" y="2673425"/>
              <a:chExt cx="928196" cy="620733"/>
            </a:xfrm>
          </p:grpSpPr>
          <p:grpSp>
            <p:nvGrpSpPr>
              <p:cNvPr id="67" name="Group 66"/>
              <p:cNvGrpSpPr/>
              <p:nvPr/>
            </p:nvGrpSpPr>
            <p:grpSpPr>
              <a:xfrm>
                <a:off x="5952851" y="2673425"/>
                <a:ext cx="928196" cy="620733"/>
                <a:chOff x="1196480" y="4306987"/>
                <a:chExt cx="1072470" cy="717217"/>
              </a:xfrm>
              <a:solidFill>
                <a:srgbClr val="800000"/>
              </a:solidFill>
            </p:grpSpPr>
            <p:sp>
              <p:nvSpPr>
                <p:cNvPr id="71" name="Rectangle 70"/>
                <p:cNvSpPr/>
                <p:nvPr/>
              </p:nvSpPr>
              <p:spPr bwMode="ltGray">
                <a:xfrm>
                  <a:off x="1196480" y="4306987"/>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2" name="Rectangle 71"/>
                <p:cNvSpPr/>
                <p:nvPr/>
              </p:nvSpPr>
              <p:spPr bwMode="ltGray">
                <a:xfrm>
                  <a:off x="1553699" y="4666986"/>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sp>
              <p:nvSpPr>
                <p:cNvPr id="73" name="Rectangle 72"/>
                <p:cNvSpPr/>
                <p:nvPr/>
              </p:nvSpPr>
              <p:spPr bwMode="ltGray">
                <a:xfrm>
                  <a:off x="1911731" y="4315430"/>
                  <a:ext cx="357219" cy="35721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err="1">
                    <a:ln>
                      <a:noFill/>
                    </a:ln>
                    <a:solidFill>
                      <a:srgbClr val="FFFFFF"/>
                    </a:solidFill>
                    <a:effectLst/>
                    <a:uLnTx/>
                    <a:uFillTx/>
                  </a:endParaRPr>
                </a:p>
              </p:txBody>
            </p:sp>
          </p:grpSp>
          <p:sp>
            <p:nvSpPr>
              <p:cNvPr id="68" name="Freeform 6"/>
              <p:cNvSpPr>
                <a:spLocks/>
              </p:cNvSpPr>
              <p:nvPr/>
            </p:nvSpPr>
            <p:spPr bwMode="auto">
              <a:xfrm>
                <a:off x="5992925" y="2726059"/>
                <a:ext cx="240526" cy="195462"/>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69" name="Freeform 11"/>
              <p:cNvSpPr>
                <a:spLocks noEditPoints="1"/>
              </p:cNvSpPr>
              <p:nvPr/>
            </p:nvSpPr>
            <p:spPr bwMode="auto">
              <a:xfrm>
                <a:off x="6603362" y="2734512"/>
                <a:ext cx="227156" cy="201619"/>
              </a:xfrm>
              <a:custGeom>
                <a:avLst/>
                <a:gdLst>
                  <a:gd name="T0" fmla="*/ 1272 w 1272"/>
                  <a:gd name="T1" fmla="*/ 142 h 1129"/>
                  <a:gd name="T2" fmla="*/ 183 w 1272"/>
                  <a:gd name="T3" fmla="*/ 142 h 1129"/>
                  <a:gd name="T4" fmla="*/ 183 w 1272"/>
                  <a:gd name="T5" fmla="*/ 0 h 1129"/>
                  <a:gd name="T6" fmla="*/ 1272 w 1272"/>
                  <a:gd name="T7" fmla="*/ 0 h 1129"/>
                  <a:gd name="T8" fmla="*/ 1272 w 1272"/>
                  <a:gd name="T9" fmla="*/ 142 h 1129"/>
                  <a:gd name="T10" fmla="*/ 1090 w 1272"/>
                  <a:gd name="T11" fmla="*/ 586 h 1129"/>
                  <a:gd name="T12" fmla="*/ 1272 w 1272"/>
                  <a:gd name="T13" fmla="*/ 235 h 1129"/>
                  <a:gd name="T14" fmla="*/ 1272 w 1272"/>
                  <a:gd name="T15" fmla="*/ 1129 h 1129"/>
                  <a:gd name="T16" fmla="*/ 1151 w 1272"/>
                  <a:gd name="T17" fmla="*/ 1129 h 1129"/>
                  <a:gd name="T18" fmla="*/ 1151 w 1272"/>
                  <a:gd name="T19" fmla="*/ 667 h 1129"/>
                  <a:gd name="T20" fmla="*/ 909 w 1272"/>
                  <a:gd name="T21" fmla="*/ 667 h 1129"/>
                  <a:gd name="T22" fmla="*/ 909 w 1272"/>
                  <a:gd name="T23" fmla="*/ 1129 h 1129"/>
                  <a:gd name="T24" fmla="*/ 183 w 1272"/>
                  <a:gd name="T25" fmla="*/ 1129 h 1129"/>
                  <a:gd name="T26" fmla="*/ 183 w 1272"/>
                  <a:gd name="T27" fmla="*/ 586 h 1129"/>
                  <a:gd name="T28" fmla="*/ 183 w 1272"/>
                  <a:gd name="T29" fmla="*/ 586 h 1129"/>
                  <a:gd name="T30" fmla="*/ 181 w 1272"/>
                  <a:gd name="T31" fmla="*/ 586 h 1129"/>
                  <a:gd name="T32" fmla="*/ 371 w 1272"/>
                  <a:gd name="T33" fmla="*/ 223 h 1129"/>
                  <a:gd name="T34" fmla="*/ 461 w 1272"/>
                  <a:gd name="T35" fmla="*/ 223 h 1129"/>
                  <a:gd name="T36" fmla="*/ 273 w 1272"/>
                  <a:gd name="T37" fmla="*/ 586 h 1129"/>
                  <a:gd name="T38" fmla="*/ 363 w 1272"/>
                  <a:gd name="T39" fmla="*/ 586 h 1129"/>
                  <a:gd name="T40" fmla="*/ 551 w 1272"/>
                  <a:gd name="T41" fmla="*/ 223 h 1129"/>
                  <a:gd name="T42" fmla="*/ 643 w 1272"/>
                  <a:gd name="T43" fmla="*/ 223 h 1129"/>
                  <a:gd name="T44" fmla="*/ 454 w 1272"/>
                  <a:gd name="T45" fmla="*/ 586 h 1129"/>
                  <a:gd name="T46" fmla="*/ 544 w 1272"/>
                  <a:gd name="T47" fmla="*/ 586 h 1129"/>
                  <a:gd name="T48" fmla="*/ 734 w 1272"/>
                  <a:gd name="T49" fmla="*/ 223 h 1129"/>
                  <a:gd name="T50" fmla="*/ 824 w 1272"/>
                  <a:gd name="T51" fmla="*/ 223 h 1129"/>
                  <a:gd name="T52" fmla="*/ 636 w 1272"/>
                  <a:gd name="T53" fmla="*/ 586 h 1129"/>
                  <a:gd name="T54" fmla="*/ 726 w 1272"/>
                  <a:gd name="T55" fmla="*/ 586 h 1129"/>
                  <a:gd name="T56" fmla="*/ 914 w 1272"/>
                  <a:gd name="T57" fmla="*/ 223 h 1129"/>
                  <a:gd name="T58" fmla="*/ 1006 w 1272"/>
                  <a:gd name="T59" fmla="*/ 223 h 1129"/>
                  <a:gd name="T60" fmla="*/ 817 w 1272"/>
                  <a:gd name="T61" fmla="*/ 586 h 1129"/>
                  <a:gd name="T62" fmla="*/ 909 w 1272"/>
                  <a:gd name="T63" fmla="*/ 586 h 1129"/>
                  <a:gd name="T64" fmla="*/ 1097 w 1272"/>
                  <a:gd name="T65" fmla="*/ 223 h 1129"/>
                  <a:gd name="T66" fmla="*/ 1187 w 1272"/>
                  <a:gd name="T67" fmla="*/ 223 h 1129"/>
                  <a:gd name="T68" fmla="*/ 999 w 1272"/>
                  <a:gd name="T69" fmla="*/ 586 h 1129"/>
                  <a:gd name="T70" fmla="*/ 1090 w 1272"/>
                  <a:gd name="T71" fmla="*/ 586 h 1129"/>
                  <a:gd name="T72" fmla="*/ 869 w 1272"/>
                  <a:gd name="T73" fmla="*/ 667 h 1129"/>
                  <a:gd name="T74" fmla="*/ 304 w 1272"/>
                  <a:gd name="T75" fmla="*/ 667 h 1129"/>
                  <a:gd name="T76" fmla="*/ 304 w 1272"/>
                  <a:gd name="T77" fmla="*/ 949 h 1129"/>
                  <a:gd name="T78" fmla="*/ 869 w 1272"/>
                  <a:gd name="T79" fmla="*/ 949 h 1129"/>
                  <a:gd name="T80" fmla="*/ 869 w 1272"/>
                  <a:gd name="T81" fmla="*/ 667 h 1129"/>
                  <a:gd name="T82" fmla="*/ 188 w 1272"/>
                  <a:gd name="T83" fmla="*/ 223 h 1129"/>
                  <a:gd name="T84" fmla="*/ 17 w 1272"/>
                  <a:gd name="T85" fmla="*/ 550 h 1129"/>
                  <a:gd name="T86" fmla="*/ 0 w 1272"/>
                  <a:gd name="T87" fmla="*/ 586 h 1129"/>
                  <a:gd name="T88" fmla="*/ 90 w 1272"/>
                  <a:gd name="T89" fmla="*/ 586 h 1129"/>
                  <a:gd name="T90" fmla="*/ 278 w 1272"/>
                  <a:gd name="T91" fmla="*/ 223 h 1129"/>
                  <a:gd name="T92" fmla="*/ 188 w 1272"/>
                  <a:gd name="T93" fmla="*/ 223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72" h="1129">
                    <a:moveTo>
                      <a:pt x="1272" y="142"/>
                    </a:moveTo>
                    <a:lnTo>
                      <a:pt x="183" y="142"/>
                    </a:lnTo>
                    <a:lnTo>
                      <a:pt x="183" y="0"/>
                    </a:lnTo>
                    <a:lnTo>
                      <a:pt x="1272" y="0"/>
                    </a:lnTo>
                    <a:lnTo>
                      <a:pt x="1272" y="142"/>
                    </a:lnTo>
                    <a:close/>
                    <a:moveTo>
                      <a:pt x="1090" y="586"/>
                    </a:moveTo>
                    <a:lnTo>
                      <a:pt x="1272" y="235"/>
                    </a:lnTo>
                    <a:lnTo>
                      <a:pt x="1272" y="1129"/>
                    </a:lnTo>
                    <a:lnTo>
                      <a:pt x="1151" y="1129"/>
                    </a:lnTo>
                    <a:lnTo>
                      <a:pt x="1151" y="667"/>
                    </a:lnTo>
                    <a:lnTo>
                      <a:pt x="909" y="667"/>
                    </a:lnTo>
                    <a:lnTo>
                      <a:pt x="909" y="1129"/>
                    </a:lnTo>
                    <a:lnTo>
                      <a:pt x="183" y="1129"/>
                    </a:lnTo>
                    <a:lnTo>
                      <a:pt x="183" y="586"/>
                    </a:lnTo>
                    <a:lnTo>
                      <a:pt x="183" y="586"/>
                    </a:lnTo>
                    <a:lnTo>
                      <a:pt x="181" y="586"/>
                    </a:lnTo>
                    <a:lnTo>
                      <a:pt x="371" y="223"/>
                    </a:lnTo>
                    <a:lnTo>
                      <a:pt x="461" y="223"/>
                    </a:lnTo>
                    <a:lnTo>
                      <a:pt x="273" y="586"/>
                    </a:lnTo>
                    <a:lnTo>
                      <a:pt x="363" y="586"/>
                    </a:lnTo>
                    <a:lnTo>
                      <a:pt x="551" y="223"/>
                    </a:lnTo>
                    <a:lnTo>
                      <a:pt x="643" y="223"/>
                    </a:lnTo>
                    <a:lnTo>
                      <a:pt x="454" y="586"/>
                    </a:lnTo>
                    <a:lnTo>
                      <a:pt x="544" y="586"/>
                    </a:lnTo>
                    <a:lnTo>
                      <a:pt x="734" y="223"/>
                    </a:lnTo>
                    <a:lnTo>
                      <a:pt x="824" y="223"/>
                    </a:lnTo>
                    <a:lnTo>
                      <a:pt x="636" y="586"/>
                    </a:lnTo>
                    <a:lnTo>
                      <a:pt x="726" y="586"/>
                    </a:lnTo>
                    <a:lnTo>
                      <a:pt x="914" y="223"/>
                    </a:lnTo>
                    <a:lnTo>
                      <a:pt x="1006" y="223"/>
                    </a:lnTo>
                    <a:lnTo>
                      <a:pt x="817" y="586"/>
                    </a:lnTo>
                    <a:lnTo>
                      <a:pt x="909" y="586"/>
                    </a:lnTo>
                    <a:lnTo>
                      <a:pt x="1097" y="223"/>
                    </a:lnTo>
                    <a:lnTo>
                      <a:pt x="1187" y="223"/>
                    </a:lnTo>
                    <a:lnTo>
                      <a:pt x="999" y="586"/>
                    </a:lnTo>
                    <a:lnTo>
                      <a:pt x="1090" y="586"/>
                    </a:lnTo>
                    <a:close/>
                    <a:moveTo>
                      <a:pt x="869" y="667"/>
                    </a:moveTo>
                    <a:lnTo>
                      <a:pt x="304" y="667"/>
                    </a:lnTo>
                    <a:lnTo>
                      <a:pt x="304" y="949"/>
                    </a:lnTo>
                    <a:lnTo>
                      <a:pt x="869" y="949"/>
                    </a:lnTo>
                    <a:lnTo>
                      <a:pt x="869" y="667"/>
                    </a:lnTo>
                    <a:close/>
                    <a:moveTo>
                      <a:pt x="188" y="223"/>
                    </a:moveTo>
                    <a:lnTo>
                      <a:pt x="17" y="550"/>
                    </a:lnTo>
                    <a:lnTo>
                      <a:pt x="0" y="586"/>
                    </a:lnTo>
                    <a:lnTo>
                      <a:pt x="90" y="586"/>
                    </a:lnTo>
                    <a:lnTo>
                      <a:pt x="278" y="223"/>
                    </a:lnTo>
                    <a:lnTo>
                      <a:pt x="188" y="223"/>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0" name="Freeform 16"/>
              <p:cNvSpPr>
                <a:spLocks noEditPoints="1"/>
              </p:cNvSpPr>
              <p:nvPr/>
            </p:nvSpPr>
            <p:spPr bwMode="auto">
              <a:xfrm>
                <a:off x="6298384" y="3040811"/>
                <a:ext cx="236437" cy="199923"/>
              </a:xfrm>
              <a:custGeom>
                <a:avLst/>
                <a:gdLst>
                  <a:gd name="T0" fmla="*/ 442 w 442"/>
                  <a:gd name="T1" fmla="*/ 298 h 374"/>
                  <a:gd name="T2" fmla="*/ 442 w 442"/>
                  <a:gd name="T3" fmla="*/ 0 h 374"/>
                  <a:gd name="T4" fmla="*/ 0 w 442"/>
                  <a:gd name="T5" fmla="*/ 0 h 374"/>
                  <a:gd name="T6" fmla="*/ 0 w 442"/>
                  <a:gd name="T7" fmla="*/ 298 h 374"/>
                  <a:gd name="T8" fmla="*/ 170 w 442"/>
                  <a:gd name="T9" fmla="*/ 298 h 374"/>
                  <a:gd name="T10" fmla="*/ 170 w 442"/>
                  <a:gd name="T11" fmla="*/ 357 h 374"/>
                  <a:gd name="T12" fmla="*/ 85 w 442"/>
                  <a:gd name="T13" fmla="*/ 357 h 374"/>
                  <a:gd name="T14" fmla="*/ 85 w 442"/>
                  <a:gd name="T15" fmla="*/ 374 h 374"/>
                  <a:gd name="T16" fmla="*/ 357 w 442"/>
                  <a:gd name="T17" fmla="*/ 374 h 374"/>
                  <a:gd name="T18" fmla="*/ 357 w 442"/>
                  <a:gd name="T19" fmla="*/ 357 h 374"/>
                  <a:gd name="T20" fmla="*/ 272 w 442"/>
                  <a:gd name="T21" fmla="*/ 357 h 374"/>
                  <a:gd name="T22" fmla="*/ 272 w 442"/>
                  <a:gd name="T23" fmla="*/ 298 h 374"/>
                  <a:gd name="T24" fmla="*/ 442 w 442"/>
                  <a:gd name="T25" fmla="*/ 298 h 374"/>
                  <a:gd name="T26" fmla="*/ 416 w 442"/>
                  <a:gd name="T27" fmla="*/ 289 h 374"/>
                  <a:gd name="T28" fmla="*/ 408 w 442"/>
                  <a:gd name="T29" fmla="*/ 281 h 374"/>
                  <a:gd name="T30" fmla="*/ 416 w 442"/>
                  <a:gd name="T31" fmla="*/ 272 h 374"/>
                  <a:gd name="T32" fmla="*/ 425 w 442"/>
                  <a:gd name="T33" fmla="*/ 281 h 374"/>
                  <a:gd name="T34" fmla="*/ 416 w 442"/>
                  <a:gd name="T35" fmla="*/ 289 h 374"/>
                  <a:gd name="T36" fmla="*/ 17 w 442"/>
                  <a:gd name="T37" fmla="*/ 17 h 374"/>
                  <a:gd name="T38" fmla="*/ 425 w 442"/>
                  <a:gd name="T39" fmla="*/ 17 h 374"/>
                  <a:gd name="T40" fmla="*/ 425 w 442"/>
                  <a:gd name="T41" fmla="*/ 264 h 374"/>
                  <a:gd name="T42" fmla="*/ 17 w 442"/>
                  <a:gd name="T43" fmla="*/ 264 h 374"/>
                  <a:gd name="T44" fmla="*/ 17 w 442"/>
                  <a:gd name="T45" fmla="*/ 1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2" h="374">
                    <a:moveTo>
                      <a:pt x="442" y="298"/>
                    </a:moveTo>
                    <a:cubicBezTo>
                      <a:pt x="442" y="0"/>
                      <a:pt x="442" y="0"/>
                      <a:pt x="442" y="0"/>
                    </a:cubicBezTo>
                    <a:cubicBezTo>
                      <a:pt x="0" y="0"/>
                      <a:pt x="0" y="0"/>
                      <a:pt x="0" y="0"/>
                    </a:cubicBezTo>
                    <a:cubicBezTo>
                      <a:pt x="0" y="298"/>
                      <a:pt x="0" y="298"/>
                      <a:pt x="0" y="298"/>
                    </a:cubicBezTo>
                    <a:cubicBezTo>
                      <a:pt x="170" y="298"/>
                      <a:pt x="170" y="298"/>
                      <a:pt x="170" y="298"/>
                    </a:cubicBezTo>
                    <a:cubicBezTo>
                      <a:pt x="170" y="357"/>
                      <a:pt x="170" y="357"/>
                      <a:pt x="170" y="357"/>
                    </a:cubicBezTo>
                    <a:cubicBezTo>
                      <a:pt x="85" y="357"/>
                      <a:pt x="85" y="357"/>
                      <a:pt x="85" y="357"/>
                    </a:cubicBezTo>
                    <a:cubicBezTo>
                      <a:pt x="85" y="374"/>
                      <a:pt x="85" y="374"/>
                      <a:pt x="85" y="374"/>
                    </a:cubicBezTo>
                    <a:cubicBezTo>
                      <a:pt x="357" y="374"/>
                      <a:pt x="357" y="374"/>
                      <a:pt x="357" y="374"/>
                    </a:cubicBezTo>
                    <a:cubicBezTo>
                      <a:pt x="357" y="357"/>
                      <a:pt x="357" y="357"/>
                      <a:pt x="357" y="357"/>
                    </a:cubicBezTo>
                    <a:cubicBezTo>
                      <a:pt x="272" y="357"/>
                      <a:pt x="272" y="357"/>
                      <a:pt x="272" y="357"/>
                    </a:cubicBezTo>
                    <a:cubicBezTo>
                      <a:pt x="272" y="298"/>
                      <a:pt x="272" y="298"/>
                      <a:pt x="272" y="298"/>
                    </a:cubicBezTo>
                    <a:lnTo>
                      <a:pt x="442" y="298"/>
                    </a:lnTo>
                    <a:close/>
                    <a:moveTo>
                      <a:pt x="416" y="289"/>
                    </a:moveTo>
                    <a:cubicBezTo>
                      <a:pt x="412" y="289"/>
                      <a:pt x="408" y="285"/>
                      <a:pt x="408" y="281"/>
                    </a:cubicBezTo>
                    <a:cubicBezTo>
                      <a:pt x="408" y="276"/>
                      <a:pt x="412" y="272"/>
                      <a:pt x="416" y="272"/>
                    </a:cubicBezTo>
                    <a:cubicBezTo>
                      <a:pt x="421" y="272"/>
                      <a:pt x="425" y="276"/>
                      <a:pt x="425" y="281"/>
                    </a:cubicBezTo>
                    <a:cubicBezTo>
                      <a:pt x="425" y="285"/>
                      <a:pt x="421" y="289"/>
                      <a:pt x="416" y="289"/>
                    </a:cubicBezTo>
                    <a:moveTo>
                      <a:pt x="17" y="17"/>
                    </a:moveTo>
                    <a:cubicBezTo>
                      <a:pt x="425" y="17"/>
                      <a:pt x="425" y="17"/>
                      <a:pt x="425" y="17"/>
                    </a:cubicBezTo>
                    <a:cubicBezTo>
                      <a:pt x="425" y="264"/>
                      <a:pt x="425" y="264"/>
                      <a:pt x="425" y="264"/>
                    </a:cubicBezTo>
                    <a:cubicBezTo>
                      <a:pt x="17" y="264"/>
                      <a:pt x="17" y="264"/>
                      <a:pt x="17" y="264"/>
                    </a:cubicBezTo>
                    <a:lnTo>
                      <a:pt x="17" y="17"/>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450907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There is a smarter way to target</a:t>
            </a:r>
            <a:endParaRPr lang="en-GB" dirty="0"/>
          </a:p>
        </p:txBody>
      </p:sp>
      <p:sp>
        <p:nvSpPr>
          <p:cNvPr id="45" name="TextBox 44"/>
          <p:cNvSpPr txBox="1"/>
          <p:nvPr>
            <p:custDataLst>
              <p:tags r:id="rId1"/>
            </p:custDataLst>
          </p:nvPr>
        </p:nvSpPr>
        <p:spPr>
          <a:xfrm>
            <a:off x="1453942" y="1416051"/>
            <a:ext cx="468077" cy="246221"/>
          </a:xfrm>
          <a:prstGeom prst="rect">
            <a:avLst/>
          </a:prstGeom>
          <a:noFill/>
        </p:spPr>
        <p:txBody>
          <a:bodyPr wrap="none" lIns="0" tIns="0" rIns="0" bIns="0">
            <a:spAutoFit/>
          </a:bodyPr>
          <a:lstStyle/>
          <a:p>
            <a:pPr algn="ctr">
              <a:defRPr/>
            </a:pPr>
            <a:r>
              <a:rPr lang="en-GB" sz="1600" b="0" dirty="0" smtClean="0">
                <a:solidFill>
                  <a:srgbClr val="333333"/>
                </a:solidFill>
                <a:latin typeface="Verdana"/>
              </a:rPr>
              <a:t>High</a:t>
            </a:r>
            <a:endParaRPr lang="en-GB" sz="1600" b="0" dirty="0">
              <a:solidFill>
                <a:srgbClr val="333333"/>
              </a:solidFill>
              <a:latin typeface="Verdana"/>
            </a:endParaRPr>
          </a:p>
        </p:txBody>
      </p:sp>
      <p:sp>
        <p:nvSpPr>
          <p:cNvPr id="20" name="Rectangle 19"/>
          <p:cNvSpPr/>
          <p:nvPr/>
        </p:nvSpPr>
        <p:spPr bwMode="ltGray">
          <a:xfrm>
            <a:off x="2080736" y="1416051"/>
            <a:ext cx="6184801" cy="3595148"/>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smtClean="0">
              <a:solidFill>
                <a:srgbClr val="000000"/>
              </a:solidFill>
            </a:endParaRPr>
          </a:p>
        </p:txBody>
      </p:sp>
      <p:sp>
        <p:nvSpPr>
          <p:cNvPr id="39" name="TextBox 38"/>
          <p:cNvSpPr txBox="1"/>
          <p:nvPr>
            <p:custDataLst>
              <p:tags r:id="rId2"/>
            </p:custDataLst>
          </p:nvPr>
        </p:nvSpPr>
        <p:spPr>
          <a:xfrm>
            <a:off x="2080736" y="5126393"/>
            <a:ext cx="407163" cy="246221"/>
          </a:xfrm>
          <a:prstGeom prst="rect">
            <a:avLst/>
          </a:prstGeom>
          <a:noFill/>
        </p:spPr>
        <p:txBody>
          <a:bodyPr wrap="none" lIns="0" tIns="0" rIns="0" bIns="0">
            <a:spAutoFit/>
          </a:bodyPr>
          <a:lstStyle/>
          <a:p>
            <a:pPr algn="ctr">
              <a:defRPr/>
            </a:pPr>
            <a:r>
              <a:rPr lang="en-GB" sz="1600" b="0" dirty="0" smtClean="0">
                <a:solidFill>
                  <a:srgbClr val="333333"/>
                </a:solidFill>
                <a:latin typeface="Verdana"/>
              </a:rPr>
              <a:t>Low</a:t>
            </a:r>
            <a:endParaRPr lang="en-GB" sz="1600" b="0" dirty="0">
              <a:solidFill>
                <a:srgbClr val="333333"/>
              </a:solidFill>
              <a:latin typeface="Verdana"/>
            </a:endParaRPr>
          </a:p>
        </p:txBody>
      </p:sp>
      <p:sp>
        <p:nvSpPr>
          <p:cNvPr id="46" name="TextBox 45"/>
          <p:cNvSpPr txBox="1"/>
          <p:nvPr>
            <p:custDataLst>
              <p:tags r:id="rId3"/>
            </p:custDataLst>
          </p:nvPr>
        </p:nvSpPr>
        <p:spPr>
          <a:xfrm>
            <a:off x="7797460" y="5126393"/>
            <a:ext cx="468077" cy="246221"/>
          </a:xfrm>
          <a:prstGeom prst="rect">
            <a:avLst/>
          </a:prstGeom>
          <a:noFill/>
        </p:spPr>
        <p:txBody>
          <a:bodyPr wrap="none" lIns="0" tIns="0" rIns="0" bIns="0">
            <a:spAutoFit/>
          </a:bodyPr>
          <a:lstStyle/>
          <a:p>
            <a:pPr algn="ctr">
              <a:defRPr/>
            </a:pPr>
            <a:r>
              <a:rPr lang="en-GB" sz="1600" b="0" dirty="0" smtClean="0">
                <a:solidFill>
                  <a:srgbClr val="333333"/>
                </a:solidFill>
                <a:latin typeface="Verdana"/>
              </a:rPr>
              <a:t>High</a:t>
            </a:r>
            <a:endParaRPr lang="en-GB" sz="1600" b="0" dirty="0">
              <a:solidFill>
                <a:srgbClr val="333333"/>
              </a:solidFill>
              <a:latin typeface="Verdana"/>
            </a:endParaRPr>
          </a:p>
        </p:txBody>
      </p:sp>
      <p:sp>
        <p:nvSpPr>
          <p:cNvPr id="51" name="TextBox 50"/>
          <p:cNvSpPr txBox="1"/>
          <p:nvPr>
            <p:custDataLst>
              <p:tags r:id="rId4"/>
            </p:custDataLst>
          </p:nvPr>
        </p:nvSpPr>
        <p:spPr>
          <a:xfrm>
            <a:off x="878464" y="2936626"/>
            <a:ext cx="1043554" cy="553998"/>
          </a:xfrm>
          <a:prstGeom prst="rect">
            <a:avLst/>
          </a:prstGeom>
          <a:noFill/>
        </p:spPr>
        <p:txBody>
          <a:bodyPr wrap="none" lIns="0" tIns="0" rIns="0" bIns="0" anchor="ctr">
            <a:spAutoFit/>
          </a:bodyPr>
          <a:lstStyle/>
          <a:p>
            <a:pPr algn="r">
              <a:defRPr/>
            </a:pPr>
            <a:r>
              <a:rPr lang="en-GB" b="0" dirty="0" smtClean="0">
                <a:solidFill>
                  <a:srgbClr val="333333"/>
                </a:solidFill>
                <a:latin typeface="Verdana"/>
              </a:rPr>
              <a:t>Digital</a:t>
            </a:r>
            <a:br>
              <a:rPr lang="en-GB" b="0" dirty="0" smtClean="0">
                <a:solidFill>
                  <a:srgbClr val="333333"/>
                </a:solidFill>
                <a:latin typeface="Verdana"/>
              </a:rPr>
            </a:br>
            <a:r>
              <a:rPr lang="en-GB" b="0" dirty="0" smtClean="0">
                <a:solidFill>
                  <a:srgbClr val="333333"/>
                </a:solidFill>
                <a:latin typeface="Verdana"/>
              </a:rPr>
              <a:t>influence</a:t>
            </a:r>
            <a:endParaRPr lang="en-GB" b="0" dirty="0">
              <a:solidFill>
                <a:srgbClr val="333333"/>
              </a:solidFill>
              <a:latin typeface="Verdana"/>
            </a:endParaRPr>
          </a:p>
        </p:txBody>
      </p:sp>
      <p:sp>
        <p:nvSpPr>
          <p:cNvPr id="52" name="TextBox 51"/>
          <p:cNvSpPr txBox="1"/>
          <p:nvPr>
            <p:custDataLst>
              <p:tags r:id="rId5"/>
            </p:custDataLst>
          </p:nvPr>
        </p:nvSpPr>
        <p:spPr>
          <a:xfrm>
            <a:off x="4067064" y="5105874"/>
            <a:ext cx="2212144" cy="276999"/>
          </a:xfrm>
          <a:prstGeom prst="rect">
            <a:avLst/>
          </a:prstGeom>
          <a:noFill/>
        </p:spPr>
        <p:txBody>
          <a:bodyPr wrap="none" lIns="0" tIns="0" rIns="0" bIns="0">
            <a:spAutoFit/>
          </a:bodyPr>
          <a:lstStyle/>
          <a:p>
            <a:pPr algn="ctr">
              <a:defRPr/>
            </a:pPr>
            <a:r>
              <a:rPr lang="en-GB" b="0" dirty="0" smtClean="0">
                <a:solidFill>
                  <a:srgbClr val="333333"/>
                </a:solidFill>
                <a:latin typeface="Verdana"/>
              </a:rPr>
              <a:t>Social engagement</a:t>
            </a:r>
            <a:endParaRPr lang="en-GB" b="0" dirty="0">
              <a:solidFill>
                <a:srgbClr val="333333"/>
              </a:solidFill>
              <a:latin typeface="Verdana"/>
            </a:endParaRPr>
          </a:p>
        </p:txBody>
      </p:sp>
      <p:sp>
        <p:nvSpPr>
          <p:cNvPr id="53" name="TextBox 52"/>
          <p:cNvSpPr txBox="1"/>
          <p:nvPr>
            <p:custDataLst>
              <p:tags r:id="rId6"/>
            </p:custDataLst>
          </p:nvPr>
        </p:nvSpPr>
        <p:spPr>
          <a:xfrm>
            <a:off x="1514856" y="4682905"/>
            <a:ext cx="407163" cy="246221"/>
          </a:xfrm>
          <a:prstGeom prst="rect">
            <a:avLst/>
          </a:prstGeom>
          <a:noFill/>
        </p:spPr>
        <p:txBody>
          <a:bodyPr wrap="none" lIns="0" tIns="0" rIns="0" bIns="0">
            <a:spAutoFit/>
          </a:bodyPr>
          <a:lstStyle/>
          <a:p>
            <a:pPr algn="ctr">
              <a:defRPr/>
            </a:pPr>
            <a:r>
              <a:rPr lang="en-GB" sz="1600" b="0" dirty="0" smtClean="0">
                <a:solidFill>
                  <a:srgbClr val="333333"/>
                </a:solidFill>
                <a:latin typeface="Verdana"/>
              </a:rPr>
              <a:t>Low</a:t>
            </a:r>
            <a:endParaRPr lang="en-GB" sz="1600" b="0" dirty="0">
              <a:solidFill>
                <a:srgbClr val="333333"/>
              </a:solidFill>
              <a:latin typeface="Verdana"/>
            </a:endParaRPr>
          </a:p>
        </p:txBody>
      </p:sp>
      <p:grpSp>
        <p:nvGrpSpPr>
          <p:cNvPr id="37" name="Group 36"/>
          <p:cNvGrpSpPr/>
          <p:nvPr/>
        </p:nvGrpSpPr>
        <p:grpSpPr>
          <a:xfrm>
            <a:off x="2177936" y="1483252"/>
            <a:ext cx="1195497" cy="814433"/>
            <a:chOff x="2177935" y="1112438"/>
            <a:chExt cx="1195497" cy="610825"/>
          </a:xfrm>
        </p:grpSpPr>
        <p:sp>
          <p:nvSpPr>
            <p:cNvPr id="54" name="TextBox 53"/>
            <p:cNvSpPr txBox="1"/>
            <p:nvPr/>
          </p:nvSpPr>
          <p:spPr>
            <a:xfrm>
              <a:off x="2177935" y="1112438"/>
              <a:ext cx="1195497" cy="116820"/>
            </a:xfrm>
            <a:prstGeom prst="rect">
              <a:avLst/>
            </a:prstGeom>
            <a:noFill/>
          </p:spPr>
          <p:txBody>
            <a:bodyPr wrap="square" lIns="0" tIns="0" rIns="0" bIns="0" rtlCol="0">
              <a:noAutofit/>
            </a:bodyPr>
            <a:lstStyle/>
            <a:p>
              <a:r>
                <a:rPr lang="en-GB" sz="1600" b="0" dirty="0" smtClean="0">
                  <a:solidFill>
                    <a:srgbClr val="4655A5"/>
                  </a:solidFill>
                  <a:latin typeface="Verdana"/>
                </a:rPr>
                <a:t>Observers</a:t>
              </a:r>
              <a:endParaRPr lang="en-GB" sz="1600" b="0" dirty="0">
                <a:solidFill>
                  <a:srgbClr val="4655A5"/>
                </a:solidFill>
                <a:latin typeface="Verdana"/>
              </a:endParaRPr>
            </a:p>
          </p:txBody>
        </p:sp>
        <p:pic>
          <p:nvPicPr>
            <p:cNvPr id="58" name="Picture 5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77935" y="1393975"/>
              <a:ext cx="338645" cy="329288"/>
            </a:xfrm>
            <a:prstGeom prst="rect">
              <a:avLst/>
            </a:prstGeom>
          </p:spPr>
        </p:pic>
      </p:grpSp>
      <p:grpSp>
        <p:nvGrpSpPr>
          <p:cNvPr id="38" name="Group 37"/>
          <p:cNvGrpSpPr/>
          <p:nvPr/>
        </p:nvGrpSpPr>
        <p:grpSpPr>
          <a:xfrm>
            <a:off x="6972840" y="1483251"/>
            <a:ext cx="1195497" cy="882856"/>
            <a:chOff x="6972839" y="1112438"/>
            <a:chExt cx="1195497" cy="662142"/>
          </a:xfrm>
        </p:grpSpPr>
        <p:sp>
          <p:nvSpPr>
            <p:cNvPr id="57" name="TextBox 56"/>
            <p:cNvSpPr txBox="1"/>
            <p:nvPr/>
          </p:nvSpPr>
          <p:spPr>
            <a:xfrm>
              <a:off x="6972839" y="1112438"/>
              <a:ext cx="1195497" cy="116820"/>
            </a:xfrm>
            <a:prstGeom prst="rect">
              <a:avLst/>
            </a:prstGeom>
            <a:noFill/>
          </p:spPr>
          <p:txBody>
            <a:bodyPr wrap="square" lIns="0" tIns="0" rIns="0" bIns="0" rtlCol="0">
              <a:noAutofit/>
            </a:bodyPr>
            <a:lstStyle/>
            <a:p>
              <a:pPr algn="r"/>
              <a:r>
                <a:rPr lang="en-GB" sz="1600" b="0" dirty="0" smtClean="0">
                  <a:solidFill>
                    <a:srgbClr val="C50017"/>
                  </a:solidFill>
                  <a:latin typeface="Verdana"/>
                </a:rPr>
                <a:t>Leaders</a:t>
              </a:r>
              <a:endParaRPr lang="en-GB" sz="1600" b="0" dirty="0">
                <a:solidFill>
                  <a:srgbClr val="C50017"/>
                </a:solidFill>
                <a:latin typeface="Verdana"/>
              </a:endParaRPr>
            </a:p>
          </p:txBody>
        </p:sp>
        <p:pic>
          <p:nvPicPr>
            <p:cNvPr id="59" name="Picture 5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24141" y="1342658"/>
              <a:ext cx="444195" cy="431922"/>
            </a:xfrm>
            <a:prstGeom prst="rect">
              <a:avLst/>
            </a:prstGeom>
          </p:spPr>
        </p:pic>
      </p:grpSp>
      <p:grpSp>
        <p:nvGrpSpPr>
          <p:cNvPr id="41" name="Group 40"/>
          <p:cNvGrpSpPr/>
          <p:nvPr/>
        </p:nvGrpSpPr>
        <p:grpSpPr>
          <a:xfrm>
            <a:off x="2177936" y="4172503"/>
            <a:ext cx="1392811" cy="771496"/>
            <a:chOff x="2177935" y="3129377"/>
            <a:chExt cx="1392811" cy="578622"/>
          </a:xfrm>
        </p:grpSpPr>
        <p:sp>
          <p:nvSpPr>
            <p:cNvPr id="55" name="TextBox 54"/>
            <p:cNvSpPr txBox="1"/>
            <p:nvPr/>
          </p:nvSpPr>
          <p:spPr>
            <a:xfrm>
              <a:off x="2177935" y="3561474"/>
              <a:ext cx="1392811" cy="146525"/>
            </a:xfrm>
            <a:prstGeom prst="rect">
              <a:avLst/>
            </a:prstGeom>
            <a:noFill/>
          </p:spPr>
          <p:txBody>
            <a:bodyPr wrap="square" lIns="0" tIns="0" rIns="0" bIns="0" rtlCol="0" anchor="b">
              <a:noAutofit/>
            </a:bodyPr>
            <a:lstStyle/>
            <a:p>
              <a:r>
                <a:rPr lang="en-GB" sz="1600" b="0" dirty="0" err="1" smtClean="0">
                  <a:solidFill>
                    <a:schemeClr val="accent2">
                      <a:lumMod val="75000"/>
                    </a:schemeClr>
                  </a:solidFill>
                  <a:latin typeface="Verdana"/>
                </a:rPr>
                <a:t>Functionals</a:t>
              </a:r>
              <a:endParaRPr lang="en-GB" sz="1600" b="0" dirty="0">
                <a:solidFill>
                  <a:schemeClr val="accent2">
                    <a:lumMod val="75000"/>
                  </a:schemeClr>
                </a:solidFill>
                <a:latin typeface="Verdana"/>
              </a:endParaRPr>
            </a:p>
          </p:txBody>
        </p:sp>
        <p:pic>
          <p:nvPicPr>
            <p:cNvPr id="60" name="Picture 5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77935" y="3129377"/>
              <a:ext cx="338645" cy="329288"/>
            </a:xfrm>
            <a:prstGeom prst="rect">
              <a:avLst/>
            </a:prstGeom>
          </p:spPr>
        </p:pic>
      </p:grpSp>
      <p:grpSp>
        <p:nvGrpSpPr>
          <p:cNvPr id="40" name="Group 39"/>
          <p:cNvGrpSpPr/>
          <p:nvPr/>
        </p:nvGrpSpPr>
        <p:grpSpPr>
          <a:xfrm>
            <a:off x="6726818" y="4092675"/>
            <a:ext cx="1441519" cy="851324"/>
            <a:chOff x="6726817" y="3069506"/>
            <a:chExt cx="1441519" cy="638493"/>
          </a:xfrm>
        </p:grpSpPr>
        <p:sp>
          <p:nvSpPr>
            <p:cNvPr id="56" name="TextBox 55"/>
            <p:cNvSpPr txBox="1"/>
            <p:nvPr/>
          </p:nvSpPr>
          <p:spPr>
            <a:xfrm>
              <a:off x="6726817" y="3591179"/>
              <a:ext cx="1441519" cy="116820"/>
            </a:xfrm>
            <a:prstGeom prst="rect">
              <a:avLst/>
            </a:prstGeom>
            <a:noFill/>
          </p:spPr>
          <p:txBody>
            <a:bodyPr wrap="square" lIns="0" tIns="0" rIns="0" bIns="0" rtlCol="0" anchor="b">
              <a:noAutofit/>
            </a:bodyPr>
            <a:lstStyle/>
            <a:p>
              <a:pPr algn="r"/>
              <a:r>
                <a:rPr lang="en-GB" sz="1600" b="0" dirty="0" smtClean="0">
                  <a:solidFill>
                    <a:srgbClr val="7A2280"/>
                  </a:solidFill>
                  <a:latin typeface="Verdana"/>
                </a:rPr>
                <a:t>Connectors</a:t>
              </a:r>
              <a:endParaRPr lang="en-GB" sz="1600" b="0" dirty="0">
                <a:solidFill>
                  <a:srgbClr val="7A2280"/>
                </a:solidFill>
                <a:latin typeface="Verdana"/>
              </a:endParaRPr>
            </a:p>
          </p:txBody>
        </p:sp>
        <p:pic>
          <p:nvPicPr>
            <p:cNvPr id="61" name="Picture 6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25294" y="3069506"/>
              <a:ext cx="343042" cy="389159"/>
            </a:xfrm>
            <a:prstGeom prst="rect">
              <a:avLst/>
            </a:prstGeom>
          </p:spPr>
        </p:pic>
      </p:grpSp>
      <p:grpSp>
        <p:nvGrpSpPr>
          <p:cNvPr id="66" name="Group 65"/>
          <p:cNvGrpSpPr/>
          <p:nvPr/>
        </p:nvGrpSpPr>
        <p:grpSpPr>
          <a:xfrm>
            <a:off x="3947436" y="2214324"/>
            <a:ext cx="2276899" cy="2185236"/>
            <a:chOff x="3947436" y="1356550"/>
            <a:chExt cx="2276899" cy="2284868"/>
          </a:xfrm>
        </p:grpSpPr>
        <p:sp>
          <p:nvSpPr>
            <p:cNvPr id="62" name="Rectangle 61"/>
            <p:cNvSpPr>
              <a:spLocks noChangeAspect="1"/>
            </p:cNvSpPr>
            <p:nvPr/>
          </p:nvSpPr>
          <p:spPr bwMode="ltGray">
            <a:xfrm>
              <a:off x="4481936" y="1719018"/>
              <a:ext cx="684000" cy="684000"/>
            </a:xfrm>
            <a:prstGeom prst="rect">
              <a:avLst/>
            </a:prstGeom>
            <a:solidFill>
              <a:srgbClr val="798EDF"/>
            </a:solidFill>
            <a:ln w="19050">
              <a:solidFill>
                <a:srgbClr val="798ED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81272" tIns="40636" rIns="81272" bIns="40636" numCol="1" spcCol="0" rtlCol="0" fromWordArt="0" anchor="ctr" anchorCtr="0" forceAA="0" compatLnSpc="1">
              <a:prstTxWarp prst="textNoShape">
                <a:avLst/>
              </a:prstTxWarp>
              <a:noAutofit/>
            </a:bodyPr>
            <a:lstStyle/>
            <a:p>
              <a:pPr algn="ctr"/>
              <a:r>
                <a:rPr lang="en-GB" sz="2000" b="0" dirty="0" smtClean="0">
                  <a:solidFill>
                    <a:schemeClr val="tx1"/>
                  </a:solidFill>
                </a:rPr>
                <a:t>18</a:t>
              </a:r>
              <a:r>
                <a:rPr lang="en-GB" sz="1600" b="0" dirty="0" smtClean="0">
                  <a:solidFill>
                    <a:schemeClr val="tx1"/>
                  </a:solidFill>
                </a:rPr>
                <a:t>%</a:t>
              </a:r>
              <a:endParaRPr lang="en-GB" sz="1600" b="0" dirty="0">
                <a:solidFill>
                  <a:schemeClr val="tx1"/>
                </a:solidFill>
              </a:endParaRPr>
            </a:p>
          </p:txBody>
        </p:sp>
        <p:sp>
          <p:nvSpPr>
            <p:cNvPr id="63" name="Rectangle 62"/>
            <p:cNvSpPr>
              <a:spLocks noChangeAspect="1"/>
            </p:cNvSpPr>
            <p:nvPr/>
          </p:nvSpPr>
          <p:spPr bwMode="ltGray">
            <a:xfrm>
              <a:off x="5180335" y="1356550"/>
              <a:ext cx="1044000" cy="1044001"/>
            </a:xfrm>
            <a:prstGeom prst="rect">
              <a:avLst/>
            </a:prstGeom>
            <a:solidFill>
              <a:srgbClr val="C50017"/>
            </a:solidFill>
            <a:ln w="19050">
              <a:solidFill>
                <a:srgbClr val="C5001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81272" tIns="40636" rIns="81272" bIns="40636" numCol="1" spcCol="0" rtlCol="0" fromWordArt="0" anchor="ctr" anchorCtr="0" forceAA="0" compatLnSpc="1">
              <a:prstTxWarp prst="textNoShape">
                <a:avLst/>
              </a:prstTxWarp>
              <a:noAutofit/>
            </a:bodyPr>
            <a:lstStyle/>
            <a:p>
              <a:pPr algn="ctr"/>
              <a:r>
                <a:rPr lang="en-GB" sz="2000" b="0" dirty="0" smtClean="0">
                  <a:solidFill>
                    <a:srgbClr val="FFFFFF"/>
                  </a:solidFill>
                </a:rPr>
                <a:t>28</a:t>
              </a:r>
              <a:r>
                <a:rPr lang="en-GB" sz="1600" b="0" dirty="0" smtClean="0">
                  <a:solidFill>
                    <a:srgbClr val="FFFFFF"/>
                  </a:solidFill>
                </a:rPr>
                <a:t>%</a:t>
              </a:r>
              <a:endParaRPr lang="en-GB" sz="1600" b="0" dirty="0">
                <a:solidFill>
                  <a:srgbClr val="FFFFFF"/>
                </a:solidFill>
              </a:endParaRPr>
            </a:p>
          </p:txBody>
        </p:sp>
        <p:sp>
          <p:nvSpPr>
            <p:cNvPr id="64" name="Rectangle 63"/>
            <p:cNvSpPr>
              <a:spLocks noChangeAspect="1"/>
            </p:cNvSpPr>
            <p:nvPr/>
          </p:nvSpPr>
          <p:spPr bwMode="ltGray">
            <a:xfrm>
              <a:off x="3947436" y="2417418"/>
              <a:ext cx="1224000" cy="1224000"/>
            </a:xfrm>
            <a:prstGeom prst="rect">
              <a:avLst/>
            </a:prstGeom>
            <a:solidFill>
              <a:srgbClr val="F7911E"/>
            </a:solidFill>
            <a:ln w="19050">
              <a:solidFill>
                <a:srgbClr val="F7911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81272" tIns="40636" rIns="81272" bIns="40636" numCol="1" spcCol="0" rtlCol="0" fromWordArt="0" anchor="ctr" anchorCtr="0" forceAA="0" compatLnSpc="1">
              <a:prstTxWarp prst="textNoShape">
                <a:avLst/>
              </a:prstTxWarp>
              <a:noAutofit/>
            </a:bodyPr>
            <a:lstStyle/>
            <a:p>
              <a:pPr algn="ctr"/>
              <a:r>
                <a:rPr lang="en-GB" sz="2000" b="0" dirty="0" smtClean="0">
                  <a:solidFill>
                    <a:schemeClr val="tx1"/>
                  </a:solidFill>
                </a:rPr>
                <a:t>37</a:t>
              </a:r>
              <a:r>
                <a:rPr lang="en-GB" sz="1600" b="0" dirty="0" smtClean="0">
                  <a:solidFill>
                    <a:schemeClr val="tx1"/>
                  </a:solidFill>
                </a:rPr>
                <a:t>%</a:t>
              </a:r>
              <a:endParaRPr lang="en-GB" sz="1600" b="0" dirty="0">
                <a:solidFill>
                  <a:schemeClr val="tx1"/>
                </a:solidFill>
              </a:endParaRPr>
            </a:p>
          </p:txBody>
        </p:sp>
        <p:sp>
          <p:nvSpPr>
            <p:cNvPr id="65" name="Rectangle 64"/>
            <p:cNvSpPr>
              <a:spLocks noChangeAspect="1"/>
            </p:cNvSpPr>
            <p:nvPr/>
          </p:nvSpPr>
          <p:spPr bwMode="ltGray">
            <a:xfrm>
              <a:off x="5180336" y="2417418"/>
              <a:ext cx="684000" cy="684000"/>
            </a:xfrm>
            <a:prstGeom prst="rect">
              <a:avLst/>
            </a:prstGeom>
            <a:solidFill>
              <a:srgbClr val="7A2280"/>
            </a:solidFill>
            <a:ln w="19050">
              <a:solidFill>
                <a:srgbClr val="7A228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81272" tIns="40636" rIns="81272" bIns="40636" numCol="1" spcCol="0" rtlCol="0" fromWordArt="0" anchor="ctr" anchorCtr="0" forceAA="0" compatLnSpc="1">
              <a:prstTxWarp prst="textNoShape">
                <a:avLst/>
              </a:prstTxWarp>
              <a:noAutofit/>
            </a:bodyPr>
            <a:lstStyle/>
            <a:p>
              <a:pPr algn="ctr"/>
              <a:r>
                <a:rPr lang="en-GB" sz="2000" b="0" dirty="0" smtClean="0">
                  <a:solidFill>
                    <a:srgbClr val="FFFFFF"/>
                  </a:solidFill>
                </a:rPr>
                <a:t>18</a:t>
              </a:r>
              <a:r>
                <a:rPr lang="en-GB" sz="1600" b="0" dirty="0" smtClean="0">
                  <a:solidFill>
                    <a:srgbClr val="FFFFFF"/>
                  </a:solidFill>
                </a:rPr>
                <a:t>%</a:t>
              </a:r>
              <a:endParaRPr lang="en-GB" sz="1600" b="0" dirty="0">
                <a:solidFill>
                  <a:srgbClr val="FFFFFF"/>
                </a:solidFill>
              </a:endParaRPr>
            </a:p>
          </p:txBody>
        </p:sp>
      </p:grpSp>
      <p:cxnSp>
        <p:nvCxnSpPr>
          <p:cNvPr id="4" name="Straight Arrow Connector 3"/>
          <p:cNvCxnSpPr/>
          <p:nvPr/>
        </p:nvCxnSpPr>
        <p:spPr>
          <a:xfrm>
            <a:off x="2080736" y="3213624"/>
            <a:ext cx="6184801" cy="0"/>
          </a:xfrm>
          <a:prstGeom prst="straightConnector1">
            <a:avLst/>
          </a:prstGeom>
          <a:ln w="127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173136" y="1416051"/>
            <a:ext cx="0" cy="3595148"/>
          </a:xfrm>
          <a:prstGeom prst="straightConnector1">
            <a:avLst/>
          </a:prstGeom>
          <a:ln w="12700">
            <a:solidFill>
              <a:srgbClr val="333333"/>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custDataLst>
              <p:tags r:id="rId7"/>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136326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They can be found in different places</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8</a:t>
            </a:fld>
            <a:endParaRPr lang="en-AU" dirty="0"/>
          </a:p>
        </p:txBody>
      </p:sp>
      <p:sp>
        <p:nvSpPr>
          <p:cNvPr id="6" name="Content Placeholder 5"/>
          <p:cNvSpPr>
            <a:spLocks noGrp="1"/>
          </p:cNvSpPr>
          <p:nvPr>
            <p:ph sz="quarter" idx="11"/>
          </p:nvPr>
        </p:nvSpPr>
        <p:spPr>
          <a:xfrm>
            <a:off x="285750" y="1031839"/>
            <a:ext cx="8569325" cy="593761"/>
          </a:xfrm>
        </p:spPr>
        <p:txBody>
          <a:bodyPr/>
          <a:lstStyle/>
          <a:p>
            <a:r>
              <a:rPr lang="en-US" dirty="0"/>
              <a:t>Share of time spent on devices and </a:t>
            </a:r>
            <a:r>
              <a:rPr lang="en-US" dirty="0" smtClean="0"/>
              <a:t>media among segments [NORWAY}</a:t>
            </a:r>
            <a:endParaRPr lang="en-US" dirty="0"/>
          </a:p>
        </p:txBody>
      </p:sp>
      <p:graphicFrame>
        <p:nvGraphicFramePr>
          <p:cNvPr id="7" name="Content Placeholder 7"/>
          <p:cNvGraphicFramePr>
            <a:graphicFrameLocks/>
          </p:cNvGraphicFramePr>
          <p:nvPr>
            <p:extLst>
              <p:ext uri="{D42A27DB-BD31-4B8C-83A1-F6EECF244321}">
                <p14:modId xmlns:p14="http://schemas.microsoft.com/office/powerpoint/2010/main" val="3257347096"/>
              </p:ext>
            </p:extLst>
          </p:nvPr>
        </p:nvGraphicFramePr>
        <p:xfrm>
          <a:off x="2068497" y="2024046"/>
          <a:ext cx="6646839" cy="3943537"/>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p:cNvSpPr/>
          <p:nvPr>
            <p:custDataLst>
              <p:tags r:id="rId1"/>
            </p:custDataLst>
          </p:nvPr>
        </p:nvSpPr>
        <p:spPr>
          <a:xfrm>
            <a:off x="2342043" y="2092867"/>
            <a:ext cx="1430000"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dirty="0" smtClean="0">
                <a:solidFill>
                  <a:srgbClr val="333333"/>
                </a:solidFill>
              </a:rPr>
              <a:t>Functionals</a:t>
            </a:r>
            <a:endParaRPr lang="en-AU" sz="1600" dirty="0">
              <a:solidFill>
                <a:srgbClr val="333333"/>
              </a:solidFill>
            </a:endParaRPr>
          </a:p>
        </p:txBody>
      </p:sp>
      <p:sp>
        <p:nvSpPr>
          <p:cNvPr id="9" name="Rectangle 8"/>
          <p:cNvSpPr/>
          <p:nvPr>
            <p:custDataLst>
              <p:tags r:id="rId2"/>
            </p:custDataLst>
          </p:nvPr>
        </p:nvSpPr>
        <p:spPr>
          <a:xfrm>
            <a:off x="4018395" y="2092867"/>
            <a:ext cx="1298770"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dirty="0" smtClean="0">
                <a:solidFill>
                  <a:srgbClr val="333333"/>
                </a:solidFill>
              </a:rPr>
              <a:t>Connectors</a:t>
            </a:r>
            <a:endParaRPr lang="en-AU" sz="1600" dirty="0">
              <a:solidFill>
                <a:srgbClr val="333333"/>
              </a:solidFill>
            </a:endParaRPr>
          </a:p>
        </p:txBody>
      </p:sp>
      <p:sp>
        <p:nvSpPr>
          <p:cNvPr id="10" name="Rectangle 9"/>
          <p:cNvSpPr/>
          <p:nvPr>
            <p:custDataLst>
              <p:tags r:id="rId3"/>
            </p:custDataLst>
          </p:nvPr>
        </p:nvSpPr>
        <p:spPr>
          <a:xfrm>
            <a:off x="5599065" y="2092867"/>
            <a:ext cx="1298770"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dirty="0" smtClean="0">
                <a:solidFill>
                  <a:srgbClr val="333333"/>
                </a:solidFill>
              </a:rPr>
              <a:t>Observers</a:t>
            </a:r>
            <a:endParaRPr lang="en-AU" sz="1600" dirty="0">
              <a:solidFill>
                <a:srgbClr val="333333"/>
              </a:solidFill>
            </a:endParaRPr>
          </a:p>
        </p:txBody>
      </p:sp>
      <p:cxnSp>
        <p:nvCxnSpPr>
          <p:cNvPr id="11" name="Straight Connector 10"/>
          <p:cNvCxnSpPr/>
          <p:nvPr/>
        </p:nvCxnSpPr>
        <p:spPr>
          <a:xfrm>
            <a:off x="245667" y="3842498"/>
            <a:ext cx="84484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custDataLst>
              <p:tags r:id="rId4"/>
            </p:custDataLst>
          </p:nvPr>
        </p:nvSpPr>
        <p:spPr>
          <a:xfrm>
            <a:off x="7217835" y="2092867"/>
            <a:ext cx="1298770" cy="229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lgn="ctr">
              <a:defRPr/>
            </a:pPr>
            <a:r>
              <a:rPr lang="en-AU" sz="1600" dirty="0" smtClean="0">
                <a:solidFill>
                  <a:srgbClr val="333333"/>
                </a:solidFill>
              </a:rPr>
              <a:t>Leaders</a:t>
            </a:r>
            <a:endParaRPr lang="en-AU" sz="1600" dirty="0">
              <a:solidFill>
                <a:srgbClr val="333333"/>
              </a:solidFill>
            </a:endParaRPr>
          </a:p>
        </p:txBody>
      </p:sp>
      <p:sp>
        <p:nvSpPr>
          <p:cNvPr id="13" name="Rectangle 12"/>
          <p:cNvSpPr/>
          <p:nvPr>
            <p:custDataLst>
              <p:tags r:id="rId5"/>
            </p:custDataLst>
          </p:nvPr>
        </p:nvSpPr>
        <p:spPr>
          <a:xfrm>
            <a:off x="285984" y="3234766"/>
            <a:ext cx="1862988" cy="460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p>
            <a:pPr>
              <a:defRPr/>
            </a:pPr>
            <a:r>
              <a:rPr lang="en-AU" sz="1600" b="0" dirty="0" smtClean="0">
                <a:solidFill>
                  <a:srgbClr val="333333"/>
                </a:solidFill>
              </a:rPr>
              <a:t>Share of time </a:t>
            </a:r>
            <a:br>
              <a:rPr lang="en-AU" sz="1600" b="0" dirty="0" smtClean="0">
                <a:solidFill>
                  <a:srgbClr val="333333"/>
                </a:solidFill>
              </a:rPr>
            </a:br>
            <a:r>
              <a:rPr lang="en-AU" sz="1600" b="0" dirty="0" smtClean="0">
                <a:solidFill>
                  <a:srgbClr val="333333"/>
                </a:solidFill>
              </a:rPr>
              <a:t>on devices (%)</a:t>
            </a:r>
            <a:endParaRPr lang="en-AU" sz="1600" b="0" dirty="0">
              <a:solidFill>
                <a:srgbClr val="333333"/>
              </a:solidFill>
            </a:endParaRPr>
          </a:p>
        </p:txBody>
      </p:sp>
      <p:sp>
        <p:nvSpPr>
          <p:cNvPr id="14" name="Rectangle 13"/>
          <p:cNvSpPr/>
          <p:nvPr>
            <p:custDataLst>
              <p:tags r:id="rId6"/>
            </p:custDataLst>
          </p:nvPr>
        </p:nvSpPr>
        <p:spPr>
          <a:xfrm>
            <a:off x="285983" y="3951967"/>
            <a:ext cx="2387180" cy="460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b"/>
          <a:lstStyle/>
          <a:p>
            <a:pPr>
              <a:defRPr/>
            </a:pPr>
            <a:r>
              <a:rPr lang="en-AU" sz="1600" b="0" dirty="0" smtClean="0">
                <a:solidFill>
                  <a:srgbClr val="333333"/>
                </a:solidFill>
              </a:rPr>
              <a:t>Share of time </a:t>
            </a:r>
            <a:br>
              <a:rPr lang="en-AU" sz="1600" b="0" dirty="0" smtClean="0">
                <a:solidFill>
                  <a:srgbClr val="333333"/>
                </a:solidFill>
              </a:rPr>
            </a:br>
            <a:r>
              <a:rPr lang="en-AU" sz="1600" b="0" dirty="0" smtClean="0">
                <a:solidFill>
                  <a:srgbClr val="333333"/>
                </a:solidFill>
              </a:rPr>
              <a:t>on media (%)</a:t>
            </a:r>
            <a:endParaRPr lang="en-AU" sz="1600" b="0" dirty="0">
              <a:solidFill>
                <a:srgbClr val="333333"/>
              </a:solidFill>
            </a:endParaRPr>
          </a:p>
        </p:txBody>
      </p:sp>
      <p:grpSp>
        <p:nvGrpSpPr>
          <p:cNvPr id="23" name="Group 22"/>
          <p:cNvGrpSpPr/>
          <p:nvPr/>
        </p:nvGrpSpPr>
        <p:grpSpPr>
          <a:xfrm>
            <a:off x="4271779" y="4965536"/>
            <a:ext cx="2598010" cy="238055"/>
            <a:chOff x="3362625" y="5158399"/>
            <a:chExt cx="2598010" cy="238055"/>
          </a:xfrm>
        </p:grpSpPr>
        <p:grpSp>
          <p:nvGrpSpPr>
            <p:cNvPr id="5" name="Group 4"/>
            <p:cNvGrpSpPr/>
            <p:nvPr/>
          </p:nvGrpSpPr>
          <p:grpSpPr>
            <a:xfrm>
              <a:off x="3362625" y="5158399"/>
              <a:ext cx="915652" cy="238055"/>
              <a:chOff x="3243598" y="5158399"/>
              <a:chExt cx="915652" cy="238055"/>
            </a:xfrm>
          </p:grpSpPr>
          <p:sp>
            <p:nvSpPr>
              <p:cNvPr id="17" name="Rectangle 16"/>
              <p:cNvSpPr/>
              <p:nvPr/>
            </p:nvSpPr>
            <p:spPr bwMode="ltGray">
              <a:xfrm>
                <a:off x="3243598" y="5158399"/>
                <a:ext cx="238055" cy="238055"/>
              </a:xfrm>
              <a:prstGeom prst="rect">
                <a:avLst/>
              </a:prstGeom>
              <a:solidFill>
                <a:srgbClr val="EF52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b="0" dirty="0" smtClean="0">
                  <a:solidFill>
                    <a:srgbClr val="FFFFFF"/>
                  </a:solidFill>
                </a:endParaRPr>
              </a:p>
            </p:txBody>
          </p:sp>
          <p:sp>
            <p:nvSpPr>
              <p:cNvPr id="18" name="TextBox 17"/>
              <p:cNvSpPr txBox="1"/>
              <p:nvPr/>
            </p:nvSpPr>
            <p:spPr>
              <a:xfrm>
                <a:off x="3540232" y="5158401"/>
                <a:ext cx="619018" cy="119026"/>
              </a:xfrm>
              <a:prstGeom prst="rect">
                <a:avLst/>
              </a:prstGeom>
              <a:noFill/>
            </p:spPr>
            <p:txBody>
              <a:bodyPr wrap="square" lIns="0" tIns="0" rIns="0" bIns="0" rtlCol="0">
                <a:noAutofit/>
              </a:bodyPr>
              <a:lstStyle/>
              <a:p>
                <a:r>
                  <a:rPr lang="en-US" sz="1600" b="0" dirty="0" smtClean="0">
                    <a:solidFill>
                      <a:srgbClr val="333333"/>
                    </a:solidFill>
                    <a:latin typeface="Verdana"/>
                  </a:rPr>
                  <a:t>Media</a:t>
                </a:r>
              </a:p>
            </p:txBody>
          </p:sp>
        </p:grpSp>
        <p:grpSp>
          <p:nvGrpSpPr>
            <p:cNvPr id="4" name="Group 3"/>
            <p:cNvGrpSpPr/>
            <p:nvPr/>
          </p:nvGrpSpPr>
          <p:grpSpPr>
            <a:xfrm>
              <a:off x="4588915" y="5158399"/>
              <a:ext cx="1371720" cy="238055"/>
              <a:chOff x="4469888" y="5158399"/>
              <a:chExt cx="1371720" cy="238055"/>
            </a:xfrm>
          </p:grpSpPr>
          <p:sp>
            <p:nvSpPr>
              <p:cNvPr id="20" name="Rectangle 19"/>
              <p:cNvSpPr/>
              <p:nvPr/>
            </p:nvSpPr>
            <p:spPr bwMode="ltGray">
              <a:xfrm>
                <a:off x="4469888" y="5158399"/>
                <a:ext cx="238055" cy="238055"/>
              </a:xfrm>
              <a:prstGeom prst="rect">
                <a:avLst/>
              </a:prstGeom>
              <a:solidFill>
                <a:srgbClr val="F7911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600" b="0" dirty="0" smtClean="0">
                  <a:solidFill>
                    <a:srgbClr val="FFFFFF"/>
                  </a:solidFill>
                </a:endParaRPr>
              </a:p>
            </p:txBody>
          </p:sp>
          <p:sp>
            <p:nvSpPr>
              <p:cNvPr id="21" name="TextBox 20"/>
              <p:cNvSpPr txBox="1"/>
              <p:nvPr/>
            </p:nvSpPr>
            <p:spPr>
              <a:xfrm>
                <a:off x="4804229" y="5158399"/>
                <a:ext cx="1037379" cy="141249"/>
              </a:xfrm>
              <a:prstGeom prst="rect">
                <a:avLst/>
              </a:prstGeom>
              <a:noFill/>
            </p:spPr>
            <p:txBody>
              <a:bodyPr wrap="square" lIns="0" tIns="0" rIns="0" bIns="0" rtlCol="0">
                <a:noAutofit/>
              </a:bodyPr>
              <a:lstStyle/>
              <a:p>
                <a:r>
                  <a:rPr lang="en-US" sz="1600" b="0" dirty="0" smtClean="0">
                    <a:solidFill>
                      <a:srgbClr val="333333"/>
                    </a:solidFill>
                    <a:latin typeface="Verdana"/>
                  </a:rPr>
                  <a:t>Devices</a:t>
                </a:r>
              </a:p>
            </p:txBody>
          </p:sp>
        </p:grpSp>
      </p:grpSp>
      <p:sp>
        <p:nvSpPr>
          <p:cNvPr id="24" name="TextBox 23"/>
          <p:cNvSpPr txBox="1"/>
          <p:nvPr>
            <p:custDataLst>
              <p:tags r:id="rId7"/>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2381084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And react very differently to brand content</a:t>
            </a:r>
            <a:endParaRPr lang="en-GB"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9</a:t>
            </a:fld>
            <a:endParaRPr lang="en-AU" dirty="0"/>
          </a:p>
        </p:txBody>
      </p:sp>
      <p:pic>
        <p:nvPicPr>
          <p:cNvPr id="7" name="Picture 6" descr="Z:\Brand Identity\Content_Marketing\Connected Life\2015\Global report template WIP\SECTION 3\CL TEMPLATE QUOT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38" y="1296988"/>
            <a:ext cx="7020135" cy="4533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49600" y="2165161"/>
            <a:ext cx="2844799" cy="2554545"/>
          </a:xfrm>
          <a:prstGeom prst="rect">
            <a:avLst/>
          </a:prstGeom>
        </p:spPr>
        <p:txBody>
          <a:bodyPr wrap="square">
            <a:spAutoFit/>
          </a:bodyPr>
          <a:lstStyle/>
          <a:p>
            <a:pPr algn="ctr"/>
            <a:r>
              <a:rPr lang="en-GB" sz="1600" b="0" spc="-30" dirty="0" smtClean="0">
                <a:solidFill>
                  <a:schemeClr val="bg1"/>
                </a:solidFill>
                <a:latin typeface="+mn-lt"/>
              </a:rPr>
              <a:t>“I like what I am seeing with ads on snapchat ... </a:t>
            </a:r>
            <a:br>
              <a:rPr lang="en-GB" sz="1600" b="0" spc="-30" dirty="0" smtClean="0">
                <a:solidFill>
                  <a:schemeClr val="bg1"/>
                </a:solidFill>
                <a:latin typeface="+mn-lt"/>
              </a:rPr>
            </a:br>
            <a:r>
              <a:rPr lang="en-GB" sz="1600" b="0" spc="-30" dirty="0" smtClean="0">
                <a:solidFill>
                  <a:schemeClr val="bg1"/>
                </a:solidFill>
                <a:latin typeface="+mn-lt"/>
              </a:rPr>
              <a:t>and same with Instagram. I even find myself following brands pages or snap feeds just because I am a fan of how they use the medium.” </a:t>
            </a:r>
          </a:p>
          <a:p>
            <a:pPr algn="ctr"/>
            <a:endParaRPr lang="en-GB" sz="1600" spc="-30" dirty="0">
              <a:solidFill>
                <a:schemeClr val="bg1"/>
              </a:solidFill>
              <a:latin typeface="+mn-lt"/>
            </a:endParaRPr>
          </a:p>
          <a:p>
            <a:pPr algn="ctr"/>
            <a:r>
              <a:rPr lang="en-GB" sz="1600" spc="-30" dirty="0">
                <a:solidFill>
                  <a:schemeClr val="bg1"/>
                </a:solidFill>
                <a:latin typeface="+mn-lt"/>
              </a:rPr>
              <a:t>(Mexico)</a:t>
            </a:r>
          </a:p>
        </p:txBody>
      </p:sp>
      <p:sp>
        <p:nvSpPr>
          <p:cNvPr id="9" name="TextBox 8"/>
          <p:cNvSpPr txBox="1"/>
          <p:nvPr>
            <p:custDataLst>
              <p:tags r:id="rId1"/>
            </p:custDataLst>
          </p:nvPr>
        </p:nvSpPr>
        <p:spPr>
          <a:xfrm>
            <a:off x="1292652" y="5579534"/>
            <a:ext cx="7567727" cy="366694"/>
          </a:xfrm>
          <a:prstGeom prst="rect">
            <a:avLst/>
          </a:prstGeom>
          <a:noFill/>
        </p:spPr>
        <p:txBody>
          <a:bodyPr vert="horz" wrap="square" lIns="0" tIns="0" rIns="0" bIns="0" rtlCol="0" anchor="ctr">
            <a:noAutofit/>
          </a:bodyPr>
          <a:lstStyle/>
          <a:p>
            <a:pPr>
              <a:defRPr/>
            </a:pPr>
            <a:r>
              <a:rPr lang="en-GB" sz="600" b="0" dirty="0" smtClean="0">
                <a:solidFill>
                  <a:srgbClr val="333333"/>
                </a:solidFill>
                <a:latin typeface="Verdana"/>
              </a:rPr>
              <a:t>Source: Connected Life</a:t>
            </a:r>
            <a:endParaRPr lang="en-US" sz="600" b="0" dirty="0">
              <a:solidFill>
                <a:srgbClr val="333333"/>
              </a:solidFill>
              <a:latin typeface="Verdana"/>
            </a:endParaRPr>
          </a:p>
        </p:txBody>
      </p:sp>
    </p:spTree>
    <p:extLst>
      <p:ext uri="{BB962C8B-B14F-4D97-AF65-F5344CB8AC3E}">
        <p14:creationId xmlns:p14="http://schemas.microsoft.com/office/powerpoint/2010/main" val="27107892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CKSLIDES" val="4001"/>
  <p:tag name="DESIGN" val="GREYBOX"/>
</p:tagLst>
</file>

<file path=ppt/tags/tag10.xml><?xml version="1.0" encoding="utf-8"?>
<p:tagLst xmlns:a="http://schemas.openxmlformats.org/drawingml/2006/main" xmlns:r="http://schemas.openxmlformats.org/officeDocument/2006/relationships" xmlns:p="http://schemas.openxmlformats.org/presentationml/2006/main">
  <p:tag name="FOOTER" val="LINE"/>
</p:tagLst>
</file>

<file path=ppt/tags/tag11.xml><?xml version="1.0" encoding="utf-8"?>
<p:tagLst xmlns:a="http://schemas.openxmlformats.org/drawingml/2006/main" xmlns:r="http://schemas.openxmlformats.org/officeDocument/2006/relationships" xmlns:p="http://schemas.openxmlformats.org/presentationml/2006/main">
  <p:tag name="SHP" val="DOCUMENTDATA"/>
</p:tagLst>
</file>

<file path=ppt/tags/tag12.xml><?xml version="1.0" encoding="utf-8"?>
<p:tagLst xmlns:a="http://schemas.openxmlformats.org/drawingml/2006/main" xmlns:r="http://schemas.openxmlformats.org/officeDocument/2006/relationships" xmlns:p="http://schemas.openxmlformats.org/presentationml/2006/main">
  <p:tag name="SHP" val="DOCUMENTDATA"/>
</p:tagLst>
</file>

<file path=ppt/tags/tag13.xml><?xml version="1.0" encoding="utf-8"?>
<p:tagLst xmlns:a="http://schemas.openxmlformats.org/drawingml/2006/main" xmlns:r="http://schemas.openxmlformats.org/officeDocument/2006/relationships" xmlns:p="http://schemas.openxmlformats.org/presentationml/2006/main">
  <p:tag name="SHP" val="DOCUMENTDATA"/>
</p:tagLst>
</file>

<file path=ppt/tags/tag14.xml><?xml version="1.0" encoding="utf-8"?>
<p:tagLst xmlns:a="http://schemas.openxmlformats.org/drawingml/2006/main" xmlns:r="http://schemas.openxmlformats.org/officeDocument/2006/relationships" xmlns:p="http://schemas.openxmlformats.org/presentationml/2006/main">
  <p:tag name="SHP" val="GREYBOX"/>
</p:tagLst>
</file>

<file path=ppt/tags/tag15.xml><?xml version="1.0" encoding="utf-8"?>
<p:tagLst xmlns:a="http://schemas.openxmlformats.org/drawingml/2006/main" xmlns:r="http://schemas.openxmlformats.org/officeDocument/2006/relationships" xmlns:p="http://schemas.openxmlformats.org/presentationml/2006/main">
  <p:tag name="FOOTER" val="LINE"/>
</p:tagLst>
</file>

<file path=ppt/tags/tag16.xml><?xml version="1.0" encoding="utf-8"?>
<p:tagLst xmlns:a="http://schemas.openxmlformats.org/drawingml/2006/main" xmlns:r="http://schemas.openxmlformats.org/officeDocument/2006/relationships" xmlns:p="http://schemas.openxmlformats.org/presentationml/2006/main">
  <p:tag name="SHP" val="DOCUMENTDATA"/>
</p:tagLst>
</file>

<file path=ppt/tags/tag17.xml><?xml version="1.0" encoding="utf-8"?>
<p:tagLst xmlns:a="http://schemas.openxmlformats.org/drawingml/2006/main" xmlns:r="http://schemas.openxmlformats.org/officeDocument/2006/relationships" xmlns:p="http://schemas.openxmlformats.org/presentationml/2006/main">
  <p:tag name="SHP" val="DOCUMENTDATA"/>
</p:tagLst>
</file>

<file path=ppt/tags/tag18.xml><?xml version="1.0" encoding="utf-8"?>
<p:tagLst xmlns:a="http://schemas.openxmlformats.org/drawingml/2006/main" xmlns:r="http://schemas.openxmlformats.org/officeDocument/2006/relationships" xmlns:p="http://schemas.openxmlformats.org/presentationml/2006/main">
  <p:tag name="SHP" val="DOCUMENTDATA"/>
</p:tagLst>
</file>

<file path=ppt/tags/tag19.xml><?xml version="1.0" encoding="utf-8"?>
<p:tagLst xmlns:a="http://schemas.openxmlformats.org/drawingml/2006/main" xmlns:r="http://schemas.openxmlformats.org/officeDocument/2006/relationships" xmlns:p="http://schemas.openxmlformats.org/presentationml/2006/main">
  <p:tag name="FOOTER" val="LINE"/>
</p:tagLst>
</file>

<file path=ppt/tags/tag2.xml><?xml version="1.0" encoding="utf-8"?>
<p:tagLst xmlns:a="http://schemas.openxmlformats.org/drawingml/2006/main" xmlns:r="http://schemas.openxmlformats.org/officeDocument/2006/relationships" xmlns:p="http://schemas.openxmlformats.org/presentationml/2006/main">
  <p:tag name="FOOTER" val="LINE"/>
</p:tagLst>
</file>

<file path=ppt/tags/tag20.xml><?xml version="1.0" encoding="utf-8"?>
<p:tagLst xmlns:a="http://schemas.openxmlformats.org/drawingml/2006/main" xmlns:r="http://schemas.openxmlformats.org/officeDocument/2006/relationships" xmlns:p="http://schemas.openxmlformats.org/presentationml/2006/main">
  <p:tag name="SHP" val="DOCUMENTDATA"/>
</p:tagLst>
</file>

<file path=ppt/tags/tag21.xml><?xml version="1.0" encoding="utf-8"?>
<p:tagLst xmlns:a="http://schemas.openxmlformats.org/drawingml/2006/main" xmlns:r="http://schemas.openxmlformats.org/officeDocument/2006/relationships" xmlns:p="http://schemas.openxmlformats.org/presentationml/2006/main">
  <p:tag name="SHP" val="DOCUMENTDATA"/>
</p:tagLst>
</file>

<file path=ppt/tags/tag22.xml><?xml version="1.0" encoding="utf-8"?>
<p:tagLst xmlns:a="http://schemas.openxmlformats.org/drawingml/2006/main" xmlns:r="http://schemas.openxmlformats.org/officeDocument/2006/relationships" xmlns:p="http://schemas.openxmlformats.org/presentationml/2006/main">
  <p:tag name="SHP" val="DOCUMENTDATA"/>
</p:tagLst>
</file>

<file path=ppt/tags/tag23.xml><?xml version="1.0" encoding="utf-8"?>
<p:tagLst xmlns:a="http://schemas.openxmlformats.org/drawingml/2006/main" xmlns:r="http://schemas.openxmlformats.org/officeDocument/2006/relationships" xmlns:p="http://schemas.openxmlformats.org/presentationml/2006/main">
  <p:tag name="SHP" val="DOCUMENTDATA"/>
</p:tagLst>
</file>

<file path=ppt/tags/tag24.xml><?xml version="1.0" encoding="utf-8"?>
<p:tagLst xmlns:a="http://schemas.openxmlformats.org/drawingml/2006/main" xmlns:r="http://schemas.openxmlformats.org/officeDocument/2006/relationships" xmlns:p="http://schemas.openxmlformats.org/presentationml/2006/main">
  <p:tag name="SHP" val="DOCUMENTDATA"/>
</p:tagLst>
</file>

<file path=ppt/tags/tag25.xml><?xml version="1.0" encoding="utf-8"?>
<p:tagLst xmlns:a="http://schemas.openxmlformats.org/drawingml/2006/main" xmlns:r="http://schemas.openxmlformats.org/officeDocument/2006/relationships" xmlns:p="http://schemas.openxmlformats.org/presentationml/2006/main">
  <p:tag name="SHP" val="DOCUMENTDATA"/>
</p:tagLst>
</file>

<file path=ppt/tags/tag26.xml><?xml version="1.0" encoding="utf-8"?>
<p:tagLst xmlns:a="http://schemas.openxmlformats.org/drawingml/2006/main" xmlns:r="http://schemas.openxmlformats.org/officeDocument/2006/relationships" xmlns:p="http://schemas.openxmlformats.org/presentationml/2006/main">
  <p:tag name="SHP" val="DOCUMENTDATA"/>
</p:tagLst>
</file>

<file path=ppt/tags/tag27.xml><?xml version="1.0" encoding="utf-8"?>
<p:tagLst xmlns:a="http://schemas.openxmlformats.org/drawingml/2006/main" xmlns:r="http://schemas.openxmlformats.org/officeDocument/2006/relationships" xmlns:p="http://schemas.openxmlformats.org/presentationml/2006/main">
  <p:tag name="SHP" val="DOCUMENTDATA"/>
</p:tagLst>
</file>

<file path=ppt/tags/tag28.xml><?xml version="1.0" encoding="utf-8"?>
<p:tagLst xmlns:a="http://schemas.openxmlformats.org/drawingml/2006/main" xmlns:r="http://schemas.openxmlformats.org/officeDocument/2006/relationships" xmlns:p="http://schemas.openxmlformats.org/presentationml/2006/main">
  <p:tag name="SHP" val="DOCUMENTDATA"/>
</p:tagLst>
</file>

<file path=ppt/tags/tag29.xml><?xml version="1.0" encoding="utf-8"?>
<p:tagLst xmlns:a="http://schemas.openxmlformats.org/drawingml/2006/main" xmlns:r="http://schemas.openxmlformats.org/officeDocument/2006/relationships" xmlns:p="http://schemas.openxmlformats.org/presentationml/2006/main">
  <p:tag name="SLIDE" val="COVER"/>
</p:tagLst>
</file>

<file path=ppt/tags/tag3.xml><?xml version="1.0" encoding="utf-8"?>
<p:tagLst xmlns:a="http://schemas.openxmlformats.org/drawingml/2006/main" xmlns:r="http://schemas.openxmlformats.org/officeDocument/2006/relationships" xmlns:p="http://schemas.openxmlformats.org/presentationml/2006/main">
  <p:tag name="SHP" val="DOCUMENTDATA"/>
</p:tagLst>
</file>

<file path=ppt/tags/tag30.xml><?xml version="1.0" encoding="utf-8"?>
<p:tagLst xmlns:a="http://schemas.openxmlformats.org/drawingml/2006/main" xmlns:r="http://schemas.openxmlformats.org/officeDocument/2006/relationships" xmlns:p="http://schemas.openxmlformats.org/presentationml/2006/main">
  <p:tag name="SHP" val="GREYBOX"/>
  <p:tag name="GREYBOX" val="NARROW"/>
</p:tagLst>
</file>

<file path=ppt/tags/tag31.xml><?xml version="1.0" encoding="utf-8"?>
<p:tagLst xmlns:a="http://schemas.openxmlformats.org/drawingml/2006/main" xmlns:r="http://schemas.openxmlformats.org/officeDocument/2006/relationships" xmlns:p="http://schemas.openxmlformats.org/presentationml/2006/main">
  <p:tag name="SHP" val="SOURCEBOX"/>
</p:tagLst>
</file>

<file path=ppt/tags/tag32.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3.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4.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5.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6.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7.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8.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39.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4.xml><?xml version="1.0" encoding="utf-8"?>
<p:tagLst xmlns:a="http://schemas.openxmlformats.org/drawingml/2006/main" xmlns:r="http://schemas.openxmlformats.org/officeDocument/2006/relationships" xmlns:p="http://schemas.openxmlformats.org/presentationml/2006/main">
  <p:tag name="SHP" val="DOCUMENTDATA"/>
</p:tagLst>
</file>

<file path=ppt/tags/tag40.xml><?xml version="1.0" encoding="utf-8"?>
<p:tagLst xmlns:a="http://schemas.openxmlformats.org/drawingml/2006/main" xmlns:r="http://schemas.openxmlformats.org/officeDocument/2006/relationships" xmlns:p="http://schemas.openxmlformats.org/presentationml/2006/main">
  <p:tag name="SHP" val="SOURCEBOX"/>
</p:tagLst>
</file>

<file path=ppt/tags/tag41.xml><?xml version="1.0" encoding="utf-8"?>
<p:tagLst xmlns:a="http://schemas.openxmlformats.org/drawingml/2006/main" xmlns:r="http://schemas.openxmlformats.org/officeDocument/2006/relationships" xmlns:p="http://schemas.openxmlformats.org/presentationml/2006/main">
  <p:tag name="SHP" val="SOURCEBOX"/>
</p:tagLst>
</file>

<file path=ppt/tags/tag42.xml><?xml version="1.0" encoding="utf-8"?>
<p:tagLst xmlns:a="http://schemas.openxmlformats.org/drawingml/2006/main" xmlns:r="http://schemas.openxmlformats.org/officeDocument/2006/relationships" xmlns:p="http://schemas.openxmlformats.org/presentationml/2006/main">
  <p:tag name="MARK" val="LAST"/>
</p:tagLst>
</file>

<file path=ppt/tags/tag43.xml><?xml version="1.0" encoding="utf-8"?>
<p:tagLst xmlns:a="http://schemas.openxmlformats.org/drawingml/2006/main" xmlns:r="http://schemas.openxmlformats.org/officeDocument/2006/relationships" xmlns:p="http://schemas.openxmlformats.org/presentationml/2006/main">
  <p:tag name="MARK" val="LAST"/>
</p:tagLst>
</file>

<file path=ppt/tags/tag44.xml><?xml version="1.0" encoding="utf-8"?>
<p:tagLst xmlns:a="http://schemas.openxmlformats.org/drawingml/2006/main" xmlns:r="http://schemas.openxmlformats.org/officeDocument/2006/relationships" xmlns:p="http://schemas.openxmlformats.org/presentationml/2006/main">
  <p:tag name="MARK" val="LAST"/>
</p:tagLst>
</file>

<file path=ppt/tags/tag45.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176.7023"/>
  <p:tag name="LEFT" val="187.433"/>
</p:tagLst>
</file>

<file path=ppt/tags/tag46.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318.1893"/>
  <p:tag name="LEFT" val="187.433"/>
</p:tagLst>
</file>

<file path=ppt/tags/tag47.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318.1893"/>
  <p:tag name="LEFT" val="187.433"/>
</p:tagLst>
</file>

<file path=ppt/tags/tag48.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318.1893"/>
  <p:tag name="LEFT" val="187.433"/>
</p:tagLst>
</file>

<file path=ppt/tags/tag49.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318.1893"/>
  <p:tag name="LEFT" val="187.433"/>
</p:tagLst>
</file>

<file path=ppt/tags/tag5.xml><?xml version="1.0" encoding="utf-8"?>
<p:tagLst xmlns:a="http://schemas.openxmlformats.org/drawingml/2006/main" xmlns:r="http://schemas.openxmlformats.org/officeDocument/2006/relationships" xmlns:p="http://schemas.openxmlformats.org/presentationml/2006/main">
  <p:tag name="SHP" val="DOCUMENTDATA"/>
</p:tagLst>
</file>

<file path=ppt/tags/tag50.xml><?xml version="1.0" encoding="utf-8"?>
<p:tagLst xmlns:a="http://schemas.openxmlformats.org/drawingml/2006/main" xmlns:r="http://schemas.openxmlformats.org/officeDocument/2006/relationships" xmlns:p="http://schemas.openxmlformats.org/presentationml/2006/main">
  <p:tag name="WIDTH" val="124.3512"/>
  <p:tag name="HEIGHT" val="33.92732"/>
  <p:tag name="TOP" val="318.1893"/>
  <p:tag name="LEFT" val="187.433"/>
</p:tagLst>
</file>

<file path=ppt/tags/tag51.xml><?xml version="1.0" encoding="utf-8"?>
<p:tagLst xmlns:a="http://schemas.openxmlformats.org/drawingml/2006/main" xmlns:r="http://schemas.openxmlformats.org/officeDocument/2006/relationships" xmlns:p="http://schemas.openxmlformats.org/presentationml/2006/main">
  <p:tag name="SHP" val="SOURCEBOX"/>
</p:tagLst>
</file>

<file path=ppt/tags/tag52.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53.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54.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55.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56.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57.xml><?xml version="1.0" encoding="utf-8"?>
<p:tagLst xmlns:a="http://schemas.openxmlformats.org/drawingml/2006/main" xmlns:r="http://schemas.openxmlformats.org/officeDocument/2006/relationships" xmlns:p="http://schemas.openxmlformats.org/presentationml/2006/main">
  <p:tag name="WIDTH" val="81.11433"/>
  <p:tag name="HEIGHT" val="15.53976"/>
  <p:tag name="TOP" val="327.3628"/>
  <p:tag name="LEFT" val="76.21465"/>
</p:tagLst>
</file>

<file path=ppt/tags/tag58.xml><?xml version="1.0" encoding="utf-8"?>
<p:tagLst xmlns:a="http://schemas.openxmlformats.org/drawingml/2006/main" xmlns:r="http://schemas.openxmlformats.org/officeDocument/2006/relationships" xmlns:p="http://schemas.openxmlformats.org/presentationml/2006/main">
  <p:tag name="SHP" val="SOURCEBOX"/>
</p:tagLst>
</file>

<file path=ppt/tags/tag59.xml><?xml version="1.0" encoding="utf-8"?>
<p:tagLst xmlns:a="http://schemas.openxmlformats.org/drawingml/2006/main" xmlns:r="http://schemas.openxmlformats.org/officeDocument/2006/relationships" xmlns:p="http://schemas.openxmlformats.org/presentationml/2006/main">
  <p:tag name="SHP" val="SOURCEBOX"/>
</p:tagLst>
</file>

<file path=ppt/tags/tag6.xml><?xml version="1.0" encoding="utf-8"?>
<p:tagLst xmlns:a="http://schemas.openxmlformats.org/drawingml/2006/main" xmlns:r="http://schemas.openxmlformats.org/officeDocument/2006/relationships" xmlns:p="http://schemas.openxmlformats.org/presentationml/2006/main">
  <p:tag name="FOOTER" val="LINE"/>
</p:tagLst>
</file>

<file path=ppt/tags/tag60.xml><?xml version="1.0" encoding="utf-8"?>
<p:tagLst xmlns:a="http://schemas.openxmlformats.org/drawingml/2006/main" xmlns:r="http://schemas.openxmlformats.org/officeDocument/2006/relationships" xmlns:p="http://schemas.openxmlformats.org/presentationml/2006/main">
  <p:tag name="SHP" val="SOURCEBOX"/>
</p:tagLst>
</file>

<file path=ppt/tags/tag61.xml><?xml version="1.0" encoding="utf-8"?>
<p:tagLst xmlns:a="http://schemas.openxmlformats.org/drawingml/2006/main" xmlns:r="http://schemas.openxmlformats.org/officeDocument/2006/relationships" xmlns:p="http://schemas.openxmlformats.org/presentationml/2006/main">
  <p:tag name="SHP" val="PAGENUMBER"/>
</p:tagLst>
</file>

<file path=ppt/tags/tag62.xml><?xml version="1.0" encoding="utf-8"?>
<p:tagLst xmlns:a="http://schemas.openxmlformats.org/drawingml/2006/main" xmlns:r="http://schemas.openxmlformats.org/officeDocument/2006/relationships" xmlns:p="http://schemas.openxmlformats.org/presentationml/2006/main">
  <p:tag name="SHP" val="PAGENUMBER"/>
</p:tagLst>
</file>

<file path=ppt/tags/tag63.xml><?xml version="1.0" encoding="utf-8"?>
<p:tagLst xmlns:a="http://schemas.openxmlformats.org/drawingml/2006/main" xmlns:r="http://schemas.openxmlformats.org/officeDocument/2006/relationships" xmlns:p="http://schemas.openxmlformats.org/presentationml/2006/main">
  <p:tag name="SHP" val="PAGENUMBER"/>
</p:tagLst>
</file>

<file path=ppt/tags/tag64.xml><?xml version="1.0" encoding="utf-8"?>
<p:tagLst xmlns:a="http://schemas.openxmlformats.org/drawingml/2006/main" xmlns:r="http://schemas.openxmlformats.org/officeDocument/2006/relationships" xmlns:p="http://schemas.openxmlformats.org/presentationml/2006/main">
  <p:tag name="SHP" val="PAGENUMBER"/>
</p:tagLst>
</file>

<file path=ppt/tags/tag65.xml><?xml version="1.0" encoding="utf-8"?>
<p:tagLst xmlns:a="http://schemas.openxmlformats.org/drawingml/2006/main" xmlns:r="http://schemas.openxmlformats.org/officeDocument/2006/relationships" xmlns:p="http://schemas.openxmlformats.org/presentationml/2006/main">
  <p:tag name="SHP" val="SOURCEBOX"/>
</p:tagLst>
</file>

<file path=ppt/tags/tag66.xml><?xml version="1.0" encoding="utf-8"?>
<p:tagLst xmlns:a="http://schemas.openxmlformats.org/drawingml/2006/main" xmlns:r="http://schemas.openxmlformats.org/officeDocument/2006/relationships" xmlns:p="http://schemas.openxmlformats.org/presentationml/2006/main">
  <p:tag name="SHP" val="SOURCEBOX"/>
</p:tagLst>
</file>

<file path=ppt/tags/tag67.xml><?xml version="1.0" encoding="utf-8"?>
<p:tagLst xmlns:a="http://schemas.openxmlformats.org/drawingml/2006/main" xmlns:r="http://schemas.openxmlformats.org/officeDocument/2006/relationships" xmlns:p="http://schemas.openxmlformats.org/presentationml/2006/main">
  <p:tag name="SHP" val="SOURCEBOX"/>
</p:tagLst>
</file>

<file path=ppt/tags/tag68.xml><?xml version="1.0" encoding="utf-8"?>
<p:tagLst xmlns:a="http://schemas.openxmlformats.org/drawingml/2006/main" xmlns:r="http://schemas.openxmlformats.org/officeDocument/2006/relationships" xmlns:p="http://schemas.openxmlformats.org/presentationml/2006/main">
  <p:tag name="SHP" val="SOURCEBOX"/>
</p:tagLst>
</file>

<file path=ppt/tags/tag69.xml><?xml version="1.0" encoding="utf-8"?>
<p:tagLst xmlns:a="http://schemas.openxmlformats.org/drawingml/2006/main" xmlns:r="http://schemas.openxmlformats.org/officeDocument/2006/relationships" xmlns:p="http://schemas.openxmlformats.org/presentationml/2006/main">
  <p:tag name="WIDTH" val="770.8107"/>
  <p:tag name="HEIGHT" val="111.5543"/>
  <p:tag name="TOP" val="7.874016E-05"/>
  <p:tag name="LEFT" val="25.33748"/>
</p:tagLst>
</file>

<file path=ppt/tags/tag7.xml><?xml version="1.0" encoding="utf-8"?>
<p:tagLst xmlns:a="http://schemas.openxmlformats.org/drawingml/2006/main" xmlns:r="http://schemas.openxmlformats.org/officeDocument/2006/relationships" xmlns:p="http://schemas.openxmlformats.org/presentationml/2006/main">
  <p:tag name="SHP" val="DOCUMENTDATA"/>
</p:tagLst>
</file>

<file path=ppt/tags/tag70.xml><?xml version="1.0" encoding="utf-8"?>
<p:tagLst xmlns:a="http://schemas.openxmlformats.org/drawingml/2006/main" xmlns:r="http://schemas.openxmlformats.org/officeDocument/2006/relationships" xmlns:p="http://schemas.openxmlformats.org/presentationml/2006/main">
  <p:tag name="WIDTH" val="0.1685827"/>
  <p:tag name="HEIGHT" val="0"/>
  <p:tag name="TOP" val="145.395"/>
  <p:tag name="LEFT" val="166.7064"/>
</p:tagLst>
</file>

<file path=ppt/tags/tag71.xml><?xml version="1.0" encoding="utf-8"?>
<p:tagLst xmlns:a="http://schemas.openxmlformats.org/drawingml/2006/main" xmlns:r="http://schemas.openxmlformats.org/officeDocument/2006/relationships" xmlns:p="http://schemas.openxmlformats.org/presentationml/2006/main">
  <p:tag name="SHP" val="SOURCEBOX"/>
</p:tagLst>
</file>

<file path=ppt/tags/tag72.xml><?xml version="1.0" encoding="utf-8"?>
<p:tagLst xmlns:a="http://schemas.openxmlformats.org/drawingml/2006/main" xmlns:r="http://schemas.openxmlformats.org/officeDocument/2006/relationships" xmlns:p="http://schemas.openxmlformats.org/presentationml/2006/main">
  <p:tag name="SHP" val="GREYBOX"/>
  <p:tag name="GREYBOX" val="NARROW"/>
</p:tagLst>
</file>

<file path=ppt/tags/tag73.xml><?xml version="1.0" encoding="utf-8"?>
<p:tagLst xmlns:a="http://schemas.openxmlformats.org/drawingml/2006/main" xmlns:r="http://schemas.openxmlformats.org/officeDocument/2006/relationships" xmlns:p="http://schemas.openxmlformats.org/presentationml/2006/main">
  <p:tag name="SHP" val="PAGENUMBER"/>
</p:tagLst>
</file>

<file path=ppt/tags/tag74.xml><?xml version="1.0" encoding="utf-8"?>
<p:tagLst xmlns:a="http://schemas.openxmlformats.org/drawingml/2006/main" xmlns:r="http://schemas.openxmlformats.org/officeDocument/2006/relationships" xmlns:p="http://schemas.openxmlformats.org/presentationml/2006/main">
  <p:tag name="SHP" val="PAGENUMBER"/>
</p:tagLst>
</file>

<file path=ppt/tags/tag75.xml><?xml version="1.0" encoding="utf-8"?>
<p:tagLst xmlns:a="http://schemas.openxmlformats.org/drawingml/2006/main" xmlns:r="http://schemas.openxmlformats.org/officeDocument/2006/relationships" xmlns:p="http://schemas.openxmlformats.org/presentationml/2006/main">
  <p:tag name="LINEID" val="610"/>
</p:tagLst>
</file>

<file path=ppt/tags/tag76.xml><?xml version="1.0" encoding="utf-8"?>
<p:tagLst xmlns:a="http://schemas.openxmlformats.org/drawingml/2006/main" xmlns:r="http://schemas.openxmlformats.org/officeDocument/2006/relationships" xmlns:p="http://schemas.openxmlformats.org/presentationml/2006/main">
  <p:tag name="LINEID" val="610"/>
</p:tagLst>
</file>

<file path=ppt/tags/tag77.xml><?xml version="1.0" encoding="utf-8"?>
<p:tagLst xmlns:a="http://schemas.openxmlformats.org/drawingml/2006/main" xmlns:r="http://schemas.openxmlformats.org/officeDocument/2006/relationships" xmlns:p="http://schemas.openxmlformats.org/presentationml/2006/main">
  <p:tag name="LINEID" val="610"/>
</p:tagLst>
</file>

<file path=ppt/tags/tag78.xml><?xml version="1.0" encoding="utf-8"?>
<p:tagLst xmlns:a="http://schemas.openxmlformats.org/drawingml/2006/main" xmlns:r="http://schemas.openxmlformats.org/officeDocument/2006/relationships" xmlns:p="http://schemas.openxmlformats.org/presentationml/2006/main">
  <p:tag name="LINEID" val="610"/>
</p:tagLst>
</file>

<file path=ppt/tags/tag8.xml><?xml version="1.0" encoding="utf-8"?>
<p:tagLst xmlns:a="http://schemas.openxmlformats.org/drawingml/2006/main" xmlns:r="http://schemas.openxmlformats.org/officeDocument/2006/relationships" xmlns:p="http://schemas.openxmlformats.org/presentationml/2006/main">
  <p:tag name="SHP" val="DOCUMENTDATA"/>
</p:tagLst>
</file>

<file path=ppt/tags/tag9.xml><?xml version="1.0" encoding="utf-8"?>
<p:tagLst xmlns:a="http://schemas.openxmlformats.org/drawingml/2006/main" xmlns:r="http://schemas.openxmlformats.org/officeDocument/2006/relationships" xmlns:p="http://schemas.openxmlformats.org/presentationml/2006/main">
  <p:tag name="SHP" val="DOCUMENTDATA"/>
</p:tagLst>
</file>

<file path=ppt/theme/theme1.xml><?xml version="1.0" encoding="utf-8"?>
<a:theme xmlns:a="http://schemas.openxmlformats.org/drawingml/2006/main" name="1_blank">
  <a:themeElements>
    <a:clrScheme name="TNS Global">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err="1" smtClean="0">
            <a:solidFill>
              <a:srgbClr val="333333"/>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2.xml><?xml version="1.0" encoding="utf-8"?>
<a:theme xmlns:a="http://schemas.openxmlformats.org/drawingml/2006/main" name="Chapter">
  <a:themeElements>
    <a:clrScheme name="TNSSSRevised">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err="1" smtClean="0">
            <a:solidFill>
              <a:srgbClr val="333333"/>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3.xml><?xml version="1.0" encoding="utf-8"?>
<a:theme xmlns:a="http://schemas.openxmlformats.org/drawingml/2006/main" name="Standard">
  <a:themeElements>
    <a:clrScheme name="TNSSSRevised">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err="1" smtClean="0">
            <a:solidFill>
              <a:srgbClr val="333333"/>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4.xml><?xml version="1.0" encoding="utf-8"?>
<a:theme xmlns:a="http://schemas.openxmlformats.org/drawingml/2006/main" name="Standard with Grey Box">
  <a:themeElements>
    <a:clrScheme name="TNSSSRevised">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smtClean="0">
            <a:solidFill>
              <a:srgbClr val="333333"/>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5.xml><?xml version="1.0" encoding="utf-8"?>
<a:theme xmlns:a="http://schemas.openxmlformats.org/drawingml/2006/main" name="Standard with Narrow Grey Box">
  <a:themeElements>
    <a:clrScheme name="TNSSSRevised">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err="1" smtClean="0">
            <a:solidFill>
              <a:srgbClr val="333333"/>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6.xml><?xml version="1.0" encoding="utf-8"?>
<a:theme xmlns:a="http://schemas.openxmlformats.org/drawingml/2006/main" name="Grid Layout">
  <a:themeElements>
    <a:clrScheme name="TNSSSRevised">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err="1" smtClean="0">
            <a:solidFill>
              <a:srgbClr val="333333"/>
            </a:solidFill>
            <a:latin typeface="+mn-lt"/>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7.xml><?xml version="1.0" encoding="utf-8"?>
<a:theme xmlns:a="http://schemas.openxmlformats.org/drawingml/2006/main" name="Blank">
  <a:themeElements>
    <a:clrScheme name="TNSSSRevised">
      <a:dk1>
        <a:srgbClr val="333333"/>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EC008C"/>
      </a:hlink>
      <a:folHlink>
        <a:srgbClr val="EC00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latin typeface="Verdana" panose="020B0604030504040204" pitchFamily="34" charset="0"/>
            <a:ea typeface="Verdana" panose="020B0604030504040204" pitchFamily="34" charset="0"/>
            <a:cs typeface="Verdana" panose="020B060403050404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b="0" dirty="0" err="1" smtClean="0">
            <a:solidFill>
              <a:srgbClr val="333333"/>
            </a:solidFill>
            <a:latin typeface="Verdana" pitchFamily="34" charset="0"/>
            <a:ea typeface="Verdana" pitchFamily="34" charset="0"/>
            <a:cs typeface="Verdana" pitchFamily="34" charset="0"/>
          </a:defRPr>
        </a:defPPr>
      </a:lstStyle>
    </a:txDef>
  </a:objectDefaults>
  <a:extraClrSchemeLst/>
  <a:custClrLst>
    <a:custClr name="Purple">
      <a:srgbClr val="BB3FC1"/>
    </a:custClr>
    <a:custClr name="Light Purple">
      <a:srgbClr val="798EDF"/>
    </a:custClr>
    <a:custClr name="Light Blue">
      <a:srgbClr val="6DE7F6"/>
    </a:custClr>
    <a:custClr name="Dark Blue">
      <a:srgbClr val="0F7BA2"/>
    </a:custClr>
    <a:custClr name="Red">
      <a:srgbClr val="F1002B"/>
    </a:custClr>
    <a:custClr name="Dark Red - 50%">
      <a:srgbClr val="990002"/>
    </a:custClr>
    <a:custClr name="Gold">
      <a:srgbClr val="FFD138"/>
    </a:custClr>
    <a:custClr name="Light Green">
      <a:srgbClr val="79D738"/>
    </a:custClr>
    <a:custClr name="Mid Green">
      <a:srgbClr val="489A1E"/>
    </a:custClr>
    <a:custClr name="Dark Green">
      <a:srgbClr val="145D04"/>
    </a:custClr>
    <a:custClr name="PPT Gray">
      <a:srgbClr val="333333"/>
    </a:custClr>
    <a:custClr name="Gray-50%">
      <a:srgbClr val="666666"/>
    </a:custClr>
    <a:custClr name="Light Gray-50%">
      <a:srgbClr val="999999"/>
    </a:custClr>
    <a:custClr name="Gray-25%">
      <a:srgbClr val="CCCCCC"/>
    </a:custClr>
    <a:custClr name="Light Gray-25%">
      <a:srgbClr val="DEDEDE"/>
    </a:custClr>
    <a:custClr name="Off White">
      <a:srgbClr val="F2F2F2"/>
    </a:custClr>
  </a:custClr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NS Master Colours">
    <a:dk1>
      <a:sysClr val="windowText" lastClr="000000"/>
    </a:dk1>
    <a:lt1>
      <a:sysClr val="window" lastClr="FFFFFF"/>
    </a:lt1>
    <a:dk2>
      <a:srgbClr val="3B0541"/>
    </a:dk2>
    <a:lt2>
      <a:srgbClr val="7A2280"/>
    </a:lt2>
    <a:accent1>
      <a:srgbClr val="F7911E"/>
    </a:accent1>
    <a:accent2>
      <a:srgbClr val="EF5205"/>
    </a:accent2>
    <a:accent3>
      <a:srgbClr val="C50017"/>
    </a:accent3>
    <a:accent4>
      <a:srgbClr val="3EB1CC"/>
    </a:accent4>
    <a:accent5>
      <a:srgbClr val="4655A5"/>
    </a:accent5>
    <a:accent6>
      <a:srgbClr val="131C6B"/>
    </a:accent6>
    <a:hlink>
      <a:srgbClr val="4F6128"/>
    </a:hlink>
    <a:folHlink>
      <a:srgbClr val="4F6128"/>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1206</TotalTime>
  <Words>2166</Words>
  <Application>Microsoft Office PowerPoint</Application>
  <PresentationFormat>On-screen Show (4:3)</PresentationFormat>
  <Paragraphs>292</Paragraphs>
  <Slides>28</Slides>
  <Notes>27</Notes>
  <HiddenSlides>0</HiddenSlides>
  <MMClips>1</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28</vt:i4>
      </vt:variant>
    </vt:vector>
  </HeadingPairs>
  <TitlesOfParts>
    <vt:vector size="40" baseType="lpstr">
      <vt:lpstr>ＭＳ Ｐゴシック</vt:lpstr>
      <vt:lpstr>Arial</vt:lpstr>
      <vt:lpstr>Calibri</vt:lpstr>
      <vt:lpstr>Verdana</vt:lpstr>
      <vt:lpstr>Wingdings</vt:lpstr>
      <vt:lpstr>1_blank</vt:lpstr>
      <vt:lpstr>Chapter</vt:lpstr>
      <vt:lpstr>Standard</vt:lpstr>
      <vt:lpstr>Standard with Grey Box</vt:lpstr>
      <vt:lpstr>Standard with Narrow Grey Box</vt:lpstr>
      <vt:lpstr>Grid Layout</vt:lpstr>
      <vt:lpstr>Blank</vt:lpstr>
      <vt:lpstr>De-averaging the connected consumer  </vt:lpstr>
      <vt:lpstr>Social media Social media Social media… Blah blah blah…</vt:lpstr>
      <vt:lpstr>The real challenge is not to keep up with the fastest adopters, but to plan for sheer diversity</vt:lpstr>
      <vt:lpstr>But how do you prioritise?</vt:lpstr>
      <vt:lpstr>This isn’t just about differences between age groups. The ‘average’ always hides diversity</vt:lpstr>
      <vt:lpstr>Four opportunities to focus on instead</vt:lpstr>
      <vt:lpstr>There is a smarter way to target</vt:lpstr>
      <vt:lpstr>They can be found in different places</vt:lpstr>
      <vt:lpstr>And react very differently to brand content</vt:lpstr>
      <vt:lpstr>Four opportunities to focus on instead</vt:lpstr>
      <vt:lpstr>Programmatic is problematic </vt:lpstr>
      <vt:lpstr>The majority are not ‘influenced’ by their journey</vt:lpstr>
      <vt:lpstr>It’s a marketplace</vt:lpstr>
      <vt:lpstr>What if you could instead advertise just to those who were already pre-disposed to your brand?</vt:lpstr>
      <vt:lpstr>We’ve started doing this for brands, and using lookalike modelling to buy media against those consumer groups</vt:lpstr>
      <vt:lpstr>Targeting higher up the funnel</vt:lpstr>
      <vt:lpstr>PowerPoint Presentation</vt:lpstr>
      <vt:lpstr>Four opportunities to focus on instead</vt:lpstr>
      <vt:lpstr>Do fewer things better</vt:lpstr>
      <vt:lpstr>And make them count – every touchpoint is becoming multi-modal</vt:lpstr>
      <vt:lpstr>PowerPoint Presentation</vt:lpstr>
      <vt:lpstr>Social is the next service channel</vt:lpstr>
      <vt:lpstr>Four opportunities to focus on instead</vt:lpstr>
      <vt:lpstr>Device use is constant throughout the day</vt:lpstr>
      <vt:lpstr>Brand equity is not</vt:lpstr>
      <vt:lpstr>Starbucks already know this</vt:lpstr>
      <vt:lpstr>Four opportunities to focus on instead</vt:lpstr>
      <vt:lpstr>Just one example from Nivea in Brazil</vt:lpstr>
    </vt:vector>
  </TitlesOfParts>
  <Company>TNS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_De-averaging the connected consumer_x000b__</dc:title>
  <dc:creator>O'Grady, Greg (TSLGI)</dc:creator>
  <dc:description>2016</dc:description>
  <cp:lastModifiedBy>Hult, Svein Roar (TSOSO)</cp:lastModifiedBy>
  <cp:revision>81</cp:revision>
  <dcterms:created xsi:type="dcterms:W3CDTF">2016-01-08T12:09:16Z</dcterms:created>
  <dcterms:modified xsi:type="dcterms:W3CDTF">2016-06-13T10:00:15Z</dcterms:modified>
</cp:coreProperties>
</file>