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Lst>
  <p:notesMasterIdLst>
    <p:notesMasterId r:id="rId30"/>
  </p:notesMasterIdLst>
  <p:handoutMasterIdLst>
    <p:handoutMasterId r:id="rId31"/>
  </p:handoutMasterIdLst>
  <p:sldIdLst>
    <p:sldId id="3392" r:id="rId5"/>
    <p:sldId id="3410" r:id="rId6"/>
    <p:sldId id="3393" r:id="rId7"/>
    <p:sldId id="874" r:id="rId8"/>
    <p:sldId id="3386" r:id="rId9"/>
    <p:sldId id="869" r:id="rId10"/>
    <p:sldId id="3394" r:id="rId11"/>
    <p:sldId id="3387" r:id="rId12"/>
    <p:sldId id="3395" r:id="rId13"/>
    <p:sldId id="3396" r:id="rId14"/>
    <p:sldId id="3397" r:id="rId15"/>
    <p:sldId id="3398" r:id="rId16"/>
    <p:sldId id="866" r:id="rId17"/>
    <p:sldId id="3400" r:id="rId18"/>
    <p:sldId id="3401" r:id="rId19"/>
    <p:sldId id="3402" r:id="rId20"/>
    <p:sldId id="3403" r:id="rId21"/>
    <p:sldId id="3405" r:id="rId22"/>
    <p:sldId id="3406" r:id="rId23"/>
    <p:sldId id="3424" r:id="rId24"/>
    <p:sldId id="3425" r:id="rId25"/>
    <p:sldId id="3426" r:id="rId26"/>
    <p:sldId id="853" r:id="rId27"/>
    <p:sldId id="3411" r:id="rId28"/>
    <p:sldId id="3407" r:id="rId29"/>
  </p:sldIdLst>
  <p:sldSz cx="12192000" cy="6858000"/>
  <p:notesSz cx="6794500" cy="9906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orient="horz" pos="2160">
          <p15:clr>
            <a:srgbClr val="A4A3A4"/>
          </p15:clr>
        </p15:guide>
        <p15:guide id="3" orient="horz" pos="269">
          <p15:clr>
            <a:srgbClr val="A4A3A4"/>
          </p15:clr>
        </p15:guide>
        <p15:guide id="4" orient="horz" pos="715">
          <p15:clr>
            <a:srgbClr val="A4A3A4"/>
          </p15:clr>
        </p15:guide>
        <p15:guide id="5" orient="horz" pos="1073">
          <p15:clr>
            <a:srgbClr val="A4A3A4"/>
          </p15:clr>
        </p15:guide>
        <p15:guide id="6" orient="horz" pos="3597">
          <p15:clr>
            <a:srgbClr val="A4A3A4"/>
          </p15:clr>
        </p15:guide>
        <p15:guide id="7" orient="horz" pos="4025">
          <p15:clr>
            <a:srgbClr val="A4A3A4"/>
          </p15:clr>
        </p15:guide>
        <p15:guide id="8" pos="7450">
          <p15:clr>
            <a:srgbClr val="A4A3A4"/>
          </p15:clr>
        </p15:guide>
        <p15:guide id="9" pos="3840">
          <p15:clr>
            <a:srgbClr val="A4A3A4"/>
          </p15:clr>
        </p15:guide>
        <p15:guide id="10" pos="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7E277"/>
    <a:srgbClr val="F9E077"/>
    <a:srgbClr val="90BD3C"/>
    <a:srgbClr val="FD4000"/>
    <a:srgbClr val="FFFFFF"/>
    <a:srgbClr val="A0DAF9"/>
    <a:srgbClr val="9DDEF5"/>
    <a:srgbClr val="99CCFF"/>
    <a:srgbClr val="A1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343" autoAdjust="0"/>
  </p:normalViewPr>
  <p:slideViewPr>
    <p:cSldViewPr snapToGrid="0" showGuides="1">
      <p:cViewPr varScale="1">
        <p:scale>
          <a:sx n="76" d="100"/>
          <a:sy n="76" d="100"/>
        </p:scale>
        <p:origin x="67" y="374"/>
      </p:cViewPr>
      <p:guideLst>
        <p:guide orient="horz" pos="4152"/>
        <p:guide orient="horz" pos="2160"/>
        <p:guide orient="horz" pos="269"/>
        <p:guide orient="horz" pos="715"/>
        <p:guide orient="horz" pos="1073"/>
        <p:guide orient="horz" pos="3597"/>
        <p:guide orient="horz" pos="4025"/>
        <p:guide pos="7450"/>
        <p:guide pos="3840"/>
        <p:guide pos="224"/>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'Daily reach'!$D$14:$D$29</c:f>
              <c:strCache>
                <c:ptCount val="16"/>
                <c:pt idx="0">
                  <c:v>Newspaper (online)</c:v>
                </c:pt>
                <c:pt idx="1">
                  <c:v>Online (mobile)</c:v>
                </c:pt>
                <c:pt idx="2">
                  <c:v>TV Broadcast total</c:v>
                </c:pt>
                <c:pt idx="3">
                  <c:v>Online (desktop)</c:v>
                </c:pt>
                <c:pt idx="4">
                  <c:v>Radio total</c:v>
                </c:pt>
                <c:pt idx="5">
                  <c:v>Commercial TV</c:v>
                </c:pt>
                <c:pt idx="6">
                  <c:v>Streaming</c:v>
                </c:pt>
                <c:pt idx="7">
                  <c:v>Direct Mail*</c:v>
                </c:pt>
                <c:pt idx="8">
                  <c:v>Newspaper (print)</c:v>
                </c:pt>
                <c:pt idx="9">
                  <c:v>Outdoor</c:v>
                </c:pt>
                <c:pt idx="10">
                  <c:v>Commercial Radio</c:v>
                </c:pt>
                <c:pt idx="11">
                  <c:v>Online (tablet)</c:v>
                </c:pt>
                <c:pt idx="12">
                  <c:v>Magazines</c:v>
                </c:pt>
                <c:pt idx="13">
                  <c:v>Cinema**</c:v>
                </c:pt>
                <c:pt idx="14">
                  <c:v>Podcast</c:v>
                </c:pt>
                <c:pt idx="15">
                  <c:v>Blogg</c:v>
                </c:pt>
              </c:strCache>
            </c:strRef>
          </c:cat>
          <c:val>
            <c:numRef>
              <c:f>'Daily reach'!$E$14:$E$29</c:f>
              <c:numCache>
                <c:formatCode>0.0</c:formatCode>
                <c:ptCount val="16"/>
                <c:pt idx="0">
                  <c:v>73</c:v>
                </c:pt>
                <c:pt idx="1">
                  <c:v>72.599999999999994</c:v>
                </c:pt>
                <c:pt idx="2">
                  <c:v>71.7</c:v>
                </c:pt>
                <c:pt idx="3">
                  <c:v>64.7</c:v>
                </c:pt>
                <c:pt idx="4">
                  <c:v>62.8</c:v>
                </c:pt>
                <c:pt idx="5">
                  <c:v>57.9</c:v>
                </c:pt>
                <c:pt idx="6">
                  <c:v>51.1</c:v>
                </c:pt>
                <c:pt idx="7">
                  <c:v>48.1</c:v>
                </c:pt>
                <c:pt idx="8">
                  <c:v>43.8</c:v>
                </c:pt>
                <c:pt idx="9">
                  <c:v>34.4</c:v>
                </c:pt>
                <c:pt idx="10">
                  <c:v>33.9</c:v>
                </c:pt>
                <c:pt idx="11">
                  <c:v>30.8</c:v>
                </c:pt>
                <c:pt idx="12">
                  <c:v>25</c:v>
                </c:pt>
                <c:pt idx="13">
                  <c:v>24.8</c:v>
                </c:pt>
                <c:pt idx="14">
                  <c:v>8.4</c:v>
                </c:pt>
                <c:pt idx="15">
                  <c:v>1.7</c:v>
                </c:pt>
              </c:numCache>
            </c:numRef>
          </c:val>
          <c:extLst>
            <c:ext xmlns:c16="http://schemas.microsoft.com/office/drawing/2014/chart" uri="{C3380CC4-5D6E-409C-BE32-E72D297353CC}">
              <c16:uniqueId val="{00000000-C60C-4639-A4C1-4D882FF2E3D8}"/>
            </c:ext>
          </c:extLst>
        </c:ser>
        <c:dLbls>
          <c:showLegendKey val="0"/>
          <c:showVal val="0"/>
          <c:showCatName val="0"/>
          <c:showSerName val="0"/>
          <c:showPercent val="0"/>
          <c:showBubbleSize val="0"/>
        </c:dLbls>
        <c:gapWidth val="182"/>
        <c:axId val="501046344"/>
        <c:axId val="501046736"/>
      </c:barChart>
      <c:catAx>
        <c:axId val="501046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1046736"/>
        <c:crossesAt val="0"/>
        <c:auto val="1"/>
        <c:lblAlgn val="ctr"/>
        <c:lblOffset val="100"/>
        <c:tickLblSkip val="1"/>
        <c:noMultiLvlLbl val="0"/>
      </c:catAx>
      <c:valAx>
        <c:axId val="50104673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1046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11051932741092"/>
          <c:y val="8.4141116155696596E-2"/>
          <c:w val="0.64826947924357525"/>
          <c:h val="0.73841087124903482"/>
        </c:manualLayout>
      </c:layout>
      <c:barChart>
        <c:barDir val="bar"/>
        <c:grouping val="clustered"/>
        <c:varyColors val="0"/>
        <c:ser>
          <c:idx val="0"/>
          <c:order val="0"/>
          <c:spPr>
            <a:solidFill>
              <a:srgbClr val="FFC000">
                <a:lumMod val="75000"/>
              </a:srgbClr>
            </a:solidFill>
            <a:ln>
              <a:noFill/>
            </a:ln>
            <a:effectLst/>
          </c:spPr>
          <c:invertIfNegative val="0"/>
          <c:cat>
            <c:strRef>
              <c:f>'Daily reach'!$M$23:$M$28</c:f>
              <c:strCache>
                <c:ptCount val="6"/>
                <c:pt idx="0">
                  <c:v>SoMe Total</c:v>
                </c:pt>
                <c:pt idx="1">
                  <c:v>Facebook</c:v>
                </c:pt>
                <c:pt idx="2">
                  <c:v>Snapchat</c:v>
                </c:pt>
                <c:pt idx="3">
                  <c:v>Instagram</c:v>
                </c:pt>
                <c:pt idx="4">
                  <c:v>Twitter</c:v>
                </c:pt>
                <c:pt idx="5">
                  <c:v>Linked In</c:v>
                </c:pt>
              </c:strCache>
            </c:strRef>
          </c:cat>
          <c:val>
            <c:numRef>
              <c:f>'Daily reach'!$N$23:$N$28</c:f>
              <c:numCache>
                <c:formatCode>General</c:formatCode>
                <c:ptCount val="6"/>
                <c:pt idx="0" formatCode="0.0">
                  <c:v>79</c:v>
                </c:pt>
                <c:pt idx="1">
                  <c:v>71.5</c:v>
                </c:pt>
                <c:pt idx="2">
                  <c:v>50.3</c:v>
                </c:pt>
                <c:pt idx="3">
                  <c:v>35.200000000000003</c:v>
                </c:pt>
                <c:pt idx="4">
                  <c:v>6.7</c:v>
                </c:pt>
                <c:pt idx="5">
                  <c:v>3.2</c:v>
                </c:pt>
              </c:numCache>
            </c:numRef>
          </c:val>
          <c:extLst>
            <c:ext xmlns:c16="http://schemas.microsoft.com/office/drawing/2014/chart" uri="{C3380CC4-5D6E-409C-BE32-E72D297353CC}">
              <c16:uniqueId val="{00000000-3C78-4DD8-9D21-B073A4955D56}"/>
            </c:ext>
          </c:extLst>
        </c:ser>
        <c:dLbls>
          <c:showLegendKey val="0"/>
          <c:showVal val="0"/>
          <c:showCatName val="0"/>
          <c:showSerName val="0"/>
          <c:showPercent val="0"/>
          <c:showBubbleSize val="0"/>
        </c:dLbls>
        <c:gapWidth val="182"/>
        <c:axId val="501047520"/>
        <c:axId val="501047912"/>
      </c:barChart>
      <c:catAx>
        <c:axId val="50104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1047912"/>
        <c:crossesAt val="0"/>
        <c:auto val="1"/>
        <c:lblAlgn val="ctr"/>
        <c:lblOffset val="100"/>
        <c:tickLblSkip val="1"/>
        <c:noMultiLvlLbl val="0"/>
      </c:catAx>
      <c:valAx>
        <c:axId val="501047912"/>
        <c:scaling>
          <c:orientation val="minMax"/>
          <c:max val="8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10475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AC0F528-B0EA-47E3-9D3F-71E239208DB3}" type="datetimeFigureOut">
              <a:rPr lang="nb-NO" smtClean="0"/>
              <a:t>22.09.2020</a:t>
            </a:fld>
            <a:endParaRPr lang="nb-NO"/>
          </a:p>
        </p:txBody>
      </p:sp>
      <p:sp>
        <p:nvSpPr>
          <p:cNvPr id="4" name="Footer Placehold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B9E28FD0-3AEF-48EA-8CD7-D5D502BA2566}" type="slidenum">
              <a:rPr lang="nb-NO" smtClean="0"/>
              <a:t>‹#›</a:t>
            </a:fld>
            <a:endParaRPr lang="nb-NO"/>
          </a:p>
        </p:txBody>
      </p:sp>
    </p:spTree>
    <p:extLst>
      <p:ext uri="{BB962C8B-B14F-4D97-AF65-F5344CB8AC3E}">
        <p14:creationId xmlns:p14="http://schemas.microsoft.com/office/powerpoint/2010/main" val="2869724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CBAAC5B1-F58D-4268-BB75-9856A9D794A6}" type="datetimeFigureOut">
              <a:rPr lang="en-GB" smtClean="0"/>
              <a:t>22/09/2020</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9487D93-240F-4041-8284-FC16D3A96101}"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208072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lvl1pPr>
              <a:defRPr>
                <a:solidFill>
                  <a:schemeClr val="tx1">
                    <a:lumMod val="50000"/>
                  </a:schemeClr>
                </a:solidFill>
              </a:defRPr>
            </a:lvl1p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lumMod val="50000"/>
                  </a:schemeClr>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tx1">
                    <a:lumMod val="50000"/>
                  </a:schemeClr>
                </a:solidFill>
              </a:defRPr>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3637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10" name="Picture 9"/>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33714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rgbClr val="000000"/>
                </a:solidFill>
              </a:defRPr>
            </a:lvl1pPr>
            <a:lvl2pPr marL="0" indent="0" algn="l">
              <a:spcBef>
                <a:spcPts val="200"/>
              </a:spcBef>
              <a:buNone/>
              <a:defRPr sz="2200" b="0">
                <a:solidFill>
                  <a:srgbClr val="000000"/>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rgbClr val="000000"/>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00416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0925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02239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479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186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2861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01964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2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Header (White)">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5BB5361-E909-445A-8EAF-F1706260151E}"/>
              </a:ext>
            </a:extLst>
          </p:cNvPr>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9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1069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lumMod val="50000"/>
                  </a:schemeClr>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chemeClr val="tx1">
                    <a:lumMod val="50000"/>
                  </a:schemeClr>
                </a:solidFill>
              </a:defRPr>
            </a:lvl1pPr>
          </a:lstStyle>
          <a:p>
            <a:pPr lvl="0"/>
            <a:r>
              <a:rPr lang="en-GB" dirty="0"/>
              <a:t>Click to add text</a:t>
            </a:r>
          </a:p>
        </p:txBody>
      </p:sp>
    </p:spTree>
    <p:extLst>
      <p:ext uri="{BB962C8B-B14F-4D97-AF65-F5344CB8AC3E}">
        <p14:creationId xmlns:p14="http://schemas.microsoft.com/office/powerpoint/2010/main" val="24879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Black with image)">
    <p:bg>
      <p:bgPr>
        <a:solidFill>
          <a:schemeClr val="tx1"/>
        </a:solidFill>
        <a:effectLst/>
      </p:bgPr>
    </p:bg>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16210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rgbClr val="000000"/>
                </a:solidFill>
              </a:defRPr>
            </a:lvl1pPr>
          </a:lstStyle>
          <a:p>
            <a:r>
              <a:rPr lang="en-US"/>
              <a:t>Click to edit Master title style</a:t>
            </a:r>
            <a:endParaRPr lang="en-GB" dirty="0"/>
          </a:p>
        </p:txBody>
      </p:sp>
      <p:sp>
        <p:nvSpPr>
          <p:cNvPr id="3"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rgbClr val="000000"/>
                </a:solidFill>
              </a:defRPr>
            </a:lvl1pPr>
            <a:lvl2pPr marL="0" indent="0" algn="l">
              <a:spcBef>
                <a:spcPts val="200"/>
              </a:spcBef>
              <a:buNone/>
              <a:defRPr sz="2200" b="0">
                <a:solidFill>
                  <a:srgbClr val="000000"/>
                </a:solidFill>
              </a:defRPr>
            </a:lvl2pPr>
          </a:lstStyle>
          <a:p>
            <a:pPr lvl="0"/>
            <a:r>
              <a:rPr lang="en-US" dirty="0"/>
              <a:t>Edit Master text styles</a:t>
            </a:r>
          </a:p>
          <a:p>
            <a:pPr lvl="1"/>
            <a:r>
              <a:rPr lang="en-US"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rgbClr val="000000"/>
                </a:solidFill>
              </a:defRPr>
            </a:lvl1pPr>
            <a:lvl2pPr marL="0" indent="0" algn="l">
              <a:spcBef>
                <a:spcPts val="200"/>
              </a:spcBef>
              <a:buNone/>
              <a:defRPr sz="2200" b="0">
                <a:solidFill>
                  <a:schemeClr val="tx1"/>
                </a:solidFill>
              </a:defRPr>
            </a:lvl2pPr>
          </a:lstStyle>
          <a:p>
            <a:pPr lvl="0"/>
            <a:r>
              <a:rPr lang="en-US" dirty="0"/>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p:spPr>
        <p:txBody>
          <a:bodyPr>
            <a:noAutofit/>
          </a:bodyPr>
          <a:lstStyle>
            <a:lvl1pPr>
              <a:defRPr sz="140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7" name="Text Placeholder 2"/>
          <p:cNvSpPr>
            <a:spLocks noGrp="1"/>
          </p:cNvSpPr>
          <p:nvPr>
            <p:ph type="body" sz="quarter" idx="17"/>
          </p:nvPr>
        </p:nvSpPr>
        <p:spPr>
          <a:xfrm>
            <a:off x="357188" y="909635"/>
            <a:ext cx="11477331" cy="396875"/>
          </a:xfrm>
        </p:spPr>
        <p:txBody>
          <a:bodyPr/>
          <a:lstStyle>
            <a:lvl1pPr>
              <a:defRPr sz="1800"/>
            </a:lvl1pPr>
          </a:lstStyle>
          <a:p>
            <a:pPr lvl="0"/>
            <a:r>
              <a:rPr lang="en-US"/>
              <a:t>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4 x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9998" y="1708150"/>
            <a:ext cx="27144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4"/>
          </p:nvPr>
        </p:nvSpPr>
        <p:spPr>
          <a:xfrm>
            <a:off x="3279775" y="1708150"/>
            <a:ext cx="27144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5"/>
          </p:nvPr>
        </p:nvSpPr>
        <p:spPr>
          <a:xfrm>
            <a:off x="6199553" y="1708150"/>
            <a:ext cx="27144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6"/>
          </p:nvPr>
        </p:nvSpPr>
        <p:spPr>
          <a:xfrm>
            <a:off x="9105580" y="1708150"/>
            <a:ext cx="2714400" cy="4003675"/>
          </a:xfrm>
        </p:spPr>
        <p:txBody>
          <a:bodyPr>
            <a:noAutofit/>
          </a:bodyPr>
          <a:lstStyle>
            <a:lvl1pPr>
              <a:defRPr sz="1400" b="0">
                <a:solidFill>
                  <a:srgbClr val="000000"/>
                </a:solidFill>
              </a:defRPr>
            </a:lvl1pPr>
            <a:lvl2pPr>
              <a:spcBef>
                <a:spcPts val="600"/>
              </a:spcBef>
              <a:defRPr sz="1400">
                <a:solidFill>
                  <a:srgbClr val="000000"/>
                </a:solidFill>
              </a:defRPr>
            </a:lvl2pPr>
            <a:lvl3pPr>
              <a:spcBef>
                <a:spcPts val="600"/>
              </a:spcBef>
              <a:defRPr sz="1400">
                <a:solidFill>
                  <a:srgbClr val="000000"/>
                </a:solidFill>
              </a:defRPr>
            </a:lvl3pPr>
            <a:lvl4pPr>
              <a:spcBef>
                <a:spcPts val="600"/>
              </a:spcBef>
              <a:defRPr sz="1400">
                <a:solidFill>
                  <a:srgbClr val="000000"/>
                </a:solidFill>
              </a:defRPr>
            </a:lvl4pPr>
            <a:lvl5pPr>
              <a:spcBef>
                <a:spcPts val="600"/>
              </a:spcBef>
              <a:defRPr sz="14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20" name="Text Placeholder 2"/>
          <p:cNvSpPr>
            <a:spLocks noGrp="1"/>
          </p:cNvSpPr>
          <p:nvPr>
            <p:ph type="body" sz="quarter" idx="18"/>
          </p:nvPr>
        </p:nvSpPr>
        <p:spPr>
          <a:xfrm>
            <a:off x="357188" y="909635"/>
            <a:ext cx="11477331" cy="396875"/>
          </a:xfrm>
        </p:spPr>
        <p:txBody>
          <a:bodyPr/>
          <a:lstStyle>
            <a:lvl1pPr>
              <a:defRPr sz="1800"/>
            </a:lvl1pPr>
          </a:lstStyle>
          <a:p>
            <a:pPr lvl="0"/>
            <a:r>
              <a:rPr lang="en-US"/>
              <a:t>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a:prstGeom prst="rect">
            <a:avLst/>
          </a:prstGeo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8" name="Subtitle 2"/>
          <p:cNvSpPr>
            <a:spLocks noGrp="1"/>
          </p:cNvSpPr>
          <p:nvPr>
            <p:ph type="subTitle" idx="1"/>
          </p:nvPr>
        </p:nvSpPr>
        <p:spPr>
          <a:xfrm>
            <a:off x="7162800" y="3146400"/>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Graphic 4">
            <a:extLst>
              <a:ext uri="{FF2B5EF4-FFF2-40B4-BE49-F238E27FC236}">
                <a16:creationId xmlns:a16="http://schemas.microsoft.com/office/drawing/2014/main" id="{242214E1-0D95-4124-BEA6-225988714D6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2188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9"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Edit Master text styles</a:t>
            </a:r>
          </a:p>
          <a:p>
            <a:pPr lvl="1"/>
            <a:r>
              <a:rPr lang="en-US"/>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0"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Section Header (White with image)">
    <p:bg>
      <p:bgPr>
        <a:solidFill>
          <a:schemeClr val="bg1"/>
        </a:solidFill>
        <a:effectLst/>
      </p:bgPr>
    </p:bg>
    <p:spTree>
      <p:nvGrpSpPr>
        <p:cNvPr id="1" name=""/>
        <p:cNvGrpSpPr/>
        <p:nvPr/>
      </p:nvGrpSpPr>
      <p:grpSpPr>
        <a:xfrm>
          <a:off x="0" y="0"/>
          <a:ext cx="0" cy="0"/>
          <a:chOff x="0" y="0"/>
          <a:chExt cx="0" cy="0"/>
        </a:xfrm>
      </p:grpSpPr>
      <p:pic>
        <p:nvPicPr>
          <p:cNvPr id="5" name="Picture Placeholder 3"/>
          <p:cNvPicPr>
            <a:picLocks noChangeAspect="1"/>
          </p:cNvPicPr>
          <p:nvPr userDrawn="1"/>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058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706565"/>
            <a:ext cx="11461585" cy="4006848"/>
          </a:xfrm>
        </p:spPr>
        <p:txBody>
          <a:bodyPr>
            <a:noAutofit/>
          </a:bodyPr>
          <a:lstStyle>
            <a:lvl1pPr>
              <a:defRPr sz="1600" b="0">
                <a:solidFill>
                  <a:srgbClr val="000000"/>
                </a:solidFill>
              </a:defRPr>
            </a:lvl1pPr>
            <a:lvl2pPr>
              <a:spcBef>
                <a:spcPts val="600"/>
              </a:spcBef>
              <a:defRPr sz="1600">
                <a:solidFill>
                  <a:srgbClr val="000000"/>
                </a:solidFill>
              </a:defRPr>
            </a:lvl2pPr>
            <a:lvl3pPr>
              <a:spcBef>
                <a:spcPts val="600"/>
              </a:spcBef>
              <a:defRPr sz="1600">
                <a:solidFill>
                  <a:srgbClr val="000000"/>
                </a:solidFill>
              </a:defRPr>
            </a:lvl3pPr>
            <a:lvl4pPr>
              <a:spcBef>
                <a:spcPts val="600"/>
              </a:spcBef>
              <a:defRPr sz="1600">
                <a:solidFill>
                  <a:srgbClr val="000000"/>
                </a:solidFill>
              </a:defRPr>
            </a:lvl4pPr>
            <a:lvl5pPr>
              <a:spcBef>
                <a:spcPts val="600"/>
              </a:spcBef>
              <a:defRPr sz="16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1"/>
          <p:cNvSpPr>
            <a:spLocks noGrp="1"/>
          </p:cNvSpPr>
          <p:nvPr>
            <p:ph type="title" hasCustomPrompt="1"/>
          </p:nvPr>
        </p:nvSpPr>
        <p:spPr>
          <a:xfrm>
            <a:off x="357718" y="288925"/>
            <a:ext cx="11469281" cy="416570"/>
          </a:xfrm>
        </p:spPr>
        <p:txBody>
          <a:bodyPr>
            <a:noAutofit/>
          </a:bodyPr>
          <a:lstStyle>
            <a:lvl1pPr>
              <a:defRPr>
                <a:solidFill>
                  <a:srgbClr val="000000"/>
                </a:solidFill>
              </a:defRPr>
            </a:lvl1pPr>
          </a:lstStyle>
          <a:p>
            <a:r>
              <a:rPr lang="en-GB" dirty="0"/>
              <a:t>Click to edit master title style</a:t>
            </a:r>
          </a:p>
        </p:txBody>
      </p:sp>
      <p:sp>
        <p:nvSpPr>
          <p:cNvPr id="12" name="Text Placeholder 2"/>
          <p:cNvSpPr>
            <a:spLocks noGrp="1"/>
          </p:cNvSpPr>
          <p:nvPr>
            <p:ph type="body" sz="quarter" idx="18" hasCustomPrompt="1"/>
          </p:nvPr>
        </p:nvSpPr>
        <p:spPr>
          <a:xfrm>
            <a:off x="357719" y="739776"/>
            <a:ext cx="11463867" cy="396875"/>
          </a:xfrm>
        </p:spPr>
        <p:txBody>
          <a:bodyPr/>
          <a:lstStyle>
            <a:lvl1pPr>
              <a:defRPr sz="2200"/>
            </a:lvl1pPr>
          </a:lstStyle>
          <a:p>
            <a:pPr lvl="0"/>
            <a:r>
              <a:rPr lang="en-GB" dirty="0"/>
              <a:t>Click to edit master text styles</a:t>
            </a:r>
          </a:p>
        </p:txBody>
      </p:sp>
      <p:sp>
        <p:nvSpPr>
          <p:cNvPr id="13" name="Text Placeholder 17"/>
          <p:cNvSpPr>
            <a:spLocks noGrp="1"/>
          </p:cNvSpPr>
          <p:nvPr>
            <p:ph type="body" sz="quarter" idx="19" hasCustomPrompt="1"/>
          </p:nvPr>
        </p:nvSpPr>
        <p:spPr>
          <a:xfrm>
            <a:off x="6096000" y="6399213"/>
            <a:ext cx="4696800"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6354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2" y="6406058"/>
            <a:ext cx="969962" cy="196850"/>
          </a:xfrm>
          <a:prstGeom prst="rect">
            <a:avLst/>
          </a:prstGeom>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
        <p:nvSpPr>
          <p:cNvPr id="5" name="Picture Placeholder 7">
            <a:extLst>
              <a:ext uri="{FF2B5EF4-FFF2-40B4-BE49-F238E27FC236}">
                <a16:creationId xmlns:a16="http://schemas.microsoft.com/office/drawing/2014/main" id="{B8836237-2230-0942-A6A8-E72D5B7AC651}"/>
              </a:ext>
            </a:extLst>
          </p:cNvPr>
          <p:cNvSpPr>
            <a:spLocks noGrp="1"/>
          </p:cNvSpPr>
          <p:nvPr>
            <p:ph type="pic" sz="quarter" idx="12"/>
          </p:nvPr>
        </p:nvSpPr>
        <p:spPr>
          <a:xfrm>
            <a:off x="0" y="0"/>
            <a:ext cx="12192000" cy="68580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34562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7" name="Content Placeholder 6"/>
          <p:cNvSpPr>
            <a:spLocks noGrp="1"/>
          </p:cNvSpPr>
          <p:nvPr>
            <p:ph sz="quarter" idx="11"/>
          </p:nvPr>
        </p:nvSpPr>
        <p:spPr>
          <a:xfrm>
            <a:off x="381001" y="1790700"/>
            <a:ext cx="11425767" cy="4148138"/>
          </a:xfrm>
          <a:prstGeom prst="rect">
            <a:avLst/>
          </a:prstGeom>
        </p:spPr>
        <p:txBody>
          <a:bodyPr tIns="0">
            <a:noAutofit/>
          </a:bodyPr>
          <a:lstStyle>
            <a:lvl1pPr>
              <a:defRPr b="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381000" y="1031840"/>
            <a:ext cx="11425765" cy="758861"/>
          </a:xfrm>
          <a:prstGeom prst="rect">
            <a:avLst/>
          </a:prstGeo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180073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18256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rgbClr val="000000"/>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330002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rgbClr val="000000"/>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49262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rgbClr val="000000"/>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22707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40863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305443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pic>
        <p:nvPicPr>
          <p:cNvPr id="32" name="Picture 31"/>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426030" y="133037"/>
            <a:ext cx="710315" cy="724215"/>
          </a:xfrm>
          <a:prstGeom prst="rect">
            <a:avLst/>
          </a:prstGeom>
        </p:spPr>
      </p:pic>
      <p:sp>
        <p:nvSpPr>
          <p:cNvPr id="38" name="Slide Number Placeholder 5">
            <a:extLst>
              <a:ext uri="{FF2B5EF4-FFF2-40B4-BE49-F238E27FC236}">
                <a16:creationId xmlns:a16="http://schemas.microsoft.com/office/drawing/2014/main" id="{3AADEE2D-E25F-4D08-BDD8-74A799BA3860}"/>
              </a:ext>
            </a:extLst>
          </p:cNvPr>
          <p:cNvSpPr txBox="1">
            <a:spLocks/>
          </p:cNvSpPr>
          <p:nvPr userDrawn="1"/>
        </p:nvSpPr>
        <p:spPr>
          <a:xfrm>
            <a:off x="10856913" y="6390000"/>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rgbClr val="333333"/>
              </a:solidFill>
              <a:effectLst/>
              <a:uLnTx/>
              <a:uFillTx/>
              <a:latin typeface="Arial"/>
              <a:ea typeface="+mn-ea"/>
              <a:cs typeface="+mn-cs"/>
            </a:endParaRPr>
          </a:p>
        </p:txBody>
      </p:sp>
      <p:sp>
        <p:nvSpPr>
          <p:cNvPr id="39" name="Footer Placeholder 2">
            <a:extLst>
              <a:ext uri="{FF2B5EF4-FFF2-40B4-BE49-F238E27FC236}">
                <a16:creationId xmlns:a16="http://schemas.microsoft.com/office/drawing/2014/main" id="{86806F4B-5FDA-41A7-8690-836ADCAA72A3}"/>
              </a:ext>
            </a:extLst>
          </p:cNvPr>
          <p:cNvSpPr txBox="1">
            <a:spLocks/>
          </p:cNvSpPr>
          <p:nvPr userDrawn="1"/>
        </p:nvSpPr>
        <p:spPr>
          <a:xfrm>
            <a:off x="3272400" y="6390000"/>
            <a:ext cx="7495200"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4A5BE2B1-C86A-4797-8B5C-1359EB64E0FE}"/>
              </a:ext>
            </a:extLst>
          </p:cNvPr>
          <p:cNvCxnSpPr>
            <a:cxnSpLocks/>
          </p:cNvCxnSpPr>
          <p:nvPr userDrawn="1">
            <p:custDataLst>
              <p:tags r:id="rId37"/>
            </p:custDataLst>
          </p:nvPr>
        </p:nvCxnSpPr>
        <p:spPr>
          <a:xfrm>
            <a:off x="360000" y="6120000"/>
            <a:ext cx="11474161" cy="0"/>
          </a:xfrm>
          <a:prstGeom prst="line">
            <a:avLst/>
          </a:prstGeom>
          <a:noFill/>
          <a:ln w="38100" cap="flat" cmpd="sng" algn="ctr">
            <a:solidFill>
              <a:srgbClr val="333333"/>
            </a:solidFill>
            <a:prstDash val="solid"/>
            <a:miter lim="800000"/>
            <a:tailEnd type="none"/>
          </a:ln>
          <a:effectLst/>
        </p:spPr>
      </p:cxnSp>
      <p:pic>
        <p:nvPicPr>
          <p:cNvPr id="41" name="Graphic 40">
            <a:extLst>
              <a:ext uri="{FF2B5EF4-FFF2-40B4-BE49-F238E27FC236}">
                <a16:creationId xmlns:a16="http://schemas.microsoft.com/office/drawing/2014/main" id="{7A92991B-9CD5-4D4F-87BE-603930D40857}"/>
              </a:ext>
            </a:extLst>
          </p:cNvPr>
          <p:cNvPicPr>
            <a:picLocks noChangeAspect="1"/>
          </p:cNvPicPr>
          <p:nvPr userDrawn="1">
            <p:custDataLst>
              <p:tags r:id="rId38"/>
            </p:custDataLst>
          </p:nvPr>
        </p:nvPicPr>
        <p:blipFill>
          <a:blip r:embed="rId40">
            <a:extLst>
              <a:ext uri="{96DAC541-7B7A-43D3-8B79-37D633B846F1}">
                <asvg:svgBlip xmlns:asvg="http://schemas.microsoft.com/office/drawing/2016/SVG/main" r:embed="rId41"/>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57863709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77" r:id="rId3"/>
    <p:sldLayoutId id="2147483778"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73" r:id="rId19"/>
    <p:sldLayoutId id="2147483770" r:id="rId20"/>
    <p:sldLayoutId id="2147483727" r:id="rId21"/>
    <p:sldLayoutId id="2147483697" r:id="rId22"/>
    <p:sldLayoutId id="2147483668" r:id="rId23"/>
    <p:sldLayoutId id="2147483659" r:id="rId24"/>
    <p:sldLayoutId id="2147483721" r:id="rId25"/>
    <p:sldLayoutId id="2147483722" r:id="rId26"/>
    <p:sldLayoutId id="2147483726" r:id="rId27"/>
    <p:sldLayoutId id="2147483725" r:id="rId28"/>
    <p:sldLayoutId id="2147483649" r:id="rId29"/>
    <p:sldLayoutId id="2147483728" r:id="rId30"/>
    <p:sldLayoutId id="2147483696" r:id="rId31"/>
    <p:sldLayoutId id="2147483732" r:id="rId32"/>
    <p:sldLayoutId id="2147483771" r:id="rId33"/>
    <p:sldLayoutId id="2147483776" r:id="rId34"/>
    <p:sldLayoutId id="214748378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rgbClr val="000000"/>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rgbClr val="000000"/>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rgbClr val="000000"/>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rgbClr val="000000"/>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1">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15.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4.png"/><Relationship Id="rId5" Type="http://schemas.openxmlformats.org/officeDocument/2006/relationships/slideLayout" Target="../slideLayouts/slideLayout15.xml"/><Relationship Id="rId4" Type="http://schemas.openxmlformats.org/officeDocument/2006/relationships/tags" Target="../tags/tag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6.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1700808"/>
            <a:ext cx="4251154" cy="4334347"/>
          </a:xfrm>
          <a:prstGeom prst="rect">
            <a:avLst/>
          </a:prstGeom>
        </p:spPr>
      </p:pic>
      <p:sp>
        <p:nvSpPr>
          <p:cNvPr id="8" name="Subtitle 2">
            <a:extLst>
              <a:ext uri="{FF2B5EF4-FFF2-40B4-BE49-F238E27FC236}">
                <a16:creationId xmlns:a16="http://schemas.microsoft.com/office/drawing/2014/main" id="{1643D3BB-0B93-4237-B8E9-5394A29DF3BD}"/>
              </a:ext>
            </a:extLst>
          </p:cNvPr>
          <p:cNvSpPr>
            <a:spLocks noGrp="1"/>
          </p:cNvSpPr>
          <p:nvPr>
            <p:ph type="subTitle" idx="1"/>
          </p:nvPr>
        </p:nvSpPr>
        <p:spPr>
          <a:xfrm>
            <a:off x="7162800" y="3146902"/>
            <a:ext cx="4665663" cy="1882298"/>
          </a:xfrm>
        </p:spPr>
        <p:txBody>
          <a:bodyPr/>
          <a:lstStyle/>
          <a:p>
            <a:r>
              <a:rPr lang="en-GB" sz="2000" dirty="0">
                <a:solidFill>
                  <a:srgbClr val="333333"/>
                </a:solidFill>
                <a:cs typeface="Kantar Brown Cyr Light" panose="020B0404020101010102" pitchFamily="34" charset="0"/>
              </a:rPr>
              <a:t>Norway's largest survey for insight about peoples media and consumption habits</a:t>
            </a:r>
          </a:p>
          <a:p>
            <a:pPr lvl="0"/>
            <a:endParaRPr lang="en-GB" sz="2000" dirty="0">
              <a:solidFill>
                <a:srgbClr val="717171"/>
              </a:solidFill>
            </a:endParaRPr>
          </a:p>
          <a:p>
            <a:pPr lvl="0"/>
            <a:r>
              <a:rPr lang="en-GB" sz="2000" dirty="0">
                <a:solidFill>
                  <a:srgbClr val="717171"/>
                </a:solidFill>
              </a:rPr>
              <a:t>Content and structure</a:t>
            </a:r>
          </a:p>
          <a:p>
            <a:pPr lvl="0"/>
            <a:r>
              <a:rPr lang="en-GB" sz="1400" dirty="0">
                <a:solidFill>
                  <a:srgbClr val="717171"/>
                </a:solidFill>
              </a:rPr>
              <a:t>September 2020</a:t>
            </a:r>
          </a:p>
        </p:txBody>
      </p:sp>
      <p:sp>
        <p:nvSpPr>
          <p:cNvPr id="9" name="Title 1">
            <a:extLst>
              <a:ext uri="{FF2B5EF4-FFF2-40B4-BE49-F238E27FC236}">
                <a16:creationId xmlns:a16="http://schemas.microsoft.com/office/drawing/2014/main" id="{D46D9361-8DB5-4685-8BB0-7756FC95D733}"/>
              </a:ext>
            </a:extLst>
          </p:cNvPr>
          <p:cNvSpPr txBox="1">
            <a:spLocks/>
          </p:cNvSpPr>
          <p:nvPr/>
        </p:nvSpPr>
        <p:spPr>
          <a:xfrm>
            <a:off x="6741392" y="1138238"/>
            <a:ext cx="5087071" cy="1787237"/>
          </a:xfrm>
          <a:prstGeom prst="rect">
            <a:avLst/>
          </a:prstGeom>
        </p:spPr>
        <p:txBody>
          <a:bodyPr vert="horz" lIns="0" tIns="0" rIns="0" bIns="0" rtlCol="0" anchor="b">
            <a:noAutofit/>
          </a:bodyPr>
          <a:lstStyle>
            <a:lvl1pPr algn="l" defTabSz="914400" rtl="0" eaLnBrk="1" latinLnBrk="0" hangingPunct="1">
              <a:lnSpc>
                <a:spcPct val="100000"/>
              </a:lnSpc>
              <a:spcBef>
                <a:spcPts val="600"/>
              </a:spcBef>
              <a:buNone/>
              <a:defRPr sz="2400" b="1" kern="1200">
                <a:solidFill>
                  <a:srgbClr val="000000"/>
                </a:solidFill>
                <a:latin typeface="+mj-lt"/>
                <a:ea typeface="+mj-ea"/>
                <a:cs typeface="+mj-cs"/>
              </a:defRPr>
            </a:lvl1pPr>
          </a:lstStyle>
          <a:p>
            <a:r>
              <a:rPr lang="en-GB" dirty="0"/>
              <a:t>Consumer and Media</a:t>
            </a:r>
            <a:br>
              <a:rPr lang="en-GB" dirty="0"/>
            </a:br>
            <a:r>
              <a:rPr lang="en-GB" dirty="0"/>
              <a:t>(Norwegian TGI)</a:t>
            </a:r>
            <a:br>
              <a:rPr lang="en-GB" dirty="0"/>
            </a:br>
            <a:endParaRPr lang="nb-NO" dirty="0"/>
          </a:p>
        </p:txBody>
      </p:sp>
    </p:spTree>
    <p:extLst>
      <p:ext uri="{BB962C8B-B14F-4D97-AF65-F5344CB8AC3E}">
        <p14:creationId xmlns:p14="http://schemas.microsoft.com/office/powerpoint/2010/main" val="320473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nb-NO"/>
          </a:p>
        </p:txBody>
      </p:sp>
      <p:sp>
        <p:nvSpPr>
          <p:cNvPr id="17" name="Text Box 9"/>
          <p:cNvSpPr txBox="1">
            <a:spLocks noChangeArrowheads="1"/>
          </p:cNvSpPr>
          <p:nvPr/>
        </p:nvSpPr>
        <p:spPr bwMode="auto">
          <a:xfrm>
            <a:off x="5218552" y="68448"/>
            <a:ext cx="3230123" cy="1700466"/>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01 Modern (12 %)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Male 20-49 yrs. Old (the youngest segment)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Many students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 or high (students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Interested in popular music, shopping, electronics, movies &amp; series. Like trying new things, follows fashion trends, brand conscious. Thrill seekers, like challenges. Active online (social media, looking for brands/services, search),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video gaming, team sports, jogging, watching sports on TV, outgoing (nightclubs/bars).</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8" name="Text Box 6"/>
          <p:cNvSpPr txBox="1">
            <a:spLocks noChangeArrowheads="1"/>
          </p:cNvSpPr>
          <p:nvPr/>
        </p:nvSpPr>
        <p:spPr bwMode="auto">
          <a:xfrm>
            <a:off x="8448675" y="255520"/>
            <a:ext cx="3000375" cy="1700466"/>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02 Modern – Individually Oriented (9 %)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Male 20-49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Many students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 or high (students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Thrill seekers. pro privatization and market-economic management in the society, brand conscious, like to try new things before others. Politically right wing. Concerned about their careers. Interested in technology, fashion, shopping, gaming and cars.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a:t>
            </a:r>
            <a:r>
              <a:rPr lang="en-US" b="0" kern="0" dirty="0">
                <a:solidFill>
                  <a:srgbClr val="000000"/>
                </a:solidFill>
              </a:rPr>
              <a:t>A</a:t>
            </a:r>
            <a:r>
              <a:rPr kumimoji="0" lang="en-US" sz="1000" b="0" i="0" u="none" strike="noStrike" kern="0" cap="none" spc="0" normalizeH="0" baseline="0" noProof="0" dirty="0" err="1">
                <a:ln>
                  <a:noFill/>
                </a:ln>
                <a:solidFill>
                  <a:srgbClr val="000000"/>
                </a:solidFill>
                <a:effectLst/>
                <a:uLnTx/>
                <a:uFillTx/>
                <a:latin typeface="Arial" panose="020B0604020202020204" pitchFamily="34" charset="0"/>
              </a:rPr>
              <a:t>ctive</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in sports both as spectators and participants. Often go to the pub/bar/nightclub.</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9" name="Text Box 7"/>
          <p:cNvSpPr txBox="1">
            <a:spLocks noChangeArrowheads="1"/>
          </p:cNvSpPr>
          <p:nvPr/>
        </p:nvSpPr>
        <p:spPr bwMode="auto">
          <a:xfrm>
            <a:off x="8582024" y="2265120"/>
            <a:ext cx="3000375" cy="1546577"/>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03 Individually Oriented (12 %)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Male 30-49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Materialistic, like new technology, pro privatization and market-economic management in the society. Not very interested in fashion and culture. Price conscious.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Hunting and fishing, watching sports on TV, not very interested in physical exercise.</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0" name="Text Box 10"/>
          <p:cNvSpPr txBox="1">
            <a:spLocks noChangeArrowheads="1"/>
          </p:cNvSpPr>
          <p:nvPr/>
        </p:nvSpPr>
        <p:spPr bwMode="auto">
          <a:xfrm>
            <a:off x="2326001" y="260272"/>
            <a:ext cx="2835401" cy="1700466"/>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08 Modern –Community Oriented (9 %)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Male 20-49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 to medium (students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Environmentally conscious and</a:t>
            </a:r>
          </a:p>
          <a:p>
            <a:pPr algn="l"/>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socially engaged, trendsetter, fashion interested. Quality-conscious consumers</a:t>
            </a:r>
            <a:r>
              <a:rPr lang="en-US" b="0" kern="0" dirty="0">
                <a:solidFill>
                  <a:srgbClr val="000000"/>
                </a:solidFill>
              </a:rPr>
              <a:t>. Internet is an important news source.</a:t>
            </a:r>
            <a:endParaRPr lang="en-AU" b="0" kern="0" dirty="0">
              <a:solidFill>
                <a:srgbClr val="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festivals/concerts, opera/theater, library, art exhibitions and museums, going out (nightclubs/bars)</a:t>
            </a: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 </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climbing, running, team sports. </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 name="Text Box 11"/>
          <p:cNvSpPr txBox="1">
            <a:spLocks noChangeArrowheads="1"/>
          </p:cNvSpPr>
          <p:nvPr/>
        </p:nvSpPr>
        <p:spPr bwMode="auto">
          <a:xfrm>
            <a:off x="2178555" y="2069271"/>
            <a:ext cx="2830447" cy="1854354"/>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07 Community oriented (12 %)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Women 40-59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Community engaged, interested in culture, quality and environmentally conscious. Focus on organic food, good ingredients and a healthy diet, likes food from different parts of the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world. Listens to classical music, jazz and folk music.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cultural venues, religious events, hiking, cross-country skiing.</a:t>
            </a:r>
          </a:p>
        </p:txBody>
      </p:sp>
      <p:sp>
        <p:nvSpPr>
          <p:cNvPr id="22" name="Text Box 14"/>
          <p:cNvSpPr txBox="1">
            <a:spLocks noChangeArrowheads="1"/>
          </p:cNvSpPr>
          <p:nvPr/>
        </p:nvSpPr>
        <p:spPr bwMode="auto">
          <a:xfrm>
            <a:off x="2326001" y="3942066"/>
            <a:ext cx="2835402" cy="200824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06 Traditional – Community Oriented (9 %)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Women 60-79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 to medium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Tradition, moral, safety seekers, cautious consumers, many religious, fond of Norwegian products, environmentally conscious, engaged in family and health.</a:t>
            </a:r>
            <a:r>
              <a:rPr lang="en-US" b="0" kern="0" dirty="0">
                <a:solidFill>
                  <a:srgbClr val="000000"/>
                </a:solidFill>
              </a:rPr>
              <a:t> </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Generally interested in culture. </a:t>
            </a:r>
            <a:r>
              <a:rPr lang="en-US" b="0" kern="0" dirty="0">
                <a:solidFill>
                  <a:srgbClr val="000000"/>
                </a:solidFill>
              </a:rPr>
              <a:t>N</a:t>
            </a:r>
            <a:r>
              <a:rPr kumimoji="0" lang="en-US" sz="1000" b="0" i="0" u="none" strike="noStrike" kern="0" cap="none" spc="0" normalizeH="0" baseline="0" noProof="0" dirty="0" err="1">
                <a:ln>
                  <a:noFill/>
                </a:ln>
                <a:solidFill>
                  <a:srgbClr val="000000"/>
                </a:solidFill>
                <a:effectLst/>
                <a:uLnTx/>
                <a:uFillTx/>
                <a:latin typeface="Arial" panose="020B0604020202020204" pitchFamily="34" charset="0"/>
              </a:rPr>
              <a:t>ewspapers</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(local and national), radio and television. Listens to opera, jazz</a:t>
            </a:r>
            <a:r>
              <a:rPr kumimoji="0" lang="en-US" sz="1000" b="0" i="0" u="none" strike="noStrike" kern="0" cap="none" spc="0" normalizeH="0" noProof="0" dirty="0">
                <a:ln>
                  <a:noFill/>
                </a:ln>
                <a:solidFill>
                  <a:srgbClr val="000000"/>
                </a:solidFill>
                <a:effectLst/>
                <a:uLnTx/>
                <a:uFillTx/>
                <a:latin typeface="Arial" panose="020B0604020202020204" pitchFamily="34" charset="0"/>
              </a:rPr>
              <a:t> and</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a:t>
            </a:r>
            <a:r>
              <a:rPr kumimoji="0" lang="en-US" sz="1000" b="0" i="0" u="none" strike="noStrike" kern="0" cap="none" spc="0" normalizeH="0" baseline="0" noProof="0" dirty="0" err="1">
                <a:ln>
                  <a:noFill/>
                </a:ln>
                <a:solidFill>
                  <a:srgbClr val="000000"/>
                </a:solidFill>
                <a:effectLst/>
                <a:uLnTx/>
                <a:uFillTx/>
                <a:latin typeface="Arial" panose="020B0604020202020204" pitchFamily="34" charset="0"/>
              </a:rPr>
              <a:t>danseband</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go to the theater, museums, library, opera and art exhibitions, religious events. Not very interested in physical exercise. </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3" name="Text Box 16"/>
          <p:cNvSpPr txBox="1">
            <a:spLocks noChangeArrowheads="1"/>
          </p:cNvSpPr>
          <p:nvPr/>
        </p:nvSpPr>
        <p:spPr bwMode="auto">
          <a:xfrm>
            <a:off x="5218553" y="4489016"/>
            <a:ext cx="3230122" cy="1546577"/>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05 Traditional (12 %)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Women 60-79 yrs. Old (the oldest segment)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 (many pensioners)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Tradition, safety seekers, like regularity and order. Loyal customers. Cost and quality conscious consumers. Interested in gardening, sports on TV and enjoy folk music and ’</a:t>
            </a:r>
            <a:r>
              <a:rPr kumimoji="0" lang="en-US" sz="1000" b="0" i="0" u="none" strike="noStrike" kern="0" cap="none" spc="0" normalizeH="0" baseline="0" noProof="0" dirty="0" err="1">
                <a:ln>
                  <a:noFill/>
                </a:ln>
                <a:solidFill>
                  <a:srgbClr val="000000"/>
                </a:solidFill>
                <a:effectLst/>
                <a:uLnTx/>
                <a:uFillTx/>
                <a:latin typeface="Arial" panose="020B0604020202020204" pitchFamily="34" charset="0"/>
              </a:rPr>
              <a:t>danseband</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music. Traditional media use, newspapers very important, reading magazines.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Fishing, walks, hiking, religious events.</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4" name="Text Box 17"/>
          <p:cNvSpPr txBox="1">
            <a:spLocks noChangeArrowheads="1"/>
          </p:cNvSpPr>
          <p:nvPr/>
        </p:nvSpPr>
        <p:spPr bwMode="auto">
          <a:xfrm>
            <a:off x="8495506" y="3942066"/>
            <a:ext cx="2743200" cy="200824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04 Traditional - Individually Oriented (9 %)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50-79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Price conscious. pro privatization and reduction of social security and foreign aid, like well-known brands. Seeks safety and like routines. Listen</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the ‘</a:t>
            </a:r>
            <a:r>
              <a:rPr kumimoji="0" lang="en-US" sz="1000" b="0" i="0" u="none" strike="noStrike" kern="0" cap="none" spc="0" normalizeH="0" baseline="0" noProof="0" dirty="0" err="1">
                <a:ln>
                  <a:noFill/>
                </a:ln>
                <a:solidFill>
                  <a:srgbClr val="000000"/>
                </a:solidFill>
                <a:effectLst/>
                <a:uLnTx/>
                <a:uFillTx/>
                <a:latin typeface="Arial" panose="020B0604020202020204" pitchFamily="34" charset="0"/>
              </a:rPr>
              <a:t>danseband</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 music, country and roots. Politically right+ wing. Traditional media dominates.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Hunting and fishing, but not very interested in physical exercise.</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dirty="0">
              <a:ln>
                <a:noFill/>
              </a:ln>
              <a:solidFill>
                <a:srgbClr val="717171"/>
              </a:solidFill>
              <a:effectLst/>
              <a:uLnTx/>
              <a:uFillTx/>
              <a:latin typeface="Arial" panose="020B0604020202020204" pitchFamily="34" charset="0"/>
            </a:endParaRPr>
          </a:p>
        </p:txBody>
      </p:sp>
      <p:sp>
        <p:nvSpPr>
          <p:cNvPr id="25" name="Text Box 18"/>
          <p:cNvSpPr txBox="1">
            <a:spLocks noChangeArrowheads="1"/>
          </p:cNvSpPr>
          <p:nvPr/>
        </p:nvSpPr>
        <p:spPr bwMode="auto">
          <a:xfrm>
            <a:off x="170514" y="2114457"/>
            <a:ext cx="1971608" cy="1854354"/>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chemeClr val="accent1"/>
                </a:solidFill>
                <a:effectLst/>
                <a:uLnTx/>
                <a:uFillTx/>
                <a:latin typeface="Arial" panose="020B0604020202020204" pitchFamily="34" charset="0"/>
              </a:rPr>
              <a:t>09 Moderate (16 %)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Arial" panose="020B0604020202020204" pitchFamily="34" charset="0"/>
              </a:rPr>
              <a:t>40-49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Education: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Income: Medium to high</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Mainstream.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Medium socially engaged. Interested in work, home and family. </a:t>
            </a:r>
            <a:br>
              <a:rPr kumimoji="0" lang="en-US" sz="1000" b="0" i="0" u="none" strike="noStrike" kern="0" cap="none" spc="0" normalizeH="0" baseline="0" noProof="0" dirty="0">
                <a:ln>
                  <a:noFill/>
                </a:ln>
                <a:solidFill>
                  <a:srgbClr val="000000"/>
                </a:solidFill>
                <a:effectLst/>
                <a:uLnTx/>
                <a:uFillTx/>
                <a:latin typeface="Arial" panose="020B0604020202020204" pitchFamily="34" charset="0"/>
              </a:rPr>
            </a:br>
            <a:r>
              <a:rPr kumimoji="0" lang="en-US" sz="1000" b="0" i="0" u="none" strike="noStrike" kern="0" cap="none" spc="0" normalizeH="0" baseline="0" noProof="0" dirty="0">
                <a:ln>
                  <a:noFill/>
                </a:ln>
                <a:solidFill>
                  <a:srgbClr val="000000"/>
                </a:solidFill>
                <a:effectLst/>
                <a:uLnTx/>
                <a:uFillTx/>
                <a:latin typeface="Arial" panose="020B0604020202020204" pitchFamily="34" charset="0"/>
              </a:rPr>
              <a:t>Activities: golf, hunting, fishing, cross country skiing and general exercise / training.</a:t>
            </a:r>
            <a:endParaRPr kumimoji="0" lang="en-AU" sz="1000" b="0" i="0" u="none" strike="noStrike" kern="0" cap="none" spc="0" normalizeH="0" baseline="0" noProof="0" dirty="0">
              <a:ln>
                <a:noFill/>
              </a:ln>
              <a:solidFill>
                <a:srgbClr val="000000"/>
              </a:solidFill>
              <a:effectLst/>
              <a:uLnTx/>
              <a:uFillTx/>
              <a:latin typeface="Arial" panose="020B0604020202020204" pitchFamily="34" charset="0"/>
            </a:endParaRPr>
          </a:p>
        </p:txBody>
      </p:sp>
      <p:pic>
        <p:nvPicPr>
          <p:cNvPr id="26" name="Picture 25"/>
          <p:cNvPicPr>
            <a:picLocks noChangeAspect="1"/>
          </p:cNvPicPr>
          <p:nvPr/>
        </p:nvPicPr>
        <p:blipFill>
          <a:blip r:embed="rId2"/>
          <a:stretch>
            <a:fillRect/>
          </a:stretch>
        </p:blipFill>
        <p:spPr>
          <a:xfrm>
            <a:off x="5376761" y="1860482"/>
            <a:ext cx="2490890" cy="2546490"/>
          </a:xfrm>
          <a:prstGeom prst="rect">
            <a:avLst/>
          </a:prstGeom>
        </p:spPr>
      </p:pic>
      <p:sp>
        <p:nvSpPr>
          <p:cNvPr id="30" name="Text Placeholder 5"/>
          <p:cNvSpPr>
            <a:spLocks noGrp="1"/>
          </p:cNvSpPr>
          <p:nvPr>
            <p:ph type="body" sz="quarter" idx="17"/>
          </p:nvPr>
        </p:nvSpPr>
        <p:spPr>
          <a:xfrm>
            <a:off x="357188" y="909635"/>
            <a:ext cx="1891525" cy="396875"/>
          </a:xfrm>
        </p:spPr>
        <p:txBody>
          <a:bodyPr/>
          <a:lstStyle/>
          <a:p>
            <a:r>
              <a:rPr lang="en-US" sz="1400" dirty="0"/>
              <a:t>Segment description </a:t>
            </a:r>
          </a:p>
        </p:txBody>
      </p:sp>
      <p:sp>
        <p:nvSpPr>
          <p:cNvPr id="31" name="Title 30"/>
          <p:cNvSpPr>
            <a:spLocks noGrp="1"/>
          </p:cNvSpPr>
          <p:nvPr>
            <p:ph type="title"/>
          </p:nvPr>
        </p:nvSpPr>
        <p:spPr>
          <a:xfrm>
            <a:off x="360000" y="430717"/>
            <a:ext cx="1889802" cy="404119"/>
          </a:xfrm>
        </p:spPr>
        <p:txBody>
          <a:bodyPr/>
          <a:lstStyle/>
          <a:p>
            <a:r>
              <a:rPr lang="nb-NO" sz="2400" dirty="0"/>
              <a:t>Compass</a:t>
            </a:r>
          </a:p>
        </p:txBody>
      </p:sp>
    </p:spTree>
    <p:extLst>
      <p:ext uri="{BB962C8B-B14F-4D97-AF65-F5344CB8AC3E}">
        <p14:creationId xmlns:p14="http://schemas.microsoft.com/office/powerpoint/2010/main" val="33355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916832"/>
            <a:ext cx="5626800" cy="3794518"/>
          </a:xfrm>
        </p:spPr>
        <p:txBody>
          <a:bodyPr/>
          <a:lstStyle/>
          <a:p>
            <a:r>
              <a:rPr lang="en-US" b="1" dirty="0"/>
              <a:t>The model and it’s segments</a:t>
            </a:r>
          </a:p>
        </p:txBody>
      </p:sp>
      <p:sp>
        <p:nvSpPr>
          <p:cNvPr id="3" name="Content Placeholder 2"/>
          <p:cNvSpPr>
            <a:spLocks noGrp="1"/>
          </p:cNvSpPr>
          <p:nvPr>
            <p:ph sz="quarter" idx="14"/>
          </p:nvPr>
        </p:nvSpPr>
        <p:spPr>
          <a:xfrm>
            <a:off x="6191574" y="1916832"/>
            <a:ext cx="5626800" cy="3794518"/>
          </a:xfrm>
        </p:spPr>
        <p:txBody>
          <a:bodyPr/>
          <a:lstStyle/>
          <a:p>
            <a:r>
              <a:rPr lang="en-GB" b="1" dirty="0"/>
              <a:t>Summary overview of the segments </a:t>
            </a:r>
            <a:endParaRPr lang="en-US" b="1" dirty="0"/>
          </a:p>
          <a:p>
            <a:endParaRPr lang="nb-NO" b="1" dirty="0"/>
          </a:p>
        </p:txBody>
      </p:sp>
      <p:sp>
        <p:nvSpPr>
          <p:cNvPr id="4" name="Title 3"/>
          <p:cNvSpPr>
            <a:spLocks noGrp="1"/>
          </p:cNvSpPr>
          <p:nvPr>
            <p:ph type="title"/>
          </p:nvPr>
        </p:nvSpPr>
        <p:spPr/>
        <p:txBody>
          <a:bodyPr/>
          <a:lstStyle/>
          <a:p>
            <a:r>
              <a:rPr lang="en-GB" sz="2400" dirty="0"/>
              <a:t>2. Life Values segmentation</a:t>
            </a:r>
            <a:endParaRPr lang="nb-NO" sz="2400" dirty="0"/>
          </a:p>
        </p:txBody>
      </p:sp>
      <p:sp>
        <p:nvSpPr>
          <p:cNvPr id="6" name="Text Placeholder 5"/>
          <p:cNvSpPr>
            <a:spLocks noGrp="1"/>
          </p:cNvSpPr>
          <p:nvPr>
            <p:ph type="body" sz="quarter" idx="17"/>
          </p:nvPr>
        </p:nvSpPr>
        <p:spPr/>
        <p:txBody>
          <a:bodyPr/>
          <a:lstStyle/>
          <a:p>
            <a:r>
              <a:rPr lang="en-US" dirty="0"/>
              <a:t>Lifestyle segmentation based on the transcultural </a:t>
            </a:r>
            <a:br>
              <a:rPr lang="en-US" dirty="0"/>
            </a:br>
            <a:r>
              <a:rPr lang="en-US" dirty="0"/>
              <a:t>Schwartz Theory of Basic Human Values</a:t>
            </a:r>
          </a:p>
        </p:txBody>
      </p:sp>
      <p:pic>
        <p:nvPicPr>
          <p:cNvPr id="44" name="Picture 43"/>
          <p:cNvPicPr>
            <a:picLocks noChangeAspect="1"/>
          </p:cNvPicPr>
          <p:nvPr/>
        </p:nvPicPr>
        <p:blipFill rotWithShape="1">
          <a:blip r:embed="rId2"/>
          <a:srcRect l="10153" r="10159"/>
          <a:stretch/>
        </p:blipFill>
        <p:spPr>
          <a:xfrm>
            <a:off x="300544" y="2268692"/>
            <a:ext cx="5651440" cy="3752596"/>
          </a:xfrm>
          <a:prstGeom prst="rect">
            <a:avLst/>
          </a:prstGeom>
        </p:spPr>
      </p:pic>
      <p:cxnSp>
        <p:nvCxnSpPr>
          <p:cNvPr id="45" name="Straight Connector 44">
            <a:extLst>
              <a:ext uri="{FF2B5EF4-FFF2-40B4-BE49-F238E27FC236}">
                <a16:creationId xmlns:a16="http://schemas.microsoft.com/office/drawing/2014/main" id="{E98B6D10-583D-40E5-92CF-C82FA38FFA9F}"/>
              </a:ext>
            </a:extLst>
          </p:cNvPr>
          <p:cNvCxnSpPr/>
          <p:nvPr/>
        </p:nvCxnSpPr>
        <p:spPr bwMode="gray">
          <a:xfrm>
            <a:off x="363519" y="2202776"/>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8B6D10-583D-40E5-92CF-C82FA38FFA9F}"/>
              </a:ext>
            </a:extLst>
          </p:cNvPr>
          <p:cNvCxnSpPr/>
          <p:nvPr/>
        </p:nvCxnSpPr>
        <p:spPr bwMode="gray">
          <a:xfrm>
            <a:off x="6233224" y="2204864"/>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8F04783-8220-417C-BAAD-F530A2CB90B4}"/>
              </a:ext>
            </a:extLst>
          </p:cNvPr>
          <p:cNvSpPr txBox="1">
            <a:spLocks/>
          </p:cNvSpPr>
          <p:nvPr/>
        </p:nvSpPr>
        <p:spPr>
          <a:xfrm>
            <a:off x="6429243" y="6462995"/>
            <a:ext cx="4670778" cy="1977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sz="800" dirty="0"/>
          </a:p>
        </p:txBody>
      </p:sp>
      <p:pic>
        <p:nvPicPr>
          <p:cNvPr id="16" name="Picture 15"/>
          <p:cNvPicPr>
            <a:picLocks noChangeAspect="1"/>
          </p:cNvPicPr>
          <p:nvPr/>
        </p:nvPicPr>
        <p:blipFill>
          <a:blip r:embed="rId3"/>
          <a:stretch>
            <a:fillRect/>
          </a:stretch>
        </p:blipFill>
        <p:spPr>
          <a:xfrm>
            <a:off x="6191287" y="2455559"/>
            <a:ext cx="5938019" cy="2325826"/>
          </a:xfrm>
          <a:prstGeom prst="rect">
            <a:avLst/>
          </a:prstGeom>
        </p:spPr>
      </p:pic>
    </p:spTree>
    <p:extLst>
      <p:ext uri="{BB962C8B-B14F-4D97-AF65-F5344CB8AC3E}">
        <p14:creationId xmlns:p14="http://schemas.microsoft.com/office/powerpoint/2010/main" val="336914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50"/>
            <a:ext cx="3909202" cy="4003675"/>
          </a:xfrm>
        </p:spPr>
        <p:txBody>
          <a:bodyPr/>
          <a:lstStyle/>
          <a:p>
            <a:pPr algn="ctr">
              <a:tabLst>
                <a:tab pos="2755900" algn="l"/>
              </a:tabLst>
            </a:pPr>
            <a:r>
              <a:rPr lang="en-GB" altLang="nb-NO" b="1" dirty="0"/>
              <a:t>Segmentation methodology</a:t>
            </a:r>
          </a:p>
          <a:p>
            <a:pPr>
              <a:spcBef>
                <a:spcPts val="600"/>
              </a:spcBef>
              <a:tabLst>
                <a:tab pos="2755900" algn="l"/>
              </a:tabLst>
            </a:pPr>
            <a:r>
              <a:rPr lang="en-GB" altLang="nb-NO" sz="1200" dirty="0"/>
              <a:t>The segmentation tool is based on </a:t>
            </a:r>
            <a:r>
              <a:rPr lang="en-US" altLang="nb-NO" sz="1200" dirty="0"/>
              <a:t>the French cultural sociologist Pierre Bourdieu's study and his book </a:t>
            </a:r>
            <a:r>
              <a:rPr lang="en-US" altLang="nb-NO" sz="1200" i="1" dirty="0"/>
              <a:t>La Distinction</a:t>
            </a:r>
            <a:r>
              <a:rPr lang="en-US" altLang="nb-NO" sz="1200" dirty="0"/>
              <a:t>.</a:t>
            </a:r>
            <a:r>
              <a:rPr lang="en-GB" altLang="nb-NO" sz="1200" dirty="0"/>
              <a:t>.</a:t>
            </a:r>
          </a:p>
          <a:p>
            <a:pPr>
              <a:tabLst>
                <a:tab pos="2755900" algn="l"/>
              </a:tabLst>
            </a:pPr>
            <a:r>
              <a:rPr lang="en-GB" altLang="nb-NO" sz="1200" dirty="0"/>
              <a:t>The two main dimensions in the </a:t>
            </a:r>
            <a:r>
              <a:rPr lang="en-GB" altLang="nb-NO" sz="1200" i="1" dirty="0" err="1"/>
              <a:t>Sosioraster</a:t>
            </a:r>
            <a:r>
              <a:rPr lang="en-GB" altLang="nb-NO" sz="1200" dirty="0"/>
              <a:t>:</a:t>
            </a:r>
          </a:p>
          <a:p>
            <a:pPr marL="182563" indent="-182563">
              <a:spcBef>
                <a:spcPts val="600"/>
              </a:spcBef>
              <a:buFontTx/>
              <a:buChar char="-"/>
              <a:tabLst>
                <a:tab pos="2755900" algn="l"/>
              </a:tabLst>
            </a:pPr>
            <a:r>
              <a:rPr lang="en-GB" altLang="nb-NO" sz="1100" dirty="0"/>
              <a:t>Dimension 1:  Cultural capital – Economic capital</a:t>
            </a:r>
          </a:p>
          <a:p>
            <a:pPr marL="182563" indent="-182563">
              <a:spcBef>
                <a:spcPts val="600"/>
              </a:spcBef>
              <a:buFontTx/>
              <a:buChar char="-"/>
              <a:tabLst>
                <a:tab pos="2755900" algn="l"/>
              </a:tabLst>
            </a:pPr>
            <a:r>
              <a:rPr lang="en-GB" altLang="nb-NO" sz="1100" dirty="0"/>
              <a:t>Dimension 2:  Low volume – High volume</a:t>
            </a:r>
          </a:p>
          <a:p>
            <a:pPr>
              <a:tabLst>
                <a:tab pos="2755900" algn="l"/>
              </a:tabLst>
            </a:pPr>
            <a:r>
              <a:rPr lang="en-GB" altLang="nb-NO" sz="1200" dirty="0"/>
              <a:t>In </a:t>
            </a:r>
            <a:r>
              <a:rPr lang="en-US" altLang="nb-NO" sz="1200" i="1" dirty="0" err="1"/>
              <a:t>Sosioraster</a:t>
            </a:r>
            <a:r>
              <a:rPr lang="en-US" altLang="nb-NO" sz="1200" dirty="0"/>
              <a:t> </a:t>
            </a:r>
            <a:r>
              <a:rPr lang="en-GB" altLang="nb-NO" sz="1200" dirty="0"/>
              <a:t>the population are divided into 9 </a:t>
            </a:r>
            <a:br>
              <a:rPr lang="en-GB" altLang="nb-NO" sz="1200" dirty="0"/>
            </a:br>
            <a:r>
              <a:rPr lang="en-GB" altLang="nb-NO" sz="1200" dirty="0"/>
              <a:t>segments </a:t>
            </a:r>
            <a:r>
              <a:rPr lang="en-US" altLang="nb-NO" sz="1200" dirty="0"/>
              <a:t>(social fields with homogeneous groups ) </a:t>
            </a:r>
            <a:br>
              <a:rPr lang="en-US" altLang="nb-NO" sz="1200" dirty="0"/>
            </a:br>
            <a:r>
              <a:rPr lang="en-US" altLang="nb-NO" sz="1200" dirty="0"/>
              <a:t>based on their economic and cultural capital.</a:t>
            </a:r>
          </a:p>
          <a:p>
            <a:pPr>
              <a:tabLst>
                <a:tab pos="2755900" algn="l"/>
              </a:tabLst>
            </a:pPr>
            <a:r>
              <a:rPr lang="en-GB" altLang="nb-NO" sz="1200" dirty="0"/>
              <a:t>Multiple Correspondence Analysis (MCA) is used to create the two dimensions, and consequently the 9 segments, from</a:t>
            </a:r>
            <a:r>
              <a:rPr lang="en-GB" altLang="nb-NO" sz="1200" i="1" dirty="0"/>
              <a:t> objective </a:t>
            </a:r>
            <a:r>
              <a:rPr lang="en-GB" altLang="nb-NO" sz="1200" dirty="0"/>
              <a:t>background variables:</a:t>
            </a:r>
          </a:p>
          <a:p>
            <a:pPr marL="182563" indent="-182563">
              <a:spcBef>
                <a:spcPts val="600"/>
              </a:spcBef>
              <a:buFontTx/>
              <a:buChar char="-"/>
              <a:tabLst>
                <a:tab pos="2755900" algn="l"/>
              </a:tabLst>
            </a:pPr>
            <a:r>
              <a:rPr lang="en-US" altLang="nb-NO" sz="1100" dirty="0"/>
              <a:t>total value of car(s)/boat(s)/house(s)/secondary home(s) and other assets, household income, heritage cultural capital (grew up in a home with encyclopedia/ piano/ foreign books/chess), level of education, subject areas education, private/public school, occupation, occupation private/public sector, level of education and occupation of parents).</a:t>
            </a:r>
          </a:p>
          <a:p>
            <a:pPr marL="182563" indent="-182563">
              <a:buFontTx/>
              <a:buChar char="-"/>
              <a:tabLst>
                <a:tab pos="2755900" algn="l"/>
              </a:tabLst>
            </a:pPr>
            <a:endParaRPr lang="nb-NO" sz="1100" dirty="0"/>
          </a:p>
        </p:txBody>
      </p:sp>
      <p:sp>
        <p:nvSpPr>
          <p:cNvPr id="3" name="Content Placeholder 2"/>
          <p:cNvSpPr>
            <a:spLocks noGrp="1"/>
          </p:cNvSpPr>
          <p:nvPr>
            <p:ph idx="14"/>
          </p:nvPr>
        </p:nvSpPr>
        <p:spPr/>
        <p:txBody>
          <a:bodyPr/>
          <a:lstStyle/>
          <a:p>
            <a:pPr algn="ctr"/>
            <a:r>
              <a:rPr lang="en-US" b="1" dirty="0"/>
              <a:t>Two main dimensions and 9 segments</a:t>
            </a:r>
          </a:p>
        </p:txBody>
      </p:sp>
      <p:sp>
        <p:nvSpPr>
          <p:cNvPr id="4" name="Content Placeholder 3"/>
          <p:cNvSpPr>
            <a:spLocks noGrp="1"/>
          </p:cNvSpPr>
          <p:nvPr>
            <p:ph idx="15"/>
          </p:nvPr>
        </p:nvSpPr>
        <p:spPr/>
        <p:txBody>
          <a:bodyPr/>
          <a:lstStyle/>
          <a:p>
            <a:pPr algn="ctr"/>
            <a:r>
              <a:rPr lang="en-US" b="1" dirty="0"/>
              <a:t>Example on graphical output</a:t>
            </a:r>
          </a:p>
          <a:p>
            <a:pPr marL="182563" indent="-182563" algn="ctr">
              <a:spcBef>
                <a:spcPts val="600"/>
              </a:spcBef>
              <a:buFontTx/>
              <a:buChar char="-"/>
              <a:tabLst>
                <a:tab pos="2755900" algn="l"/>
              </a:tabLst>
            </a:pPr>
            <a:r>
              <a:rPr lang="en-US" sz="1100" dirty="0"/>
              <a:t>Preference to cheese brand “TINE </a:t>
            </a:r>
            <a:r>
              <a:rPr lang="en-US" sz="1100" dirty="0" err="1"/>
              <a:t>Nökkelost</a:t>
            </a:r>
            <a:r>
              <a:rPr lang="en-US" sz="1100" dirty="0"/>
              <a:t>”</a:t>
            </a:r>
          </a:p>
          <a:p>
            <a:pPr marL="363538" lvl="1" indent="-182563" algn="ctr">
              <a:buFontTx/>
              <a:buChar char="-"/>
              <a:tabLst>
                <a:tab pos="2755900" algn="l"/>
              </a:tabLst>
            </a:pPr>
            <a:r>
              <a:rPr lang="en-US" sz="1000" dirty="0"/>
              <a:t>Segment size and index value</a:t>
            </a:r>
          </a:p>
        </p:txBody>
      </p:sp>
      <p:sp>
        <p:nvSpPr>
          <p:cNvPr id="5" name="Title 4"/>
          <p:cNvSpPr>
            <a:spLocks noGrp="1"/>
          </p:cNvSpPr>
          <p:nvPr>
            <p:ph type="title"/>
          </p:nvPr>
        </p:nvSpPr>
        <p:spPr/>
        <p:txBody>
          <a:bodyPr/>
          <a:lstStyle/>
          <a:p>
            <a:r>
              <a:rPr lang="en-US" sz="2400" dirty="0"/>
              <a:t>3. </a:t>
            </a:r>
            <a:r>
              <a:rPr lang="en-US" sz="2400" dirty="0" err="1"/>
              <a:t>Sosioraster</a:t>
            </a:r>
            <a:endParaRPr lang="nb-NO" sz="2400" dirty="0"/>
          </a:p>
        </p:txBody>
      </p:sp>
      <p:sp>
        <p:nvSpPr>
          <p:cNvPr id="6" name="Text Placeholder 5"/>
          <p:cNvSpPr>
            <a:spLocks noGrp="1"/>
          </p:cNvSpPr>
          <p:nvPr>
            <p:ph type="body" sz="quarter" idx="17"/>
          </p:nvPr>
        </p:nvSpPr>
        <p:spPr/>
        <p:txBody>
          <a:bodyPr/>
          <a:lstStyle/>
          <a:p>
            <a:r>
              <a:rPr lang="en-US" dirty="0"/>
              <a:t>Segmentation based on sociology</a:t>
            </a:r>
          </a:p>
        </p:txBody>
      </p:sp>
      <p:sp>
        <p:nvSpPr>
          <p:cNvPr id="7" name="Text Placeholder 6"/>
          <p:cNvSpPr>
            <a:spLocks noGrp="1"/>
          </p:cNvSpPr>
          <p:nvPr>
            <p:ph type="body" sz="quarter" idx="18"/>
          </p:nvPr>
        </p:nvSpPr>
        <p:spPr/>
        <p:txBody>
          <a:bodyPr/>
          <a:lstStyle/>
          <a:p>
            <a:endParaRPr lang="nb-NO"/>
          </a:p>
        </p:txBody>
      </p:sp>
      <p:grpSp>
        <p:nvGrpSpPr>
          <p:cNvPr id="149" name="Group 148"/>
          <p:cNvGrpSpPr/>
          <p:nvPr/>
        </p:nvGrpSpPr>
        <p:grpSpPr>
          <a:xfrm>
            <a:off x="3934525" y="2554308"/>
            <a:ext cx="4312802" cy="2467272"/>
            <a:chOff x="393210" y="1155062"/>
            <a:chExt cx="8391726" cy="4851582"/>
          </a:xfrm>
        </p:grpSpPr>
        <p:sp>
          <p:nvSpPr>
            <p:cNvPr id="150" name="AutoShape 2" descr="Stor konfetti"/>
            <p:cNvSpPr>
              <a:spLocks noChangeAspect="1" noChangeArrowheads="1"/>
            </p:cNvSpPr>
            <p:nvPr/>
          </p:nvSpPr>
          <p:spPr bwMode="auto">
            <a:xfrm>
              <a:off x="2746087" y="2056933"/>
              <a:ext cx="3432175" cy="3254375"/>
            </a:xfrm>
            <a:prstGeom prst="star16">
              <a:avLst>
                <a:gd name="adj" fmla="val 37500"/>
              </a:avLst>
            </a:prstGeom>
            <a:solidFill>
              <a:srgbClr val="FEDCCB"/>
            </a:solidFill>
            <a:ln>
              <a:noFill/>
            </a:ln>
            <a:effectLst/>
          </p:spPr>
          <p:txBody>
            <a:bodyPr wrap="none" anchor="ctr"/>
            <a:lstStyle/>
            <a:p>
              <a:endParaRPr lang="en-AU"/>
            </a:p>
          </p:txBody>
        </p:sp>
        <p:cxnSp>
          <p:nvCxnSpPr>
            <p:cNvPr id="151" name="Rett pil 37"/>
            <p:cNvCxnSpPr/>
            <p:nvPr/>
          </p:nvCxnSpPr>
          <p:spPr>
            <a:xfrm>
              <a:off x="2360363" y="3671760"/>
              <a:ext cx="4164413" cy="18710"/>
            </a:xfrm>
            <a:prstGeom prst="straightConnector1">
              <a:avLst/>
            </a:prstGeom>
            <a:ln w="28575">
              <a:solidFill>
                <a:schemeClr val="accent5"/>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Rett pil 37"/>
            <p:cNvCxnSpPr/>
            <p:nvPr/>
          </p:nvCxnSpPr>
          <p:spPr>
            <a:xfrm flipH="1" flipV="1">
              <a:off x="4468634" y="1619768"/>
              <a:ext cx="7952" cy="4053179"/>
            </a:xfrm>
            <a:prstGeom prst="straightConnector1">
              <a:avLst/>
            </a:prstGeom>
            <a:ln w="28575">
              <a:solidFill>
                <a:schemeClr val="accent5"/>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3" name="Rectangle 33"/>
            <p:cNvSpPr>
              <a:spLocks noChangeArrowheads="1"/>
            </p:cNvSpPr>
            <p:nvPr/>
          </p:nvSpPr>
          <p:spPr bwMode="auto">
            <a:xfrm>
              <a:off x="3320623" y="1155062"/>
              <a:ext cx="2286546" cy="40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rgbClr val="C00000"/>
                  </a:solidFill>
                  <a:latin typeface="+mn-lt"/>
                </a:rPr>
                <a:t>High volume</a:t>
              </a:r>
            </a:p>
          </p:txBody>
        </p:sp>
        <p:sp>
          <p:nvSpPr>
            <p:cNvPr id="154" name="Rectangle 33"/>
            <p:cNvSpPr>
              <a:spLocks noChangeArrowheads="1"/>
            </p:cNvSpPr>
            <p:nvPr/>
          </p:nvSpPr>
          <p:spPr bwMode="auto">
            <a:xfrm>
              <a:off x="3317181" y="5625645"/>
              <a:ext cx="2289988"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rgbClr val="C00000"/>
                  </a:solidFill>
                  <a:latin typeface="+mn-lt"/>
                </a:rPr>
                <a:t>Low volume</a:t>
              </a:r>
            </a:p>
          </p:txBody>
        </p:sp>
        <p:sp>
          <p:nvSpPr>
            <p:cNvPr id="155" name="Rectangle 33"/>
            <p:cNvSpPr>
              <a:spLocks noChangeArrowheads="1"/>
            </p:cNvSpPr>
            <p:nvPr/>
          </p:nvSpPr>
          <p:spPr bwMode="auto">
            <a:xfrm>
              <a:off x="393210" y="3379939"/>
              <a:ext cx="256445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rgbClr val="C00000"/>
                  </a:solidFill>
                  <a:latin typeface="+mn-lt"/>
                </a:rPr>
                <a:t>Cultural</a:t>
              </a:r>
            </a:p>
            <a:p>
              <a:pPr algn="ctr"/>
              <a:r>
                <a:rPr lang="en-GB" altLang="nb-NO" sz="1200" b="1" dirty="0">
                  <a:solidFill>
                    <a:srgbClr val="C00000"/>
                  </a:solidFill>
                  <a:latin typeface="+mn-lt"/>
                </a:rPr>
                <a:t>capital</a:t>
              </a:r>
            </a:p>
          </p:txBody>
        </p:sp>
        <p:sp>
          <p:nvSpPr>
            <p:cNvPr id="156" name="Rectangle 33"/>
            <p:cNvSpPr>
              <a:spLocks noChangeArrowheads="1"/>
            </p:cNvSpPr>
            <p:nvPr/>
          </p:nvSpPr>
          <p:spPr bwMode="auto">
            <a:xfrm>
              <a:off x="6220476" y="3404838"/>
              <a:ext cx="256446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rgbClr val="C00000"/>
                  </a:solidFill>
                  <a:latin typeface="+mn-lt"/>
                </a:rPr>
                <a:t>Economical</a:t>
              </a:r>
            </a:p>
            <a:p>
              <a:pPr algn="ctr"/>
              <a:r>
                <a:rPr lang="en-GB" altLang="nb-NO" sz="1200" b="1" dirty="0">
                  <a:solidFill>
                    <a:srgbClr val="C00000"/>
                  </a:solidFill>
                  <a:latin typeface="+mn-lt"/>
                </a:rPr>
                <a:t>capital</a:t>
              </a:r>
            </a:p>
          </p:txBody>
        </p:sp>
        <p:grpSp>
          <p:nvGrpSpPr>
            <p:cNvPr id="157" name="Group 4"/>
            <p:cNvGrpSpPr>
              <a:grpSpLocks/>
            </p:cNvGrpSpPr>
            <p:nvPr/>
          </p:nvGrpSpPr>
          <p:grpSpPr bwMode="auto">
            <a:xfrm>
              <a:off x="3849399" y="2120433"/>
              <a:ext cx="1222375" cy="3157538"/>
              <a:chOff x="2530" y="1506"/>
              <a:chExt cx="770" cy="1989"/>
            </a:xfrm>
          </p:grpSpPr>
          <p:sp>
            <p:nvSpPr>
              <p:cNvPr id="172" name="Line 5"/>
              <p:cNvSpPr>
                <a:spLocks noChangeAspect="1" noChangeShapeType="1"/>
              </p:cNvSpPr>
              <p:nvPr/>
            </p:nvSpPr>
            <p:spPr bwMode="auto">
              <a:xfrm>
                <a:off x="2530" y="1506"/>
                <a:ext cx="0" cy="1979"/>
              </a:xfrm>
              <a:prstGeom prst="line">
                <a:avLst/>
              </a:prstGeom>
              <a:noFill/>
              <a:ln w="25400">
                <a:solidFill>
                  <a:schemeClr val="accent5">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3" name="Line 6"/>
              <p:cNvSpPr>
                <a:spLocks noChangeAspect="1" noChangeShapeType="1"/>
              </p:cNvSpPr>
              <p:nvPr/>
            </p:nvSpPr>
            <p:spPr bwMode="auto">
              <a:xfrm>
                <a:off x="3300" y="1517"/>
                <a:ext cx="0" cy="1978"/>
              </a:xfrm>
              <a:prstGeom prst="line">
                <a:avLst/>
              </a:prstGeom>
              <a:noFill/>
              <a:ln w="25400">
                <a:solidFill>
                  <a:schemeClr val="accent5">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58" name="Group 7"/>
            <p:cNvGrpSpPr>
              <a:grpSpLocks/>
            </p:cNvGrpSpPr>
            <p:nvPr/>
          </p:nvGrpSpPr>
          <p:grpSpPr bwMode="auto">
            <a:xfrm>
              <a:off x="2728624" y="3093570"/>
              <a:ext cx="3641725" cy="1204913"/>
              <a:chOff x="1824" y="2119"/>
              <a:chExt cx="2294" cy="759"/>
            </a:xfrm>
          </p:grpSpPr>
          <p:sp>
            <p:nvSpPr>
              <p:cNvPr id="170" name="Line 8"/>
              <p:cNvSpPr>
                <a:spLocks noChangeAspect="1" noChangeShapeType="1"/>
              </p:cNvSpPr>
              <p:nvPr/>
            </p:nvSpPr>
            <p:spPr bwMode="auto">
              <a:xfrm>
                <a:off x="1824" y="2878"/>
                <a:ext cx="2294" cy="0"/>
              </a:xfrm>
              <a:prstGeom prst="line">
                <a:avLst/>
              </a:prstGeom>
              <a:noFill/>
              <a:ln w="25400">
                <a:solidFill>
                  <a:schemeClr val="accent5">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1" name="Line 9"/>
              <p:cNvSpPr>
                <a:spLocks noChangeAspect="1" noChangeShapeType="1"/>
              </p:cNvSpPr>
              <p:nvPr/>
            </p:nvSpPr>
            <p:spPr bwMode="auto">
              <a:xfrm>
                <a:off x="1835" y="2119"/>
                <a:ext cx="2274" cy="0"/>
              </a:xfrm>
              <a:prstGeom prst="line">
                <a:avLst/>
              </a:prstGeom>
              <a:noFill/>
              <a:ln w="25400">
                <a:solidFill>
                  <a:schemeClr val="accent5">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59" name="Oval 22"/>
            <p:cNvSpPr>
              <a:spLocks noChangeAspect="1" noChangeArrowheads="1"/>
            </p:cNvSpPr>
            <p:nvPr/>
          </p:nvSpPr>
          <p:spPr bwMode="auto">
            <a:xfrm>
              <a:off x="3911312" y="3152308"/>
              <a:ext cx="1122362" cy="1073150"/>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9</a:t>
              </a:r>
            </a:p>
          </p:txBody>
        </p:sp>
        <p:sp>
          <p:nvSpPr>
            <p:cNvPr id="160" name="Oval 23"/>
            <p:cNvSpPr>
              <a:spLocks noChangeAspect="1" noChangeArrowheads="1"/>
            </p:cNvSpPr>
            <p:nvPr/>
          </p:nvSpPr>
          <p:spPr bwMode="auto">
            <a:xfrm>
              <a:off x="5195599" y="3265021"/>
              <a:ext cx="847725" cy="798512"/>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3</a:t>
              </a:r>
            </a:p>
          </p:txBody>
        </p:sp>
        <p:sp>
          <p:nvSpPr>
            <p:cNvPr id="161" name="Oval 24"/>
            <p:cNvSpPr>
              <a:spLocks noChangeAspect="1" noChangeArrowheads="1"/>
            </p:cNvSpPr>
            <p:nvPr/>
          </p:nvSpPr>
          <p:spPr bwMode="auto">
            <a:xfrm>
              <a:off x="2868324" y="3280896"/>
              <a:ext cx="847725" cy="800100"/>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7</a:t>
              </a:r>
            </a:p>
          </p:txBody>
        </p:sp>
        <p:sp>
          <p:nvSpPr>
            <p:cNvPr id="162" name="Oval 25"/>
            <p:cNvSpPr>
              <a:spLocks noChangeAspect="1" noChangeArrowheads="1"/>
            </p:cNvSpPr>
            <p:nvPr/>
          </p:nvSpPr>
          <p:spPr bwMode="auto">
            <a:xfrm>
              <a:off x="4017674" y="4401671"/>
              <a:ext cx="846138" cy="798512"/>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5</a:t>
              </a:r>
            </a:p>
          </p:txBody>
        </p:sp>
        <p:sp>
          <p:nvSpPr>
            <p:cNvPr id="163" name="Oval 26"/>
            <p:cNvSpPr>
              <a:spLocks noChangeAspect="1" noChangeArrowheads="1"/>
            </p:cNvSpPr>
            <p:nvPr/>
          </p:nvSpPr>
          <p:spPr bwMode="auto">
            <a:xfrm>
              <a:off x="4043074" y="2171233"/>
              <a:ext cx="847725" cy="798513"/>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1</a:t>
              </a:r>
            </a:p>
          </p:txBody>
        </p:sp>
        <p:sp>
          <p:nvSpPr>
            <p:cNvPr id="164" name="Oval 27"/>
            <p:cNvSpPr>
              <a:spLocks noChangeAspect="1" noChangeArrowheads="1"/>
            </p:cNvSpPr>
            <p:nvPr/>
          </p:nvSpPr>
          <p:spPr bwMode="auto">
            <a:xfrm>
              <a:off x="3111212" y="2410946"/>
              <a:ext cx="701675" cy="654050"/>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8</a:t>
              </a:r>
            </a:p>
          </p:txBody>
        </p:sp>
        <p:sp>
          <p:nvSpPr>
            <p:cNvPr id="165" name="Oval 28"/>
            <p:cNvSpPr>
              <a:spLocks noChangeAspect="1" noChangeArrowheads="1"/>
            </p:cNvSpPr>
            <p:nvPr/>
          </p:nvSpPr>
          <p:spPr bwMode="auto">
            <a:xfrm>
              <a:off x="3095337" y="4327058"/>
              <a:ext cx="701675" cy="652463"/>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6</a:t>
              </a:r>
            </a:p>
          </p:txBody>
        </p:sp>
        <p:sp>
          <p:nvSpPr>
            <p:cNvPr id="166" name="Oval 29"/>
            <p:cNvSpPr>
              <a:spLocks noChangeAspect="1" noChangeArrowheads="1"/>
            </p:cNvSpPr>
            <p:nvPr/>
          </p:nvSpPr>
          <p:spPr bwMode="auto">
            <a:xfrm>
              <a:off x="5124162" y="4314358"/>
              <a:ext cx="701675" cy="654050"/>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4</a:t>
              </a:r>
            </a:p>
          </p:txBody>
        </p:sp>
        <p:sp>
          <p:nvSpPr>
            <p:cNvPr id="167" name="Oval 30"/>
            <p:cNvSpPr>
              <a:spLocks noChangeAspect="1" noChangeArrowheads="1"/>
            </p:cNvSpPr>
            <p:nvPr/>
          </p:nvSpPr>
          <p:spPr bwMode="auto">
            <a:xfrm>
              <a:off x="5108287" y="2409358"/>
              <a:ext cx="701675" cy="654050"/>
            </a:xfrm>
            <a:prstGeom prst="ellipse">
              <a:avLst/>
            </a:prstGeom>
            <a:solidFill>
              <a:srgbClr val="C00000"/>
            </a:solidFill>
            <a:ln w="12700">
              <a:solidFill>
                <a:schemeClr val="accent6"/>
              </a:solidFill>
              <a:round/>
              <a:headEnd/>
              <a:tailEnd/>
            </a:ln>
            <a:effectLst/>
          </p:spPr>
          <p:txBody>
            <a:bodyPr wrap="none" anchor="ctr"/>
            <a:lstStyle/>
            <a:p>
              <a:pPr algn="ctr"/>
              <a:r>
                <a:rPr lang="en-AU" sz="1400" b="1" dirty="0">
                  <a:solidFill>
                    <a:schemeClr val="bg1"/>
                  </a:solidFill>
                </a:rPr>
                <a:t>2</a:t>
              </a:r>
            </a:p>
          </p:txBody>
        </p:sp>
        <p:sp>
          <p:nvSpPr>
            <p:cNvPr id="168" name="Rectangle 33"/>
            <p:cNvSpPr>
              <a:spLocks noChangeArrowheads="1"/>
            </p:cNvSpPr>
            <p:nvPr/>
          </p:nvSpPr>
          <p:spPr bwMode="auto">
            <a:xfrm>
              <a:off x="6073210" y="2281333"/>
              <a:ext cx="2126259" cy="78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nb-NO" sz="1100" dirty="0">
                  <a:latin typeface="+mn-lt"/>
                </a:rPr>
                <a:t>Distribution of the population</a:t>
              </a:r>
            </a:p>
          </p:txBody>
        </p:sp>
        <p:sp>
          <p:nvSpPr>
            <p:cNvPr id="169" name="Line 34"/>
            <p:cNvSpPr>
              <a:spLocks noChangeShapeType="1"/>
            </p:cNvSpPr>
            <p:nvPr/>
          </p:nvSpPr>
          <p:spPr bwMode="auto">
            <a:xfrm flipH="1">
              <a:off x="5853618" y="3009428"/>
              <a:ext cx="457994" cy="197193"/>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3" name="Group 12"/>
          <p:cNvGrpSpPr/>
          <p:nvPr/>
        </p:nvGrpSpPr>
        <p:grpSpPr>
          <a:xfrm>
            <a:off x="8845579" y="2408751"/>
            <a:ext cx="2768075" cy="1849959"/>
            <a:chOff x="8815803" y="2789751"/>
            <a:chExt cx="2797852" cy="1947528"/>
          </a:xfrm>
        </p:grpSpPr>
        <p:pic>
          <p:nvPicPr>
            <p:cNvPr id="10" name="Picture 9"/>
            <p:cNvPicPr>
              <a:picLocks noChangeAspect="1"/>
            </p:cNvPicPr>
            <p:nvPr/>
          </p:nvPicPr>
          <p:blipFill>
            <a:blip r:embed="rId2"/>
            <a:stretch>
              <a:fillRect/>
            </a:stretch>
          </p:blipFill>
          <p:spPr>
            <a:xfrm>
              <a:off x="8815803" y="2789751"/>
              <a:ext cx="2124702" cy="278560"/>
            </a:xfrm>
            <a:prstGeom prst="rect">
              <a:avLst/>
            </a:prstGeom>
          </p:spPr>
        </p:pic>
        <p:pic>
          <p:nvPicPr>
            <p:cNvPr id="9" name="Picture 8"/>
            <p:cNvPicPr>
              <a:picLocks noChangeAspect="1"/>
            </p:cNvPicPr>
            <p:nvPr/>
          </p:nvPicPr>
          <p:blipFill rotWithShape="1">
            <a:blip r:embed="rId3"/>
            <a:srcRect l="24175" t="15832" r="23552" b="14099"/>
            <a:stretch/>
          </p:blipFill>
          <p:spPr>
            <a:xfrm>
              <a:off x="9353550" y="3057524"/>
              <a:ext cx="1626559" cy="1626560"/>
            </a:xfrm>
            <a:prstGeom prst="rect">
              <a:avLst/>
            </a:prstGeom>
          </p:spPr>
        </p:pic>
        <p:pic>
          <p:nvPicPr>
            <p:cNvPr id="11" name="Picture 10"/>
            <p:cNvPicPr>
              <a:picLocks noChangeAspect="1"/>
            </p:cNvPicPr>
            <p:nvPr/>
          </p:nvPicPr>
          <p:blipFill>
            <a:blip r:embed="rId4"/>
            <a:stretch>
              <a:fillRect/>
            </a:stretch>
          </p:blipFill>
          <p:spPr>
            <a:xfrm>
              <a:off x="9963880" y="4691560"/>
              <a:ext cx="415626" cy="45719"/>
            </a:xfrm>
            <a:prstGeom prst="rect">
              <a:avLst/>
            </a:prstGeom>
          </p:spPr>
        </p:pic>
        <p:pic>
          <p:nvPicPr>
            <p:cNvPr id="12" name="Picture 11"/>
            <p:cNvPicPr>
              <a:picLocks noChangeAspect="1"/>
            </p:cNvPicPr>
            <p:nvPr/>
          </p:nvPicPr>
          <p:blipFill>
            <a:blip r:embed="rId5"/>
            <a:stretch>
              <a:fillRect/>
            </a:stretch>
          </p:blipFill>
          <p:spPr>
            <a:xfrm>
              <a:off x="11000141" y="3071535"/>
              <a:ext cx="613514" cy="606380"/>
            </a:xfrm>
            <a:prstGeom prst="rect">
              <a:avLst/>
            </a:prstGeom>
          </p:spPr>
        </p:pic>
      </p:grpSp>
      <p:sp>
        <p:nvSpPr>
          <p:cNvPr id="14" name="Rectangle 13"/>
          <p:cNvSpPr/>
          <p:nvPr/>
        </p:nvSpPr>
        <p:spPr>
          <a:xfrm>
            <a:off x="8872996" y="4354913"/>
            <a:ext cx="2823704" cy="246221"/>
          </a:xfrm>
          <a:prstGeom prst="rect">
            <a:avLst/>
          </a:prstGeom>
        </p:spPr>
        <p:txBody>
          <a:bodyPr wrap="square">
            <a:spAutoFit/>
          </a:bodyPr>
          <a:lstStyle/>
          <a:p>
            <a:pPr marL="363538" lvl="1" indent="-182563">
              <a:buFontTx/>
              <a:buChar char="-"/>
              <a:tabLst>
                <a:tab pos="2755900" algn="l"/>
              </a:tabLst>
            </a:pPr>
            <a:r>
              <a:rPr lang="en-US" sz="1000" dirty="0"/>
              <a:t>Position of Brand and main competitors</a:t>
            </a:r>
          </a:p>
        </p:txBody>
      </p:sp>
      <p:pic>
        <p:nvPicPr>
          <p:cNvPr id="42" name="Picture 41"/>
          <p:cNvPicPr>
            <a:picLocks noChangeAspect="1"/>
          </p:cNvPicPr>
          <p:nvPr/>
        </p:nvPicPr>
        <p:blipFill>
          <a:blip r:embed="rId6"/>
          <a:stretch>
            <a:fillRect/>
          </a:stretch>
        </p:blipFill>
        <p:spPr>
          <a:xfrm>
            <a:off x="9416311" y="4613145"/>
            <a:ext cx="1531357" cy="1484295"/>
          </a:xfrm>
          <a:prstGeom prst="rect">
            <a:avLst/>
          </a:prstGeom>
        </p:spPr>
      </p:pic>
      <p:cxnSp>
        <p:nvCxnSpPr>
          <p:cNvPr id="41" name="Straight Connector 40">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US" dirty="0"/>
          </a:p>
        </p:txBody>
      </p:sp>
      <p:sp>
        <p:nvSpPr>
          <p:cNvPr id="30" name="Text Placeholder 5"/>
          <p:cNvSpPr>
            <a:spLocks noGrp="1"/>
          </p:cNvSpPr>
          <p:nvPr>
            <p:ph type="body" sz="quarter" idx="17"/>
          </p:nvPr>
        </p:nvSpPr>
        <p:spPr>
          <a:xfrm>
            <a:off x="357188" y="909635"/>
            <a:ext cx="1891525" cy="396875"/>
          </a:xfrm>
        </p:spPr>
        <p:txBody>
          <a:bodyPr/>
          <a:lstStyle/>
          <a:p>
            <a:r>
              <a:rPr lang="en-US" sz="1400" dirty="0"/>
              <a:t>Segment description </a:t>
            </a:r>
          </a:p>
        </p:txBody>
      </p:sp>
      <p:sp>
        <p:nvSpPr>
          <p:cNvPr id="31" name="Title 30"/>
          <p:cNvSpPr>
            <a:spLocks noGrp="1"/>
          </p:cNvSpPr>
          <p:nvPr>
            <p:ph type="title"/>
          </p:nvPr>
        </p:nvSpPr>
        <p:spPr>
          <a:xfrm>
            <a:off x="360000" y="430717"/>
            <a:ext cx="1889802" cy="404119"/>
          </a:xfrm>
        </p:spPr>
        <p:txBody>
          <a:bodyPr/>
          <a:lstStyle/>
          <a:p>
            <a:r>
              <a:rPr lang="en-US" sz="2400" dirty="0" err="1"/>
              <a:t>Sosioraster</a:t>
            </a:r>
            <a:endParaRPr lang="en-US" sz="2400" dirty="0"/>
          </a:p>
        </p:txBody>
      </p:sp>
      <p:sp>
        <p:nvSpPr>
          <p:cNvPr id="35" name="Text Box 6"/>
          <p:cNvSpPr txBox="1">
            <a:spLocks noChangeArrowheads="1"/>
          </p:cNvSpPr>
          <p:nvPr/>
        </p:nvSpPr>
        <p:spPr bwMode="auto">
          <a:xfrm>
            <a:off x="8816658" y="260980"/>
            <a:ext cx="2209800" cy="181588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High volume - Economy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Male 40-59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Right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Modern and/or Individually Oriented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nb-NO"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High cultural capital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Subject areas – higher education: economy, technical. </a:t>
            </a:r>
            <a:r>
              <a:rPr kumimoji="0" lang="en-US" altLang="nb-NO" sz="900" b="0" i="0" u="none" strike="noStrike" kern="0" cap="none" spc="0" normalizeH="0" baseline="0" noProof="0" dirty="0">
                <a:ln>
                  <a:noFill/>
                </a:ln>
                <a:solidFill>
                  <a:srgbClr val="000000"/>
                </a:solidFill>
                <a:effectLst/>
                <a:uLnTx/>
                <a:uFillTx/>
              </a:rPr>
              <a:t>Work: private sector, IT, economy. Highest share of managers/CEO’s</a:t>
            </a:r>
            <a:r>
              <a:rPr kumimoji="0" lang="en-US" altLang="nb-NO" sz="900" b="0" i="0" u="none" strike="noStrike" kern="0" cap="none" spc="0" normalizeH="0" baseline="0" noProof="0" dirty="0">
                <a:ln>
                  <a:noFill/>
                </a:ln>
                <a:solidFill>
                  <a:srgbClr val="717171"/>
                </a:solidFill>
                <a:effectLst/>
                <a:uLnTx/>
                <a:uFillTx/>
              </a:rPr>
              <a:t>.</a:t>
            </a:r>
            <a:r>
              <a:rPr kumimoji="0" lang="en-US" altLang="nb-NO" sz="900" b="0" i="0" u="none" strike="noStrike" kern="0" cap="none" spc="0" normalizeH="0" baseline="0" noProof="0" dirty="0">
                <a:ln>
                  <a:noFill/>
                </a:ln>
                <a:solidFill>
                  <a:srgbClr val="717171"/>
                </a:solidFill>
                <a:effectLst/>
                <a:uLnTx/>
                <a:uFillTx/>
                <a:latin typeface="Arial"/>
              </a:rPr>
              <a:t> </a:t>
            </a:r>
          </a:p>
        </p:txBody>
      </p:sp>
      <p:sp>
        <p:nvSpPr>
          <p:cNvPr id="36" name="Text Box 7"/>
          <p:cNvSpPr txBox="1">
            <a:spLocks noChangeArrowheads="1"/>
          </p:cNvSpPr>
          <p:nvPr/>
        </p:nvSpPr>
        <p:spPr bwMode="auto">
          <a:xfrm>
            <a:off x="8934679" y="2277459"/>
            <a:ext cx="2209800" cy="1469633"/>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Economy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Male 40-69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 Right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Individually Oriented.</a:t>
            </a: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The segment with the highest share of men. </a:t>
            </a:r>
            <a:r>
              <a:rPr kumimoji="0" lang="en-US" sz="900" b="0" i="0" u="none" strike="noStrike" kern="0" cap="none" spc="0" normalizeH="0" baseline="0" noProof="0" dirty="0">
                <a:ln>
                  <a:noFill/>
                </a:ln>
                <a:solidFill>
                  <a:srgbClr val="000000"/>
                </a:solidFill>
                <a:effectLst/>
                <a:uLnTx/>
                <a:uFillTx/>
              </a:rPr>
              <a:t>Subject areas – higher education: economy, technical. </a:t>
            </a:r>
            <a:r>
              <a:rPr kumimoji="0" lang="en-US" altLang="nb-NO" sz="900" b="0" i="0" u="none" strike="noStrike" kern="0" cap="none" spc="0" normalizeH="0" baseline="0" noProof="0" dirty="0">
                <a:ln>
                  <a:noFill/>
                </a:ln>
                <a:solidFill>
                  <a:srgbClr val="000000"/>
                </a:solidFill>
                <a:effectLst/>
                <a:uLnTx/>
                <a:uFillTx/>
              </a:rPr>
              <a:t>Work: private sector, economy. High share of managers/CEO’s.</a:t>
            </a:r>
            <a:endParaRPr kumimoji="0" lang="en-US" altLang="nb-NO" sz="900" b="0" i="0" u="none" strike="noStrike" kern="0" cap="none" spc="0" normalizeH="0" baseline="0" noProof="0" dirty="0">
              <a:ln>
                <a:noFill/>
              </a:ln>
              <a:solidFill>
                <a:srgbClr val="000000"/>
              </a:solidFill>
              <a:effectLst/>
              <a:uLnTx/>
              <a:uFillTx/>
              <a:latin typeface="Arial"/>
            </a:endParaRPr>
          </a:p>
        </p:txBody>
      </p:sp>
      <p:sp>
        <p:nvSpPr>
          <p:cNvPr id="37" name="Text Box 9"/>
          <p:cNvSpPr txBox="1">
            <a:spLocks noChangeArrowheads="1"/>
          </p:cNvSpPr>
          <p:nvPr/>
        </p:nvSpPr>
        <p:spPr bwMode="auto">
          <a:xfrm>
            <a:off x="5583962" y="66491"/>
            <a:ext cx="2828293" cy="1123384"/>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High volume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Male 20-49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High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 and Right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Modern and/or Community oriented.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Work: private sector, administrative/HR, consulting, IT, research.</a:t>
            </a:r>
            <a:endParaRPr kumimoji="0" lang="en-US" altLang="nb-NO" sz="900" b="0" i="0" u="none" strike="noStrike" kern="0" cap="none" spc="0" normalizeH="0" baseline="0" noProof="0" dirty="0">
              <a:ln>
                <a:noFill/>
              </a:ln>
              <a:solidFill>
                <a:srgbClr val="000000"/>
              </a:solidFill>
              <a:effectLst/>
              <a:uLnTx/>
              <a:uFillTx/>
              <a:latin typeface="Arial"/>
            </a:endParaRPr>
          </a:p>
        </p:txBody>
      </p:sp>
      <p:sp>
        <p:nvSpPr>
          <p:cNvPr id="38" name="Text Box 10"/>
          <p:cNvSpPr txBox="1">
            <a:spLocks noChangeArrowheads="1"/>
          </p:cNvSpPr>
          <p:nvPr/>
        </p:nvSpPr>
        <p:spPr bwMode="auto">
          <a:xfrm>
            <a:off x="2694166" y="260980"/>
            <a:ext cx="2816701" cy="167738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High volume - Culture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Women 20-39 yrs. old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 highest share of voters for Green Party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Modern – Community oriented.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Highest cultural capital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Subject areas – higher education: medicine, law, science, philosophy, history. </a:t>
            </a:r>
            <a:r>
              <a:rPr kumimoji="0" lang="en-US" altLang="nb-NO" sz="900" b="0" i="0" u="none" strike="noStrike" kern="0" cap="none" spc="0" normalizeH="0" baseline="0" noProof="0" dirty="0">
                <a:ln>
                  <a:noFill/>
                </a:ln>
                <a:solidFill>
                  <a:srgbClr val="000000"/>
                </a:solidFill>
                <a:effectLst/>
                <a:uLnTx/>
                <a:uFillTx/>
              </a:rPr>
              <a:t>Work: public sector, education, research.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Highest share of students.</a:t>
            </a:r>
            <a:endParaRPr kumimoji="0" lang="en-US" sz="900" b="0" i="0" u="none" strike="noStrike" kern="0" cap="none" spc="0" normalizeH="0" baseline="0" noProof="0" dirty="0">
              <a:ln>
                <a:noFill/>
              </a:ln>
              <a:solidFill>
                <a:srgbClr val="000000"/>
              </a:solidFill>
              <a:effectLst/>
              <a:uLnTx/>
              <a:uFillTx/>
            </a:endParaRPr>
          </a:p>
        </p:txBody>
      </p:sp>
      <p:sp>
        <p:nvSpPr>
          <p:cNvPr id="39" name="Text Box 11"/>
          <p:cNvSpPr txBox="1">
            <a:spLocks noChangeArrowheads="1"/>
          </p:cNvSpPr>
          <p:nvPr/>
        </p:nvSpPr>
        <p:spPr bwMode="auto">
          <a:xfrm>
            <a:off x="2545487" y="2141211"/>
            <a:ext cx="2615908" cy="167738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Culture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Women 20-49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 highest share of voters for Red Alliance.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Modern and/or Community oriented.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nb-NO"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High cultural capital</a:t>
            </a:r>
            <a:endParaRPr kumimoji="0" lang="en-US" altLang="nb-NO"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Subject areas – higher education: health care, society. </a:t>
            </a:r>
            <a:r>
              <a:rPr kumimoji="0" lang="en-US" altLang="nb-NO" sz="900" b="0" i="0" u="none" strike="noStrike" kern="0" cap="none" spc="0" normalizeH="0" baseline="0" noProof="0" dirty="0">
                <a:ln>
                  <a:noFill/>
                </a:ln>
                <a:solidFill>
                  <a:srgbClr val="000000"/>
                </a:solidFill>
                <a:effectLst/>
                <a:uLnTx/>
                <a:uFillTx/>
              </a:rPr>
              <a:t>Work: public sector, health care, education</a:t>
            </a:r>
            <a:r>
              <a:rPr kumimoji="0" lang="en-US" altLang="nb-NO" sz="900" b="0" i="0" u="none" strike="noStrike" kern="0" cap="none" spc="0" normalizeH="0" baseline="0" noProof="0" dirty="0">
                <a:ln>
                  <a:noFill/>
                </a:ln>
                <a:solidFill>
                  <a:srgbClr val="717171"/>
                </a:solidFill>
                <a:effectLst/>
                <a:uLnTx/>
                <a:uFillTx/>
              </a:rPr>
              <a:t>.</a:t>
            </a:r>
            <a:endParaRPr kumimoji="0" lang="en-US" altLang="nb-NO" sz="900" b="0" i="0" u="none" strike="noStrike" kern="0" cap="none" spc="0" normalizeH="0" baseline="0" noProof="0" dirty="0">
              <a:ln>
                <a:noFill/>
              </a:ln>
              <a:solidFill>
                <a:srgbClr val="717171"/>
              </a:solidFill>
              <a:effectLst/>
              <a:uLnTx/>
              <a:uFillTx/>
              <a:latin typeface="Arial"/>
            </a:endParaRPr>
          </a:p>
        </p:txBody>
      </p:sp>
      <p:sp>
        <p:nvSpPr>
          <p:cNvPr id="40" name="Text Box 14"/>
          <p:cNvSpPr txBox="1">
            <a:spLocks noChangeArrowheads="1"/>
          </p:cNvSpPr>
          <p:nvPr/>
        </p:nvSpPr>
        <p:spPr bwMode="auto">
          <a:xfrm>
            <a:off x="2694166" y="3949805"/>
            <a:ext cx="2213521" cy="1677382"/>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Low volume - Culture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Women 40-69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Low to medium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Low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Gallup Compass</a:t>
            </a:r>
            <a:r>
              <a:rPr kumimoji="0" lang="en-US" sz="900" b="0" i="0" u="none" strike="noStrike" kern="0" cap="none" spc="0" normalizeH="0" baseline="0" noProof="0" dirty="0">
                <a:ln>
                  <a:noFill/>
                </a:ln>
                <a:solidFill>
                  <a:srgbClr val="000000"/>
                </a:solidFill>
                <a:effectLst/>
                <a:uLnTx/>
                <a:uFillTx/>
              </a:rPr>
              <a:t>: Evenly distributed among the segments, but with lower shares within the Modern segments.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The segment with the highest share of women. </a:t>
            </a:r>
            <a:r>
              <a:rPr kumimoji="0" lang="en-US" sz="900" b="0" i="0" u="none" strike="noStrike" kern="0" cap="none" spc="0" normalizeH="0" baseline="0" noProof="0" dirty="0">
                <a:ln>
                  <a:noFill/>
                </a:ln>
                <a:solidFill>
                  <a:srgbClr val="000000"/>
                </a:solidFill>
                <a:effectLst/>
                <a:uLnTx/>
                <a:uFillTx/>
              </a:rPr>
              <a:t>Subject areas – higher education: health care. </a:t>
            </a:r>
            <a:r>
              <a:rPr kumimoji="0" lang="en-US" altLang="nb-NO" sz="900" b="0" i="0" u="none" strike="noStrike" kern="0" cap="none" spc="0" normalizeH="0" baseline="0" noProof="0" dirty="0">
                <a:ln>
                  <a:noFill/>
                </a:ln>
                <a:solidFill>
                  <a:srgbClr val="000000"/>
                </a:solidFill>
                <a:effectLst/>
                <a:uLnTx/>
                <a:uFillTx/>
              </a:rPr>
              <a:t>Work: public sector, health care. High share of pensioners.</a:t>
            </a:r>
          </a:p>
        </p:txBody>
      </p:sp>
      <p:sp>
        <p:nvSpPr>
          <p:cNvPr id="41" name="Text Box 16"/>
          <p:cNvSpPr txBox="1">
            <a:spLocks noChangeArrowheads="1"/>
          </p:cNvSpPr>
          <p:nvPr/>
        </p:nvSpPr>
        <p:spPr bwMode="auto">
          <a:xfrm>
            <a:off x="5586591" y="4489016"/>
            <a:ext cx="2982418" cy="1538883"/>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Low volume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40-69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Low to medium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Traditional or Individually oriented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Low cultural capital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High share of persons with secondary school as their highest education level.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Work: private sector, production, logistics, crafts. Highest share of pensioners.</a:t>
            </a:r>
            <a:endParaRPr kumimoji="0" lang="en-US" altLang="nb-NO" sz="900" b="0" i="0" u="none" strike="noStrike" kern="0" cap="none" spc="0" normalizeH="0" baseline="0" noProof="0" dirty="0">
              <a:ln>
                <a:noFill/>
              </a:ln>
              <a:solidFill>
                <a:srgbClr val="000000"/>
              </a:solidFill>
              <a:effectLst/>
              <a:uLnTx/>
              <a:uFillTx/>
              <a:latin typeface="Arial"/>
            </a:endParaRPr>
          </a:p>
        </p:txBody>
      </p:sp>
      <p:sp>
        <p:nvSpPr>
          <p:cNvPr id="42" name="Text Box 17"/>
          <p:cNvSpPr txBox="1">
            <a:spLocks noChangeArrowheads="1"/>
          </p:cNvSpPr>
          <p:nvPr/>
        </p:nvSpPr>
        <p:spPr bwMode="auto">
          <a:xfrm>
            <a:off x="8816658" y="3948668"/>
            <a:ext cx="2261146" cy="1954381"/>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Low volume - </a:t>
            </a:r>
            <a:r>
              <a:rPr kumimoji="0" lang="en-US" altLang="nb-NO" sz="1000" b="1" i="0" u="none" strike="noStrike" kern="0" cap="none" spc="0" normalizeH="0" baseline="0" noProof="0" dirty="0" err="1">
                <a:ln>
                  <a:noFill/>
                </a:ln>
                <a:solidFill>
                  <a:srgbClr val="C50017"/>
                </a:solidFill>
                <a:effectLst/>
                <a:uLnTx/>
                <a:uFillTx/>
                <a:latin typeface="Arial"/>
              </a:rPr>
              <a:t>Economny</a:t>
            </a:r>
            <a:endParaRPr kumimoji="0" lang="en-US" altLang="nb-NO" sz="1000" b="1" i="0" u="none" strike="noStrike" kern="0" cap="none" spc="0" normalizeH="0" baseline="0" noProof="0" dirty="0">
              <a:ln>
                <a:noFill/>
              </a:ln>
              <a:solidFill>
                <a:srgbClr val="C50017"/>
              </a:solidFill>
              <a:effectLst/>
              <a:uLnTx/>
              <a:uFillTx/>
              <a:latin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Male 50-69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Low to medium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 highest share of voters for Right++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Traditional or Individually oriented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nb-NO"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Lowest cultural capital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High share of persons with secondary school as their highest education level.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rPr>
              <a:t>Work: private sector, production, logistics, crafts. High share of pensioners.</a:t>
            </a:r>
            <a:r>
              <a:rPr kumimoji="0" lang="en-US" altLang="nb-NO" sz="900" b="0" i="0" u="none" strike="noStrike" kern="0" cap="none" spc="0" normalizeH="0" baseline="0" noProof="0" dirty="0">
                <a:ln>
                  <a:noFill/>
                </a:ln>
                <a:solidFill>
                  <a:srgbClr val="000000"/>
                </a:solidFill>
                <a:effectLst/>
                <a:uLnTx/>
                <a:uFillTx/>
                <a:latin typeface="Arial"/>
              </a:rPr>
              <a:t>  </a:t>
            </a:r>
          </a:p>
        </p:txBody>
      </p:sp>
      <p:sp>
        <p:nvSpPr>
          <p:cNvPr id="43" name="Text Box 18"/>
          <p:cNvSpPr txBox="1">
            <a:spLocks noChangeArrowheads="1"/>
          </p:cNvSpPr>
          <p:nvPr/>
        </p:nvSpPr>
        <p:spPr bwMode="auto">
          <a:xfrm>
            <a:off x="538497" y="2281723"/>
            <a:ext cx="1763061" cy="1469633"/>
          </a:xfrm>
          <a:prstGeom prst="rect">
            <a:avLst/>
          </a:prstGeom>
          <a:noFill/>
          <a:ln>
            <a:noFill/>
          </a:ln>
          <a:effectLst/>
          <a:extLst>
            <a:ext uri="{909E8E84-426E-40DD-AFC4-6F175D3DCCD1}">
              <a14:hiddenFill xmlns:a14="http://schemas.microsoft.com/office/drawing/2010/main">
                <a:solidFill>
                  <a:srgbClr val="FF7D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1000" b="1" i="0" u="none" strike="noStrike" kern="0" cap="none" spc="0" normalizeH="0" baseline="0" noProof="0" dirty="0">
                <a:ln>
                  <a:noFill/>
                </a:ln>
                <a:solidFill>
                  <a:srgbClr val="C50017"/>
                </a:solidFill>
                <a:effectLst/>
                <a:uLnTx/>
                <a:uFillTx/>
                <a:latin typeface="Arial"/>
              </a:rPr>
              <a:t>Moderate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20-49 yrs. old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Education</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Income</a:t>
            </a:r>
            <a:r>
              <a:rPr kumimoji="0" lang="en-US" sz="900" b="0" i="0" u="none" strike="noStrike" kern="0" cap="none" spc="0" normalizeH="0" baseline="0" noProof="0" dirty="0">
                <a:ln>
                  <a:noFill/>
                </a:ln>
                <a:solidFill>
                  <a:srgbClr val="000000"/>
                </a:solidFill>
                <a:effectLst/>
                <a:uLnTx/>
                <a:uFillTx/>
              </a:rPr>
              <a:t>: Medium to high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rgbClr val="000000"/>
                </a:solidFill>
                <a:effectLst/>
                <a:uLnTx/>
                <a:uFillTx/>
              </a:rPr>
              <a:t>Politics</a:t>
            </a:r>
            <a:r>
              <a:rPr kumimoji="0" lang="en-US" sz="900" b="0" i="0" u="none" strike="noStrike" kern="0" cap="none" spc="0" normalizeH="0" baseline="0" noProof="0" dirty="0">
                <a:ln>
                  <a:noFill/>
                </a:ln>
                <a:solidFill>
                  <a:srgbClr val="000000"/>
                </a:solidFill>
                <a:effectLst/>
                <a:uLnTx/>
                <a:uFillTx/>
              </a:rPr>
              <a:t>: Labor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nb-NO" sz="900" i="0" u="none" strike="noStrike" kern="0" cap="none" spc="0" normalizeH="0" baseline="0" noProof="0" dirty="0">
                <a:ln>
                  <a:noFill/>
                </a:ln>
                <a:solidFill>
                  <a:srgbClr val="000000"/>
                </a:solidFill>
                <a:effectLst/>
                <a:uLnTx/>
                <a:uFillTx/>
              </a:rPr>
              <a:t>Gallup Compass</a:t>
            </a:r>
            <a:r>
              <a:rPr kumimoji="0" lang="en-US" altLang="nb-NO" sz="900" b="0" i="0" u="none" strike="noStrike" kern="0" cap="none" spc="0" normalizeH="0" baseline="0" noProof="0" dirty="0">
                <a:ln>
                  <a:noFill/>
                </a:ln>
                <a:solidFill>
                  <a:srgbClr val="000000"/>
                </a:solidFill>
                <a:effectLst/>
                <a:uLnTx/>
                <a:uFillTx/>
              </a:rPr>
              <a:t>: Evenly distributed among the segments, but with lower shares within the Traditional segments.</a:t>
            </a:r>
            <a:endParaRPr kumimoji="0" lang="en-US" sz="900" b="0" i="0" u="none" strike="noStrike" kern="0" cap="none" spc="0" normalizeH="0" baseline="0" noProof="0" dirty="0">
              <a:ln>
                <a:noFill/>
              </a:ln>
              <a:solidFill>
                <a:srgbClr val="000000"/>
              </a:solidFill>
              <a:effectLst/>
              <a:uLnTx/>
              <a:uFillTx/>
            </a:endParaRP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nb-NO" sz="900" b="0" i="0" u="none" strike="noStrike" kern="0" cap="none" spc="0" normalizeH="0" baseline="0" noProof="0" dirty="0">
                <a:ln>
                  <a:noFill/>
                </a:ln>
                <a:solidFill>
                  <a:srgbClr val="000000"/>
                </a:solidFill>
                <a:effectLst/>
                <a:uLnTx/>
                <a:uFillTx/>
                <a:latin typeface="Arial"/>
              </a:rPr>
              <a:t>Mainstream. </a:t>
            </a:r>
          </a:p>
        </p:txBody>
      </p:sp>
      <p:grpSp>
        <p:nvGrpSpPr>
          <p:cNvPr id="2" name="Group 1"/>
          <p:cNvGrpSpPr>
            <a:grpSpLocks noChangeAspect="1"/>
          </p:cNvGrpSpPr>
          <p:nvPr/>
        </p:nvGrpSpPr>
        <p:grpSpPr>
          <a:xfrm>
            <a:off x="5363436" y="1330784"/>
            <a:ext cx="3048819" cy="3036978"/>
            <a:chOff x="2483768" y="1149843"/>
            <a:chExt cx="4176464" cy="4160244"/>
          </a:xfrm>
        </p:grpSpPr>
        <p:sp>
          <p:nvSpPr>
            <p:cNvPr id="54" name="Rectangle 53"/>
            <p:cNvSpPr/>
            <p:nvPr/>
          </p:nvSpPr>
          <p:spPr>
            <a:xfrm>
              <a:off x="2483768" y="1149843"/>
              <a:ext cx="4176464" cy="4160244"/>
            </a:xfrm>
            <a:prstGeom prst="rect">
              <a:avLst/>
            </a:prstGeom>
            <a:solidFill>
              <a:srgbClr val="E7E7E7"/>
            </a:solidFill>
            <a:ln w="12700" cap="flat" cmpd="sng" algn="ctr">
              <a:solidFill>
                <a:srgbClr val="FF9F9F"/>
              </a:solidFill>
              <a:prstDash val="solid"/>
              <a:miter lim="800000"/>
            </a:ln>
            <a:effectLst/>
          </p:spPr>
          <p:txBody>
            <a:bodyPr wrap="square"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55" name="Oval 54"/>
            <p:cNvSpPr/>
            <p:nvPr/>
          </p:nvSpPr>
          <p:spPr>
            <a:xfrm>
              <a:off x="4085903" y="1301154"/>
              <a:ext cx="1028700" cy="1038225"/>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US" sz="900" kern="0" dirty="0">
                  <a:solidFill>
                    <a:srgbClr val="FFFFFF"/>
                  </a:solidFill>
                  <a:latin typeface="Arial"/>
                </a:rPr>
                <a:t>High volume</a:t>
              </a:r>
            </a:p>
            <a:p>
              <a:pPr algn="ctr"/>
              <a:r>
                <a:rPr lang="en-US" sz="900" kern="0" dirty="0">
                  <a:solidFill>
                    <a:srgbClr val="FFFFFF"/>
                  </a:solidFill>
                  <a:latin typeface="Arial"/>
                </a:rPr>
                <a:t>(12 %)</a:t>
              </a:r>
            </a:p>
          </p:txBody>
        </p:sp>
        <p:sp>
          <p:nvSpPr>
            <p:cNvPr id="56" name="Oval 55"/>
            <p:cNvSpPr/>
            <p:nvPr/>
          </p:nvSpPr>
          <p:spPr>
            <a:xfrm>
              <a:off x="5476553" y="2701329"/>
              <a:ext cx="1028700" cy="1038225"/>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rPr>
                <a:t>Economy (12 %)</a:t>
              </a:r>
            </a:p>
          </p:txBody>
        </p:sp>
        <p:sp>
          <p:nvSpPr>
            <p:cNvPr id="57" name="Oval 56"/>
            <p:cNvSpPr/>
            <p:nvPr/>
          </p:nvSpPr>
          <p:spPr>
            <a:xfrm>
              <a:off x="2685728" y="2691804"/>
              <a:ext cx="1028700" cy="1038225"/>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rPr>
                <a:t>Culture </a:t>
              </a:r>
              <a:br>
                <a:rPr kumimoji="0" lang="en-US" sz="900" b="0" i="0" u="none" strike="noStrike" kern="0" cap="none" spc="0" normalizeH="0" baseline="0" noProof="0" dirty="0">
                  <a:ln>
                    <a:noFill/>
                  </a:ln>
                  <a:solidFill>
                    <a:srgbClr val="FFFFFF"/>
                  </a:solidFill>
                  <a:effectLst/>
                  <a:uLnTx/>
                  <a:uFillTx/>
                  <a:latin typeface="Arial"/>
                  <a:ea typeface="+mn-ea"/>
                  <a:cs typeface="+mn-cs"/>
                </a:rPr>
              </a:br>
              <a:r>
                <a:rPr kumimoji="0" lang="en-US" sz="900" b="0" i="0" u="none" strike="noStrike" kern="0" cap="none" spc="0" normalizeH="0" baseline="0" noProof="0" dirty="0">
                  <a:ln>
                    <a:noFill/>
                  </a:ln>
                  <a:solidFill>
                    <a:srgbClr val="FFFFFF"/>
                  </a:solidFill>
                  <a:effectLst/>
                  <a:uLnTx/>
                  <a:uFillTx/>
                  <a:latin typeface="Arial"/>
                  <a:ea typeface="+mn-ea"/>
                  <a:cs typeface="+mn-cs"/>
                </a:rPr>
                <a:t>(12 %)</a:t>
              </a:r>
            </a:p>
          </p:txBody>
        </p:sp>
        <p:sp>
          <p:nvSpPr>
            <p:cNvPr id="58" name="Oval 57"/>
            <p:cNvSpPr/>
            <p:nvPr/>
          </p:nvSpPr>
          <p:spPr>
            <a:xfrm>
              <a:off x="4085903" y="4082451"/>
              <a:ext cx="1028700" cy="1038225"/>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rPr>
                <a:t>Low volume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rPr>
                <a:t>(12 %)</a:t>
              </a:r>
            </a:p>
          </p:txBody>
        </p:sp>
        <p:sp>
          <p:nvSpPr>
            <p:cNvPr id="59" name="Oval 58"/>
            <p:cNvSpPr/>
            <p:nvPr/>
          </p:nvSpPr>
          <p:spPr>
            <a:xfrm>
              <a:off x="5593332" y="4234853"/>
              <a:ext cx="833042" cy="845101"/>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rPr>
                <a:t>Low volume, </a:t>
              </a:r>
              <a:r>
                <a:rPr lang="en-US" sz="900" kern="0" dirty="0">
                  <a:solidFill>
                    <a:srgbClr val="FFFFFF"/>
                  </a:solidFill>
                  <a:latin typeface="Arial"/>
                </a:rPr>
                <a:t>E</a:t>
              </a:r>
              <a:r>
                <a:rPr kumimoji="0" lang="en-US" sz="900" b="0" i="0" u="none" strike="noStrike" kern="0" cap="none" spc="0" normalizeH="0" baseline="0" noProof="0" dirty="0">
                  <a:ln>
                    <a:noFill/>
                  </a:ln>
                  <a:solidFill>
                    <a:srgbClr val="FFFFFF"/>
                  </a:solidFill>
                  <a:effectLst/>
                  <a:uLnTx/>
                  <a:uFillTx/>
                  <a:latin typeface="Arial"/>
                </a:rPr>
                <a:t>con.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rPr>
                <a:t>(9 %)</a:t>
              </a:r>
            </a:p>
          </p:txBody>
        </p:sp>
        <p:sp>
          <p:nvSpPr>
            <p:cNvPr id="60" name="Oval 59"/>
            <p:cNvSpPr/>
            <p:nvPr/>
          </p:nvSpPr>
          <p:spPr>
            <a:xfrm>
              <a:off x="2789460" y="4244377"/>
              <a:ext cx="833042" cy="845101"/>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rPr>
                <a:t>Low volume</a:t>
              </a:r>
              <a:r>
                <a:rPr lang="en-US" sz="900" kern="0" dirty="0">
                  <a:solidFill>
                    <a:srgbClr val="FFFFFF"/>
                  </a:solidFill>
                  <a:latin typeface="Arial"/>
                </a:rPr>
                <a:t>, </a:t>
              </a:r>
              <a:r>
                <a:rPr kumimoji="0" lang="en-US" sz="900" b="0" i="0" u="none" strike="noStrike" kern="0" cap="none" spc="0" normalizeH="0" baseline="0" noProof="0" dirty="0">
                  <a:ln>
                    <a:noFill/>
                  </a:ln>
                  <a:solidFill>
                    <a:srgbClr val="FFFFFF"/>
                  </a:solidFill>
                  <a:effectLst/>
                  <a:uLnTx/>
                  <a:uFillTx/>
                  <a:latin typeface="Arial"/>
                </a:rPr>
                <a:t> Cult.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rPr>
                <a:t>(9 %)</a:t>
              </a:r>
            </a:p>
          </p:txBody>
        </p:sp>
        <p:sp>
          <p:nvSpPr>
            <p:cNvPr id="61" name="Oval 60"/>
            <p:cNvSpPr/>
            <p:nvPr/>
          </p:nvSpPr>
          <p:spPr>
            <a:xfrm>
              <a:off x="2779934" y="1443633"/>
              <a:ext cx="833042" cy="845101"/>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US" sz="900" kern="0" dirty="0">
                  <a:solidFill>
                    <a:srgbClr val="FFFFFF"/>
                  </a:solidFill>
                  <a:latin typeface="Arial"/>
                </a:rPr>
                <a:t>High volume, Cult. </a:t>
              </a:r>
              <a:br>
                <a:rPr lang="en-US" sz="900" kern="0" dirty="0">
                  <a:solidFill>
                    <a:srgbClr val="FFFFFF"/>
                  </a:solidFill>
                  <a:latin typeface="Arial"/>
                </a:rPr>
              </a:br>
              <a:r>
                <a:rPr lang="en-US" sz="900" kern="0" dirty="0">
                  <a:solidFill>
                    <a:srgbClr val="FFFFFF"/>
                  </a:solidFill>
                  <a:latin typeface="Arial"/>
                </a:rPr>
                <a:t>(9 %)</a:t>
              </a:r>
            </a:p>
          </p:txBody>
        </p:sp>
        <p:sp>
          <p:nvSpPr>
            <p:cNvPr id="62" name="Oval 61"/>
            <p:cNvSpPr/>
            <p:nvPr/>
          </p:nvSpPr>
          <p:spPr>
            <a:xfrm>
              <a:off x="5593332" y="1444031"/>
              <a:ext cx="833042" cy="845101"/>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US" sz="900" kern="0" dirty="0">
                  <a:solidFill>
                    <a:srgbClr val="FFFFFF"/>
                  </a:solidFill>
                  <a:latin typeface="Arial"/>
                </a:rPr>
                <a:t>High volume, Econ.</a:t>
              </a:r>
            </a:p>
            <a:p>
              <a:pPr algn="ctr"/>
              <a:r>
                <a:rPr lang="en-US" sz="900" kern="0" dirty="0">
                  <a:solidFill>
                    <a:srgbClr val="FFFFFF"/>
                  </a:solidFill>
                  <a:latin typeface="Arial"/>
                </a:rPr>
                <a:t>(9 %)</a:t>
              </a:r>
            </a:p>
          </p:txBody>
        </p:sp>
        <p:sp>
          <p:nvSpPr>
            <p:cNvPr id="63" name="Oval 62"/>
            <p:cNvSpPr/>
            <p:nvPr/>
          </p:nvSpPr>
          <p:spPr>
            <a:xfrm>
              <a:off x="3933503" y="2548929"/>
              <a:ext cx="1323975" cy="1323975"/>
            </a:xfrm>
            <a:prstGeom prst="ellipse">
              <a:avLst/>
            </a:prstGeom>
            <a:solidFill>
              <a:srgbClr val="C50017"/>
            </a:solidFill>
            <a:ln w="12700" cap="flat" cmpd="sng" algn="ctr">
              <a:solidFill>
                <a:srgbClr val="C50017"/>
              </a:solidFill>
              <a:prstDash val="solid"/>
              <a:miter lim="800000"/>
            </a:ln>
            <a:effectLst/>
          </p:spPr>
          <p:txBody>
            <a:bodyPr rot="0" spcFirstLastPara="0" vert="horz" wrap="square" lIns="3600" tIns="3600" rIns="3600" bIns="36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Moderate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(16 %)</a:t>
              </a:r>
            </a:p>
          </p:txBody>
        </p:sp>
      </p:grpSp>
    </p:spTree>
    <p:extLst>
      <p:ext uri="{BB962C8B-B14F-4D97-AF65-F5344CB8AC3E}">
        <p14:creationId xmlns:p14="http://schemas.microsoft.com/office/powerpoint/2010/main" val="257501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50"/>
            <a:ext cx="3573083" cy="4358542"/>
          </a:xfrm>
        </p:spPr>
        <p:txBody>
          <a:bodyPr/>
          <a:lstStyle/>
          <a:p>
            <a:pPr algn="ctr">
              <a:tabLst>
                <a:tab pos="2755900" algn="l"/>
              </a:tabLst>
            </a:pPr>
            <a:r>
              <a:rPr lang="en-GB" altLang="nb-NO" b="1" dirty="0"/>
              <a:t>Background and methodology</a:t>
            </a:r>
          </a:p>
          <a:p>
            <a:pPr>
              <a:spcBef>
                <a:spcPts val="600"/>
              </a:spcBef>
              <a:tabLst>
                <a:tab pos="2755900" algn="l"/>
              </a:tabLst>
            </a:pPr>
            <a:r>
              <a:rPr lang="en-US" altLang="nb-NO" sz="1200" dirty="0"/>
              <a:t>Connected Life segmentation classifies the population into five segments based on their level of digital influence and engagement in social media. The model stems from Kantars Connected Life study and has being recreated using existing variables within Consumer &amp; Media </a:t>
            </a:r>
          </a:p>
          <a:p>
            <a:pPr>
              <a:tabLst>
                <a:tab pos="2755900" algn="l"/>
              </a:tabLst>
            </a:pPr>
            <a:r>
              <a:rPr lang="en-GB" altLang="nb-NO" sz="1200" dirty="0"/>
              <a:t>The two dimensions in </a:t>
            </a:r>
            <a:r>
              <a:rPr lang="en-GB" altLang="nb-NO" sz="1200" i="1" dirty="0"/>
              <a:t>Connected Life </a:t>
            </a:r>
            <a:r>
              <a:rPr lang="en-GB" altLang="nb-NO" sz="1200" dirty="0"/>
              <a:t>are::</a:t>
            </a:r>
          </a:p>
          <a:p>
            <a:pPr marL="182563" indent="-182563">
              <a:spcBef>
                <a:spcPts val="600"/>
              </a:spcBef>
              <a:buFontTx/>
              <a:buChar char="-"/>
              <a:tabLst>
                <a:tab pos="2755900" algn="l"/>
              </a:tabLst>
            </a:pPr>
            <a:r>
              <a:rPr lang="en-GB" altLang="nb-NO" sz="1100" dirty="0"/>
              <a:t>Dimension 1:  </a:t>
            </a:r>
            <a:r>
              <a:rPr lang="en-US" altLang="nb-NO" sz="1100" dirty="0"/>
              <a:t>Low to high digital influence</a:t>
            </a:r>
            <a:endParaRPr lang="en-GB" altLang="nb-NO" sz="1100" dirty="0"/>
          </a:p>
          <a:p>
            <a:pPr marL="182563" indent="-182563">
              <a:spcBef>
                <a:spcPts val="600"/>
              </a:spcBef>
              <a:buFontTx/>
              <a:buChar char="-"/>
              <a:tabLst>
                <a:tab pos="2755900" algn="l"/>
              </a:tabLst>
            </a:pPr>
            <a:r>
              <a:rPr lang="en-GB" altLang="nb-NO" sz="1100" dirty="0"/>
              <a:t>Dimension 2:  </a:t>
            </a:r>
            <a:r>
              <a:rPr lang="en-US" altLang="nb-NO" sz="1100" dirty="0"/>
              <a:t>Low to high social engagement </a:t>
            </a:r>
          </a:p>
          <a:p>
            <a:pPr>
              <a:tabLst>
                <a:tab pos="2755900" algn="l"/>
              </a:tabLst>
            </a:pPr>
            <a:r>
              <a:rPr lang="en-US" altLang="nb-NO" sz="1200" dirty="0"/>
              <a:t>Principal Component Analysis (PCA) are used to create the two dimensions, and consequently the five segments, from variables measuring digital media usage and social media engagement</a:t>
            </a:r>
            <a:r>
              <a:rPr lang="en-GB" altLang="nb-NO" sz="1200" dirty="0"/>
              <a:t>:</a:t>
            </a:r>
          </a:p>
          <a:p>
            <a:pPr marL="182563" indent="-182563">
              <a:spcBef>
                <a:spcPts val="600"/>
              </a:spcBef>
              <a:buFontTx/>
              <a:buChar char="-"/>
              <a:tabLst>
                <a:tab pos="2755900" algn="l"/>
              </a:tabLst>
            </a:pPr>
            <a:r>
              <a:rPr lang="en-US" altLang="nb-NO" sz="1100" i="1" dirty="0"/>
              <a:t>Freq. of use: </a:t>
            </a:r>
            <a:r>
              <a:rPr lang="en-US" altLang="nb-NO" sz="1100" dirty="0"/>
              <a:t>internet, social media, internet through smart phone/tablet and streaming services. Where to access internet: home/work/school/other places. Freq. of downloading music/films/series, looking for and reading reviews on products/services online, reading/writing blogs, participate in chatting/</a:t>
            </a:r>
            <a:br>
              <a:rPr lang="en-US" altLang="nb-NO" sz="1100" dirty="0"/>
            </a:br>
            <a:r>
              <a:rPr lang="en-US" altLang="nb-NO" sz="1100" dirty="0"/>
              <a:t>discussions, comment/share/like/retweet.</a:t>
            </a:r>
          </a:p>
        </p:txBody>
      </p:sp>
      <p:sp>
        <p:nvSpPr>
          <p:cNvPr id="3" name="Content Placeholder 2"/>
          <p:cNvSpPr>
            <a:spLocks noGrp="1"/>
          </p:cNvSpPr>
          <p:nvPr>
            <p:ph idx="14"/>
          </p:nvPr>
        </p:nvSpPr>
        <p:spPr/>
        <p:txBody>
          <a:bodyPr/>
          <a:lstStyle/>
          <a:p>
            <a:pPr algn="ctr"/>
            <a:r>
              <a:rPr lang="en-US" b="1" dirty="0"/>
              <a:t>Two main dimensions and five segments*</a:t>
            </a:r>
          </a:p>
        </p:txBody>
      </p:sp>
      <p:sp>
        <p:nvSpPr>
          <p:cNvPr id="4" name="Content Placeholder 3"/>
          <p:cNvSpPr>
            <a:spLocks noGrp="1"/>
          </p:cNvSpPr>
          <p:nvPr>
            <p:ph idx="15"/>
          </p:nvPr>
        </p:nvSpPr>
        <p:spPr/>
        <p:txBody>
          <a:bodyPr/>
          <a:lstStyle/>
          <a:p>
            <a:pPr algn="ctr"/>
            <a:r>
              <a:rPr lang="en-US" b="1" dirty="0"/>
              <a:t>Description of the five segments</a:t>
            </a:r>
          </a:p>
        </p:txBody>
      </p:sp>
      <p:sp>
        <p:nvSpPr>
          <p:cNvPr id="5" name="Title 4"/>
          <p:cNvSpPr>
            <a:spLocks noGrp="1"/>
          </p:cNvSpPr>
          <p:nvPr>
            <p:ph type="title"/>
          </p:nvPr>
        </p:nvSpPr>
        <p:spPr/>
        <p:txBody>
          <a:bodyPr/>
          <a:lstStyle/>
          <a:p>
            <a:r>
              <a:rPr lang="en-US" sz="2400" dirty="0"/>
              <a:t>4. Connected Life</a:t>
            </a:r>
            <a:endParaRPr lang="nb-NO" sz="2400" dirty="0"/>
          </a:p>
        </p:txBody>
      </p:sp>
      <p:sp>
        <p:nvSpPr>
          <p:cNvPr id="6" name="Text Placeholder 5"/>
          <p:cNvSpPr>
            <a:spLocks noGrp="1"/>
          </p:cNvSpPr>
          <p:nvPr>
            <p:ph type="body" sz="quarter" idx="17"/>
          </p:nvPr>
        </p:nvSpPr>
        <p:spPr/>
        <p:txBody>
          <a:bodyPr/>
          <a:lstStyle/>
          <a:p>
            <a:r>
              <a:rPr lang="en-US" dirty="0"/>
              <a:t>Segmentation based on digital influence and social media engagement</a:t>
            </a:r>
          </a:p>
        </p:txBody>
      </p:sp>
      <p:sp>
        <p:nvSpPr>
          <p:cNvPr id="7" name="Text Placeholder 6"/>
          <p:cNvSpPr>
            <a:spLocks noGrp="1"/>
          </p:cNvSpPr>
          <p:nvPr>
            <p:ph type="body" sz="quarter" idx="18"/>
          </p:nvPr>
        </p:nvSpPr>
        <p:spPr/>
        <p:txBody>
          <a:bodyPr/>
          <a:lstStyle/>
          <a:p>
            <a:r>
              <a:rPr lang="en-US" dirty="0"/>
              <a:t>Global Kantar </a:t>
            </a:r>
            <a:r>
              <a:rPr lang="nb-NO" dirty="0" err="1"/>
              <a:t>model</a:t>
            </a:r>
            <a:br>
              <a:rPr lang="en-US" dirty="0"/>
            </a:br>
            <a:r>
              <a:rPr lang="en-US" dirty="0"/>
              <a:t>*segment sizes and descriptions as for Norway</a:t>
            </a:r>
            <a:r>
              <a:rPr lang="nb-NO" dirty="0"/>
              <a:t> in The Connected Life </a:t>
            </a:r>
            <a:r>
              <a:rPr lang="nb-NO" dirty="0" err="1"/>
              <a:t>Study</a:t>
            </a:r>
            <a:r>
              <a:rPr lang="nb-NO" dirty="0"/>
              <a:t> 2017/2018</a:t>
            </a:r>
            <a:endParaRPr lang="en-US" dirty="0"/>
          </a:p>
        </p:txBody>
      </p:sp>
      <p:grpSp>
        <p:nvGrpSpPr>
          <p:cNvPr id="9" name="Group 8"/>
          <p:cNvGrpSpPr>
            <a:grpSpLocks noChangeAspect="1"/>
          </p:cNvGrpSpPr>
          <p:nvPr/>
        </p:nvGrpSpPr>
        <p:grpSpPr>
          <a:xfrm>
            <a:off x="4270026" y="2018428"/>
            <a:ext cx="3831764" cy="3715225"/>
            <a:chOff x="3970404" y="1583336"/>
            <a:chExt cx="4257515" cy="4128028"/>
          </a:xfrm>
        </p:grpSpPr>
        <p:sp>
          <p:nvSpPr>
            <p:cNvPr id="67" name="TextBox 66"/>
            <p:cNvSpPr txBox="1"/>
            <p:nvPr/>
          </p:nvSpPr>
          <p:spPr>
            <a:xfrm>
              <a:off x="4737491" y="5526698"/>
              <a:ext cx="2689744"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717171"/>
                  </a:solidFill>
                  <a:effectLst/>
                  <a:uLnTx/>
                  <a:uFillTx/>
                </a:rPr>
                <a:t>SOCIAL ENGAGEMENT</a:t>
              </a:r>
              <a:endParaRPr kumimoji="0" lang="en-GB" sz="1200" b="0" i="0" u="none" strike="noStrike" kern="0" cap="none" spc="0" normalizeH="0" baseline="0" noProof="0" dirty="0">
                <a:ln>
                  <a:noFill/>
                </a:ln>
                <a:solidFill>
                  <a:srgbClr val="717171"/>
                </a:solidFill>
                <a:effectLst/>
                <a:uLnTx/>
                <a:uFillTx/>
              </a:endParaRPr>
            </a:p>
          </p:txBody>
        </p:sp>
        <p:sp>
          <p:nvSpPr>
            <p:cNvPr id="68" name="TextBox 67"/>
            <p:cNvSpPr txBox="1"/>
            <p:nvPr/>
          </p:nvSpPr>
          <p:spPr>
            <a:xfrm rot="16200000">
              <a:off x="3358010" y="3606048"/>
              <a:ext cx="167606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717171"/>
                  </a:solidFill>
                  <a:effectLst/>
                  <a:uLnTx/>
                  <a:uFillTx/>
                </a:rPr>
                <a:t>DIGITAL INFLUENCE</a:t>
              </a:r>
            </a:p>
          </p:txBody>
        </p:sp>
        <p:sp>
          <p:nvSpPr>
            <p:cNvPr id="69" name="TextBox 68"/>
            <p:cNvSpPr txBox="1"/>
            <p:nvPr/>
          </p:nvSpPr>
          <p:spPr>
            <a:xfrm>
              <a:off x="3970404" y="1988840"/>
              <a:ext cx="42656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8A8A8"/>
                  </a:solidFill>
                  <a:effectLst/>
                  <a:uLnTx/>
                  <a:uFillTx/>
                </a:rPr>
                <a:t>High</a:t>
              </a:r>
            </a:p>
          </p:txBody>
        </p:sp>
        <p:sp>
          <p:nvSpPr>
            <p:cNvPr id="70" name="TextBox 69"/>
            <p:cNvSpPr txBox="1"/>
            <p:nvPr/>
          </p:nvSpPr>
          <p:spPr>
            <a:xfrm>
              <a:off x="3970404" y="5274093"/>
              <a:ext cx="42656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8A8A8"/>
                  </a:solidFill>
                  <a:effectLst/>
                  <a:uLnTx/>
                  <a:uFillTx/>
                </a:rPr>
                <a:t>Low </a:t>
              </a:r>
            </a:p>
          </p:txBody>
        </p:sp>
        <p:sp>
          <p:nvSpPr>
            <p:cNvPr id="71" name="TextBox 70"/>
            <p:cNvSpPr txBox="1"/>
            <p:nvPr/>
          </p:nvSpPr>
          <p:spPr>
            <a:xfrm>
              <a:off x="4416867" y="5514188"/>
              <a:ext cx="42656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8A8A8"/>
                  </a:solidFill>
                  <a:effectLst/>
                  <a:uLnTx/>
                  <a:uFillTx/>
                </a:rPr>
                <a:t>Low </a:t>
              </a:r>
            </a:p>
          </p:txBody>
        </p:sp>
        <p:sp>
          <p:nvSpPr>
            <p:cNvPr id="72" name="TextBox 71"/>
            <p:cNvSpPr txBox="1"/>
            <p:nvPr/>
          </p:nvSpPr>
          <p:spPr>
            <a:xfrm>
              <a:off x="7326863" y="5516037"/>
              <a:ext cx="486467" cy="184666"/>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8A8A8"/>
                  </a:solidFill>
                  <a:effectLst/>
                  <a:uLnTx/>
                  <a:uFillTx/>
                </a:rPr>
                <a:t>High</a:t>
              </a:r>
            </a:p>
          </p:txBody>
        </p:sp>
        <p:sp>
          <p:nvSpPr>
            <p:cNvPr id="73" name="AutoShape 3"/>
            <p:cNvSpPr>
              <a:spLocks noChangeAspect="1" noChangeArrowheads="1" noTextEdit="1"/>
            </p:cNvSpPr>
            <p:nvPr/>
          </p:nvSpPr>
          <p:spPr bwMode="auto">
            <a:xfrm>
              <a:off x="4374900" y="1583336"/>
              <a:ext cx="3853019" cy="38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4" name="Freeform 5"/>
            <p:cNvSpPr>
              <a:spLocks/>
            </p:cNvSpPr>
            <p:nvPr/>
          </p:nvSpPr>
          <p:spPr bwMode="auto">
            <a:xfrm>
              <a:off x="5888647" y="1720641"/>
              <a:ext cx="444123" cy="247488"/>
            </a:xfrm>
            <a:custGeom>
              <a:avLst/>
              <a:gdLst>
                <a:gd name="T0" fmla="*/ 131 w 262"/>
                <a:gd name="T1" fmla="*/ 228 h 228"/>
                <a:gd name="T2" fmla="*/ 0 w 262"/>
                <a:gd name="T3" fmla="*/ 228 h 228"/>
                <a:gd name="T4" fmla="*/ 66 w 262"/>
                <a:gd name="T5" fmla="*/ 114 h 228"/>
                <a:gd name="T6" fmla="*/ 131 w 262"/>
                <a:gd name="T7" fmla="*/ 0 h 228"/>
                <a:gd name="T8" fmla="*/ 197 w 262"/>
                <a:gd name="T9" fmla="*/ 114 h 228"/>
                <a:gd name="T10" fmla="*/ 262 w 262"/>
                <a:gd name="T11" fmla="*/ 228 h 228"/>
                <a:gd name="T12" fmla="*/ 131 w 26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2" h="228">
                  <a:moveTo>
                    <a:pt x="131" y="228"/>
                  </a:moveTo>
                  <a:lnTo>
                    <a:pt x="0" y="228"/>
                  </a:lnTo>
                  <a:lnTo>
                    <a:pt x="66" y="114"/>
                  </a:lnTo>
                  <a:lnTo>
                    <a:pt x="131" y="0"/>
                  </a:lnTo>
                  <a:lnTo>
                    <a:pt x="197" y="114"/>
                  </a:lnTo>
                  <a:lnTo>
                    <a:pt x="262" y="228"/>
                  </a:lnTo>
                  <a:lnTo>
                    <a:pt x="131" y="228"/>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5" name="Rectangle 7"/>
            <p:cNvSpPr>
              <a:spLocks noChangeArrowheads="1"/>
            </p:cNvSpPr>
            <p:nvPr/>
          </p:nvSpPr>
          <p:spPr bwMode="auto">
            <a:xfrm>
              <a:off x="4374900" y="1963044"/>
              <a:ext cx="3471616" cy="346822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6" name="Rectangle 8"/>
            <p:cNvSpPr>
              <a:spLocks noChangeArrowheads="1"/>
            </p:cNvSpPr>
            <p:nvPr/>
          </p:nvSpPr>
          <p:spPr bwMode="auto">
            <a:xfrm>
              <a:off x="4373205" y="1968129"/>
              <a:ext cx="1649357" cy="1647661"/>
            </a:xfrm>
            <a:prstGeom prst="rect">
              <a:avLst/>
            </a:prstGeom>
            <a:solidFill>
              <a:srgbClr val="7480B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7" name="Rectangle 9"/>
            <p:cNvSpPr>
              <a:spLocks noChangeArrowheads="1"/>
            </p:cNvSpPr>
            <p:nvPr/>
          </p:nvSpPr>
          <p:spPr bwMode="auto">
            <a:xfrm>
              <a:off x="6197159" y="1968129"/>
              <a:ext cx="1649357" cy="1647661"/>
            </a:xfrm>
            <a:prstGeom prst="rect">
              <a:avLst/>
            </a:prstGeom>
            <a:solidFill>
              <a:srgbClr val="F791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8" name="Rectangle 10"/>
            <p:cNvSpPr>
              <a:spLocks noChangeArrowheads="1"/>
            </p:cNvSpPr>
            <p:nvPr/>
          </p:nvSpPr>
          <p:spPr bwMode="auto">
            <a:xfrm>
              <a:off x="4373205" y="3781912"/>
              <a:ext cx="1649357" cy="1647661"/>
            </a:xfrm>
            <a:prstGeom prst="rect">
              <a:avLst/>
            </a:prstGeom>
            <a:solidFill>
              <a:srgbClr val="4655A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79" name="Rectangle 11"/>
            <p:cNvSpPr>
              <a:spLocks noChangeArrowheads="1"/>
            </p:cNvSpPr>
            <p:nvPr/>
          </p:nvSpPr>
          <p:spPr bwMode="auto">
            <a:xfrm>
              <a:off x="6197159" y="3781912"/>
              <a:ext cx="1649357" cy="1647661"/>
            </a:xfrm>
            <a:prstGeom prst="rect">
              <a:avLst/>
            </a:prstGeom>
            <a:solidFill>
              <a:srgbClr val="A2AA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80" name="Freeform 12"/>
            <p:cNvSpPr>
              <a:spLocks/>
            </p:cNvSpPr>
            <p:nvPr/>
          </p:nvSpPr>
          <p:spPr bwMode="auto">
            <a:xfrm>
              <a:off x="6197159" y="1968129"/>
              <a:ext cx="1649357" cy="1647661"/>
            </a:xfrm>
            <a:custGeom>
              <a:avLst/>
              <a:gdLst>
                <a:gd name="T0" fmla="*/ 973 w 973"/>
                <a:gd name="T1" fmla="*/ 972 h 972"/>
                <a:gd name="T2" fmla="*/ 0 w 973"/>
                <a:gd name="T3" fmla="*/ 972 h 972"/>
                <a:gd name="T4" fmla="*/ 0 w 973"/>
                <a:gd name="T5" fmla="*/ 0 h 972"/>
                <a:gd name="T6" fmla="*/ 973 w 973"/>
                <a:gd name="T7" fmla="*/ 972 h 972"/>
              </a:gdLst>
              <a:ahLst/>
              <a:cxnLst>
                <a:cxn ang="0">
                  <a:pos x="T0" y="T1"/>
                </a:cxn>
                <a:cxn ang="0">
                  <a:pos x="T2" y="T3"/>
                </a:cxn>
                <a:cxn ang="0">
                  <a:pos x="T4" y="T5"/>
                </a:cxn>
                <a:cxn ang="0">
                  <a:pos x="T6" y="T7"/>
                </a:cxn>
              </a:cxnLst>
              <a:rect l="0" t="0" r="r" b="b"/>
              <a:pathLst>
                <a:path w="973" h="972">
                  <a:moveTo>
                    <a:pt x="973" y="972"/>
                  </a:moveTo>
                  <a:lnTo>
                    <a:pt x="0" y="972"/>
                  </a:lnTo>
                  <a:lnTo>
                    <a:pt x="0" y="0"/>
                  </a:lnTo>
                  <a:lnTo>
                    <a:pt x="973" y="972"/>
                  </a:lnTo>
                  <a:close/>
                </a:path>
              </a:pathLst>
            </a:custGeom>
            <a:solidFill>
              <a:srgbClr val="F9A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81" name="Freeform 13"/>
            <p:cNvSpPr>
              <a:spLocks/>
            </p:cNvSpPr>
            <p:nvPr/>
          </p:nvSpPr>
          <p:spPr bwMode="auto">
            <a:xfrm>
              <a:off x="6197159" y="1968129"/>
              <a:ext cx="1649357" cy="1647661"/>
            </a:xfrm>
            <a:custGeom>
              <a:avLst/>
              <a:gdLst>
                <a:gd name="T0" fmla="*/ 973 w 973"/>
                <a:gd name="T1" fmla="*/ 972 h 972"/>
                <a:gd name="T2" fmla="*/ 0 w 973"/>
                <a:gd name="T3" fmla="*/ 972 h 972"/>
                <a:gd name="T4" fmla="*/ 0 w 973"/>
                <a:gd name="T5" fmla="*/ 0 h 972"/>
              </a:gdLst>
              <a:ahLst/>
              <a:cxnLst>
                <a:cxn ang="0">
                  <a:pos x="T0" y="T1"/>
                </a:cxn>
                <a:cxn ang="0">
                  <a:pos x="T2" y="T3"/>
                </a:cxn>
                <a:cxn ang="0">
                  <a:pos x="T4" y="T5"/>
                </a:cxn>
              </a:cxnLst>
              <a:rect l="0" t="0" r="r" b="b"/>
              <a:pathLst>
                <a:path w="973" h="972">
                  <a:moveTo>
                    <a:pt x="973" y="972"/>
                  </a:moveTo>
                  <a:lnTo>
                    <a:pt x="0" y="9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82" name="Freeform 5"/>
            <p:cNvSpPr>
              <a:spLocks/>
            </p:cNvSpPr>
            <p:nvPr/>
          </p:nvSpPr>
          <p:spPr bwMode="auto">
            <a:xfrm rot="5400000">
              <a:off x="7746987" y="3573411"/>
              <a:ext cx="444123" cy="247488"/>
            </a:xfrm>
            <a:custGeom>
              <a:avLst/>
              <a:gdLst>
                <a:gd name="T0" fmla="*/ 131 w 262"/>
                <a:gd name="T1" fmla="*/ 228 h 228"/>
                <a:gd name="T2" fmla="*/ 0 w 262"/>
                <a:gd name="T3" fmla="*/ 228 h 228"/>
                <a:gd name="T4" fmla="*/ 66 w 262"/>
                <a:gd name="T5" fmla="*/ 114 h 228"/>
                <a:gd name="T6" fmla="*/ 131 w 262"/>
                <a:gd name="T7" fmla="*/ 0 h 228"/>
                <a:gd name="T8" fmla="*/ 197 w 262"/>
                <a:gd name="T9" fmla="*/ 114 h 228"/>
                <a:gd name="T10" fmla="*/ 262 w 262"/>
                <a:gd name="T11" fmla="*/ 228 h 228"/>
                <a:gd name="T12" fmla="*/ 131 w 26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2" h="228">
                  <a:moveTo>
                    <a:pt x="131" y="228"/>
                  </a:moveTo>
                  <a:lnTo>
                    <a:pt x="0" y="228"/>
                  </a:lnTo>
                  <a:lnTo>
                    <a:pt x="66" y="114"/>
                  </a:lnTo>
                  <a:lnTo>
                    <a:pt x="131" y="0"/>
                  </a:lnTo>
                  <a:lnTo>
                    <a:pt x="197" y="114"/>
                  </a:lnTo>
                  <a:lnTo>
                    <a:pt x="262" y="228"/>
                  </a:lnTo>
                  <a:lnTo>
                    <a:pt x="131" y="228"/>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83" name="TextBox 82"/>
            <p:cNvSpPr txBox="1"/>
            <p:nvPr>
              <p:custDataLst>
                <p:tags r:id="rId6"/>
              </p:custDataLst>
            </p:nvPr>
          </p:nvSpPr>
          <p:spPr>
            <a:xfrm>
              <a:off x="4373204" y="3199063"/>
              <a:ext cx="1649356" cy="410369"/>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rPr>
                <a:t>OBSERVERS</a:t>
              </a:r>
              <a:br>
                <a:rPr kumimoji="0" lang="en-AU" sz="1200" b="0" i="0" u="none" strike="noStrike" kern="0" cap="none" spc="0" normalizeH="0" baseline="0" noProof="0" dirty="0">
                  <a:ln>
                    <a:noFill/>
                  </a:ln>
                  <a:solidFill>
                    <a:srgbClr val="FFFFFF"/>
                  </a:solidFill>
                  <a:effectLst/>
                  <a:uLnTx/>
                  <a:uFillTx/>
                </a:rPr>
              </a:br>
              <a:r>
                <a:rPr kumimoji="0" lang="en-AU" sz="1200" b="0" i="0" u="none" strike="noStrike" kern="0" cap="none" spc="0" normalizeH="0" baseline="0" noProof="0" dirty="0">
                  <a:ln>
                    <a:noFill/>
                  </a:ln>
                  <a:solidFill>
                    <a:srgbClr val="FFFFFF"/>
                  </a:solidFill>
                  <a:effectLst/>
                  <a:uLnTx/>
                  <a:uFillTx/>
                </a:rPr>
                <a:t>(19%)</a:t>
              </a:r>
            </a:p>
          </p:txBody>
        </p:sp>
        <p:sp>
          <p:nvSpPr>
            <p:cNvPr id="84" name="TextBox 83"/>
            <p:cNvSpPr txBox="1"/>
            <p:nvPr>
              <p:custDataLst>
                <p:tags r:id="rId7"/>
              </p:custDataLst>
            </p:nvPr>
          </p:nvSpPr>
          <p:spPr>
            <a:xfrm>
              <a:off x="6303603" y="3199063"/>
              <a:ext cx="1649356" cy="410369"/>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rPr>
                <a:t>LEADERS</a:t>
              </a:r>
              <a:br>
                <a:rPr kumimoji="0" lang="en-AU" sz="1200" b="0" i="0" u="none" strike="noStrike" kern="0" cap="none" spc="0" normalizeH="0" baseline="0" noProof="0" dirty="0">
                  <a:ln>
                    <a:noFill/>
                  </a:ln>
                  <a:solidFill>
                    <a:srgbClr val="FFFFFF"/>
                  </a:solidFill>
                  <a:effectLst/>
                  <a:uLnTx/>
                  <a:uFillTx/>
                </a:rPr>
              </a:br>
              <a:r>
                <a:rPr kumimoji="0" lang="en-AU" sz="1200" b="0" i="0" u="none" strike="noStrike" kern="0" cap="none" spc="0" normalizeH="0" baseline="0" noProof="0" dirty="0">
                  <a:ln>
                    <a:noFill/>
                  </a:ln>
                  <a:solidFill>
                    <a:srgbClr val="FFFFFF"/>
                  </a:solidFill>
                  <a:effectLst/>
                  <a:uLnTx/>
                  <a:uFillTx/>
                </a:rPr>
                <a:t>(22%)</a:t>
              </a:r>
            </a:p>
          </p:txBody>
        </p:sp>
        <p:sp>
          <p:nvSpPr>
            <p:cNvPr id="85" name="TextBox 84"/>
            <p:cNvSpPr txBox="1"/>
            <p:nvPr>
              <p:custDataLst>
                <p:tags r:id="rId8"/>
              </p:custDataLst>
            </p:nvPr>
          </p:nvSpPr>
          <p:spPr>
            <a:xfrm>
              <a:off x="6129430" y="1965348"/>
              <a:ext cx="1649356" cy="615553"/>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30" normalizeH="0" baseline="0" noProof="0" dirty="0">
                  <a:ln>
                    <a:noFill/>
                  </a:ln>
                  <a:solidFill>
                    <a:srgbClr val="FFFFFF"/>
                  </a:solidFill>
                  <a:effectLst/>
                  <a:uLnTx/>
                  <a:uFillTx/>
                </a:rPr>
                <a:t>SUPER LEADERS</a:t>
              </a:r>
              <a:br>
                <a:rPr kumimoji="0" lang="en-AU" sz="1200" b="0" i="0" u="none" strike="noStrike" kern="0" cap="none" spc="-30" normalizeH="0" baseline="0" noProof="0" dirty="0">
                  <a:ln>
                    <a:noFill/>
                  </a:ln>
                  <a:solidFill>
                    <a:srgbClr val="FFFFFF"/>
                  </a:solidFill>
                  <a:effectLst/>
                  <a:uLnTx/>
                  <a:uFillTx/>
                </a:rPr>
              </a:br>
              <a:r>
                <a:rPr kumimoji="0" lang="en-AU" sz="1200" b="0" i="0" u="none" strike="noStrike" kern="0" cap="none" spc="-30" normalizeH="0" baseline="0" noProof="0" dirty="0">
                  <a:ln>
                    <a:noFill/>
                  </a:ln>
                  <a:solidFill>
                    <a:srgbClr val="FFFFFF"/>
                  </a:solidFill>
                  <a:effectLst/>
                  <a:uLnTx/>
                  <a:uFillTx/>
                </a:rPr>
                <a:t>(10%)</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30" normalizeH="0" baseline="0" noProof="0" dirty="0">
                <a:ln>
                  <a:noFill/>
                </a:ln>
                <a:solidFill>
                  <a:srgbClr val="FFFFFF"/>
                </a:solidFill>
                <a:effectLst/>
                <a:uLnTx/>
                <a:uFillTx/>
              </a:endParaRPr>
            </a:p>
          </p:txBody>
        </p:sp>
        <p:sp>
          <p:nvSpPr>
            <p:cNvPr id="86" name="TextBox 85"/>
            <p:cNvSpPr txBox="1"/>
            <p:nvPr>
              <p:custDataLst>
                <p:tags r:id="rId9"/>
              </p:custDataLst>
            </p:nvPr>
          </p:nvSpPr>
          <p:spPr>
            <a:xfrm>
              <a:off x="4373204" y="4984320"/>
              <a:ext cx="1649356" cy="410369"/>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rPr>
                <a:t>FUNCTIONALS</a:t>
              </a:r>
              <a:br>
                <a:rPr kumimoji="0" lang="en-AU" sz="1200" b="0" i="0" u="none" strike="noStrike" kern="0" cap="none" spc="0" normalizeH="0" baseline="0" noProof="0" dirty="0">
                  <a:ln>
                    <a:noFill/>
                  </a:ln>
                  <a:solidFill>
                    <a:srgbClr val="FFFFFF"/>
                  </a:solidFill>
                  <a:effectLst/>
                  <a:uLnTx/>
                  <a:uFillTx/>
                </a:rPr>
              </a:br>
              <a:r>
                <a:rPr kumimoji="0" lang="en-AU" sz="1200" b="0" i="0" u="none" strike="noStrike" kern="0" cap="none" spc="0" normalizeH="0" baseline="0" noProof="0" dirty="0">
                  <a:ln>
                    <a:noFill/>
                  </a:ln>
                  <a:solidFill>
                    <a:srgbClr val="FFFFFF"/>
                  </a:solidFill>
                  <a:effectLst/>
                  <a:uLnTx/>
                  <a:uFillTx/>
                </a:rPr>
                <a:t>(29%)</a:t>
              </a:r>
            </a:p>
          </p:txBody>
        </p:sp>
        <p:sp>
          <p:nvSpPr>
            <p:cNvPr id="87" name="TextBox 86"/>
            <p:cNvSpPr txBox="1"/>
            <p:nvPr>
              <p:custDataLst>
                <p:tags r:id="rId10"/>
              </p:custDataLst>
            </p:nvPr>
          </p:nvSpPr>
          <p:spPr>
            <a:xfrm>
              <a:off x="6202004" y="4984320"/>
              <a:ext cx="1649356" cy="410369"/>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rPr>
                <a:t>CONNECTORS</a:t>
              </a:r>
            </a:p>
            <a:p>
              <a:pPr marL="0" marR="0" lvl="0" indent="0" algn="ctr" defTabSz="914400" eaLnBrk="1" fontAlgn="auto" latinLnBrk="0" hangingPunct="1">
                <a:lnSpc>
                  <a:spcPct val="100000"/>
                </a:lnSpc>
                <a:spcBef>
                  <a:spcPts val="0"/>
                </a:spcBef>
                <a:spcAft>
                  <a:spcPts val="0"/>
                </a:spcAft>
                <a:buClrTx/>
                <a:buSzTx/>
                <a:buFontTx/>
                <a:buNone/>
                <a:tabLst/>
                <a:defRPr/>
              </a:pPr>
              <a:r>
                <a:rPr lang="en-AU" sz="1200" kern="0" dirty="0">
                  <a:solidFill>
                    <a:srgbClr val="FFFFFF"/>
                  </a:solidFill>
                </a:rPr>
                <a:t>(20%)</a:t>
              </a:r>
              <a:endParaRPr kumimoji="0" lang="en-AU" sz="1200" b="0" i="0" u="none" strike="noStrike" kern="0" cap="none" spc="0" normalizeH="0" baseline="0" noProof="0" dirty="0">
                <a:ln>
                  <a:noFill/>
                </a:ln>
                <a:solidFill>
                  <a:srgbClr val="FFFFFF"/>
                </a:solidFill>
                <a:effectLst/>
                <a:uLnTx/>
                <a:uFillTx/>
              </a:endParaRPr>
            </a:p>
          </p:txBody>
        </p:sp>
        <p:sp>
          <p:nvSpPr>
            <p:cNvPr id="88" name="Freeform 61"/>
            <p:cNvSpPr>
              <a:spLocks noEditPoints="1"/>
            </p:cNvSpPr>
            <p:nvPr/>
          </p:nvSpPr>
          <p:spPr bwMode="auto">
            <a:xfrm>
              <a:off x="6620476" y="4126034"/>
              <a:ext cx="806759" cy="774095"/>
            </a:xfrm>
            <a:custGeom>
              <a:avLst/>
              <a:gdLst>
                <a:gd name="T0" fmla="*/ 3586 w 3952"/>
                <a:gd name="T1" fmla="*/ 1143 h 3792"/>
                <a:gd name="T2" fmla="*/ 3204 w 3952"/>
                <a:gd name="T3" fmla="*/ 1345 h 3792"/>
                <a:gd name="T4" fmla="*/ 2327 w 3952"/>
                <a:gd name="T5" fmla="*/ 1702 h 3792"/>
                <a:gd name="T6" fmla="*/ 2113 w 3952"/>
                <a:gd name="T7" fmla="*/ 775 h 3792"/>
                <a:gd name="T8" fmla="*/ 2377 w 3952"/>
                <a:gd name="T9" fmla="*/ 436 h 3792"/>
                <a:gd name="T10" fmla="*/ 2133 w 3952"/>
                <a:gd name="T11" fmla="*/ 30 h 3792"/>
                <a:gd name="T12" fmla="*/ 1667 w 3952"/>
                <a:gd name="T13" fmla="*/ 146 h 3792"/>
                <a:gd name="T14" fmla="*/ 1623 w 3952"/>
                <a:gd name="T15" fmla="*/ 591 h 3792"/>
                <a:gd name="T16" fmla="*/ 1819 w 3952"/>
                <a:gd name="T17" fmla="*/ 1580 h 3792"/>
                <a:gd name="T18" fmla="*/ 1547 w 3952"/>
                <a:gd name="T19" fmla="*/ 1802 h 3792"/>
                <a:gd name="T20" fmla="*/ 690 w 3952"/>
                <a:gd name="T21" fmla="*/ 1265 h 3792"/>
                <a:gd name="T22" fmla="*/ 254 w 3952"/>
                <a:gd name="T23" fmla="*/ 1171 h 3792"/>
                <a:gd name="T24" fmla="*/ 2 w 3952"/>
                <a:gd name="T25" fmla="*/ 1576 h 3792"/>
                <a:gd name="T26" fmla="*/ 308 w 3952"/>
                <a:gd name="T27" fmla="*/ 1932 h 3792"/>
                <a:gd name="T28" fmla="*/ 632 w 3952"/>
                <a:gd name="T29" fmla="*/ 1870 h 3792"/>
                <a:gd name="T30" fmla="*/ 1495 w 3952"/>
                <a:gd name="T31" fmla="*/ 2192 h 3792"/>
                <a:gd name="T32" fmla="*/ 920 w 3952"/>
                <a:gd name="T33" fmla="*/ 2999 h 3792"/>
                <a:gd name="T34" fmla="*/ 622 w 3952"/>
                <a:gd name="T35" fmla="*/ 3263 h 3792"/>
                <a:gd name="T36" fmla="*/ 766 w 3952"/>
                <a:gd name="T37" fmla="*/ 3716 h 3792"/>
                <a:gd name="T38" fmla="*/ 1143 w 3952"/>
                <a:gd name="T39" fmla="*/ 3768 h 3792"/>
                <a:gd name="T40" fmla="*/ 1405 w 3952"/>
                <a:gd name="T41" fmla="*/ 3368 h 3792"/>
                <a:gd name="T42" fmla="*/ 1823 w 3952"/>
                <a:gd name="T43" fmla="*/ 2529 h 3792"/>
                <a:gd name="T44" fmla="*/ 2153 w 3952"/>
                <a:gd name="T45" fmla="*/ 2519 h 3792"/>
                <a:gd name="T46" fmla="*/ 2557 w 3952"/>
                <a:gd name="T47" fmla="*/ 3476 h 3792"/>
                <a:gd name="T48" fmla="*/ 2847 w 3952"/>
                <a:gd name="T49" fmla="*/ 3780 h 3792"/>
                <a:gd name="T50" fmla="*/ 3186 w 3952"/>
                <a:gd name="T51" fmla="*/ 3716 h 3792"/>
                <a:gd name="T52" fmla="*/ 3316 w 3952"/>
                <a:gd name="T53" fmla="*/ 3225 h 3792"/>
                <a:gd name="T54" fmla="*/ 2968 w 3952"/>
                <a:gd name="T55" fmla="*/ 2993 h 3792"/>
                <a:gd name="T56" fmla="*/ 2473 w 3952"/>
                <a:gd name="T57" fmla="*/ 2100 h 3792"/>
                <a:gd name="T58" fmla="*/ 3362 w 3952"/>
                <a:gd name="T59" fmla="*/ 1896 h 3792"/>
                <a:gd name="T60" fmla="*/ 3676 w 3952"/>
                <a:gd name="T61" fmla="*/ 1924 h 3792"/>
                <a:gd name="T62" fmla="*/ 3952 w 3952"/>
                <a:gd name="T63" fmla="*/ 1574 h 3792"/>
                <a:gd name="T64" fmla="*/ 242 w 3952"/>
                <a:gd name="T65" fmla="*/ 1644 h 3792"/>
                <a:gd name="T66" fmla="*/ 248 w 3952"/>
                <a:gd name="T67" fmla="*/ 1430 h 3792"/>
                <a:gd name="T68" fmla="*/ 524 w 3952"/>
                <a:gd name="T69" fmla="*/ 1399 h 3792"/>
                <a:gd name="T70" fmla="*/ 582 w 3952"/>
                <a:gd name="T71" fmla="*/ 1600 h 3792"/>
                <a:gd name="T72" fmla="*/ 380 w 3952"/>
                <a:gd name="T73" fmla="*/ 1730 h 3792"/>
                <a:gd name="T74" fmla="*/ 1855 w 3952"/>
                <a:gd name="T75" fmla="*/ 254 h 3792"/>
                <a:gd name="T76" fmla="*/ 2081 w 3952"/>
                <a:gd name="T77" fmla="*/ 244 h 3792"/>
                <a:gd name="T78" fmla="*/ 2157 w 3952"/>
                <a:gd name="T79" fmla="*/ 458 h 3792"/>
                <a:gd name="T80" fmla="*/ 1977 w 3952"/>
                <a:gd name="T81" fmla="*/ 589 h 3792"/>
                <a:gd name="T82" fmla="*/ 1791 w 3952"/>
                <a:gd name="T83" fmla="*/ 438 h 3792"/>
                <a:gd name="T84" fmla="*/ 1033 w 3952"/>
                <a:gd name="T85" fmla="*/ 3578 h 3792"/>
                <a:gd name="T86" fmla="*/ 832 w 3952"/>
                <a:gd name="T87" fmla="*/ 3472 h 3792"/>
                <a:gd name="T88" fmla="*/ 874 w 3952"/>
                <a:gd name="T89" fmla="*/ 3251 h 3792"/>
                <a:gd name="T90" fmla="*/ 1115 w 3952"/>
                <a:gd name="T91" fmla="*/ 3239 h 3792"/>
                <a:gd name="T92" fmla="*/ 1187 w 3952"/>
                <a:gd name="T93" fmla="*/ 3436 h 3792"/>
                <a:gd name="T94" fmla="*/ 1753 w 3952"/>
                <a:gd name="T95" fmla="*/ 1870 h 3792"/>
                <a:gd name="T96" fmla="*/ 2089 w 3952"/>
                <a:gd name="T97" fmla="*/ 1788 h 3792"/>
                <a:gd name="T98" fmla="*/ 2263 w 3952"/>
                <a:gd name="T99" fmla="*/ 2084 h 3792"/>
                <a:gd name="T100" fmla="*/ 2005 w 3952"/>
                <a:gd name="T101" fmla="*/ 2340 h 3792"/>
                <a:gd name="T102" fmla="*/ 1711 w 3952"/>
                <a:gd name="T103" fmla="*/ 2166 h 3792"/>
                <a:gd name="T104" fmla="*/ 3138 w 3952"/>
                <a:gd name="T105" fmla="*/ 3402 h 3792"/>
                <a:gd name="T106" fmla="*/ 2994 w 3952"/>
                <a:gd name="T107" fmla="*/ 3576 h 3792"/>
                <a:gd name="T108" fmla="*/ 2795 w 3952"/>
                <a:gd name="T109" fmla="*/ 3502 h 3792"/>
                <a:gd name="T110" fmla="*/ 2809 w 3952"/>
                <a:gd name="T111" fmla="*/ 3265 h 3792"/>
                <a:gd name="T112" fmla="*/ 2961 w 3952"/>
                <a:gd name="T113" fmla="*/ 3203 h 3792"/>
                <a:gd name="T114" fmla="*/ 3700 w 3952"/>
                <a:gd name="T115" fmla="*/ 1660 h 3792"/>
                <a:gd name="T116" fmla="*/ 3482 w 3952"/>
                <a:gd name="T117" fmla="*/ 1718 h 3792"/>
                <a:gd name="T118" fmla="*/ 3366 w 3952"/>
                <a:gd name="T119" fmla="*/ 1582 h 3792"/>
                <a:gd name="T120" fmla="*/ 3474 w 3952"/>
                <a:gd name="T121" fmla="*/ 1369 h 3792"/>
                <a:gd name="T122" fmla="*/ 3726 w 3952"/>
                <a:gd name="T123" fmla="*/ 1470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3792">
                  <a:moveTo>
                    <a:pt x="3932" y="1419"/>
                  </a:moveTo>
                  <a:lnTo>
                    <a:pt x="3932" y="1419"/>
                  </a:lnTo>
                  <a:lnTo>
                    <a:pt x="3918" y="1381"/>
                  </a:lnTo>
                  <a:lnTo>
                    <a:pt x="3900" y="1345"/>
                  </a:lnTo>
                  <a:lnTo>
                    <a:pt x="3878" y="1311"/>
                  </a:lnTo>
                  <a:lnTo>
                    <a:pt x="3854" y="1281"/>
                  </a:lnTo>
                  <a:lnTo>
                    <a:pt x="3828" y="1253"/>
                  </a:lnTo>
                  <a:lnTo>
                    <a:pt x="3798" y="1227"/>
                  </a:lnTo>
                  <a:lnTo>
                    <a:pt x="3766" y="1205"/>
                  </a:lnTo>
                  <a:lnTo>
                    <a:pt x="3734" y="1185"/>
                  </a:lnTo>
                  <a:lnTo>
                    <a:pt x="3698" y="1171"/>
                  </a:lnTo>
                  <a:lnTo>
                    <a:pt x="3662" y="1157"/>
                  </a:lnTo>
                  <a:lnTo>
                    <a:pt x="3624" y="1149"/>
                  </a:lnTo>
                  <a:lnTo>
                    <a:pt x="3586" y="1143"/>
                  </a:lnTo>
                  <a:lnTo>
                    <a:pt x="3546" y="1141"/>
                  </a:lnTo>
                  <a:lnTo>
                    <a:pt x="3506" y="1145"/>
                  </a:lnTo>
                  <a:lnTo>
                    <a:pt x="3466" y="1151"/>
                  </a:lnTo>
                  <a:lnTo>
                    <a:pt x="3428" y="1161"/>
                  </a:lnTo>
                  <a:lnTo>
                    <a:pt x="3428" y="1161"/>
                  </a:lnTo>
                  <a:lnTo>
                    <a:pt x="3396" y="1173"/>
                  </a:lnTo>
                  <a:lnTo>
                    <a:pt x="3364" y="1187"/>
                  </a:lnTo>
                  <a:lnTo>
                    <a:pt x="3336" y="1205"/>
                  </a:lnTo>
                  <a:lnTo>
                    <a:pt x="3308" y="1223"/>
                  </a:lnTo>
                  <a:lnTo>
                    <a:pt x="3284" y="1245"/>
                  </a:lnTo>
                  <a:lnTo>
                    <a:pt x="3260" y="1267"/>
                  </a:lnTo>
                  <a:lnTo>
                    <a:pt x="3240" y="1291"/>
                  </a:lnTo>
                  <a:lnTo>
                    <a:pt x="3220" y="1317"/>
                  </a:lnTo>
                  <a:lnTo>
                    <a:pt x="3204" y="1345"/>
                  </a:lnTo>
                  <a:lnTo>
                    <a:pt x="3190" y="1373"/>
                  </a:lnTo>
                  <a:lnTo>
                    <a:pt x="3176" y="1403"/>
                  </a:lnTo>
                  <a:lnTo>
                    <a:pt x="3166" y="1432"/>
                  </a:lnTo>
                  <a:lnTo>
                    <a:pt x="3160" y="1464"/>
                  </a:lnTo>
                  <a:lnTo>
                    <a:pt x="3154" y="1496"/>
                  </a:lnTo>
                  <a:lnTo>
                    <a:pt x="3152" y="1528"/>
                  </a:lnTo>
                  <a:lnTo>
                    <a:pt x="3152" y="1560"/>
                  </a:lnTo>
                  <a:lnTo>
                    <a:pt x="2405" y="1802"/>
                  </a:lnTo>
                  <a:lnTo>
                    <a:pt x="2405" y="1802"/>
                  </a:lnTo>
                  <a:lnTo>
                    <a:pt x="2393" y="1780"/>
                  </a:lnTo>
                  <a:lnTo>
                    <a:pt x="2377" y="1760"/>
                  </a:lnTo>
                  <a:lnTo>
                    <a:pt x="2361" y="1740"/>
                  </a:lnTo>
                  <a:lnTo>
                    <a:pt x="2345" y="1720"/>
                  </a:lnTo>
                  <a:lnTo>
                    <a:pt x="2327" y="1702"/>
                  </a:lnTo>
                  <a:lnTo>
                    <a:pt x="2309" y="1684"/>
                  </a:lnTo>
                  <a:lnTo>
                    <a:pt x="2289" y="1666"/>
                  </a:lnTo>
                  <a:lnTo>
                    <a:pt x="2269" y="1650"/>
                  </a:lnTo>
                  <a:lnTo>
                    <a:pt x="2249" y="1636"/>
                  </a:lnTo>
                  <a:lnTo>
                    <a:pt x="2227" y="1622"/>
                  </a:lnTo>
                  <a:lnTo>
                    <a:pt x="2205" y="1610"/>
                  </a:lnTo>
                  <a:lnTo>
                    <a:pt x="2181" y="1598"/>
                  </a:lnTo>
                  <a:lnTo>
                    <a:pt x="2157" y="1588"/>
                  </a:lnTo>
                  <a:lnTo>
                    <a:pt x="2133" y="1580"/>
                  </a:lnTo>
                  <a:lnTo>
                    <a:pt x="2107" y="1572"/>
                  </a:lnTo>
                  <a:lnTo>
                    <a:pt x="2081" y="1566"/>
                  </a:lnTo>
                  <a:lnTo>
                    <a:pt x="2081" y="785"/>
                  </a:lnTo>
                  <a:lnTo>
                    <a:pt x="2081" y="785"/>
                  </a:lnTo>
                  <a:lnTo>
                    <a:pt x="2113" y="775"/>
                  </a:lnTo>
                  <a:lnTo>
                    <a:pt x="2143" y="763"/>
                  </a:lnTo>
                  <a:lnTo>
                    <a:pt x="2173" y="749"/>
                  </a:lnTo>
                  <a:lnTo>
                    <a:pt x="2199" y="731"/>
                  </a:lnTo>
                  <a:lnTo>
                    <a:pt x="2225" y="713"/>
                  </a:lnTo>
                  <a:lnTo>
                    <a:pt x="2251" y="691"/>
                  </a:lnTo>
                  <a:lnTo>
                    <a:pt x="2273" y="669"/>
                  </a:lnTo>
                  <a:lnTo>
                    <a:pt x="2293" y="645"/>
                  </a:lnTo>
                  <a:lnTo>
                    <a:pt x="2313" y="619"/>
                  </a:lnTo>
                  <a:lnTo>
                    <a:pt x="2329" y="591"/>
                  </a:lnTo>
                  <a:lnTo>
                    <a:pt x="2343" y="561"/>
                  </a:lnTo>
                  <a:lnTo>
                    <a:pt x="2355" y="531"/>
                  </a:lnTo>
                  <a:lnTo>
                    <a:pt x="2365" y="499"/>
                  </a:lnTo>
                  <a:lnTo>
                    <a:pt x="2371" y="468"/>
                  </a:lnTo>
                  <a:lnTo>
                    <a:pt x="2377" y="436"/>
                  </a:lnTo>
                  <a:lnTo>
                    <a:pt x="2377" y="400"/>
                  </a:lnTo>
                  <a:lnTo>
                    <a:pt x="2377" y="400"/>
                  </a:lnTo>
                  <a:lnTo>
                    <a:pt x="2375" y="360"/>
                  </a:lnTo>
                  <a:lnTo>
                    <a:pt x="2369" y="320"/>
                  </a:lnTo>
                  <a:lnTo>
                    <a:pt x="2359" y="282"/>
                  </a:lnTo>
                  <a:lnTo>
                    <a:pt x="2345" y="244"/>
                  </a:lnTo>
                  <a:lnTo>
                    <a:pt x="2329" y="210"/>
                  </a:lnTo>
                  <a:lnTo>
                    <a:pt x="2309" y="176"/>
                  </a:lnTo>
                  <a:lnTo>
                    <a:pt x="2285" y="146"/>
                  </a:lnTo>
                  <a:lnTo>
                    <a:pt x="2259" y="118"/>
                  </a:lnTo>
                  <a:lnTo>
                    <a:pt x="2231" y="92"/>
                  </a:lnTo>
                  <a:lnTo>
                    <a:pt x="2201" y="68"/>
                  </a:lnTo>
                  <a:lnTo>
                    <a:pt x="2167" y="48"/>
                  </a:lnTo>
                  <a:lnTo>
                    <a:pt x="2133" y="30"/>
                  </a:lnTo>
                  <a:lnTo>
                    <a:pt x="2095" y="18"/>
                  </a:lnTo>
                  <a:lnTo>
                    <a:pt x="2057" y="8"/>
                  </a:lnTo>
                  <a:lnTo>
                    <a:pt x="2017" y="2"/>
                  </a:lnTo>
                  <a:lnTo>
                    <a:pt x="1977" y="0"/>
                  </a:lnTo>
                  <a:lnTo>
                    <a:pt x="1977" y="0"/>
                  </a:lnTo>
                  <a:lnTo>
                    <a:pt x="1935" y="2"/>
                  </a:lnTo>
                  <a:lnTo>
                    <a:pt x="1895" y="8"/>
                  </a:lnTo>
                  <a:lnTo>
                    <a:pt x="1857" y="18"/>
                  </a:lnTo>
                  <a:lnTo>
                    <a:pt x="1819" y="30"/>
                  </a:lnTo>
                  <a:lnTo>
                    <a:pt x="1785" y="48"/>
                  </a:lnTo>
                  <a:lnTo>
                    <a:pt x="1751" y="68"/>
                  </a:lnTo>
                  <a:lnTo>
                    <a:pt x="1721" y="92"/>
                  </a:lnTo>
                  <a:lnTo>
                    <a:pt x="1693" y="118"/>
                  </a:lnTo>
                  <a:lnTo>
                    <a:pt x="1667" y="146"/>
                  </a:lnTo>
                  <a:lnTo>
                    <a:pt x="1643" y="176"/>
                  </a:lnTo>
                  <a:lnTo>
                    <a:pt x="1623" y="210"/>
                  </a:lnTo>
                  <a:lnTo>
                    <a:pt x="1607" y="244"/>
                  </a:lnTo>
                  <a:lnTo>
                    <a:pt x="1593" y="282"/>
                  </a:lnTo>
                  <a:lnTo>
                    <a:pt x="1583" y="320"/>
                  </a:lnTo>
                  <a:lnTo>
                    <a:pt x="1577" y="360"/>
                  </a:lnTo>
                  <a:lnTo>
                    <a:pt x="1575" y="400"/>
                  </a:lnTo>
                  <a:lnTo>
                    <a:pt x="1575" y="400"/>
                  </a:lnTo>
                  <a:lnTo>
                    <a:pt x="1575" y="436"/>
                  </a:lnTo>
                  <a:lnTo>
                    <a:pt x="1581" y="468"/>
                  </a:lnTo>
                  <a:lnTo>
                    <a:pt x="1587" y="499"/>
                  </a:lnTo>
                  <a:lnTo>
                    <a:pt x="1597" y="531"/>
                  </a:lnTo>
                  <a:lnTo>
                    <a:pt x="1609" y="561"/>
                  </a:lnTo>
                  <a:lnTo>
                    <a:pt x="1623" y="591"/>
                  </a:lnTo>
                  <a:lnTo>
                    <a:pt x="1639" y="619"/>
                  </a:lnTo>
                  <a:lnTo>
                    <a:pt x="1659" y="645"/>
                  </a:lnTo>
                  <a:lnTo>
                    <a:pt x="1679" y="669"/>
                  </a:lnTo>
                  <a:lnTo>
                    <a:pt x="1701" y="691"/>
                  </a:lnTo>
                  <a:lnTo>
                    <a:pt x="1727" y="713"/>
                  </a:lnTo>
                  <a:lnTo>
                    <a:pt x="1753" y="731"/>
                  </a:lnTo>
                  <a:lnTo>
                    <a:pt x="1779" y="749"/>
                  </a:lnTo>
                  <a:lnTo>
                    <a:pt x="1809" y="763"/>
                  </a:lnTo>
                  <a:lnTo>
                    <a:pt x="1839" y="775"/>
                  </a:lnTo>
                  <a:lnTo>
                    <a:pt x="1871" y="785"/>
                  </a:lnTo>
                  <a:lnTo>
                    <a:pt x="1871" y="1566"/>
                  </a:lnTo>
                  <a:lnTo>
                    <a:pt x="1871" y="1566"/>
                  </a:lnTo>
                  <a:lnTo>
                    <a:pt x="1845" y="1572"/>
                  </a:lnTo>
                  <a:lnTo>
                    <a:pt x="1819" y="1580"/>
                  </a:lnTo>
                  <a:lnTo>
                    <a:pt x="1795" y="1588"/>
                  </a:lnTo>
                  <a:lnTo>
                    <a:pt x="1771" y="1598"/>
                  </a:lnTo>
                  <a:lnTo>
                    <a:pt x="1747" y="1610"/>
                  </a:lnTo>
                  <a:lnTo>
                    <a:pt x="1725" y="1622"/>
                  </a:lnTo>
                  <a:lnTo>
                    <a:pt x="1703" y="1636"/>
                  </a:lnTo>
                  <a:lnTo>
                    <a:pt x="1683" y="1650"/>
                  </a:lnTo>
                  <a:lnTo>
                    <a:pt x="1663" y="1666"/>
                  </a:lnTo>
                  <a:lnTo>
                    <a:pt x="1643" y="1684"/>
                  </a:lnTo>
                  <a:lnTo>
                    <a:pt x="1625" y="1702"/>
                  </a:lnTo>
                  <a:lnTo>
                    <a:pt x="1607" y="1720"/>
                  </a:lnTo>
                  <a:lnTo>
                    <a:pt x="1591" y="1740"/>
                  </a:lnTo>
                  <a:lnTo>
                    <a:pt x="1575" y="1760"/>
                  </a:lnTo>
                  <a:lnTo>
                    <a:pt x="1559" y="1780"/>
                  </a:lnTo>
                  <a:lnTo>
                    <a:pt x="1547" y="1802"/>
                  </a:lnTo>
                  <a:lnTo>
                    <a:pt x="800" y="1560"/>
                  </a:lnTo>
                  <a:lnTo>
                    <a:pt x="800" y="1560"/>
                  </a:lnTo>
                  <a:lnTo>
                    <a:pt x="802" y="1534"/>
                  </a:lnTo>
                  <a:lnTo>
                    <a:pt x="800" y="1510"/>
                  </a:lnTo>
                  <a:lnTo>
                    <a:pt x="798" y="1484"/>
                  </a:lnTo>
                  <a:lnTo>
                    <a:pt x="792" y="1458"/>
                  </a:lnTo>
                  <a:lnTo>
                    <a:pt x="786" y="1434"/>
                  </a:lnTo>
                  <a:lnTo>
                    <a:pt x="780" y="1409"/>
                  </a:lnTo>
                  <a:lnTo>
                    <a:pt x="770" y="1385"/>
                  </a:lnTo>
                  <a:lnTo>
                    <a:pt x="758" y="1361"/>
                  </a:lnTo>
                  <a:lnTo>
                    <a:pt x="758" y="1361"/>
                  </a:lnTo>
                  <a:lnTo>
                    <a:pt x="738" y="1327"/>
                  </a:lnTo>
                  <a:lnTo>
                    <a:pt x="716" y="1295"/>
                  </a:lnTo>
                  <a:lnTo>
                    <a:pt x="690" y="1265"/>
                  </a:lnTo>
                  <a:lnTo>
                    <a:pt x="662" y="1237"/>
                  </a:lnTo>
                  <a:lnTo>
                    <a:pt x="632" y="1215"/>
                  </a:lnTo>
                  <a:lnTo>
                    <a:pt x="598" y="1193"/>
                  </a:lnTo>
                  <a:lnTo>
                    <a:pt x="562" y="1175"/>
                  </a:lnTo>
                  <a:lnTo>
                    <a:pt x="526" y="1161"/>
                  </a:lnTo>
                  <a:lnTo>
                    <a:pt x="526" y="1161"/>
                  </a:lnTo>
                  <a:lnTo>
                    <a:pt x="526" y="1161"/>
                  </a:lnTo>
                  <a:lnTo>
                    <a:pt x="486" y="1151"/>
                  </a:lnTo>
                  <a:lnTo>
                    <a:pt x="446" y="1145"/>
                  </a:lnTo>
                  <a:lnTo>
                    <a:pt x="406" y="1141"/>
                  </a:lnTo>
                  <a:lnTo>
                    <a:pt x="368" y="1143"/>
                  </a:lnTo>
                  <a:lnTo>
                    <a:pt x="328" y="1149"/>
                  </a:lnTo>
                  <a:lnTo>
                    <a:pt x="290" y="1157"/>
                  </a:lnTo>
                  <a:lnTo>
                    <a:pt x="254" y="1171"/>
                  </a:lnTo>
                  <a:lnTo>
                    <a:pt x="220" y="1185"/>
                  </a:lnTo>
                  <a:lnTo>
                    <a:pt x="186" y="1205"/>
                  </a:lnTo>
                  <a:lnTo>
                    <a:pt x="154" y="1227"/>
                  </a:lnTo>
                  <a:lnTo>
                    <a:pt x="124" y="1253"/>
                  </a:lnTo>
                  <a:lnTo>
                    <a:pt x="98" y="1281"/>
                  </a:lnTo>
                  <a:lnTo>
                    <a:pt x="74" y="1311"/>
                  </a:lnTo>
                  <a:lnTo>
                    <a:pt x="52" y="1345"/>
                  </a:lnTo>
                  <a:lnTo>
                    <a:pt x="34" y="1381"/>
                  </a:lnTo>
                  <a:lnTo>
                    <a:pt x="20" y="1419"/>
                  </a:lnTo>
                  <a:lnTo>
                    <a:pt x="20" y="1419"/>
                  </a:lnTo>
                  <a:lnTo>
                    <a:pt x="8" y="1458"/>
                  </a:lnTo>
                  <a:lnTo>
                    <a:pt x="2" y="1498"/>
                  </a:lnTo>
                  <a:lnTo>
                    <a:pt x="0" y="1538"/>
                  </a:lnTo>
                  <a:lnTo>
                    <a:pt x="2" y="1576"/>
                  </a:lnTo>
                  <a:lnTo>
                    <a:pt x="6" y="1616"/>
                  </a:lnTo>
                  <a:lnTo>
                    <a:pt x="16" y="1652"/>
                  </a:lnTo>
                  <a:lnTo>
                    <a:pt x="28" y="1690"/>
                  </a:lnTo>
                  <a:lnTo>
                    <a:pt x="44" y="1724"/>
                  </a:lnTo>
                  <a:lnTo>
                    <a:pt x="62" y="1758"/>
                  </a:lnTo>
                  <a:lnTo>
                    <a:pt x="84" y="1790"/>
                  </a:lnTo>
                  <a:lnTo>
                    <a:pt x="110" y="1818"/>
                  </a:lnTo>
                  <a:lnTo>
                    <a:pt x="138" y="1846"/>
                  </a:lnTo>
                  <a:lnTo>
                    <a:pt x="170" y="1870"/>
                  </a:lnTo>
                  <a:lnTo>
                    <a:pt x="202" y="1892"/>
                  </a:lnTo>
                  <a:lnTo>
                    <a:pt x="238" y="1910"/>
                  </a:lnTo>
                  <a:lnTo>
                    <a:pt x="278" y="1924"/>
                  </a:lnTo>
                  <a:lnTo>
                    <a:pt x="278" y="1924"/>
                  </a:lnTo>
                  <a:lnTo>
                    <a:pt x="308" y="1932"/>
                  </a:lnTo>
                  <a:lnTo>
                    <a:pt x="338" y="1940"/>
                  </a:lnTo>
                  <a:lnTo>
                    <a:pt x="370" y="1942"/>
                  </a:lnTo>
                  <a:lnTo>
                    <a:pt x="400" y="1944"/>
                  </a:lnTo>
                  <a:lnTo>
                    <a:pt x="400" y="1944"/>
                  </a:lnTo>
                  <a:lnTo>
                    <a:pt x="426" y="1944"/>
                  </a:lnTo>
                  <a:lnTo>
                    <a:pt x="450" y="1940"/>
                  </a:lnTo>
                  <a:lnTo>
                    <a:pt x="476" y="1936"/>
                  </a:lnTo>
                  <a:lnTo>
                    <a:pt x="500" y="1932"/>
                  </a:lnTo>
                  <a:lnTo>
                    <a:pt x="522" y="1924"/>
                  </a:lnTo>
                  <a:lnTo>
                    <a:pt x="546" y="1916"/>
                  </a:lnTo>
                  <a:lnTo>
                    <a:pt x="568" y="1906"/>
                  </a:lnTo>
                  <a:lnTo>
                    <a:pt x="590" y="1896"/>
                  </a:lnTo>
                  <a:lnTo>
                    <a:pt x="612" y="1884"/>
                  </a:lnTo>
                  <a:lnTo>
                    <a:pt x="632" y="1870"/>
                  </a:lnTo>
                  <a:lnTo>
                    <a:pt x="652" y="1854"/>
                  </a:lnTo>
                  <a:lnTo>
                    <a:pt x="670" y="1838"/>
                  </a:lnTo>
                  <a:lnTo>
                    <a:pt x="688" y="1822"/>
                  </a:lnTo>
                  <a:lnTo>
                    <a:pt x="706" y="1802"/>
                  </a:lnTo>
                  <a:lnTo>
                    <a:pt x="720" y="1784"/>
                  </a:lnTo>
                  <a:lnTo>
                    <a:pt x="736" y="1762"/>
                  </a:lnTo>
                  <a:lnTo>
                    <a:pt x="1481" y="2004"/>
                  </a:lnTo>
                  <a:lnTo>
                    <a:pt x="1481" y="2004"/>
                  </a:lnTo>
                  <a:lnTo>
                    <a:pt x="1479" y="2028"/>
                  </a:lnTo>
                  <a:lnTo>
                    <a:pt x="1477" y="2054"/>
                  </a:lnTo>
                  <a:lnTo>
                    <a:pt x="1477" y="2054"/>
                  </a:lnTo>
                  <a:lnTo>
                    <a:pt x="1479" y="2102"/>
                  </a:lnTo>
                  <a:lnTo>
                    <a:pt x="1485" y="2146"/>
                  </a:lnTo>
                  <a:lnTo>
                    <a:pt x="1495" y="2192"/>
                  </a:lnTo>
                  <a:lnTo>
                    <a:pt x="1511" y="2234"/>
                  </a:lnTo>
                  <a:lnTo>
                    <a:pt x="1529" y="2276"/>
                  </a:lnTo>
                  <a:lnTo>
                    <a:pt x="1551" y="2314"/>
                  </a:lnTo>
                  <a:lnTo>
                    <a:pt x="1577" y="2350"/>
                  </a:lnTo>
                  <a:lnTo>
                    <a:pt x="1605" y="2385"/>
                  </a:lnTo>
                  <a:lnTo>
                    <a:pt x="1145" y="3017"/>
                  </a:lnTo>
                  <a:lnTo>
                    <a:pt x="1145" y="3017"/>
                  </a:lnTo>
                  <a:lnTo>
                    <a:pt x="1113" y="3007"/>
                  </a:lnTo>
                  <a:lnTo>
                    <a:pt x="1081" y="2999"/>
                  </a:lnTo>
                  <a:lnTo>
                    <a:pt x="1049" y="2995"/>
                  </a:lnTo>
                  <a:lnTo>
                    <a:pt x="1017" y="2993"/>
                  </a:lnTo>
                  <a:lnTo>
                    <a:pt x="984" y="2993"/>
                  </a:lnTo>
                  <a:lnTo>
                    <a:pt x="952" y="2995"/>
                  </a:lnTo>
                  <a:lnTo>
                    <a:pt x="920" y="2999"/>
                  </a:lnTo>
                  <a:lnTo>
                    <a:pt x="890" y="3007"/>
                  </a:lnTo>
                  <a:lnTo>
                    <a:pt x="858" y="3017"/>
                  </a:lnTo>
                  <a:lnTo>
                    <a:pt x="830" y="3031"/>
                  </a:lnTo>
                  <a:lnTo>
                    <a:pt x="800" y="3045"/>
                  </a:lnTo>
                  <a:lnTo>
                    <a:pt x="772" y="3063"/>
                  </a:lnTo>
                  <a:lnTo>
                    <a:pt x="746" y="3083"/>
                  </a:lnTo>
                  <a:lnTo>
                    <a:pt x="722" y="3105"/>
                  </a:lnTo>
                  <a:lnTo>
                    <a:pt x="698" y="3129"/>
                  </a:lnTo>
                  <a:lnTo>
                    <a:pt x="678" y="3155"/>
                  </a:lnTo>
                  <a:lnTo>
                    <a:pt x="678" y="3155"/>
                  </a:lnTo>
                  <a:lnTo>
                    <a:pt x="678" y="3155"/>
                  </a:lnTo>
                  <a:lnTo>
                    <a:pt x="654" y="3191"/>
                  </a:lnTo>
                  <a:lnTo>
                    <a:pt x="636" y="3225"/>
                  </a:lnTo>
                  <a:lnTo>
                    <a:pt x="622" y="3263"/>
                  </a:lnTo>
                  <a:lnTo>
                    <a:pt x="612" y="3301"/>
                  </a:lnTo>
                  <a:lnTo>
                    <a:pt x="604" y="3338"/>
                  </a:lnTo>
                  <a:lnTo>
                    <a:pt x="602" y="3376"/>
                  </a:lnTo>
                  <a:lnTo>
                    <a:pt x="602" y="3416"/>
                  </a:lnTo>
                  <a:lnTo>
                    <a:pt x="606" y="3454"/>
                  </a:lnTo>
                  <a:lnTo>
                    <a:pt x="614" y="3492"/>
                  </a:lnTo>
                  <a:lnTo>
                    <a:pt x="626" y="3528"/>
                  </a:lnTo>
                  <a:lnTo>
                    <a:pt x="640" y="3564"/>
                  </a:lnTo>
                  <a:lnTo>
                    <a:pt x="658" y="3598"/>
                  </a:lnTo>
                  <a:lnTo>
                    <a:pt x="680" y="3630"/>
                  </a:lnTo>
                  <a:lnTo>
                    <a:pt x="706" y="3662"/>
                  </a:lnTo>
                  <a:lnTo>
                    <a:pt x="734" y="3690"/>
                  </a:lnTo>
                  <a:lnTo>
                    <a:pt x="766" y="3716"/>
                  </a:lnTo>
                  <a:lnTo>
                    <a:pt x="766" y="3716"/>
                  </a:lnTo>
                  <a:lnTo>
                    <a:pt x="792" y="3734"/>
                  </a:lnTo>
                  <a:lnTo>
                    <a:pt x="820" y="3748"/>
                  </a:lnTo>
                  <a:lnTo>
                    <a:pt x="850" y="3762"/>
                  </a:lnTo>
                  <a:lnTo>
                    <a:pt x="878" y="3772"/>
                  </a:lnTo>
                  <a:lnTo>
                    <a:pt x="908" y="3782"/>
                  </a:lnTo>
                  <a:lnTo>
                    <a:pt x="938" y="3788"/>
                  </a:lnTo>
                  <a:lnTo>
                    <a:pt x="970" y="3792"/>
                  </a:lnTo>
                  <a:lnTo>
                    <a:pt x="1003" y="3792"/>
                  </a:lnTo>
                  <a:lnTo>
                    <a:pt x="1003" y="3792"/>
                  </a:lnTo>
                  <a:lnTo>
                    <a:pt x="1035" y="3792"/>
                  </a:lnTo>
                  <a:lnTo>
                    <a:pt x="1067" y="3788"/>
                  </a:lnTo>
                  <a:lnTo>
                    <a:pt x="1067" y="3788"/>
                  </a:lnTo>
                  <a:lnTo>
                    <a:pt x="1105" y="3780"/>
                  </a:lnTo>
                  <a:lnTo>
                    <a:pt x="1143" y="3768"/>
                  </a:lnTo>
                  <a:lnTo>
                    <a:pt x="1179" y="3752"/>
                  </a:lnTo>
                  <a:lnTo>
                    <a:pt x="1213" y="3734"/>
                  </a:lnTo>
                  <a:lnTo>
                    <a:pt x="1245" y="3712"/>
                  </a:lnTo>
                  <a:lnTo>
                    <a:pt x="1275" y="3686"/>
                  </a:lnTo>
                  <a:lnTo>
                    <a:pt x="1303" y="3658"/>
                  </a:lnTo>
                  <a:lnTo>
                    <a:pt x="1329" y="3626"/>
                  </a:lnTo>
                  <a:lnTo>
                    <a:pt x="1329" y="3626"/>
                  </a:lnTo>
                  <a:lnTo>
                    <a:pt x="1349" y="3594"/>
                  </a:lnTo>
                  <a:lnTo>
                    <a:pt x="1369" y="3558"/>
                  </a:lnTo>
                  <a:lnTo>
                    <a:pt x="1383" y="3522"/>
                  </a:lnTo>
                  <a:lnTo>
                    <a:pt x="1393" y="3484"/>
                  </a:lnTo>
                  <a:lnTo>
                    <a:pt x="1401" y="3446"/>
                  </a:lnTo>
                  <a:lnTo>
                    <a:pt x="1405" y="3408"/>
                  </a:lnTo>
                  <a:lnTo>
                    <a:pt x="1405" y="3368"/>
                  </a:lnTo>
                  <a:lnTo>
                    <a:pt x="1399" y="3328"/>
                  </a:lnTo>
                  <a:lnTo>
                    <a:pt x="1399" y="3328"/>
                  </a:lnTo>
                  <a:lnTo>
                    <a:pt x="1395" y="3303"/>
                  </a:lnTo>
                  <a:lnTo>
                    <a:pt x="1389" y="3277"/>
                  </a:lnTo>
                  <a:lnTo>
                    <a:pt x="1379" y="3253"/>
                  </a:lnTo>
                  <a:lnTo>
                    <a:pt x="1369" y="3229"/>
                  </a:lnTo>
                  <a:lnTo>
                    <a:pt x="1359" y="3207"/>
                  </a:lnTo>
                  <a:lnTo>
                    <a:pt x="1345" y="3185"/>
                  </a:lnTo>
                  <a:lnTo>
                    <a:pt x="1331" y="3163"/>
                  </a:lnTo>
                  <a:lnTo>
                    <a:pt x="1315" y="3143"/>
                  </a:lnTo>
                  <a:lnTo>
                    <a:pt x="1775" y="2509"/>
                  </a:lnTo>
                  <a:lnTo>
                    <a:pt x="1775" y="2509"/>
                  </a:lnTo>
                  <a:lnTo>
                    <a:pt x="1799" y="2519"/>
                  </a:lnTo>
                  <a:lnTo>
                    <a:pt x="1823" y="2529"/>
                  </a:lnTo>
                  <a:lnTo>
                    <a:pt x="1847" y="2535"/>
                  </a:lnTo>
                  <a:lnTo>
                    <a:pt x="1871" y="2541"/>
                  </a:lnTo>
                  <a:lnTo>
                    <a:pt x="1897" y="2547"/>
                  </a:lnTo>
                  <a:lnTo>
                    <a:pt x="1923" y="2549"/>
                  </a:lnTo>
                  <a:lnTo>
                    <a:pt x="1949" y="2553"/>
                  </a:lnTo>
                  <a:lnTo>
                    <a:pt x="1977" y="2553"/>
                  </a:lnTo>
                  <a:lnTo>
                    <a:pt x="1977" y="2553"/>
                  </a:lnTo>
                  <a:lnTo>
                    <a:pt x="2003" y="2553"/>
                  </a:lnTo>
                  <a:lnTo>
                    <a:pt x="2029" y="2549"/>
                  </a:lnTo>
                  <a:lnTo>
                    <a:pt x="2055" y="2547"/>
                  </a:lnTo>
                  <a:lnTo>
                    <a:pt x="2081" y="2541"/>
                  </a:lnTo>
                  <a:lnTo>
                    <a:pt x="2105" y="2535"/>
                  </a:lnTo>
                  <a:lnTo>
                    <a:pt x="2129" y="2529"/>
                  </a:lnTo>
                  <a:lnTo>
                    <a:pt x="2153" y="2519"/>
                  </a:lnTo>
                  <a:lnTo>
                    <a:pt x="2177" y="2509"/>
                  </a:lnTo>
                  <a:lnTo>
                    <a:pt x="2637" y="3143"/>
                  </a:lnTo>
                  <a:lnTo>
                    <a:pt x="2637" y="3143"/>
                  </a:lnTo>
                  <a:lnTo>
                    <a:pt x="2617" y="3169"/>
                  </a:lnTo>
                  <a:lnTo>
                    <a:pt x="2601" y="3197"/>
                  </a:lnTo>
                  <a:lnTo>
                    <a:pt x="2585" y="3225"/>
                  </a:lnTo>
                  <a:lnTo>
                    <a:pt x="2573" y="3255"/>
                  </a:lnTo>
                  <a:lnTo>
                    <a:pt x="2563" y="3285"/>
                  </a:lnTo>
                  <a:lnTo>
                    <a:pt x="2555" y="3317"/>
                  </a:lnTo>
                  <a:lnTo>
                    <a:pt x="2551" y="3348"/>
                  </a:lnTo>
                  <a:lnTo>
                    <a:pt x="2549" y="3380"/>
                  </a:lnTo>
                  <a:lnTo>
                    <a:pt x="2549" y="3412"/>
                  </a:lnTo>
                  <a:lnTo>
                    <a:pt x="2551" y="3444"/>
                  </a:lnTo>
                  <a:lnTo>
                    <a:pt x="2557" y="3476"/>
                  </a:lnTo>
                  <a:lnTo>
                    <a:pt x="2565" y="3508"/>
                  </a:lnTo>
                  <a:lnTo>
                    <a:pt x="2575" y="3538"/>
                  </a:lnTo>
                  <a:lnTo>
                    <a:pt x="2589" y="3568"/>
                  </a:lnTo>
                  <a:lnTo>
                    <a:pt x="2605" y="3598"/>
                  </a:lnTo>
                  <a:lnTo>
                    <a:pt x="2625" y="3626"/>
                  </a:lnTo>
                  <a:lnTo>
                    <a:pt x="2625" y="3626"/>
                  </a:lnTo>
                  <a:lnTo>
                    <a:pt x="2625" y="3626"/>
                  </a:lnTo>
                  <a:lnTo>
                    <a:pt x="2649" y="3658"/>
                  </a:lnTo>
                  <a:lnTo>
                    <a:pt x="2677" y="3686"/>
                  </a:lnTo>
                  <a:lnTo>
                    <a:pt x="2707" y="3712"/>
                  </a:lnTo>
                  <a:lnTo>
                    <a:pt x="2739" y="3734"/>
                  </a:lnTo>
                  <a:lnTo>
                    <a:pt x="2773" y="3752"/>
                  </a:lnTo>
                  <a:lnTo>
                    <a:pt x="2809" y="3768"/>
                  </a:lnTo>
                  <a:lnTo>
                    <a:pt x="2847" y="3780"/>
                  </a:lnTo>
                  <a:lnTo>
                    <a:pt x="2887" y="3788"/>
                  </a:lnTo>
                  <a:lnTo>
                    <a:pt x="2887" y="3788"/>
                  </a:lnTo>
                  <a:lnTo>
                    <a:pt x="2919" y="3792"/>
                  </a:lnTo>
                  <a:lnTo>
                    <a:pt x="2949" y="3792"/>
                  </a:lnTo>
                  <a:lnTo>
                    <a:pt x="2949" y="3792"/>
                  </a:lnTo>
                  <a:lnTo>
                    <a:pt x="2982" y="3792"/>
                  </a:lnTo>
                  <a:lnTo>
                    <a:pt x="3014" y="3788"/>
                  </a:lnTo>
                  <a:lnTo>
                    <a:pt x="3044" y="3782"/>
                  </a:lnTo>
                  <a:lnTo>
                    <a:pt x="3074" y="3772"/>
                  </a:lnTo>
                  <a:lnTo>
                    <a:pt x="3104" y="3762"/>
                  </a:lnTo>
                  <a:lnTo>
                    <a:pt x="3132" y="3748"/>
                  </a:lnTo>
                  <a:lnTo>
                    <a:pt x="3160" y="3734"/>
                  </a:lnTo>
                  <a:lnTo>
                    <a:pt x="3186" y="3716"/>
                  </a:lnTo>
                  <a:lnTo>
                    <a:pt x="3186" y="3716"/>
                  </a:lnTo>
                  <a:lnTo>
                    <a:pt x="3218" y="3690"/>
                  </a:lnTo>
                  <a:lnTo>
                    <a:pt x="3246" y="3662"/>
                  </a:lnTo>
                  <a:lnTo>
                    <a:pt x="3272" y="3630"/>
                  </a:lnTo>
                  <a:lnTo>
                    <a:pt x="3294" y="3598"/>
                  </a:lnTo>
                  <a:lnTo>
                    <a:pt x="3312" y="3564"/>
                  </a:lnTo>
                  <a:lnTo>
                    <a:pt x="3326" y="3528"/>
                  </a:lnTo>
                  <a:lnTo>
                    <a:pt x="3338" y="3492"/>
                  </a:lnTo>
                  <a:lnTo>
                    <a:pt x="3346" y="3454"/>
                  </a:lnTo>
                  <a:lnTo>
                    <a:pt x="3350" y="3416"/>
                  </a:lnTo>
                  <a:lnTo>
                    <a:pt x="3350" y="3376"/>
                  </a:lnTo>
                  <a:lnTo>
                    <a:pt x="3348" y="3338"/>
                  </a:lnTo>
                  <a:lnTo>
                    <a:pt x="3340" y="3301"/>
                  </a:lnTo>
                  <a:lnTo>
                    <a:pt x="3330" y="3263"/>
                  </a:lnTo>
                  <a:lnTo>
                    <a:pt x="3316" y="3225"/>
                  </a:lnTo>
                  <a:lnTo>
                    <a:pt x="3298" y="3191"/>
                  </a:lnTo>
                  <a:lnTo>
                    <a:pt x="3274" y="3155"/>
                  </a:lnTo>
                  <a:lnTo>
                    <a:pt x="3274" y="3155"/>
                  </a:lnTo>
                  <a:lnTo>
                    <a:pt x="3254" y="3129"/>
                  </a:lnTo>
                  <a:lnTo>
                    <a:pt x="3230" y="3105"/>
                  </a:lnTo>
                  <a:lnTo>
                    <a:pt x="3206" y="3083"/>
                  </a:lnTo>
                  <a:lnTo>
                    <a:pt x="3180" y="3063"/>
                  </a:lnTo>
                  <a:lnTo>
                    <a:pt x="3152" y="3045"/>
                  </a:lnTo>
                  <a:lnTo>
                    <a:pt x="3122" y="3031"/>
                  </a:lnTo>
                  <a:lnTo>
                    <a:pt x="3094" y="3017"/>
                  </a:lnTo>
                  <a:lnTo>
                    <a:pt x="3062" y="3007"/>
                  </a:lnTo>
                  <a:lnTo>
                    <a:pt x="3032" y="2999"/>
                  </a:lnTo>
                  <a:lnTo>
                    <a:pt x="3000" y="2995"/>
                  </a:lnTo>
                  <a:lnTo>
                    <a:pt x="2968" y="2993"/>
                  </a:lnTo>
                  <a:lnTo>
                    <a:pt x="2935" y="2993"/>
                  </a:lnTo>
                  <a:lnTo>
                    <a:pt x="2903" y="2995"/>
                  </a:lnTo>
                  <a:lnTo>
                    <a:pt x="2871" y="2999"/>
                  </a:lnTo>
                  <a:lnTo>
                    <a:pt x="2839" y="3007"/>
                  </a:lnTo>
                  <a:lnTo>
                    <a:pt x="2809" y="3017"/>
                  </a:lnTo>
                  <a:lnTo>
                    <a:pt x="2347" y="2385"/>
                  </a:lnTo>
                  <a:lnTo>
                    <a:pt x="2347" y="2385"/>
                  </a:lnTo>
                  <a:lnTo>
                    <a:pt x="2375" y="2350"/>
                  </a:lnTo>
                  <a:lnTo>
                    <a:pt x="2401" y="2314"/>
                  </a:lnTo>
                  <a:lnTo>
                    <a:pt x="2423" y="2276"/>
                  </a:lnTo>
                  <a:lnTo>
                    <a:pt x="2441" y="2234"/>
                  </a:lnTo>
                  <a:lnTo>
                    <a:pt x="2457" y="2192"/>
                  </a:lnTo>
                  <a:lnTo>
                    <a:pt x="2467" y="2146"/>
                  </a:lnTo>
                  <a:lnTo>
                    <a:pt x="2473" y="2100"/>
                  </a:lnTo>
                  <a:lnTo>
                    <a:pt x="2477" y="2054"/>
                  </a:lnTo>
                  <a:lnTo>
                    <a:pt x="2477" y="2054"/>
                  </a:lnTo>
                  <a:lnTo>
                    <a:pt x="2475" y="2028"/>
                  </a:lnTo>
                  <a:lnTo>
                    <a:pt x="2471" y="2004"/>
                  </a:lnTo>
                  <a:lnTo>
                    <a:pt x="3216" y="1762"/>
                  </a:lnTo>
                  <a:lnTo>
                    <a:pt x="3216" y="1762"/>
                  </a:lnTo>
                  <a:lnTo>
                    <a:pt x="3232" y="1784"/>
                  </a:lnTo>
                  <a:lnTo>
                    <a:pt x="3246" y="1802"/>
                  </a:lnTo>
                  <a:lnTo>
                    <a:pt x="3264" y="1822"/>
                  </a:lnTo>
                  <a:lnTo>
                    <a:pt x="3282" y="1838"/>
                  </a:lnTo>
                  <a:lnTo>
                    <a:pt x="3300" y="1854"/>
                  </a:lnTo>
                  <a:lnTo>
                    <a:pt x="3320" y="1870"/>
                  </a:lnTo>
                  <a:lnTo>
                    <a:pt x="3340" y="1884"/>
                  </a:lnTo>
                  <a:lnTo>
                    <a:pt x="3362" y="1896"/>
                  </a:lnTo>
                  <a:lnTo>
                    <a:pt x="3384" y="1906"/>
                  </a:lnTo>
                  <a:lnTo>
                    <a:pt x="3406" y="1916"/>
                  </a:lnTo>
                  <a:lnTo>
                    <a:pt x="3430" y="1924"/>
                  </a:lnTo>
                  <a:lnTo>
                    <a:pt x="3452" y="1932"/>
                  </a:lnTo>
                  <a:lnTo>
                    <a:pt x="3478" y="1936"/>
                  </a:lnTo>
                  <a:lnTo>
                    <a:pt x="3502" y="1940"/>
                  </a:lnTo>
                  <a:lnTo>
                    <a:pt x="3526" y="1944"/>
                  </a:lnTo>
                  <a:lnTo>
                    <a:pt x="3552" y="1944"/>
                  </a:lnTo>
                  <a:lnTo>
                    <a:pt x="3552" y="1944"/>
                  </a:lnTo>
                  <a:lnTo>
                    <a:pt x="3582" y="1942"/>
                  </a:lnTo>
                  <a:lnTo>
                    <a:pt x="3614" y="1940"/>
                  </a:lnTo>
                  <a:lnTo>
                    <a:pt x="3644" y="1932"/>
                  </a:lnTo>
                  <a:lnTo>
                    <a:pt x="3676" y="1924"/>
                  </a:lnTo>
                  <a:lnTo>
                    <a:pt x="3676" y="1924"/>
                  </a:lnTo>
                  <a:lnTo>
                    <a:pt x="3676" y="1924"/>
                  </a:lnTo>
                  <a:lnTo>
                    <a:pt x="3712" y="1910"/>
                  </a:lnTo>
                  <a:lnTo>
                    <a:pt x="3748" y="1892"/>
                  </a:lnTo>
                  <a:lnTo>
                    <a:pt x="3782" y="1872"/>
                  </a:lnTo>
                  <a:lnTo>
                    <a:pt x="3812" y="1848"/>
                  </a:lnTo>
                  <a:lnTo>
                    <a:pt x="3840" y="1822"/>
                  </a:lnTo>
                  <a:lnTo>
                    <a:pt x="3866" y="1792"/>
                  </a:lnTo>
                  <a:lnTo>
                    <a:pt x="3890" y="1760"/>
                  </a:lnTo>
                  <a:lnTo>
                    <a:pt x="3908" y="1724"/>
                  </a:lnTo>
                  <a:lnTo>
                    <a:pt x="3908" y="1724"/>
                  </a:lnTo>
                  <a:lnTo>
                    <a:pt x="3926" y="1688"/>
                  </a:lnTo>
                  <a:lnTo>
                    <a:pt x="3938" y="1650"/>
                  </a:lnTo>
                  <a:lnTo>
                    <a:pt x="3946" y="1612"/>
                  </a:lnTo>
                  <a:lnTo>
                    <a:pt x="3952" y="1574"/>
                  </a:lnTo>
                  <a:lnTo>
                    <a:pt x="3952" y="1534"/>
                  </a:lnTo>
                  <a:lnTo>
                    <a:pt x="3950" y="1496"/>
                  </a:lnTo>
                  <a:lnTo>
                    <a:pt x="3944" y="1456"/>
                  </a:lnTo>
                  <a:lnTo>
                    <a:pt x="3932" y="1419"/>
                  </a:lnTo>
                  <a:lnTo>
                    <a:pt x="3932" y="1419"/>
                  </a:lnTo>
                  <a:close/>
                  <a:moveTo>
                    <a:pt x="342" y="1722"/>
                  </a:moveTo>
                  <a:lnTo>
                    <a:pt x="342" y="1722"/>
                  </a:lnTo>
                  <a:lnTo>
                    <a:pt x="324" y="1716"/>
                  </a:lnTo>
                  <a:lnTo>
                    <a:pt x="308" y="1708"/>
                  </a:lnTo>
                  <a:lnTo>
                    <a:pt x="292" y="1698"/>
                  </a:lnTo>
                  <a:lnTo>
                    <a:pt x="276" y="1686"/>
                  </a:lnTo>
                  <a:lnTo>
                    <a:pt x="264" y="1674"/>
                  </a:lnTo>
                  <a:lnTo>
                    <a:pt x="252" y="1660"/>
                  </a:lnTo>
                  <a:lnTo>
                    <a:pt x="242" y="1644"/>
                  </a:lnTo>
                  <a:lnTo>
                    <a:pt x="232" y="1628"/>
                  </a:lnTo>
                  <a:lnTo>
                    <a:pt x="224" y="1612"/>
                  </a:lnTo>
                  <a:lnTo>
                    <a:pt x="218" y="1594"/>
                  </a:lnTo>
                  <a:lnTo>
                    <a:pt x="214" y="1576"/>
                  </a:lnTo>
                  <a:lnTo>
                    <a:pt x="212" y="1558"/>
                  </a:lnTo>
                  <a:lnTo>
                    <a:pt x="212" y="1540"/>
                  </a:lnTo>
                  <a:lnTo>
                    <a:pt x="212" y="1522"/>
                  </a:lnTo>
                  <a:lnTo>
                    <a:pt x="216" y="1502"/>
                  </a:lnTo>
                  <a:lnTo>
                    <a:pt x="220" y="1484"/>
                  </a:lnTo>
                  <a:lnTo>
                    <a:pt x="220" y="1484"/>
                  </a:lnTo>
                  <a:lnTo>
                    <a:pt x="226" y="1470"/>
                  </a:lnTo>
                  <a:lnTo>
                    <a:pt x="232" y="1456"/>
                  </a:lnTo>
                  <a:lnTo>
                    <a:pt x="240" y="1442"/>
                  </a:lnTo>
                  <a:lnTo>
                    <a:pt x="248" y="1430"/>
                  </a:lnTo>
                  <a:lnTo>
                    <a:pt x="268" y="1409"/>
                  </a:lnTo>
                  <a:lnTo>
                    <a:pt x="290" y="1389"/>
                  </a:lnTo>
                  <a:lnTo>
                    <a:pt x="316" y="1375"/>
                  </a:lnTo>
                  <a:lnTo>
                    <a:pt x="344" y="1363"/>
                  </a:lnTo>
                  <a:lnTo>
                    <a:pt x="372" y="1357"/>
                  </a:lnTo>
                  <a:lnTo>
                    <a:pt x="402" y="1353"/>
                  </a:lnTo>
                  <a:lnTo>
                    <a:pt x="402" y="1353"/>
                  </a:lnTo>
                  <a:lnTo>
                    <a:pt x="430" y="1357"/>
                  </a:lnTo>
                  <a:lnTo>
                    <a:pt x="460" y="1363"/>
                  </a:lnTo>
                  <a:lnTo>
                    <a:pt x="460" y="1363"/>
                  </a:lnTo>
                  <a:lnTo>
                    <a:pt x="478" y="1369"/>
                  </a:lnTo>
                  <a:lnTo>
                    <a:pt x="494" y="1379"/>
                  </a:lnTo>
                  <a:lnTo>
                    <a:pt x="510" y="1387"/>
                  </a:lnTo>
                  <a:lnTo>
                    <a:pt x="524" y="1399"/>
                  </a:lnTo>
                  <a:lnTo>
                    <a:pt x="538" y="1411"/>
                  </a:lnTo>
                  <a:lnTo>
                    <a:pt x="550" y="1424"/>
                  </a:lnTo>
                  <a:lnTo>
                    <a:pt x="560" y="1440"/>
                  </a:lnTo>
                  <a:lnTo>
                    <a:pt x="570" y="1456"/>
                  </a:lnTo>
                  <a:lnTo>
                    <a:pt x="570" y="1456"/>
                  </a:lnTo>
                  <a:lnTo>
                    <a:pt x="578" y="1474"/>
                  </a:lnTo>
                  <a:lnTo>
                    <a:pt x="584" y="1492"/>
                  </a:lnTo>
                  <a:lnTo>
                    <a:pt x="588" y="1510"/>
                  </a:lnTo>
                  <a:lnTo>
                    <a:pt x="590" y="1528"/>
                  </a:lnTo>
                  <a:lnTo>
                    <a:pt x="590" y="1546"/>
                  </a:lnTo>
                  <a:lnTo>
                    <a:pt x="590" y="1564"/>
                  </a:lnTo>
                  <a:lnTo>
                    <a:pt x="586" y="1582"/>
                  </a:lnTo>
                  <a:lnTo>
                    <a:pt x="582" y="1600"/>
                  </a:lnTo>
                  <a:lnTo>
                    <a:pt x="582" y="1600"/>
                  </a:lnTo>
                  <a:lnTo>
                    <a:pt x="574" y="1620"/>
                  </a:lnTo>
                  <a:lnTo>
                    <a:pt x="566" y="1636"/>
                  </a:lnTo>
                  <a:lnTo>
                    <a:pt x="556" y="1652"/>
                  </a:lnTo>
                  <a:lnTo>
                    <a:pt x="544" y="1666"/>
                  </a:lnTo>
                  <a:lnTo>
                    <a:pt x="532" y="1680"/>
                  </a:lnTo>
                  <a:lnTo>
                    <a:pt x="518" y="1692"/>
                  </a:lnTo>
                  <a:lnTo>
                    <a:pt x="502" y="1702"/>
                  </a:lnTo>
                  <a:lnTo>
                    <a:pt x="488" y="1712"/>
                  </a:lnTo>
                  <a:lnTo>
                    <a:pt x="470" y="1718"/>
                  </a:lnTo>
                  <a:lnTo>
                    <a:pt x="454" y="1724"/>
                  </a:lnTo>
                  <a:lnTo>
                    <a:pt x="436" y="1728"/>
                  </a:lnTo>
                  <a:lnTo>
                    <a:pt x="418" y="1732"/>
                  </a:lnTo>
                  <a:lnTo>
                    <a:pt x="398" y="1732"/>
                  </a:lnTo>
                  <a:lnTo>
                    <a:pt x="380" y="1730"/>
                  </a:lnTo>
                  <a:lnTo>
                    <a:pt x="362" y="1728"/>
                  </a:lnTo>
                  <a:lnTo>
                    <a:pt x="342" y="1722"/>
                  </a:lnTo>
                  <a:lnTo>
                    <a:pt x="342" y="1722"/>
                  </a:lnTo>
                  <a:close/>
                  <a:moveTo>
                    <a:pt x="1787" y="400"/>
                  </a:moveTo>
                  <a:lnTo>
                    <a:pt x="1787" y="400"/>
                  </a:lnTo>
                  <a:lnTo>
                    <a:pt x="1787" y="382"/>
                  </a:lnTo>
                  <a:lnTo>
                    <a:pt x="1791" y="362"/>
                  </a:lnTo>
                  <a:lnTo>
                    <a:pt x="1795" y="344"/>
                  </a:lnTo>
                  <a:lnTo>
                    <a:pt x="1801" y="328"/>
                  </a:lnTo>
                  <a:lnTo>
                    <a:pt x="1809" y="310"/>
                  </a:lnTo>
                  <a:lnTo>
                    <a:pt x="1819" y="294"/>
                  </a:lnTo>
                  <a:lnTo>
                    <a:pt x="1829" y="280"/>
                  </a:lnTo>
                  <a:lnTo>
                    <a:pt x="1841" y="266"/>
                  </a:lnTo>
                  <a:lnTo>
                    <a:pt x="1855" y="254"/>
                  </a:lnTo>
                  <a:lnTo>
                    <a:pt x="1871" y="244"/>
                  </a:lnTo>
                  <a:lnTo>
                    <a:pt x="1885" y="234"/>
                  </a:lnTo>
                  <a:lnTo>
                    <a:pt x="1903" y="226"/>
                  </a:lnTo>
                  <a:lnTo>
                    <a:pt x="1919" y="220"/>
                  </a:lnTo>
                  <a:lnTo>
                    <a:pt x="1937" y="216"/>
                  </a:lnTo>
                  <a:lnTo>
                    <a:pt x="1957" y="212"/>
                  </a:lnTo>
                  <a:lnTo>
                    <a:pt x="1977" y="212"/>
                  </a:lnTo>
                  <a:lnTo>
                    <a:pt x="1977" y="212"/>
                  </a:lnTo>
                  <a:lnTo>
                    <a:pt x="1995" y="212"/>
                  </a:lnTo>
                  <a:lnTo>
                    <a:pt x="2015" y="216"/>
                  </a:lnTo>
                  <a:lnTo>
                    <a:pt x="2033" y="220"/>
                  </a:lnTo>
                  <a:lnTo>
                    <a:pt x="2049" y="226"/>
                  </a:lnTo>
                  <a:lnTo>
                    <a:pt x="2067" y="234"/>
                  </a:lnTo>
                  <a:lnTo>
                    <a:pt x="2081" y="244"/>
                  </a:lnTo>
                  <a:lnTo>
                    <a:pt x="2097" y="254"/>
                  </a:lnTo>
                  <a:lnTo>
                    <a:pt x="2111" y="266"/>
                  </a:lnTo>
                  <a:lnTo>
                    <a:pt x="2123" y="280"/>
                  </a:lnTo>
                  <a:lnTo>
                    <a:pt x="2133" y="294"/>
                  </a:lnTo>
                  <a:lnTo>
                    <a:pt x="2143" y="310"/>
                  </a:lnTo>
                  <a:lnTo>
                    <a:pt x="2151" y="328"/>
                  </a:lnTo>
                  <a:lnTo>
                    <a:pt x="2157" y="344"/>
                  </a:lnTo>
                  <a:lnTo>
                    <a:pt x="2161" y="362"/>
                  </a:lnTo>
                  <a:lnTo>
                    <a:pt x="2165" y="382"/>
                  </a:lnTo>
                  <a:lnTo>
                    <a:pt x="2165" y="400"/>
                  </a:lnTo>
                  <a:lnTo>
                    <a:pt x="2165" y="400"/>
                  </a:lnTo>
                  <a:lnTo>
                    <a:pt x="2165" y="420"/>
                  </a:lnTo>
                  <a:lnTo>
                    <a:pt x="2161" y="438"/>
                  </a:lnTo>
                  <a:lnTo>
                    <a:pt x="2157" y="458"/>
                  </a:lnTo>
                  <a:lnTo>
                    <a:pt x="2151" y="474"/>
                  </a:lnTo>
                  <a:lnTo>
                    <a:pt x="2143" y="491"/>
                  </a:lnTo>
                  <a:lnTo>
                    <a:pt x="2133" y="505"/>
                  </a:lnTo>
                  <a:lnTo>
                    <a:pt x="2123" y="521"/>
                  </a:lnTo>
                  <a:lnTo>
                    <a:pt x="2111" y="533"/>
                  </a:lnTo>
                  <a:lnTo>
                    <a:pt x="2097" y="547"/>
                  </a:lnTo>
                  <a:lnTo>
                    <a:pt x="2081" y="557"/>
                  </a:lnTo>
                  <a:lnTo>
                    <a:pt x="2067" y="567"/>
                  </a:lnTo>
                  <a:lnTo>
                    <a:pt x="2049" y="575"/>
                  </a:lnTo>
                  <a:lnTo>
                    <a:pt x="2033" y="581"/>
                  </a:lnTo>
                  <a:lnTo>
                    <a:pt x="2015" y="585"/>
                  </a:lnTo>
                  <a:lnTo>
                    <a:pt x="1995" y="589"/>
                  </a:lnTo>
                  <a:lnTo>
                    <a:pt x="1977" y="589"/>
                  </a:lnTo>
                  <a:lnTo>
                    <a:pt x="1977" y="589"/>
                  </a:lnTo>
                  <a:lnTo>
                    <a:pt x="1957" y="589"/>
                  </a:lnTo>
                  <a:lnTo>
                    <a:pt x="1937" y="585"/>
                  </a:lnTo>
                  <a:lnTo>
                    <a:pt x="1919" y="581"/>
                  </a:lnTo>
                  <a:lnTo>
                    <a:pt x="1903" y="575"/>
                  </a:lnTo>
                  <a:lnTo>
                    <a:pt x="1885" y="567"/>
                  </a:lnTo>
                  <a:lnTo>
                    <a:pt x="1871" y="557"/>
                  </a:lnTo>
                  <a:lnTo>
                    <a:pt x="1855" y="547"/>
                  </a:lnTo>
                  <a:lnTo>
                    <a:pt x="1841" y="533"/>
                  </a:lnTo>
                  <a:lnTo>
                    <a:pt x="1829" y="521"/>
                  </a:lnTo>
                  <a:lnTo>
                    <a:pt x="1819" y="505"/>
                  </a:lnTo>
                  <a:lnTo>
                    <a:pt x="1809" y="491"/>
                  </a:lnTo>
                  <a:lnTo>
                    <a:pt x="1801" y="474"/>
                  </a:lnTo>
                  <a:lnTo>
                    <a:pt x="1795" y="458"/>
                  </a:lnTo>
                  <a:lnTo>
                    <a:pt x="1791" y="438"/>
                  </a:lnTo>
                  <a:lnTo>
                    <a:pt x="1787" y="420"/>
                  </a:lnTo>
                  <a:lnTo>
                    <a:pt x="1787" y="400"/>
                  </a:lnTo>
                  <a:lnTo>
                    <a:pt x="1787" y="400"/>
                  </a:lnTo>
                  <a:close/>
                  <a:moveTo>
                    <a:pt x="1157" y="3502"/>
                  </a:moveTo>
                  <a:lnTo>
                    <a:pt x="1157" y="3502"/>
                  </a:lnTo>
                  <a:lnTo>
                    <a:pt x="1145" y="3516"/>
                  </a:lnTo>
                  <a:lnTo>
                    <a:pt x="1131" y="3530"/>
                  </a:lnTo>
                  <a:lnTo>
                    <a:pt x="1117" y="3542"/>
                  </a:lnTo>
                  <a:lnTo>
                    <a:pt x="1103" y="3552"/>
                  </a:lnTo>
                  <a:lnTo>
                    <a:pt x="1087" y="3562"/>
                  </a:lnTo>
                  <a:lnTo>
                    <a:pt x="1069" y="3568"/>
                  </a:lnTo>
                  <a:lnTo>
                    <a:pt x="1051" y="3574"/>
                  </a:lnTo>
                  <a:lnTo>
                    <a:pt x="1033" y="3578"/>
                  </a:lnTo>
                  <a:lnTo>
                    <a:pt x="1033" y="3578"/>
                  </a:lnTo>
                  <a:lnTo>
                    <a:pt x="1015" y="3580"/>
                  </a:lnTo>
                  <a:lnTo>
                    <a:pt x="995" y="3580"/>
                  </a:lnTo>
                  <a:lnTo>
                    <a:pt x="976" y="3578"/>
                  </a:lnTo>
                  <a:lnTo>
                    <a:pt x="958" y="3576"/>
                  </a:lnTo>
                  <a:lnTo>
                    <a:pt x="940" y="3570"/>
                  </a:lnTo>
                  <a:lnTo>
                    <a:pt x="924" y="3564"/>
                  </a:lnTo>
                  <a:lnTo>
                    <a:pt x="906" y="3554"/>
                  </a:lnTo>
                  <a:lnTo>
                    <a:pt x="890" y="3544"/>
                  </a:lnTo>
                  <a:lnTo>
                    <a:pt x="890" y="3544"/>
                  </a:lnTo>
                  <a:lnTo>
                    <a:pt x="876" y="3532"/>
                  </a:lnTo>
                  <a:lnTo>
                    <a:pt x="862" y="3518"/>
                  </a:lnTo>
                  <a:lnTo>
                    <a:pt x="850" y="3504"/>
                  </a:lnTo>
                  <a:lnTo>
                    <a:pt x="840" y="3488"/>
                  </a:lnTo>
                  <a:lnTo>
                    <a:pt x="832" y="3472"/>
                  </a:lnTo>
                  <a:lnTo>
                    <a:pt x="824" y="3456"/>
                  </a:lnTo>
                  <a:lnTo>
                    <a:pt x="818" y="3438"/>
                  </a:lnTo>
                  <a:lnTo>
                    <a:pt x="816" y="3420"/>
                  </a:lnTo>
                  <a:lnTo>
                    <a:pt x="814" y="3402"/>
                  </a:lnTo>
                  <a:lnTo>
                    <a:pt x="812" y="3384"/>
                  </a:lnTo>
                  <a:lnTo>
                    <a:pt x="814" y="3366"/>
                  </a:lnTo>
                  <a:lnTo>
                    <a:pt x="818" y="3348"/>
                  </a:lnTo>
                  <a:lnTo>
                    <a:pt x="822" y="3330"/>
                  </a:lnTo>
                  <a:lnTo>
                    <a:pt x="830" y="3313"/>
                  </a:lnTo>
                  <a:lnTo>
                    <a:pt x="838" y="3297"/>
                  </a:lnTo>
                  <a:lnTo>
                    <a:pt x="848" y="3281"/>
                  </a:lnTo>
                  <a:lnTo>
                    <a:pt x="848" y="3281"/>
                  </a:lnTo>
                  <a:lnTo>
                    <a:pt x="860" y="3265"/>
                  </a:lnTo>
                  <a:lnTo>
                    <a:pt x="874" y="3251"/>
                  </a:lnTo>
                  <a:lnTo>
                    <a:pt x="888" y="3239"/>
                  </a:lnTo>
                  <a:lnTo>
                    <a:pt x="904" y="3229"/>
                  </a:lnTo>
                  <a:lnTo>
                    <a:pt x="920" y="3221"/>
                  </a:lnTo>
                  <a:lnTo>
                    <a:pt x="938" y="3213"/>
                  </a:lnTo>
                  <a:lnTo>
                    <a:pt x="954" y="3209"/>
                  </a:lnTo>
                  <a:lnTo>
                    <a:pt x="972" y="3205"/>
                  </a:lnTo>
                  <a:lnTo>
                    <a:pt x="991" y="3203"/>
                  </a:lnTo>
                  <a:lnTo>
                    <a:pt x="1009" y="3203"/>
                  </a:lnTo>
                  <a:lnTo>
                    <a:pt x="1029" y="3203"/>
                  </a:lnTo>
                  <a:lnTo>
                    <a:pt x="1047" y="3207"/>
                  </a:lnTo>
                  <a:lnTo>
                    <a:pt x="1065" y="3213"/>
                  </a:lnTo>
                  <a:lnTo>
                    <a:pt x="1081" y="3219"/>
                  </a:lnTo>
                  <a:lnTo>
                    <a:pt x="1099" y="3227"/>
                  </a:lnTo>
                  <a:lnTo>
                    <a:pt x="1115" y="3239"/>
                  </a:lnTo>
                  <a:lnTo>
                    <a:pt x="1115" y="3239"/>
                  </a:lnTo>
                  <a:lnTo>
                    <a:pt x="1129" y="3251"/>
                  </a:lnTo>
                  <a:lnTo>
                    <a:pt x="1143" y="3263"/>
                  </a:lnTo>
                  <a:lnTo>
                    <a:pt x="1155" y="3277"/>
                  </a:lnTo>
                  <a:lnTo>
                    <a:pt x="1165" y="3293"/>
                  </a:lnTo>
                  <a:lnTo>
                    <a:pt x="1173" y="3309"/>
                  </a:lnTo>
                  <a:lnTo>
                    <a:pt x="1181" y="3324"/>
                  </a:lnTo>
                  <a:lnTo>
                    <a:pt x="1187" y="3342"/>
                  </a:lnTo>
                  <a:lnTo>
                    <a:pt x="1191" y="3362"/>
                  </a:lnTo>
                  <a:lnTo>
                    <a:pt x="1191" y="3362"/>
                  </a:lnTo>
                  <a:lnTo>
                    <a:pt x="1193" y="3380"/>
                  </a:lnTo>
                  <a:lnTo>
                    <a:pt x="1193" y="3398"/>
                  </a:lnTo>
                  <a:lnTo>
                    <a:pt x="1191" y="3416"/>
                  </a:lnTo>
                  <a:lnTo>
                    <a:pt x="1187" y="3436"/>
                  </a:lnTo>
                  <a:lnTo>
                    <a:pt x="1183" y="3452"/>
                  </a:lnTo>
                  <a:lnTo>
                    <a:pt x="1175" y="3470"/>
                  </a:lnTo>
                  <a:lnTo>
                    <a:pt x="1167" y="3486"/>
                  </a:lnTo>
                  <a:lnTo>
                    <a:pt x="1157" y="3502"/>
                  </a:lnTo>
                  <a:lnTo>
                    <a:pt x="1157" y="3502"/>
                  </a:lnTo>
                  <a:close/>
                  <a:moveTo>
                    <a:pt x="1689" y="2054"/>
                  </a:moveTo>
                  <a:lnTo>
                    <a:pt x="1689" y="2054"/>
                  </a:lnTo>
                  <a:lnTo>
                    <a:pt x="1689" y="2024"/>
                  </a:lnTo>
                  <a:lnTo>
                    <a:pt x="1693" y="1996"/>
                  </a:lnTo>
                  <a:lnTo>
                    <a:pt x="1701" y="1968"/>
                  </a:lnTo>
                  <a:lnTo>
                    <a:pt x="1711" y="1942"/>
                  </a:lnTo>
                  <a:lnTo>
                    <a:pt x="1723" y="1916"/>
                  </a:lnTo>
                  <a:lnTo>
                    <a:pt x="1737" y="1892"/>
                  </a:lnTo>
                  <a:lnTo>
                    <a:pt x="1753" y="1870"/>
                  </a:lnTo>
                  <a:lnTo>
                    <a:pt x="1773" y="1850"/>
                  </a:lnTo>
                  <a:lnTo>
                    <a:pt x="1793" y="1832"/>
                  </a:lnTo>
                  <a:lnTo>
                    <a:pt x="1815" y="1816"/>
                  </a:lnTo>
                  <a:lnTo>
                    <a:pt x="1839" y="1800"/>
                  </a:lnTo>
                  <a:lnTo>
                    <a:pt x="1865" y="1788"/>
                  </a:lnTo>
                  <a:lnTo>
                    <a:pt x="1891" y="1778"/>
                  </a:lnTo>
                  <a:lnTo>
                    <a:pt x="1919" y="1772"/>
                  </a:lnTo>
                  <a:lnTo>
                    <a:pt x="1947" y="1768"/>
                  </a:lnTo>
                  <a:lnTo>
                    <a:pt x="1977" y="1766"/>
                  </a:lnTo>
                  <a:lnTo>
                    <a:pt x="1977" y="1766"/>
                  </a:lnTo>
                  <a:lnTo>
                    <a:pt x="2005" y="1768"/>
                  </a:lnTo>
                  <a:lnTo>
                    <a:pt x="2035" y="1772"/>
                  </a:lnTo>
                  <a:lnTo>
                    <a:pt x="2061" y="1778"/>
                  </a:lnTo>
                  <a:lnTo>
                    <a:pt x="2089" y="1788"/>
                  </a:lnTo>
                  <a:lnTo>
                    <a:pt x="2113" y="1800"/>
                  </a:lnTo>
                  <a:lnTo>
                    <a:pt x="2137" y="1816"/>
                  </a:lnTo>
                  <a:lnTo>
                    <a:pt x="2159" y="1832"/>
                  </a:lnTo>
                  <a:lnTo>
                    <a:pt x="2179" y="1850"/>
                  </a:lnTo>
                  <a:lnTo>
                    <a:pt x="2199" y="1870"/>
                  </a:lnTo>
                  <a:lnTo>
                    <a:pt x="2215" y="1892"/>
                  </a:lnTo>
                  <a:lnTo>
                    <a:pt x="2229" y="1916"/>
                  </a:lnTo>
                  <a:lnTo>
                    <a:pt x="2241" y="1942"/>
                  </a:lnTo>
                  <a:lnTo>
                    <a:pt x="2251" y="1968"/>
                  </a:lnTo>
                  <a:lnTo>
                    <a:pt x="2259" y="1996"/>
                  </a:lnTo>
                  <a:lnTo>
                    <a:pt x="2263" y="2024"/>
                  </a:lnTo>
                  <a:lnTo>
                    <a:pt x="2265" y="2054"/>
                  </a:lnTo>
                  <a:lnTo>
                    <a:pt x="2265" y="2054"/>
                  </a:lnTo>
                  <a:lnTo>
                    <a:pt x="2263" y="2084"/>
                  </a:lnTo>
                  <a:lnTo>
                    <a:pt x="2259" y="2112"/>
                  </a:lnTo>
                  <a:lnTo>
                    <a:pt x="2251" y="2140"/>
                  </a:lnTo>
                  <a:lnTo>
                    <a:pt x="2241" y="2166"/>
                  </a:lnTo>
                  <a:lnTo>
                    <a:pt x="2229" y="2192"/>
                  </a:lnTo>
                  <a:lnTo>
                    <a:pt x="2215" y="2214"/>
                  </a:lnTo>
                  <a:lnTo>
                    <a:pt x="2199" y="2236"/>
                  </a:lnTo>
                  <a:lnTo>
                    <a:pt x="2179" y="2258"/>
                  </a:lnTo>
                  <a:lnTo>
                    <a:pt x="2159" y="2276"/>
                  </a:lnTo>
                  <a:lnTo>
                    <a:pt x="2137" y="2292"/>
                  </a:lnTo>
                  <a:lnTo>
                    <a:pt x="2113" y="2308"/>
                  </a:lnTo>
                  <a:lnTo>
                    <a:pt x="2089" y="2320"/>
                  </a:lnTo>
                  <a:lnTo>
                    <a:pt x="2061" y="2328"/>
                  </a:lnTo>
                  <a:lnTo>
                    <a:pt x="2035" y="2336"/>
                  </a:lnTo>
                  <a:lnTo>
                    <a:pt x="2005" y="2340"/>
                  </a:lnTo>
                  <a:lnTo>
                    <a:pt x="1977" y="2342"/>
                  </a:lnTo>
                  <a:lnTo>
                    <a:pt x="1977" y="2342"/>
                  </a:lnTo>
                  <a:lnTo>
                    <a:pt x="1947" y="2340"/>
                  </a:lnTo>
                  <a:lnTo>
                    <a:pt x="1919" y="2336"/>
                  </a:lnTo>
                  <a:lnTo>
                    <a:pt x="1891" y="2328"/>
                  </a:lnTo>
                  <a:lnTo>
                    <a:pt x="1865" y="2320"/>
                  </a:lnTo>
                  <a:lnTo>
                    <a:pt x="1839" y="2308"/>
                  </a:lnTo>
                  <a:lnTo>
                    <a:pt x="1815" y="2292"/>
                  </a:lnTo>
                  <a:lnTo>
                    <a:pt x="1793" y="2276"/>
                  </a:lnTo>
                  <a:lnTo>
                    <a:pt x="1773" y="2258"/>
                  </a:lnTo>
                  <a:lnTo>
                    <a:pt x="1753" y="2236"/>
                  </a:lnTo>
                  <a:lnTo>
                    <a:pt x="1737" y="2214"/>
                  </a:lnTo>
                  <a:lnTo>
                    <a:pt x="1723" y="2192"/>
                  </a:lnTo>
                  <a:lnTo>
                    <a:pt x="1711" y="2166"/>
                  </a:lnTo>
                  <a:lnTo>
                    <a:pt x="1701" y="2140"/>
                  </a:lnTo>
                  <a:lnTo>
                    <a:pt x="1693" y="2112"/>
                  </a:lnTo>
                  <a:lnTo>
                    <a:pt x="1689" y="2084"/>
                  </a:lnTo>
                  <a:lnTo>
                    <a:pt x="1689" y="2054"/>
                  </a:lnTo>
                  <a:lnTo>
                    <a:pt x="1689" y="2054"/>
                  </a:lnTo>
                  <a:close/>
                  <a:moveTo>
                    <a:pt x="3104" y="3281"/>
                  </a:moveTo>
                  <a:lnTo>
                    <a:pt x="3104" y="3281"/>
                  </a:lnTo>
                  <a:lnTo>
                    <a:pt x="3114" y="3297"/>
                  </a:lnTo>
                  <a:lnTo>
                    <a:pt x="3122" y="3313"/>
                  </a:lnTo>
                  <a:lnTo>
                    <a:pt x="3130" y="3330"/>
                  </a:lnTo>
                  <a:lnTo>
                    <a:pt x="3134" y="3348"/>
                  </a:lnTo>
                  <a:lnTo>
                    <a:pt x="3138" y="3366"/>
                  </a:lnTo>
                  <a:lnTo>
                    <a:pt x="3140" y="3384"/>
                  </a:lnTo>
                  <a:lnTo>
                    <a:pt x="3138" y="3402"/>
                  </a:lnTo>
                  <a:lnTo>
                    <a:pt x="3136" y="3420"/>
                  </a:lnTo>
                  <a:lnTo>
                    <a:pt x="3134" y="3438"/>
                  </a:lnTo>
                  <a:lnTo>
                    <a:pt x="3128" y="3456"/>
                  </a:lnTo>
                  <a:lnTo>
                    <a:pt x="3120" y="3472"/>
                  </a:lnTo>
                  <a:lnTo>
                    <a:pt x="3112" y="3488"/>
                  </a:lnTo>
                  <a:lnTo>
                    <a:pt x="3102" y="3504"/>
                  </a:lnTo>
                  <a:lnTo>
                    <a:pt x="3090" y="3518"/>
                  </a:lnTo>
                  <a:lnTo>
                    <a:pt x="3076" y="3532"/>
                  </a:lnTo>
                  <a:lnTo>
                    <a:pt x="3062" y="3544"/>
                  </a:lnTo>
                  <a:lnTo>
                    <a:pt x="3062" y="3544"/>
                  </a:lnTo>
                  <a:lnTo>
                    <a:pt x="3046" y="3554"/>
                  </a:lnTo>
                  <a:lnTo>
                    <a:pt x="3028" y="3564"/>
                  </a:lnTo>
                  <a:lnTo>
                    <a:pt x="3012" y="3570"/>
                  </a:lnTo>
                  <a:lnTo>
                    <a:pt x="2994" y="3576"/>
                  </a:lnTo>
                  <a:lnTo>
                    <a:pt x="2976" y="3578"/>
                  </a:lnTo>
                  <a:lnTo>
                    <a:pt x="2957" y="3580"/>
                  </a:lnTo>
                  <a:lnTo>
                    <a:pt x="2939" y="3580"/>
                  </a:lnTo>
                  <a:lnTo>
                    <a:pt x="2919" y="3578"/>
                  </a:lnTo>
                  <a:lnTo>
                    <a:pt x="2919" y="3578"/>
                  </a:lnTo>
                  <a:lnTo>
                    <a:pt x="2901" y="3574"/>
                  </a:lnTo>
                  <a:lnTo>
                    <a:pt x="2883" y="3568"/>
                  </a:lnTo>
                  <a:lnTo>
                    <a:pt x="2867" y="3562"/>
                  </a:lnTo>
                  <a:lnTo>
                    <a:pt x="2849" y="3552"/>
                  </a:lnTo>
                  <a:lnTo>
                    <a:pt x="2835" y="3542"/>
                  </a:lnTo>
                  <a:lnTo>
                    <a:pt x="2821" y="3530"/>
                  </a:lnTo>
                  <a:lnTo>
                    <a:pt x="2807" y="3516"/>
                  </a:lnTo>
                  <a:lnTo>
                    <a:pt x="2795" y="3502"/>
                  </a:lnTo>
                  <a:lnTo>
                    <a:pt x="2795" y="3502"/>
                  </a:lnTo>
                  <a:lnTo>
                    <a:pt x="2785" y="3486"/>
                  </a:lnTo>
                  <a:lnTo>
                    <a:pt x="2777" y="3470"/>
                  </a:lnTo>
                  <a:lnTo>
                    <a:pt x="2769" y="3452"/>
                  </a:lnTo>
                  <a:lnTo>
                    <a:pt x="2765" y="3434"/>
                  </a:lnTo>
                  <a:lnTo>
                    <a:pt x="2761" y="3416"/>
                  </a:lnTo>
                  <a:lnTo>
                    <a:pt x="2759" y="3398"/>
                  </a:lnTo>
                  <a:lnTo>
                    <a:pt x="2759" y="3380"/>
                  </a:lnTo>
                  <a:lnTo>
                    <a:pt x="2761" y="3362"/>
                  </a:lnTo>
                  <a:lnTo>
                    <a:pt x="2765" y="3344"/>
                  </a:lnTo>
                  <a:lnTo>
                    <a:pt x="2771" y="3326"/>
                  </a:lnTo>
                  <a:lnTo>
                    <a:pt x="2777" y="3311"/>
                  </a:lnTo>
                  <a:lnTo>
                    <a:pt x="2787" y="3293"/>
                  </a:lnTo>
                  <a:lnTo>
                    <a:pt x="2797" y="3279"/>
                  </a:lnTo>
                  <a:lnTo>
                    <a:pt x="2809" y="3265"/>
                  </a:lnTo>
                  <a:lnTo>
                    <a:pt x="2823" y="3251"/>
                  </a:lnTo>
                  <a:lnTo>
                    <a:pt x="2837" y="3239"/>
                  </a:lnTo>
                  <a:lnTo>
                    <a:pt x="2837" y="3239"/>
                  </a:lnTo>
                  <a:lnTo>
                    <a:pt x="2837" y="3239"/>
                  </a:lnTo>
                  <a:lnTo>
                    <a:pt x="2837" y="3239"/>
                  </a:lnTo>
                  <a:lnTo>
                    <a:pt x="2837" y="3239"/>
                  </a:lnTo>
                  <a:lnTo>
                    <a:pt x="2837" y="3239"/>
                  </a:lnTo>
                  <a:lnTo>
                    <a:pt x="2853" y="3227"/>
                  </a:lnTo>
                  <a:lnTo>
                    <a:pt x="2871" y="3219"/>
                  </a:lnTo>
                  <a:lnTo>
                    <a:pt x="2889" y="3213"/>
                  </a:lnTo>
                  <a:lnTo>
                    <a:pt x="2907" y="3207"/>
                  </a:lnTo>
                  <a:lnTo>
                    <a:pt x="2925" y="3203"/>
                  </a:lnTo>
                  <a:lnTo>
                    <a:pt x="2943" y="3203"/>
                  </a:lnTo>
                  <a:lnTo>
                    <a:pt x="2961" y="3203"/>
                  </a:lnTo>
                  <a:lnTo>
                    <a:pt x="2980" y="3205"/>
                  </a:lnTo>
                  <a:lnTo>
                    <a:pt x="2998" y="3209"/>
                  </a:lnTo>
                  <a:lnTo>
                    <a:pt x="3014" y="3213"/>
                  </a:lnTo>
                  <a:lnTo>
                    <a:pt x="3032" y="3221"/>
                  </a:lnTo>
                  <a:lnTo>
                    <a:pt x="3048" y="3229"/>
                  </a:lnTo>
                  <a:lnTo>
                    <a:pt x="3064" y="3239"/>
                  </a:lnTo>
                  <a:lnTo>
                    <a:pt x="3078" y="3251"/>
                  </a:lnTo>
                  <a:lnTo>
                    <a:pt x="3092" y="3265"/>
                  </a:lnTo>
                  <a:lnTo>
                    <a:pt x="3104" y="3281"/>
                  </a:lnTo>
                  <a:lnTo>
                    <a:pt x="3104" y="3281"/>
                  </a:lnTo>
                  <a:close/>
                  <a:moveTo>
                    <a:pt x="3720" y="1628"/>
                  </a:moveTo>
                  <a:lnTo>
                    <a:pt x="3720" y="1628"/>
                  </a:lnTo>
                  <a:lnTo>
                    <a:pt x="3710" y="1644"/>
                  </a:lnTo>
                  <a:lnTo>
                    <a:pt x="3700" y="1660"/>
                  </a:lnTo>
                  <a:lnTo>
                    <a:pt x="3688" y="1674"/>
                  </a:lnTo>
                  <a:lnTo>
                    <a:pt x="3674" y="1686"/>
                  </a:lnTo>
                  <a:lnTo>
                    <a:pt x="3660" y="1698"/>
                  </a:lnTo>
                  <a:lnTo>
                    <a:pt x="3644" y="1708"/>
                  </a:lnTo>
                  <a:lnTo>
                    <a:pt x="3628" y="1716"/>
                  </a:lnTo>
                  <a:lnTo>
                    <a:pt x="3610" y="1722"/>
                  </a:lnTo>
                  <a:lnTo>
                    <a:pt x="3610" y="1722"/>
                  </a:lnTo>
                  <a:lnTo>
                    <a:pt x="3592" y="1728"/>
                  </a:lnTo>
                  <a:lnTo>
                    <a:pt x="3572" y="1730"/>
                  </a:lnTo>
                  <a:lnTo>
                    <a:pt x="3554" y="1732"/>
                  </a:lnTo>
                  <a:lnTo>
                    <a:pt x="3536" y="1732"/>
                  </a:lnTo>
                  <a:lnTo>
                    <a:pt x="3518" y="1728"/>
                  </a:lnTo>
                  <a:lnTo>
                    <a:pt x="3500" y="1724"/>
                  </a:lnTo>
                  <a:lnTo>
                    <a:pt x="3482" y="1718"/>
                  </a:lnTo>
                  <a:lnTo>
                    <a:pt x="3466" y="1712"/>
                  </a:lnTo>
                  <a:lnTo>
                    <a:pt x="3450" y="1702"/>
                  </a:lnTo>
                  <a:lnTo>
                    <a:pt x="3434" y="1692"/>
                  </a:lnTo>
                  <a:lnTo>
                    <a:pt x="3420" y="1680"/>
                  </a:lnTo>
                  <a:lnTo>
                    <a:pt x="3408" y="1666"/>
                  </a:lnTo>
                  <a:lnTo>
                    <a:pt x="3396" y="1652"/>
                  </a:lnTo>
                  <a:lnTo>
                    <a:pt x="3386" y="1636"/>
                  </a:lnTo>
                  <a:lnTo>
                    <a:pt x="3378" y="1620"/>
                  </a:lnTo>
                  <a:lnTo>
                    <a:pt x="3370" y="1602"/>
                  </a:lnTo>
                  <a:lnTo>
                    <a:pt x="3370" y="1602"/>
                  </a:lnTo>
                  <a:lnTo>
                    <a:pt x="3370" y="1602"/>
                  </a:lnTo>
                  <a:lnTo>
                    <a:pt x="3370" y="1600"/>
                  </a:lnTo>
                  <a:lnTo>
                    <a:pt x="3370" y="1600"/>
                  </a:lnTo>
                  <a:lnTo>
                    <a:pt x="3366" y="1582"/>
                  </a:lnTo>
                  <a:lnTo>
                    <a:pt x="3362" y="1564"/>
                  </a:lnTo>
                  <a:lnTo>
                    <a:pt x="3362" y="1544"/>
                  </a:lnTo>
                  <a:lnTo>
                    <a:pt x="3362" y="1526"/>
                  </a:lnTo>
                  <a:lnTo>
                    <a:pt x="3364" y="1508"/>
                  </a:lnTo>
                  <a:lnTo>
                    <a:pt x="3368" y="1490"/>
                  </a:lnTo>
                  <a:lnTo>
                    <a:pt x="3374" y="1472"/>
                  </a:lnTo>
                  <a:lnTo>
                    <a:pt x="3382" y="1456"/>
                  </a:lnTo>
                  <a:lnTo>
                    <a:pt x="3392" y="1440"/>
                  </a:lnTo>
                  <a:lnTo>
                    <a:pt x="3402" y="1426"/>
                  </a:lnTo>
                  <a:lnTo>
                    <a:pt x="3414" y="1413"/>
                  </a:lnTo>
                  <a:lnTo>
                    <a:pt x="3428" y="1399"/>
                  </a:lnTo>
                  <a:lnTo>
                    <a:pt x="3442" y="1389"/>
                  </a:lnTo>
                  <a:lnTo>
                    <a:pt x="3458" y="1379"/>
                  </a:lnTo>
                  <a:lnTo>
                    <a:pt x="3474" y="1369"/>
                  </a:lnTo>
                  <a:lnTo>
                    <a:pt x="3492" y="1363"/>
                  </a:lnTo>
                  <a:lnTo>
                    <a:pt x="3492" y="1363"/>
                  </a:lnTo>
                  <a:lnTo>
                    <a:pt x="3522" y="1355"/>
                  </a:lnTo>
                  <a:lnTo>
                    <a:pt x="3550" y="1353"/>
                  </a:lnTo>
                  <a:lnTo>
                    <a:pt x="3550" y="1353"/>
                  </a:lnTo>
                  <a:lnTo>
                    <a:pt x="3580" y="1357"/>
                  </a:lnTo>
                  <a:lnTo>
                    <a:pt x="3610" y="1363"/>
                  </a:lnTo>
                  <a:lnTo>
                    <a:pt x="3636" y="1375"/>
                  </a:lnTo>
                  <a:lnTo>
                    <a:pt x="3662" y="1389"/>
                  </a:lnTo>
                  <a:lnTo>
                    <a:pt x="3684" y="1409"/>
                  </a:lnTo>
                  <a:lnTo>
                    <a:pt x="3704" y="1430"/>
                  </a:lnTo>
                  <a:lnTo>
                    <a:pt x="3712" y="1442"/>
                  </a:lnTo>
                  <a:lnTo>
                    <a:pt x="3720" y="1456"/>
                  </a:lnTo>
                  <a:lnTo>
                    <a:pt x="3726" y="1470"/>
                  </a:lnTo>
                  <a:lnTo>
                    <a:pt x="3732" y="1484"/>
                  </a:lnTo>
                  <a:lnTo>
                    <a:pt x="3732" y="1484"/>
                  </a:lnTo>
                  <a:lnTo>
                    <a:pt x="3736" y="1502"/>
                  </a:lnTo>
                  <a:lnTo>
                    <a:pt x="3740" y="1520"/>
                  </a:lnTo>
                  <a:lnTo>
                    <a:pt x="3740" y="1538"/>
                  </a:lnTo>
                  <a:lnTo>
                    <a:pt x="3740" y="1558"/>
                  </a:lnTo>
                  <a:lnTo>
                    <a:pt x="3738" y="1576"/>
                  </a:lnTo>
                  <a:lnTo>
                    <a:pt x="3734" y="1594"/>
                  </a:lnTo>
                  <a:lnTo>
                    <a:pt x="3728" y="1612"/>
                  </a:lnTo>
                  <a:lnTo>
                    <a:pt x="3720" y="1628"/>
                  </a:lnTo>
                  <a:lnTo>
                    <a:pt x="3720" y="16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grpSp>
          <p:nvGrpSpPr>
            <p:cNvPr id="89" name="Group 88"/>
            <p:cNvGrpSpPr/>
            <p:nvPr/>
          </p:nvGrpSpPr>
          <p:grpSpPr>
            <a:xfrm rot="18900000">
              <a:off x="6493422" y="2525887"/>
              <a:ext cx="955772" cy="437669"/>
              <a:chOff x="2210522" y="1841500"/>
              <a:chExt cx="6933479" cy="3175000"/>
            </a:xfrm>
            <a:solidFill>
              <a:srgbClr val="FFFFFF"/>
            </a:solidFill>
          </p:grpSpPr>
          <p:sp>
            <p:nvSpPr>
              <p:cNvPr id="90" name="Freeform 134"/>
              <p:cNvSpPr>
                <a:spLocks noEditPoints="1"/>
              </p:cNvSpPr>
              <p:nvPr/>
            </p:nvSpPr>
            <p:spPr bwMode="auto">
              <a:xfrm>
                <a:off x="2210522" y="1841502"/>
                <a:ext cx="2852742" cy="3174996"/>
              </a:xfrm>
              <a:custGeom>
                <a:avLst/>
                <a:gdLst>
                  <a:gd name="T0" fmla="*/ 438 w 1797"/>
                  <a:gd name="T1" fmla="*/ 38 h 2000"/>
                  <a:gd name="T2" fmla="*/ 384 w 1797"/>
                  <a:gd name="T3" fmla="*/ 14 h 2000"/>
                  <a:gd name="T4" fmla="*/ 330 w 1797"/>
                  <a:gd name="T5" fmla="*/ 2 h 2000"/>
                  <a:gd name="T6" fmla="*/ 272 w 1797"/>
                  <a:gd name="T7" fmla="*/ 0 h 2000"/>
                  <a:gd name="T8" fmla="*/ 216 w 1797"/>
                  <a:gd name="T9" fmla="*/ 10 h 2000"/>
                  <a:gd name="T10" fmla="*/ 164 w 1797"/>
                  <a:gd name="T11" fmla="*/ 30 h 2000"/>
                  <a:gd name="T12" fmla="*/ 146 w 1797"/>
                  <a:gd name="T13" fmla="*/ 38 h 2000"/>
                  <a:gd name="T14" fmla="*/ 114 w 1797"/>
                  <a:gd name="T15" fmla="*/ 60 h 2000"/>
                  <a:gd name="T16" fmla="*/ 72 w 1797"/>
                  <a:gd name="T17" fmla="*/ 100 h 2000"/>
                  <a:gd name="T18" fmla="*/ 40 w 1797"/>
                  <a:gd name="T19" fmla="*/ 144 h 2000"/>
                  <a:gd name="T20" fmla="*/ 16 w 1797"/>
                  <a:gd name="T21" fmla="*/ 196 h 2000"/>
                  <a:gd name="T22" fmla="*/ 2 w 1797"/>
                  <a:gd name="T23" fmla="*/ 252 h 2000"/>
                  <a:gd name="T24" fmla="*/ 0 w 1797"/>
                  <a:gd name="T25" fmla="*/ 1708 h 2000"/>
                  <a:gd name="T26" fmla="*/ 2 w 1797"/>
                  <a:gd name="T27" fmla="*/ 1746 h 2000"/>
                  <a:gd name="T28" fmla="*/ 16 w 1797"/>
                  <a:gd name="T29" fmla="*/ 1802 h 2000"/>
                  <a:gd name="T30" fmla="*/ 40 w 1797"/>
                  <a:gd name="T31" fmla="*/ 1854 h 2000"/>
                  <a:gd name="T32" fmla="*/ 72 w 1797"/>
                  <a:gd name="T33" fmla="*/ 1900 h 2000"/>
                  <a:gd name="T34" fmla="*/ 114 w 1797"/>
                  <a:gd name="T35" fmla="*/ 1938 h 2000"/>
                  <a:gd name="T36" fmla="*/ 148 w 1797"/>
                  <a:gd name="T37" fmla="*/ 1960 h 2000"/>
                  <a:gd name="T38" fmla="*/ 200 w 1797"/>
                  <a:gd name="T39" fmla="*/ 1984 h 2000"/>
                  <a:gd name="T40" fmla="*/ 254 w 1797"/>
                  <a:gd name="T41" fmla="*/ 1996 h 2000"/>
                  <a:gd name="T42" fmla="*/ 292 w 1797"/>
                  <a:gd name="T43" fmla="*/ 2000 h 2000"/>
                  <a:gd name="T44" fmla="*/ 350 w 1797"/>
                  <a:gd name="T45" fmla="*/ 1994 h 2000"/>
                  <a:gd name="T46" fmla="*/ 404 w 1797"/>
                  <a:gd name="T47" fmla="*/ 1976 h 2000"/>
                  <a:gd name="T48" fmla="*/ 1655 w 1797"/>
                  <a:gd name="T49" fmla="*/ 1242 h 2000"/>
                  <a:gd name="T50" fmla="*/ 1687 w 1797"/>
                  <a:gd name="T51" fmla="*/ 1220 h 2000"/>
                  <a:gd name="T52" fmla="*/ 1729 w 1797"/>
                  <a:gd name="T53" fmla="*/ 1182 h 2000"/>
                  <a:gd name="T54" fmla="*/ 1761 w 1797"/>
                  <a:gd name="T55" fmla="*/ 1136 h 2000"/>
                  <a:gd name="T56" fmla="*/ 1783 w 1797"/>
                  <a:gd name="T57" fmla="*/ 1084 h 2000"/>
                  <a:gd name="T58" fmla="*/ 1795 w 1797"/>
                  <a:gd name="T59" fmla="*/ 1028 h 2000"/>
                  <a:gd name="T60" fmla="*/ 1797 w 1797"/>
                  <a:gd name="T61" fmla="*/ 990 h 2000"/>
                  <a:gd name="T62" fmla="*/ 1793 w 1797"/>
                  <a:gd name="T63" fmla="*/ 932 h 2000"/>
                  <a:gd name="T64" fmla="*/ 1775 w 1797"/>
                  <a:gd name="T65" fmla="*/ 878 h 2000"/>
                  <a:gd name="T66" fmla="*/ 1749 w 1797"/>
                  <a:gd name="T67" fmla="*/ 830 h 2000"/>
                  <a:gd name="T68" fmla="*/ 1713 w 1797"/>
                  <a:gd name="T69" fmla="*/ 786 h 2000"/>
                  <a:gd name="T70" fmla="*/ 1669 w 1797"/>
                  <a:gd name="T71" fmla="*/ 750 h 2000"/>
                  <a:gd name="T72" fmla="*/ 1539 w 1797"/>
                  <a:gd name="T73" fmla="*/ 1048 h 2000"/>
                  <a:gd name="T74" fmla="*/ 308 w 1797"/>
                  <a:gd name="T75" fmla="*/ 1770 h 2000"/>
                  <a:gd name="T76" fmla="*/ 260 w 1797"/>
                  <a:gd name="T77" fmla="*/ 1764 h 2000"/>
                  <a:gd name="T78" fmla="*/ 236 w 1797"/>
                  <a:gd name="T79" fmla="*/ 1740 h 2000"/>
                  <a:gd name="T80" fmla="*/ 226 w 1797"/>
                  <a:gd name="T81" fmla="*/ 290 h 2000"/>
                  <a:gd name="T82" fmla="*/ 236 w 1797"/>
                  <a:gd name="T83" fmla="*/ 258 h 2000"/>
                  <a:gd name="T84" fmla="*/ 260 w 1797"/>
                  <a:gd name="T85" fmla="*/ 234 h 2000"/>
                  <a:gd name="T86" fmla="*/ 308 w 1797"/>
                  <a:gd name="T87" fmla="*/ 228 h 2000"/>
                  <a:gd name="T88" fmla="*/ 1539 w 1797"/>
                  <a:gd name="T89" fmla="*/ 936 h 2000"/>
                  <a:gd name="T90" fmla="*/ 1569 w 1797"/>
                  <a:gd name="T91" fmla="*/ 974 h 2000"/>
                  <a:gd name="T92" fmla="*/ 1569 w 1797"/>
                  <a:gd name="T93" fmla="*/ 1008 h 2000"/>
                  <a:gd name="T94" fmla="*/ 1539 w 1797"/>
                  <a:gd name="T95" fmla="*/ 1048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7" h="2000">
                    <a:moveTo>
                      <a:pt x="1653" y="740"/>
                    </a:moveTo>
                    <a:lnTo>
                      <a:pt x="438" y="38"/>
                    </a:lnTo>
                    <a:lnTo>
                      <a:pt x="438" y="38"/>
                    </a:lnTo>
                    <a:lnTo>
                      <a:pt x="420" y="30"/>
                    </a:lnTo>
                    <a:lnTo>
                      <a:pt x="402" y="22"/>
                    </a:lnTo>
                    <a:lnTo>
                      <a:pt x="384" y="14"/>
                    </a:lnTo>
                    <a:lnTo>
                      <a:pt x="366" y="10"/>
                    </a:lnTo>
                    <a:lnTo>
                      <a:pt x="348" y="6"/>
                    </a:lnTo>
                    <a:lnTo>
                      <a:pt x="330" y="2"/>
                    </a:lnTo>
                    <a:lnTo>
                      <a:pt x="310" y="0"/>
                    </a:lnTo>
                    <a:lnTo>
                      <a:pt x="292" y="0"/>
                    </a:lnTo>
                    <a:lnTo>
                      <a:pt x="272" y="0"/>
                    </a:lnTo>
                    <a:lnTo>
                      <a:pt x="254" y="2"/>
                    </a:lnTo>
                    <a:lnTo>
                      <a:pt x="236" y="6"/>
                    </a:lnTo>
                    <a:lnTo>
                      <a:pt x="216" y="10"/>
                    </a:lnTo>
                    <a:lnTo>
                      <a:pt x="198" y="14"/>
                    </a:lnTo>
                    <a:lnTo>
                      <a:pt x="180" y="22"/>
                    </a:lnTo>
                    <a:lnTo>
                      <a:pt x="164" y="30"/>
                    </a:lnTo>
                    <a:lnTo>
                      <a:pt x="146" y="38"/>
                    </a:lnTo>
                    <a:lnTo>
                      <a:pt x="146" y="38"/>
                    </a:lnTo>
                    <a:lnTo>
                      <a:pt x="146" y="38"/>
                    </a:lnTo>
                    <a:lnTo>
                      <a:pt x="146" y="38"/>
                    </a:lnTo>
                    <a:lnTo>
                      <a:pt x="130" y="48"/>
                    </a:lnTo>
                    <a:lnTo>
                      <a:pt x="114" y="60"/>
                    </a:lnTo>
                    <a:lnTo>
                      <a:pt x="98" y="72"/>
                    </a:lnTo>
                    <a:lnTo>
                      <a:pt x="84" y="86"/>
                    </a:lnTo>
                    <a:lnTo>
                      <a:pt x="72" y="100"/>
                    </a:lnTo>
                    <a:lnTo>
                      <a:pt x="60" y="114"/>
                    </a:lnTo>
                    <a:lnTo>
                      <a:pt x="48" y="130"/>
                    </a:lnTo>
                    <a:lnTo>
                      <a:pt x="40" y="144"/>
                    </a:lnTo>
                    <a:lnTo>
                      <a:pt x="30" y="162"/>
                    </a:lnTo>
                    <a:lnTo>
                      <a:pt x="22" y="178"/>
                    </a:lnTo>
                    <a:lnTo>
                      <a:pt x="16" y="196"/>
                    </a:lnTo>
                    <a:lnTo>
                      <a:pt x="10" y="214"/>
                    </a:lnTo>
                    <a:lnTo>
                      <a:pt x="6" y="232"/>
                    </a:lnTo>
                    <a:lnTo>
                      <a:pt x="2" y="252"/>
                    </a:lnTo>
                    <a:lnTo>
                      <a:pt x="2" y="272"/>
                    </a:lnTo>
                    <a:lnTo>
                      <a:pt x="0" y="290"/>
                    </a:lnTo>
                    <a:lnTo>
                      <a:pt x="0" y="1708"/>
                    </a:lnTo>
                    <a:lnTo>
                      <a:pt x="0" y="1708"/>
                    </a:lnTo>
                    <a:lnTo>
                      <a:pt x="2" y="1728"/>
                    </a:lnTo>
                    <a:lnTo>
                      <a:pt x="2" y="1746"/>
                    </a:lnTo>
                    <a:lnTo>
                      <a:pt x="6" y="1766"/>
                    </a:lnTo>
                    <a:lnTo>
                      <a:pt x="10" y="1784"/>
                    </a:lnTo>
                    <a:lnTo>
                      <a:pt x="16" y="1802"/>
                    </a:lnTo>
                    <a:lnTo>
                      <a:pt x="22" y="1820"/>
                    </a:lnTo>
                    <a:lnTo>
                      <a:pt x="30" y="1838"/>
                    </a:lnTo>
                    <a:lnTo>
                      <a:pt x="40" y="1854"/>
                    </a:lnTo>
                    <a:lnTo>
                      <a:pt x="50" y="1870"/>
                    </a:lnTo>
                    <a:lnTo>
                      <a:pt x="60" y="1886"/>
                    </a:lnTo>
                    <a:lnTo>
                      <a:pt x="72" y="1900"/>
                    </a:lnTo>
                    <a:lnTo>
                      <a:pt x="86" y="1914"/>
                    </a:lnTo>
                    <a:lnTo>
                      <a:pt x="100" y="1926"/>
                    </a:lnTo>
                    <a:lnTo>
                      <a:pt x="114" y="1938"/>
                    </a:lnTo>
                    <a:lnTo>
                      <a:pt x="130" y="1950"/>
                    </a:lnTo>
                    <a:lnTo>
                      <a:pt x="148" y="1960"/>
                    </a:lnTo>
                    <a:lnTo>
                      <a:pt x="148" y="1960"/>
                    </a:lnTo>
                    <a:lnTo>
                      <a:pt x="164" y="1970"/>
                    </a:lnTo>
                    <a:lnTo>
                      <a:pt x="182" y="1978"/>
                    </a:lnTo>
                    <a:lnTo>
                      <a:pt x="200" y="1984"/>
                    </a:lnTo>
                    <a:lnTo>
                      <a:pt x="218" y="1990"/>
                    </a:lnTo>
                    <a:lnTo>
                      <a:pt x="236" y="1994"/>
                    </a:lnTo>
                    <a:lnTo>
                      <a:pt x="254" y="1996"/>
                    </a:lnTo>
                    <a:lnTo>
                      <a:pt x="274" y="1998"/>
                    </a:lnTo>
                    <a:lnTo>
                      <a:pt x="292" y="2000"/>
                    </a:lnTo>
                    <a:lnTo>
                      <a:pt x="292" y="2000"/>
                    </a:lnTo>
                    <a:lnTo>
                      <a:pt x="312" y="1998"/>
                    </a:lnTo>
                    <a:lnTo>
                      <a:pt x="330" y="1996"/>
                    </a:lnTo>
                    <a:lnTo>
                      <a:pt x="350" y="1994"/>
                    </a:lnTo>
                    <a:lnTo>
                      <a:pt x="368" y="1988"/>
                    </a:lnTo>
                    <a:lnTo>
                      <a:pt x="386" y="1984"/>
                    </a:lnTo>
                    <a:lnTo>
                      <a:pt x="404" y="1976"/>
                    </a:lnTo>
                    <a:lnTo>
                      <a:pt x="422" y="1968"/>
                    </a:lnTo>
                    <a:lnTo>
                      <a:pt x="440" y="1958"/>
                    </a:lnTo>
                    <a:lnTo>
                      <a:pt x="1655" y="1242"/>
                    </a:lnTo>
                    <a:lnTo>
                      <a:pt x="1655" y="1242"/>
                    </a:lnTo>
                    <a:lnTo>
                      <a:pt x="1671" y="1232"/>
                    </a:lnTo>
                    <a:lnTo>
                      <a:pt x="1687" y="1220"/>
                    </a:lnTo>
                    <a:lnTo>
                      <a:pt x="1701" y="1208"/>
                    </a:lnTo>
                    <a:lnTo>
                      <a:pt x="1715" y="1196"/>
                    </a:lnTo>
                    <a:lnTo>
                      <a:pt x="1729" y="1182"/>
                    </a:lnTo>
                    <a:lnTo>
                      <a:pt x="1739" y="1166"/>
                    </a:lnTo>
                    <a:lnTo>
                      <a:pt x="1751" y="1152"/>
                    </a:lnTo>
                    <a:lnTo>
                      <a:pt x="1761" y="1136"/>
                    </a:lnTo>
                    <a:lnTo>
                      <a:pt x="1769" y="1118"/>
                    </a:lnTo>
                    <a:lnTo>
                      <a:pt x="1777" y="1102"/>
                    </a:lnTo>
                    <a:lnTo>
                      <a:pt x="1783" y="1084"/>
                    </a:lnTo>
                    <a:lnTo>
                      <a:pt x="1789" y="1066"/>
                    </a:lnTo>
                    <a:lnTo>
                      <a:pt x="1793" y="1048"/>
                    </a:lnTo>
                    <a:lnTo>
                      <a:pt x="1795" y="1028"/>
                    </a:lnTo>
                    <a:lnTo>
                      <a:pt x="1797" y="1010"/>
                    </a:lnTo>
                    <a:lnTo>
                      <a:pt x="1797" y="990"/>
                    </a:lnTo>
                    <a:lnTo>
                      <a:pt x="1797" y="990"/>
                    </a:lnTo>
                    <a:lnTo>
                      <a:pt x="1797" y="970"/>
                    </a:lnTo>
                    <a:lnTo>
                      <a:pt x="1795" y="952"/>
                    </a:lnTo>
                    <a:lnTo>
                      <a:pt x="1793" y="932"/>
                    </a:lnTo>
                    <a:lnTo>
                      <a:pt x="1787" y="914"/>
                    </a:lnTo>
                    <a:lnTo>
                      <a:pt x="1783" y="896"/>
                    </a:lnTo>
                    <a:lnTo>
                      <a:pt x="1775" y="878"/>
                    </a:lnTo>
                    <a:lnTo>
                      <a:pt x="1767" y="862"/>
                    </a:lnTo>
                    <a:lnTo>
                      <a:pt x="1759" y="844"/>
                    </a:lnTo>
                    <a:lnTo>
                      <a:pt x="1749" y="830"/>
                    </a:lnTo>
                    <a:lnTo>
                      <a:pt x="1739" y="814"/>
                    </a:lnTo>
                    <a:lnTo>
                      <a:pt x="1727" y="800"/>
                    </a:lnTo>
                    <a:lnTo>
                      <a:pt x="1713" y="786"/>
                    </a:lnTo>
                    <a:lnTo>
                      <a:pt x="1699" y="772"/>
                    </a:lnTo>
                    <a:lnTo>
                      <a:pt x="1685" y="760"/>
                    </a:lnTo>
                    <a:lnTo>
                      <a:pt x="1669" y="750"/>
                    </a:lnTo>
                    <a:lnTo>
                      <a:pt x="1653" y="740"/>
                    </a:lnTo>
                    <a:lnTo>
                      <a:pt x="1653" y="740"/>
                    </a:lnTo>
                    <a:close/>
                    <a:moveTo>
                      <a:pt x="1539" y="1048"/>
                    </a:moveTo>
                    <a:lnTo>
                      <a:pt x="324" y="1764"/>
                    </a:lnTo>
                    <a:lnTo>
                      <a:pt x="324" y="1764"/>
                    </a:lnTo>
                    <a:lnTo>
                      <a:pt x="308" y="1770"/>
                    </a:lnTo>
                    <a:lnTo>
                      <a:pt x="292" y="1772"/>
                    </a:lnTo>
                    <a:lnTo>
                      <a:pt x="276" y="1770"/>
                    </a:lnTo>
                    <a:lnTo>
                      <a:pt x="260" y="1764"/>
                    </a:lnTo>
                    <a:lnTo>
                      <a:pt x="260" y="1764"/>
                    </a:lnTo>
                    <a:lnTo>
                      <a:pt x="246" y="1754"/>
                    </a:lnTo>
                    <a:lnTo>
                      <a:pt x="236" y="1740"/>
                    </a:lnTo>
                    <a:lnTo>
                      <a:pt x="228" y="1726"/>
                    </a:lnTo>
                    <a:lnTo>
                      <a:pt x="226" y="1708"/>
                    </a:lnTo>
                    <a:lnTo>
                      <a:pt x="226" y="290"/>
                    </a:lnTo>
                    <a:lnTo>
                      <a:pt x="226" y="290"/>
                    </a:lnTo>
                    <a:lnTo>
                      <a:pt x="228" y="274"/>
                    </a:lnTo>
                    <a:lnTo>
                      <a:pt x="236" y="258"/>
                    </a:lnTo>
                    <a:lnTo>
                      <a:pt x="246" y="244"/>
                    </a:lnTo>
                    <a:lnTo>
                      <a:pt x="260" y="234"/>
                    </a:lnTo>
                    <a:lnTo>
                      <a:pt x="260" y="234"/>
                    </a:lnTo>
                    <a:lnTo>
                      <a:pt x="276" y="228"/>
                    </a:lnTo>
                    <a:lnTo>
                      <a:pt x="292" y="226"/>
                    </a:lnTo>
                    <a:lnTo>
                      <a:pt x="308" y="228"/>
                    </a:lnTo>
                    <a:lnTo>
                      <a:pt x="324" y="234"/>
                    </a:lnTo>
                    <a:lnTo>
                      <a:pt x="1539" y="936"/>
                    </a:lnTo>
                    <a:lnTo>
                      <a:pt x="1539" y="936"/>
                    </a:lnTo>
                    <a:lnTo>
                      <a:pt x="1553" y="946"/>
                    </a:lnTo>
                    <a:lnTo>
                      <a:pt x="1563" y="958"/>
                    </a:lnTo>
                    <a:lnTo>
                      <a:pt x="1569" y="974"/>
                    </a:lnTo>
                    <a:lnTo>
                      <a:pt x="1571" y="992"/>
                    </a:lnTo>
                    <a:lnTo>
                      <a:pt x="1571" y="992"/>
                    </a:lnTo>
                    <a:lnTo>
                      <a:pt x="1569" y="1008"/>
                    </a:lnTo>
                    <a:lnTo>
                      <a:pt x="1563" y="1024"/>
                    </a:lnTo>
                    <a:lnTo>
                      <a:pt x="1553" y="1036"/>
                    </a:lnTo>
                    <a:lnTo>
                      <a:pt x="1539" y="1048"/>
                    </a:lnTo>
                    <a:lnTo>
                      <a:pt x="1539" y="10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sp>
            <p:nvSpPr>
              <p:cNvPr id="91" name="Freeform 135"/>
              <p:cNvSpPr>
                <a:spLocks noEditPoints="1"/>
              </p:cNvSpPr>
              <p:nvPr/>
            </p:nvSpPr>
            <p:spPr bwMode="auto">
              <a:xfrm>
                <a:off x="6288088" y="1841500"/>
                <a:ext cx="2855913" cy="3175000"/>
              </a:xfrm>
              <a:custGeom>
                <a:avLst/>
                <a:gdLst>
                  <a:gd name="T0" fmla="*/ 438 w 1799"/>
                  <a:gd name="T1" fmla="*/ 38 h 2000"/>
                  <a:gd name="T2" fmla="*/ 384 w 1799"/>
                  <a:gd name="T3" fmla="*/ 14 h 2000"/>
                  <a:gd name="T4" fmla="*/ 330 w 1799"/>
                  <a:gd name="T5" fmla="*/ 2 h 2000"/>
                  <a:gd name="T6" fmla="*/ 272 w 1799"/>
                  <a:gd name="T7" fmla="*/ 0 h 2000"/>
                  <a:gd name="T8" fmla="*/ 216 w 1799"/>
                  <a:gd name="T9" fmla="*/ 10 h 2000"/>
                  <a:gd name="T10" fmla="*/ 164 w 1799"/>
                  <a:gd name="T11" fmla="*/ 30 h 2000"/>
                  <a:gd name="T12" fmla="*/ 146 w 1799"/>
                  <a:gd name="T13" fmla="*/ 38 h 2000"/>
                  <a:gd name="T14" fmla="*/ 114 w 1799"/>
                  <a:gd name="T15" fmla="*/ 60 h 2000"/>
                  <a:gd name="T16" fmla="*/ 72 w 1799"/>
                  <a:gd name="T17" fmla="*/ 100 h 2000"/>
                  <a:gd name="T18" fmla="*/ 40 w 1799"/>
                  <a:gd name="T19" fmla="*/ 144 h 2000"/>
                  <a:gd name="T20" fmla="*/ 16 w 1799"/>
                  <a:gd name="T21" fmla="*/ 196 h 2000"/>
                  <a:gd name="T22" fmla="*/ 4 w 1799"/>
                  <a:gd name="T23" fmla="*/ 252 h 2000"/>
                  <a:gd name="T24" fmla="*/ 0 w 1799"/>
                  <a:gd name="T25" fmla="*/ 1708 h 2000"/>
                  <a:gd name="T26" fmla="*/ 4 w 1799"/>
                  <a:gd name="T27" fmla="*/ 1746 h 2000"/>
                  <a:gd name="T28" fmla="*/ 16 w 1799"/>
                  <a:gd name="T29" fmla="*/ 1802 h 2000"/>
                  <a:gd name="T30" fmla="*/ 40 w 1799"/>
                  <a:gd name="T31" fmla="*/ 1854 h 2000"/>
                  <a:gd name="T32" fmla="*/ 72 w 1799"/>
                  <a:gd name="T33" fmla="*/ 1900 h 2000"/>
                  <a:gd name="T34" fmla="*/ 114 w 1799"/>
                  <a:gd name="T35" fmla="*/ 1938 h 2000"/>
                  <a:gd name="T36" fmla="*/ 148 w 1799"/>
                  <a:gd name="T37" fmla="*/ 1960 h 2000"/>
                  <a:gd name="T38" fmla="*/ 198 w 1799"/>
                  <a:gd name="T39" fmla="*/ 1984 h 2000"/>
                  <a:gd name="T40" fmla="*/ 254 w 1799"/>
                  <a:gd name="T41" fmla="*/ 1996 h 2000"/>
                  <a:gd name="T42" fmla="*/ 292 w 1799"/>
                  <a:gd name="T43" fmla="*/ 2000 h 2000"/>
                  <a:gd name="T44" fmla="*/ 350 w 1799"/>
                  <a:gd name="T45" fmla="*/ 1994 h 2000"/>
                  <a:gd name="T46" fmla="*/ 404 w 1799"/>
                  <a:gd name="T47" fmla="*/ 1976 h 2000"/>
                  <a:gd name="T48" fmla="*/ 1655 w 1799"/>
                  <a:gd name="T49" fmla="*/ 1242 h 2000"/>
                  <a:gd name="T50" fmla="*/ 1687 w 1799"/>
                  <a:gd name="T51" fmla="*/ 1220 h 2000"/>
                  <a:gd name="T52" fmla="*/ 1727 w 1799"/>
                  <a:gd name="T53" fmla="*/ 1182 h 2000"/>
                  <a:gd name="T54" fmla="*/ 1761 w 1799"/>
                  <a:gd name="T55" fmla="*/ 1136 h 2000"/>
                  <a:gd name="T56" fmla="*/ 1783 w 1799"/>
                  <a:gd name="T57" fmla="*/ 1084 h 2000"/>
                  <a:gd name="T58" fmla="*/ 1795 w 1799"/>
                  <a:gd name="T59" fmla="*/ 1028 h 2000"/>
                  <a:gd name="T60" fmla="*/ 1799 w 1799"/>
                  <a:gd name="T61" fmla="*/ 990 h 2000"/>
                  <a:gd name="T62" fmla="*/ 1793 w 1799"/>
                  <a:gd name="T63" fmla="*/ 932 h 2000"/>
                  <a:gd name="T64" fmla="*/ 1775 w 1799"/>
                  <a:gd name="T65" fmla="*/ 878 h 2000"/>
                  <a:gd name="T66" fmla="*/ 1749 w 1799"/>
                  <a:gd name="T67" fmla="*/ 828 h 2000"/>
                  <a:gd name="T68" fmla="*/ 1713 w 1799"/>
                  <a:gd name="T69" fmla="*/ 786 h 2000"/>
                  <a:gd name="T70" fmla="*/ 1669 w 1799"/>
                  <a:gd name="T71" fmla="*/ 750 h 2000"/>
                  <a:gd name="T72" fmla="*/ 1539 w 1799"/>
                  <a:gd name="T73" fmla="*/ 1048 h 2000"/>
                  <a:gd name="T74" fmla="*/ 308 w 1799"/>
                  <a:gd name="T75" fmla="*/ 1770 h 2000"/>
                  <a:gd name="T76" fmla="*/ 260 w 1799"/>
                  <a:gd name="T77" fmla="*/ 1764 h 2000"/>
                  <a:gd name="T78" fmla="*/ 236 w 1799"/>
                  <a:gd name="T79" fmla="*/ 1740 h 2000"/>
                  <a:gd name="T80" fmla="*/ 226 w 1799"/>
                  <a:gd name="T81" fmla="*/ 290 h 2000"/>
                  <a:gd name="T82" fmla="*/ 236 w 1799"/>
                  <a:gd name="T83" fmla="*/ 258 h 2000"/>
                  <a:gd name="T84" fmla="*/ 260 w 1799"/>
                  <a:gd name="T85" fmla="*/ 234 h 2000"/>
                  <a:gd name="T86" fmla="*/ 308 w 1799"/>
                  <a:gd name="T87" fmla="*/ 228 h 2000"/>
                  <a:gd name="T88" fmla="*/ 1539 w 1799"/>
                  <a:gd name="T89" fmla="*/ 936 h 2000"/>
                  <a:gd name="T90" fmla="*/ 1569 w 1799"/>
                  <a:gd name="T91" fmla="*/ 974 h 2000"/>
                  <a:gd name="T92" fmla="*/ 1569 w 1799"/>
                  <a:gd name="T93" fmla="*/ 1008 h 2000"/>
                  <a:gd name="T94" fmla="*/ 1539 w 1799"/>
                  <a:gd name="T95" fmla="*/ 1048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9" h="2000">
                    <a:moveTo>
                      <a:pt x="1653" y="740"/>
                    </a:moveTo>
                    <a:lnTo>
                      <a:pt x="438" y="38"/>
                    </a:lnTo>
                    <a:lnTo>
                      <a:pt x="438" y="38"/>
                    </a:lnTo>
                    <a:lnTo>
                      <a:pt x="420" y="30"/>
                    </a:lnTo>
                    <a:lnTo>
                      <a:pt x="402" y="22"/>
                    </a:lnTo>
                    <a:lnTo>
                      <a:pt x="384" y="14"/>
                    </a:lnTo>
                    <a:lnTo>
                      <a:pt x="366" y="10"/>
                    </a:lnTo>
                    <a:lnTo>
                      <a:pt x="348" y="6"/>
                    </a:lnTo>
                    <a:lnTo>
                      <a:pt x="330" y="2"/>
                    </a:lnTo>
                    <a:lnTo>
                      <a:pt x="310" y="0"/>
                    </a:lnTo>
                    <a:lnTo>
                      <a:pt x="292" y="0"/>
                    </a:lnTo>
                    <a:lnTo>
                      <a:pt x="272" y="0"/>
                    </a:lnTo>
                    <a:lnTo>
                      <a:pt x="254" y="2"/>
                    </a:lnTo>
                    <a:lnTo>
                      <a:pt x="236" y="6"/>
                    </a:lnTo>
                    <a:lnTo>
                      <a:pt x="216" y="10"/>
                    </a:lnTo>
                    <a:lnTo>
                      <a:pt x="198" y="14"/>
                    </a:lnTo>
                    <a:lnTo>
                      <a:pt x="180" y="22"/>
                    </a:lnTo>
                    <a:lnTo>
                      <a:pt x="164" y="30"/>
                    </a:lnTo>
                    <a:lnTo>
                      <a:pt x="146" y="38"/>
                    </a:lnTo>
                    <a:lnTo>
                      <a:pt x="146" y="38"/>
                    </a:lnTo>
                    <a:lnTo>
                      <a:pt x="146" y="38"/>
                    </a:lnTo>
                    <a:lnTo>
                      <a:pt x="146" y="38"/>
                    </a:lnTo>
                    <a:lnTo>
                      <a:pt x="130" y="48"/>
                    </a:lnTo>
                    <a:lnTo>
                      <a:pt x="114" y="60"/>
                    </a:lnTo>
                    <a:lnTo>
                      <a:pt x="98" y="72"/>
                    </a:lnTo>
                    <a:lnTo>
                      <a:pt x="84" y="86"/>
                    </a:lnTo>
                    <a:lnTo>
                      <a:pt x="72" y="100"/>
                    </a:lnTo>
                    <a:lnTo>
                      <a:pt x="60" y="114"/>
                    </a:lnTo>
                    <a:lnTo>
                      <a:pt x="50" y="130"/>
                    </a:lnTo>
                    <a:lnTo>
                      <a:pt x="40" y="144"/>
                    </a:lnTo>
                    <a:lnTo>
                      <a:pt x="30" y="162"/>
                    </a:lnTo>
                    <a:lnTo>
                      <a:pt x="22" y="178"/>
                    </a:lnTo>
                    <a:lnTo>
                      <a:pt x="16" y="196"/>
                    </a:lnTo>
                    <a:lnTo>
                      <a:pt x="10" y="214"/>
                    </a:lnTo>
                    <a:lnTo>
                      <a:pt x="6" y="232"/>
                    </a:lnTo>
                    <a:lnTo>
                      <a:pt x="4" y="252"/>
                    </a:lnTo>
                    <a:lnTo>
                      <a:pt x="2" y="272"/>
                    </a:lnTo>
                    <a:lnTo>
                      <a:pt x="0" y="290"/>
                    </a:lnTo>
                    <a:lnTo>
                      <a:pt x="0" y="1708"/>
                    </a:lnTo>
                    <a:lnTo>
                      <a:pt x="0" y="1708"/>
                    </a:lnTo>
                    <a:lnTo>
                      <a:pt x="2" y="1728"/>
                    </a:lnTo>
                    <a:lnTo>
                      <a:pt x="4" y="1746"/>
                    </a:lnTo>
                    <a:lnTo>
                      <a:pt x="6" y="1766"/>
                    </a:lnTo>
                    <a:lnTo>
                      <a:pt x="10" y="1784"/>
                    </a:lnTo>
                    <a:lnTo>
                      <a:pt x="16" y="1802"/>
                    </a:lnTo>
                    <a:lnTo>
                      <a:pt x="22" y="1820"/>
                    </a:lnTo>
                    <a:lnTo>
                      <a:pt x="30" y="1838"/>
                    </a:lnTo>
                    <a:lnTo>
                      <a:pt x="40" y="1854"/>
                    </a:lnTo>
                    <a:lnTo>
                      <a:pt x="50" y="1870"/>
                    </a:lnTo>
                    <a:lnTo>
                      <a:pt x="60" y="1886"/>
                    </a:lnTo>
                    <a:lnTo>
                      <a:pt x="72" y="1900"/>
                    </a:lnTo>
                    <a:lnTo>
                      <a:pt x="86" y="1914"/>
                    </a:lnTo>
                    <a:lnTo>
                      <a:pt x="100" y="1926"/>
                    </a:lnTo>
                    <a:lnTo>
                      <a:pt x="114" y="1938"/>
                    </a:lnTo>
                    <a:lnTo>
                      <a:pt x="130" y="1950"/>
                    </a:lnTo>
                    <a:lnTo>
                      <a:pt x="148" y="1960"/>
                    </a:lnTo>
                    <a:lnTo>
                      <a:pt x="148" y="1960"/>
                    </a:lnTo>
                    <a:lnTo>
                      <a:pt x="164" y="1970"/>
                    </a:lnTo>
                    <a:lnTo>
                      <a:pt x="182" y="1978"/>
                    </a:lnTo>
                    <a:lnTo>
                      <a:pt x="198" y="1984"/>
                    </a:lnTo>
                    <a:lnTo>
                      <a:pt x="218" y="1990"/>
                    </a:lnTo>
                    <a:lnTo>
                      <a:pt x="236" y="1994"/>
                    </a:lnTo>
                    <a:lnTo>
                      <a:pt x="254" y="1996"/>
                    </a:lnTo>
                    <a:lnTo>
                      <a:pt x="272" y="1998"/>
                    </a:lnTo>
                    <a:lnTo>
                      <a:pt x="292" y="2000"/>
                    </a:lnTo>
                    <a:lnTo>
                      <a:pt x="292" y="2000"/>
                    </a:lnTo>
                    <a:lnTo>
                      <a:pt x="312" y="1998"/>
                    </a:lnTo>
                    <a:lnTo>
                      <a:pt x="330" y="1996"/>
                    </a:lnTo>
                    <a:lnTo>
                      <a:pt x="350" y="1994"/>
                    </a:lnTo>
                    <a:lnTo>
                      <a:pt x="368" y="1988"/>
                    </a:lnTo>
                    <a:lnTo>
                      <a:pt x="386" y="1984"/>
                    </a:lnTo>
                    <a:lnTo>
                      <a:pt x="404" y="1976"/>
                    </a:lnTo>
                    <a:lnTo>
                      <a:pt x="422" y="1968"/>
                    </a:lnTo>
                    <a:lnTo>
                      <a:pt x="440" y="1958"/>
                    </a:lnTo>
                    <a:lnTo>
                      <a:pt x="1655" y="1242"/>
                    </a:lnTo>
                    <a:lnTo>
                      <a:pt x="1655" y="1242"/>
                    </a:lnTo>
                    <a:lnTo>
                      <a:pt x="1671" y="1232"/>
                    </a:lnTo>
                    <a:lnTo>
                      <a:pt x="1687" y="1220"/>
                    </a:lnTo>
                    <a:lnTo>
                      <a:pt x="1701" y="1208"/>
                    </a:lnTo>
                    <a:lnTo>
                      <a:pt x="1715" y="1196"/>
                    </a:lnTo>
                    <a:lnTo>
                      <a:pt x="1727" y="1182"/>
                    </a:lnTo>
                    <a:lnTo>
                      <a:pt x="1739" y="1166"/>
                    </a:lnTo>
                    <a:lnTo>
                      <a:pt x="1751" y="1152"/>
                    </a:lnTo>
                    <a:lnTo>
                      <a:pt x="1761" y="1136"/>
                    </a:lnTo>
                    <a:lnTo>
                      <a:pt x="1769" y="1120"/>
                    </a:lnTo>
                    <a:lnTo>
                      <a:pt x="1777" y="1102"/>
                    </a:lnTo>
                    <a:lnTo>
                      <a:pt x="1783" y="1084"/>
                    </a:lnTo>
                    <a:lnTo>
                      <a:pt x="1789" y="1066"/>
                    </a:lnTo>
                    <a:lnTo>
                      <a:pt x="1793" y="1048"/>
                    </a:lnTo>
                    <a:lnTo>
                      <a:pt x="1795" y="1028"/>
                    </a:lnTo>
                    <a:lnTo>
                      <a:pt x="1797" y="1010"/>
                    </a:lnTo>
                    <a:lnTo>
                      <a:pt x="1799" y="990"/>
                    </a:lnTo>
                    <a:lnTo>
                      <a:pt x="1799" y="990"/>
                    </a:lnTo>
                    <a:lnTo>
                      <a:pt x="1797" y="970"/>
                    </a:lnTo>
                    <a:lnTo>
                      <a:pt x="1795" y="952"/>
                    </a:lnTo>
                    <a:lnTo>
                      <a:pt x="1793" y="932"/>
                    </a:lnTo>
                    <a:lnTo>
                      <a:pt x="1787" y="914"/>
                    </a:lnTo>
                    <a:lnTo>
                      <a:pt x="1783" y="896"/>
                    </a:lnTo>
                    <a:lnTo>
                      <a:pt x="1775" y="878"/>
                    </a:lnTo>
                    <a:lnTo>
                      <a:pt x="1767" y="862"/>
                    </a:lnTo>
                    <a:lnTo>
                      <a:pt x="1759" y="844"/>
                    </a:lnTo>
                    <a:lnTo>
                      <a:pt x="1749" y="828"/>
                    </a:lnTo>
                    <a:lnTo>
                      <a:pt x="1737" y="814"/>
                    </a:lnTo>
                    <a:lnTo>
                      <a:pt x="1725" y="800"/>
                    </a:lnTo>
                    <a:lnTo>
                      <a:pt x="1713" y="786"/>
                    </a:lnTo>
                    <a:lnTo>
                      <a:pt x="1699" y="772"/>
                    </a:lnTo>
                    <a:lnTo>
                      <a:pt x="1685" y="760"/>
                    </a:lnTo>
                    <a:lnTo>
                      <a:pt x="1669" y="750"/>
                    </a:lnTo>
                    <a:lnTo>
                      <a:pt x="1653" y="740"/>
                    </a:lnTo>
                    <a:lnTo>
                      <a:pt x="1653" y="740"/>
                    </a:lnTo>
                    <a:close/>
                    <a:moveTo>
                      <a:pt x="1539" y="1048"/>
                    </a:moveTo>
                    <a:lnTo>
                      <a:pt x="324" y="1764"/>
                    </a:lnTo>
                    <a:lnTo>
                      <a:pt x="324" y="1764"/>
                    </a:lnTo>
                    <a:lnTo>
                      <a:pt x="308" y="1770"/>
                    </a:lnTo>
                    <a:lnTo>
                      <a:pt x="292" y="1772"/>
                    </a:lnTo>
                    <a:lnTo>
                      <a:pt x="276" y="1770"/>
                    </a:lnTo>
                    <a:lnTo>
                      <a:pt x="260" y="1764"/>
                    </a:lnTo>
                    <a:lnTo>
                      <a:pt x="260" y="1764"/>
                    </a:lnTo>
                    <a:lnTo>
                      <a:pt x="246" y="1754"/>
                    </a:lnTo>
                    <a:lnTo>
                      <a:pt x="236" y="1740"/>
                    </a:lnTo>
                    <a:lnTo>
                      <a:pt x="230" y="1726"/>
                    </a:lnTo>
                    <a:lnTo>
                      <a:pt x="226" y="1708"/>
                    </a:lnTo>
                    <a:lnTo>
                      <a:pt x="226" y="290"/>
                    </a:lnTo>
                    <a:lnTo>
                      <a:pt x="226" y="290"/>
                    </a:lnTo>
                    <a:lnTo>
                      <a:pt x="230" y="274"/>
                    </a:lnTo>
                    <a:lnTo>
                      <a:pt x="236" y="258"/>
                    </a:lnTo>
                    <a:lnTo>
                      <a:pt x="246" y="244"/>
                    </a:lnTo>
                    <a:lnTo>
                      <a:pt x="260" y="234"/>
                    </a:lnTo>
                    <a:lnTo>
                      <a:pt x="260" y="234"/>
                    </a:lnTo>
                    <a:lnTo>
                      <a:pt x="276" y="228"/>
                    </a:lnTo>
                    <a:lnTo>
                      <a:pt x="292" y="226"/>
                    </a:lnTo>
                    <a:lnTo>
                      <a:pt x="308" y="228"/>
                    </a:lnTo>
                    <a:lnTo>
                      <a:pt x="324" y="234"/>
                    </a:lnTo>
                    <a:lnTo>
                      <a:pt x="1539" y="936"/>
                    </a:lnTo>
                    <a:lnTo>
                      <a:pt x="1539" y="936"/>
                    </a:lnTo>
                    <a:lnTo>
                      <a:pt x="1553" y="946"/>
                    </a:lnTo>
                    <a:lnTo>
                      <a:pt x="1563" y="958"/>
                    </a:lnTo>
                    <a:lnTo>
                      <a:pt x="1569" y="974"/>
                    </a:lnTo>
                    <a:lnTo>
                      <a:pt x="1571" y="992"/>
                    </a:lnTo>
                    <a:lnTo>
                      <a:pt x="1571" y="992"/>
                    </a:lnTo>
                    <a:lnTo>
                      <a:pt x="1569" y="1008"/>
                    </a:lnTo>
                    <a:lnTo>
                      <a:pt x="1563" y="1024"/>
                    </a:lnTo>
                    <a:lnTo>
                      <a:pt x="1553" y="1036"/>
                    </a:lnTo>
                    <a:lnTo>
                      <a:pt x="1539" y="1048"/>
                    </a:lnTo>
                    <a:lnTo>
                      <a:pt x="1539" y="10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grpSp>
        <p:grpSp>
          <p:nvGrpSpPr>
            <p:cNvPr id="92" name="Group 91"/>
            <p:cNvGrpSpPr/>
            <p:nvPr/>
          </p:nvGrpSpPr>
          <p:grpSpPr>
            <a:xfrm>
              <a:off x="4843762" y="4157672"/>
              <a:ext cx="708241" cy="706812"/>
              <a:chOff x="2946400" y="279400"/>
              <a:chExt cx="6299200" cy="6286500"/>
            </a:xfrm>
            <a:solidFill>
              <a:srgbClr val="FFFFFF"/>
            </a:solidFill>
          </p:grpSpPr>
          <p:sp>
            <p:nvSpPr>
              <p:cNvPr id="93" name="Freeform 53"/>
              <p:cNvSpPr>
                <a:spLocks noEditPoints="1"/>
              </p:cNvSpPr>
              <p:nvPr/>
            </p:nvSpPr>
            <p:spPr bwMode="auto">
              <a:xfrm>
                <a:off x="2946400" y="279400"/>
                <a:ext cx="6299200" cy="6286500"/>
              </a:xfrm>
              <a:custGeom>
                <a:avLst/>
                <a:gdLst>
                  <a:gd name="T0" fmla="*/ 3462 w 3968"/>
                  <a:gd name="T1" fmla="*/ 1461 h 3960"/>
                  <a:gd name="T2" fmla="*/ 3512 w 3968"/>
                  <a:gd name="T3" fmla="*/ 1153 h 3960"/>
                  <a:gd name="T4" fmla="*/ 3542 w 3968"/>
                  <a:gd name="T5" fmla="*/ 771 h 3960"/>
                  <a:gd name="T6" fmla="*/ 3104 w 3968"/>
                  <a:gd name="T7" fmla="*/ 362 h 3960"/>
                  <a:gd name="T8" fmla="*/ 2729 w 3968"/>
                  <a:gd name="T9" fmla="*/ 529 h 3960"/>
                  <a:gd name="T10" fmla="*/ 2485 w 3968"/>
                  <a:gd name="T11" fmla="*/ 430 h 3960"/>
                  <a:gd name="T12" fmla="*/ 2373 w 3968"/>
                  <a:gd name="T13" fmla="*/ 78 h 3960"/>
                  <a:gd name="T14" fmla="*/ 1707 w 3968"/>
                  <a:gd name="T15" fmla="*/ 22 h 3960"/>
                  <a:gd name="T16" fmla="*/ 1493 w 3968"/>
                  <a:gd name="T17" fmla="*/ 322 h 3960"/>
                  <a:gd name="T18" fmla="*/ 1367 w 3968"/>
                  <a:gd name="T19" fmla="*/ 537 h 3960"/>
                  <a:gd name="T20" fmla="*/ 993 w 3968"/>
                  <a:gd name="T21" fmla="*/ 356 h 3960"/>
                  <a:gd name="T22" fmla="*/ 582 w 3968"/>
                  <a:gd name="T23" fmla="*/ 579 h 3960"/>
                  <a:gd name="T24" fmla="*/ 378 w 3968"/>
                  <a:gd name="T25" fmla="*/ 1011 h 3960"/>
                  <a:gd name="T26" fmla="*/ 574 w 3968"/>
                  <a:gd name="T27" fmla="*/ 1329 h 3960"/>
                  <a:gd name="T28" fmla="*/ 242 w 3968"/>
                  <a:gd name="T29" fmla="*/ 1498 h 3960"/>
                  <a:gd name="T30" fmla="*/ 14 w 3968"/>
                  <a:gd name="T31" fmla="*/ 1814 h 3960"/>
                  <a:gd name="T32" fmla="*/ 62 w 3968"/>
                  <a:gd name="T33" fmla="*/ 2360 h 3960"/>
                  <a:gd name="T34" fmla="*/ 466 w 3968"/>
                  <a:gd name="T35" fmla="*/ 2483 h 3960"/>
                  <a:gd name="T36" fmla="*/ 506 w 3968"/>
                  <a:gd name="T37" fmla="*/ 2749 h 3960"/>
                  <a:gd name="T38" fmla="*/ 388 w 3968"/>
                  <a:gd name="T39" fmla="*/ 3119 h 3960"/>
                  <a:gd name="T40" fmla="*/ 850 w 3968"/>
                  <a:gd name="T41" fmla="*/ 3592 h 3960"/>
                  <a:gd name="T42" fmla="*/ 1229 w 3968"/>
                  <a:gd name="T43" fmla="*/ 3441 h 3960"/>
                  <a:gd name="T44" fmla="*/ 1443 w 3968"/>
                  <a:gd name="T45" fmla="*/ 3476 h 3960"/>
                  <a:gd name="T46" fmla="*/ 1545 w 3968"/>
                  <a:gd name="T47" fmla="*/ 3840 h 3960"/>
                  <a:gd name="T48" fmla="*/ 2073 w 3968"/>
                  <a:gd name="T49" fmla="*/ 3958 h 3960"/>
                  <a:gd name="T50" fmla="*/ 2445 w 3968"/>
                  <a:gd name="T51" fmla="*/ 3768 h 3960"/>
                  <a:gd name="T52" fmla="*/ 2521 w 3968"/>
                  <a:gd name="T53" fmla="*/ 3435 h 3960"/>
                  <a:gd name="T54" fmla="*/ 2905 w 3968"/>
                  <a:gd name="T55" fmla="*/ 3570 h 3960"/>
                  <a:gd name="T56" fmla="*/ 3290 w 3968"/>
                  <a:gd name="T57" fmla="*/ 3465 h 3960"/>
                  <a:gd name="T58" fmla="*/ 3614 w 3968"/>
                  <a:gd name="T59" fmla="*/ 3055 h 3960"/>
                  <a:gd name="T60" fmla="*/ 3408 w 3968"/>
                  <a:gd name="T61" fmla="*/ 2683 h 3960"/>
                  <a:gd name="T62" fmla="*/ 3574 w 3968"/>
                  <a:gd name="T63" fmla="*/ 2479 h 3960"/>
                  <a:gd name="T64" fmla="*/ 3920 w 3968"/>
                  <a:gd name="T65" fmla="*/ 2302 h 3960"/>
                  <a:gd name="T66" fmla="*/ 3932 w 3968"/>
                  <a:gd name="T67" fmla="*/ 1696 h 3960"/>
                  <a:gd name="T68" fmla="*/ 3538 w 3968"/>
                  <a:gd name="T69" fmla="*/ 2268 h 3960"/>
                  <a:gd name="T70" fmla="*/ 3196 w 3968"/>
                  <a:gd name="T71" fmla="*/ 2557 h 3960"/>
                  <a:gd name="T72" fmla="*/ 3288 w 3968"/>
                  <a:gd name="T73" fmla="*/ 2873 h 3960"/>
                  <a:gd name="T74" fmla="*/ 3120 w 3968"/>
                  <a:gd name="T75" fmla="*/ 3329 h 3960"/>
                  <a:gd name="T76" fmla="*/ 2711 w 3968"/>
                  <a:gd name="T77" fmla="*/ 3213 h 3960"/>
                  <a:gd name="T78" fmla="*/ 2323 w 3968"/>
                  <a:gd name="T79" fmla="*/ 3347 h 3960"/>
                  <a:gd name="T80" fmla="*/ 2235 w 3968"/>
                  <a:gd name="T81" fmla="*/ 3726 h 3960"/>
                  <a:gd name="T82" fmla="*/ 1703 w 3968"/>
                  <a:gd name="T83" fmla="*/ 3630 h 3960"/>
                  <a:gd name="T84" fmla="*/ 1425 w 3968"/>
                  <a:gd name="T85" fmla="*/ 3197 h 3960"/>
                  <a:gd name="T86" fmla="*/ 1109 w 3968"/>
                  <a:gd name="T87" fmla="*/ 3263 h 3960"/>
                  <a:gd name="T88" fmla="*/ 680 w 3968"/>
                  <a:gd name="T89" fmla="*/ 3173 h 3960"/>
                  <a:gd name="T90" fmla="*/ 738 w 3968"/>
                  <a:gd name="T91" fmla="*/ 2769 h 3960"/>
                  <a:gd name="T92" fmla="*/ 654 w 3968"/>
                  <a:gd name="T93" fmla="*/ 2346 h 3960"/>
                  <a:gd name="T94" fmla="*/ 254 w 3968"/>
                  <a:gd name="T95" fmla="*/ 2238 h 3960"/>
                  <a:gd name="T96" fmla="*/ 254 w 3968"/>
                  <a:gd name="T97" fmla="*/ 1712 h 3960"/>
                  <a:gd name="T98" fmla="*/ 724 w 3968"/>
                  <a:gd name="T99" fmla="*/ 1488 h 3960"/>
                  <a:gd name="T100" fmla="*/ 728 w 3968"/>
                  <a:gd name="T101" fmla="*/ 1145 h 3960"/>
                  <a:gd name="T102" fmla="*/ 732 w 3968"/>
                  <a:gd name="T103" fmla="*/ 729 h 3960"/>
                  <a:gd name="T104" fmla="*/ 1137 w 3968"/>
                  <a:gd name="T105" fmla="*/ 713 h 3960"/>
                  <a:gd name="T106" fmla="*/ 1589 w 3968"/>
                  <a:gd name="T107" fmla="*/ 683 h 3960"/>
                  <a:gd name="T108" fmla="*/ 1709 w 3968"/>
                  <a:gd name="T109" fmla="*/ 324 h 3960"/>
                  <a:gd name="T110" fmla="*/ 2231 w 3968"/>
                  <a:gd name="T111" fmla="*/ 246 h 3960"/>
                  <a:gd name="T112" fmla="*/ 2409 w 3968"/>
                  <a:gd name="T113" fmla="*/ 665 h 3960"/>
                  <a:gd name="T114" fmla="*/ 2779 w 3968"/>
                  <a:gd name="T115" fmla="*/ 751 h 3960"/>
                  <a:gd name="T116" fmla="*/ 3178 w 3968"/>
                  <a:gd name="T117" fmla="*/ 675 h 3960"/>
                  <a:gd name="T118" fmla="*/ 3288 w 3968"/>
                  <a:gd name="T119" fmla="*/ 1087 h 3960"/>
                  <a:gd name="T120" fmla="*/ 3258 w 3968"/>
                  <a:gd name="T121" fmla="*/ 1550 h 3960"/>
                  <a:gd name="T122" fmla="*/ 3588 w 3968"/>
                  <a:gd name="T123" fmla="*/ 1694 h 3960"/>
                  <a:gd name="T124" fmla="*/ 3748 w 3968"/>
                  <a:gd name="T125" fmla="*/ 209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8" h="3960">
                    <a:moveTo>
                      <a:pt x="3822" y="1526"/>
                    </a:moveTo>
                    <a:lnTo>
                      <a:pt x="3822" y="1526"/>
                    </a:lnTo>
                    <a:lnTo>
                      <a:pt x="3796" y="1514"/>
                    </a:lnTo>
                    <a:lnTo>
                      <a:pt x="3762" y="1506"/>
                    </a:lnTo>
                    <a:lnTo>
                      <a:pt x="3728" y="1498"/>
                    </a:lnTo>
                    <a:lnTo>
                      <a:pt x="3690" y="1492"/>
                    </a:lnTo>
                    <a:lnTo>
                      <a:pt x="3650" y="1486"/>
                    </a:lnTo>
                    <a:lnTo>
                      <a:pt x="3612" y="1483"/>
                    </a:lnTo>
                    <a:lnTo>
                      <a:pt x="3574" y="1481"/>
                    </a:lnTo>
                    <a:lnTo>
                      <a:pt x="3538" y="1481"/>
                    </a:lnTo>
                    <a:lnTo>
                      <a:pt x="3538" y="1481"/>
                    </a:lnTo>
                    <a:lnTo>
                      <a:pt x="3520" y="1479"/>
                    </a:lnTo>
                    <a:lnTo>
                      <a:pt x="3502" y="1477"/>
                    </a:lnTo>
                    <a:lnTo>
                      <a:pt x="3488" y="1471"/>
                    </a:lnTo>
                    <a:lnTo>
                      <a:pt x="3474" y="1467"/>
                    </a:lnTo>
                    <a:lnTo>
                      <a:pt x="3462" y="1461"/>
                    </a:lnTo>
                    <a:lnTo>
                      <a:pt x="3452" y="1455"/>
                    </a:lnTo>
                    <a:lnTo>
                      <a:pt x="3446" y="1449"/>
                    </a:lnTo>
                    <a:lnTo>
                      <a:pt x="3442" y="1445"/>
                    </a:lnTo>
                    <a:lnTo>
                      <a:pt x="3442" y="1445"/>
                    </a:lnTo>
                    <a:lnTo>
                      <a:pt x="3436" y="1423"/>
                    </a:lnTo>
                    <a:lnTo>
                      <a:pt x="3432" y="1395"/>
                    </a:lnTo>
                    <a:lnTo>
                      <a:pt x="3428" y="1365"/>
                    </a:lnTo>
                    <a:lnTo>
                      <a:pt x="3426" y="1333"/>
                    </a:lnTo>
                    <a:lnTo>
                      <a:pt x="3426" y="1301"/>
                    </a:lnTo>
                    <a:lnTo>
                      <a:pt x="3428" y="1273"/>
                    </a:lnTo>
                    <a:lnTo>
                      <a:pt x="3432" y="1251"/>
                    </a:lnTo>
                    <a:lnTo>
                      <a:pt x="3438" y="1237"/>
                    </a:lnTo>
                    <a:lnTo>
                      <a:pt x="3438" y="1237"/>
                    </a:lnTo>
                    <a:lnTo>
                      <a:pt x="3462" y="1211"/>
                    </a:lnTo>
                    <a:lnTo>
                      <a:pt x="3486" y="1183"/>
                    </a:lnTo>
                    <a:lnTo>
                      <a:pt x="3512" y="1153"/>
                    </a:lnTo>
                    <a:lnTo>
                      <a:pt x="3536" y="1121"/>
                    </a:lnTo>
                    <a:lnTo>
                      <a:pt x="3558" y="1091"/>
                    </a:lnTo>
                    <a:lnTo>
                      <a:pt x="3578" y="1059"/>
                    </a:lnTo>
                    <a:lnTo>
                      <a:pt x="3594" y="1031"/>
                    </a:lnTo>
                    <a:lnTo>
                      <a:pt x="3606" y="1003"/>
                    </a:lnTo>
                    <a:lnTo>
                      <a:pt x="3606" y="1003"/>
                    </a:lnTo>
                    <a:lnTo>
                      <a:pt x="3610" y="989"/>
                    </a:lnTo>
                    <a:lnTo>
                      <a:pt x="3612" y="975"/>
                    </a:lnTo>
                    <a:lnTo>
                      <a:pt x="3614" y="959"/>
                    </a:lnTo>
                    <a:lnTo>
                      <a:pt x="3612" y="943"/>
                    </a:lnTo>
                    <a:lnTo>
                      <a:pt x="3610" y="927"/>
                    </a:lnTo>
                    <a:lnTo>
                      <a:pt x="3608" y="909"/>
                    </a:lnTo>
                    <a:lnTo>
                      <a:pt x="3596" y="875"/>
                    </a:lnTo>
                    <a:lnTo>
                      <a:pt x="3580" y="841"/>
                    </a:lnTo>
                    <a:lnTo>
                      <a:pt x="3562" y="805"/>
                    </a:lnTo>
                    <a:lnTo>
                      <a:pt x="3542" y="771"/>
                    </a:lnTo>
                    <a:lnTo>
                      <a:pt x="3518" y="737"/>
                    </a:lnTo>
                    <a:lnTo>
                      <a:pt x="3496" y="705"/>
                    </a:lnTo>
                    <a:lnTo>
                      <a:pt x="3472" y="675"/>
                    </a:lnTo>
                    <a:lnTo>
                      <a:pt x="3430" y="625"/>
                    </a:lnTo>
                    <a:lnTo>
                      <a:pt x="3400" y="593"/>
                    </a:lnTo>
                    <a:lnTo>
                      <a:pt x="3388" y="579"/>
                    </a:lnTo>
                    <a:lnTo>
                      <a:pt x="3388" y="579"/>
                    </a:lnTo>
                    <a:lnTo>
                      <a:pt x="3328" y="523"/>
                    </a:lnTo>
                    <a:lnTo>
                      <a:pt x="3292" y="492"/>
                    </a:lnTo>
                    <a:lnTo>
                      <a:pt x="3254" y="460"/>
                    </a:lnTo>
                    <a:lnTo>
                      <a:pt x="3214" y="428"/>
                    </a:lnTo>
                    <a:lnTo>
                      <a:pt x="3174" y="400"/>
                    </a:lnTo>
                    <a:lnTo>
                      <a:pt x="3136" y="378"/>
                    </a:lnTo>
                    <a:lnTo>
                      <a:pt x="3120" y="368"/>
                    </a:lnTo>
                    <a:lnTo>
                      <a:pt x="3104" y="362"/>
                    </a:lnTo>
                    <a:lnTo>
                      <a:pt x="3104" y="362"/>
                    </a:lnTo>
                    <a:lnTo>
                      <a:pt x="3090" y="358"/>
                    </a:lnTo>
                    <a:lnTo>
                      <a:pt x="3076" y="354"/>
                    </a:lnTo>
                    <a:lnTo>
                      <a:pt x="3062" y="354"/>
                    </a:lnTo>
                    <a:lnTo>
                      <a:pt x="3048" y="354"/>
                    </a:lnTo>
                    <a:lnTo>
                      <a:pt x="3018" y="356"/>
                    </a:lnTo>
                    <a:lnTo>
                      <a:pt x="2986" y="364"/>
                    </a:lnTo>
                    <a:lnTo>
                      <a:pt x="2955" y="376"/>
                    </a:lnTo>
                    <a:lnTo>
                      <a:pt x="2923" y="390"/>
                    </a:lnTo>
                    <a:lnTo>
                      <a:pt x="2893" y="406"/>
                    </a:lnTo>
                    <a:lnTo>
                      <a:pt x="2865" y="424"/>
                    </a:lnTo>
                    <a:lnTo>
                      <a:pt x="2837" y="444"/>
                    </a:lnTo>
                    <a:lnTo>
                      <a:pt x="2811" y="462"/>
                    </a:lnTo>
                    <a:lnTo>
                      <a:pt x="2769" y="495"/>
                    </a:lnTo>
                    <a:lnTo>
                      <a:pt x="2739" y="519"/>
                    </a:lnTo>
                    <a:lnTo>
                      <a:pt x="2729" y="529"/>
                    </a:lnTo>
                    <a:lnTo>
                      <a:pt x="2729" y="529"/>
                    </a:lnTo>
                    <a:lnTo>
                      <a:pt x="2715" y="541"/>
                    </a:lnTo>
                    <a:lnTo>
                      <a:pt x="2701" y="551"/>
                    </a:lnTo>
                    <a:lnTo>
                      <a:pt x="2687" y="559"/>
                    </a:lnTo>
                    <a:lnTo>
                      <a:pt x="2673" y="565"/>
                    </a:lnTo>
                    <a:lnTo>
                      <a:pt x="2651" y="571"/>
                    </a:lnTo>
                    <a:lnTo>
                      <a:pt x="2637" y="573"/>
                    </a:lnTo>
                    <a:lnTo>
                      <a:pt x="2637" y="573"/>
                    </a:lnTo>
                    <a:lnTo>
                      <a:pt x="2617" y="561"/>
                    </a:lnTo>
                    <a:lnTo>
                      <a:pt x="2595" y="545"/>
                    </a:lnTo>
                    <a:lnTo>
                      <a:pt x="2571" y="527"/>
                    </a:lnTo>
                    <a:lnTo>
                      <a:pt x="2547" y="505"/>
                    </a:lnTo>
                    <a:lnTo>
                      <a:pt x="2525" y="484"/>
                    </a:lnTo>
                    <a:lnTo>
                      <a:pt x="2507" y="464"/>
                    </a:lnTo>
                    <a:lnTo>
                      <a:pt x="2493" y="444"/>
                    </a:lnTo>
                    <a:lnTo>
                      <a:pt x="2487" y="436"/>
                    </a:lnTo>
                    <a:lnTo>
                      <a:pt x="2485" y="430"/>
                    </a:lnTo>
                    <a:lnTo>
                      <a:pt x="2485" y="430"/>
                    </a:lnTo>
                    <a:lnTo>
                      <a:pt x="2485" y="394"/>
                    </a:lnTo>
                    <a:lnTo>
                      <a:pt x="2483" y="356"/>
                    </a:lnTo>
                    <a:lnTo>
                      <a:pt x="2479" y="318"/>
                    </a:lnTo>
                    <a:lnTo>
                      <a:pt x="2473" y="278"/>
                    </a:lnTo>
                    <a:lnTo>
                      <a:pt x="2467" y="240"/>
                    </a:lnTo>
                    <a:lnTo>
                      <a:pt x="2459" y="204"/>
                    </a:lnTo>
                    <a:lnTo>
                      <a:pt x="2449" y="172"/>
                    </a:lnTo>
                    <a:lnTo>
                      <a:pt x="2439" y="144"/>
                    </a:lnTo>
                    <a:lnTo>
                      <a:pt x="2439" y="144"/>
                    </a:lnTo>
                    <a:lnTo>
                      <a:pt x="2431" y="132"/>
                    </a:lnTo>
                    <a:lnTo>
                      <a:pt x="2423" y="120"/>
                    </a:lnTo>
                    <a:lnTo>
                      <a:pt x="2413" y="108"/>
                    </a:lnTo>
                    <a:lnTo>
                      <a:pt x="2401" y="96"/>
                    </a:lnTo>
                    <a:lnTo>
                      <a:pt x="2387" y="86"/>
                    </a:lnTo>
                    <a:lnTo>
                      <a:pt x="2373" y="78"/>
                    </a:lnTo>
                    <a:lnTo>
                      <a:pt x="2341" y="62"/>
                    </a:lnTo>
                    <a:lnTo>
                      <a:pt x="2305" y="48"/>
                    </a:lnTo>
                    <a:lnTo>
                      <a:pt x="2267" y="36"/>
                    </a:lnTo>
                    <a:lnTo>
                      <a:pt x="2229" y="26"/>
                    </a:lnTo>
                    <a:lnTo>
                      <a:pt x="2189" y="18"/>
                    </a:lnTo>
                    <a:lnTo>
                      <a:pt x="2151" y="12"/>
                    </a:lnTo>
                    <a:lnTo>
                      <a:pt x="2113" y="8"/>
                    </a:lnTo>
                    <a:lnTo>
                      <a:pt x="2049" y="2"/>
                    </a:lnTo>
                    <a:lnTo>
                      <a:pt x="2003" y="0"/>
                    </a:lnTo>
                    <a:lnTo>
                      <a:pt x="1985" y="0"/>
                    </a:lnTo>
                    <a:lnTo>
                      <a:pt x="1985" y="0"/>
                    </a:lnTo>
                    <a:lnTo>
                      <a:pt x="1903" y="2"/>
                    </a:lnTo>
                    <a:lnTo>
                      <a:pt x="1855" y="4"/>
                    </a:lnTo>
                    <a:lnTo>
                      <a:pt x="1805" y="8"/>
                    </a:lnTo>
                    <a:lnTo>
                      <a:pt x="1753" y="14"/>
                    </a:lnTo>
                    <a:lnTo>
                      <a:pt x="1707" y="22"/>
                    </a:lnTo>
                    <a:lnTo>
                      <a:pt x="1663" y="34"/>
                    </a:lnTo>
                    <a:lnTo>
                      <a:pt x="1645" y="38"/>
                    </a:lnTo>
                    <a:lnTo>
                      <a:pt x="1629" y="46"/>
                    </a:lnTo>
                    <a:lnTo>
                      <a:pt x="1629" y="46"/>
                    </a:lnTo>
                    <a:lnTo>
                      <a:pt x="1617" y="52"/>
                    </a:lnTo>
                    <a:lnTo>
                      <a:pt x="1605" y="60"/>
                    </a:lnTo>
                    <a:lnTo>
                      <a:pt x="1593" y="70"/>
                    </a:lnTo>
                    <a:lnTo>
                      <a:pt x="1583" y="80"/>
                    </a:lnTo>
                    <a:lnTo>
                      <a:pt x="1565" y="104"/>
                    </a:lnTo>
                    <a:lnTo>
                      <a:pt x="1549" y="130"/>
                    </a:lnTo>
                    <a:lnTo>
                      <a:pt x="1535" y="160"/>
                    </a:lnTo>
                    <a:lnTo>
                      <a:pt x="1523" y="192"/>
                    </a:lnTo>
                    <a:lnTo>
                      <a:pt x="1513" y="226"/>
                    </a:lnTo>
                    <a:lnTo>
                      <a:pt x="1505" y="260"/>
                    </a:lnTo>
                    <a:lnTo>
                      <a:pt x="1499" y="292"/>
                    </a:lnTo>
                    <a:lnTo>
                      <a:pt x="1493" y="322"/>
                    </a:lnTo>
                    <a:lnTo>
                      <a:pt x="1487" y="376"/>
                    </a:lnTo>
                    <a:lnTo>
                      <a:pt x="1485" y="414"/>
                    </a:lnTo>
                    <a:lnTo>
                      <a:pt x="1483" y="430"/>
                    </a:lnTo>
                    <a:lnTo>
                      <a:pt x="1483" y="430"/>
                    </a:lnTo>
                    <a:lnTo>
                      <a:pt x="1483" y="448"/>
                    </a:lnTo>
                    <a:lnTo>
                      <a:pt x="1479" y="464"/>
                    </a:lnTo>
                    <a:lnTo>
                      <a:pt x="1475" y="480"/>
                    </a:lnTo>
                    <a:lnTo>
                      <a:pt x="1469" y="494"/>
                    </a:lnTo>
                    <a:lnTo>
                      <a:pt x="1463" y="505"/>
                    </a:lnTo>
                    <a:lnTo>
                      <a:pt x="1457" y="513"/>
                    </a:lnTo>
                    <a:lnTo>
                      <a:pt x="1453" y="521"/>
                    </a:lnTo>
                    <a:lnTo>
                      <a:pt x="1447" y="525"/>
                    </a:lnTo>
                    <a:lnTo>
                      <a:pt x="1447" y="525"/>
                    </a:lnTo>
                    <a:lnTo>
                      <a:pt x="1425" y="531"/>
                    </a:lnTo>
                    <a:lnTo>
                      <a:pt x="1399" y="535"/>
                    </a:lnTo>
                    <a:lnTo>
                      <a:pt x="1367" y="537"/>
                    </a:lnTo>
                    <a:lnTo>
                      <a:pt x="1335" y="539"/>
                    </a:lnTo>
                    <a:lnTo>
                      <a:pt x="1305" y="539"/>
                    </a:lnTo>
                    <a:lnTo>
                      <a:pt x="1277" y="537"/>
                    </a:lnTo>
                    <a:lnTo>
                      <a:pt x="1255" y="535"/>
                    </a:lnTo>
                    <a:lnTo>
                      <a:pt x="1241" y="529"/>
                    </a:lnTo>
                    <a:lnTo>
                      <a:pt x="1241" y="529"/>
                    </a:lnTo>
                    <a:lnTo>
                      <a:pt x="1215" y="505"/>
                    </a:lnTo>
                    <a:lnTo>
                      <a:pt x="1187" y="480"/>
                    </a:lnTo>
                    <a:lnTo>
                      <a:pt x="1157" y="456"/>
                    </a:lnTo>
                    <a:lnTo>
                      <a:pt x="1125" y="432"/>
                    </a:lnTo>
                    <a:lnTo>
                      <a:pt x="1093" y="410"/>
                    </a:lnTo>
                    <a:lnTo>
                      <a:pt x="1063" y="390"/>
                    </a:lnTo>
                    <a:lnTo>
                      <a:pt x="1033" y="374"/>
                    </a:lnTo>
                    <a:lnTo>
                      <a:pt x="1007" y="362"/>
                    </a:lnTo>
                    <a:lnTo>
                      <a:pt x="1007" y="362"/>
                    </a:lnTo>
                    <a:lnTo>
                      <a:pt x="993" y="356"/>
                    </a:lnTo>
                    <a:lnTo>
                      <a:pt x="976" y="354"/>
                    </a:lnTo>
                    <a:lnTo>
                      <a:pt x="960" y="354"/>
                    </a:lnTo>
                    <a:lnTo>
                      <a:pt x="946" y="354"/>
                    </a:lnTo>
                    <a:lnTo>
                      <a:pt x="928" y="356"/>
                    </a:lnTo>
                    <a:lnTo>
                      <a:pt x="912" y="360"/>
                    </a:lnTo>
                    <a:lnTo>
                      <a:pt x="878" y="372"/>
                    </a:lnTo>
                    <a:lnTo>
                      <a:pt x="842" y="386"/>
                    </a:lnTo>
                    <a:lnTo>
                      <a:pt x="808" y="406"/>
                    </a:lnTo>
                    <a:lnTo>
                      <a:pt x="772" y="426"/>
                    </a:lnTo>
                    <a:lnTo>
                      <a:pt x="740" y="448"/>
                    </a:lnTo>
                    <a:lnTo>
                      <a:pt x="708" y="472"/>
                    </a:lnTo>
                    <a:lnTo>
                      <a:pt x="678" y="494"/>
                    </a:lnTo>
                    <a:lnTo>
                      <a:pt x="628" y="535"/>
                    </a:lnTo>
                    <a:lnTo>
                      <a:pt x="594" y="567"/>
                    </a:lnTo>
                    <a:lnTo>
                      <a:pt x="582" y="579"/>
                    </a:lnTo>
                    <a:lnTo>
                      <a:pt x="582" y="579"/>
                    </a:lnTo>
                    <a:lnTo>
                      <a:pt x="522" y="643"/>
                    </a:lnTo>
                    <a:lnTo>
                      <a:pt x="488" y="681"/>
                    </a:lnTo>
                    <a:lnTo>
                      <a:pt x="456" y="719"/>
                    </a:lnTo>
                    <a:lnTo>
                      <a:pt x="426" y="759"/>
                    </a:lnTo>
                    <a:lnTo>
                      <a:pt x="400" y="797"/>
                    </a:lnTo>
                    <a:lnTo>
                      <a:pt x="378" y="831"/>
                    </a:lnTo>
                    <a:lnTo>
                      <a:pt x="370" y="847"/>
                    </a:lnTo>
                    <a:lnTo>
                      <a:pt x="362" y="863"/>
                    </a:lnTo>
                    <a:lnTo>
                      <a:pt x="362" y="863"/>
                    </a:lnTo>
                    <a:lnTo>
                      <a:pt x="358" y="877"/>
                    </a:lnTo>
                    <a:lnTo>
                      <a:pt x="356" y="891"/>
                    </a:lnTo>
                    <a:lnTo>
                      <a:pt x="354" y="905"/>
                    </a:lnTo>
                    <a:lnTo>
                      <a:pt x="354" y="919"/>
                    </a:lnTo>
                    <a:lnTo>
                      <a:pt x="358" y="949"/>
                    </a:lnTo>
                    <a:lnTo>
                      <a:pt x="366" y="979"/>
                    </a:lnTo>
                    <a:lnTo>
                      <a:pt x="378" y="1011"/>
                    </a:lnTo>
                    <a:lnTo>
                      <a:pt x="392" y="1041"/>
                    </a:lnTo>
                    <a:lnTo>
                      <a:pt x="408" y="1073"/>
                    </a:lnTo>
                    <a:lnTo>
                      <a:pt x="426" y="1101"/>
                    </a:lnTo>
                    <a:lnTo>
                      <a:pt x="444" y="1129"/>
                    </a:lnTo>
                    <a:lnTo>
                      <a:pt x="462" y="1155"/>
                    </a:lnTo>
                    <a:lnTo>
                      <a:pt x="496" y="1197"/>
                    </a:lnTo>
                    <a:lnTo>
                      <a:pt x="522" y="1225"/>
                    </a:lnTo>
                    <a:lnTo>
                      <a:pt x="532" y="1237"/>
                    </a:lnTo>
                    <a:lnTo>
                      <a:pt x="532" y="1237"/>
                    </a:lnTo>
                    <a:lnTo>
                      <a:pt x="544" y="1251"/>
                    </a:lnTo>
                    <a:lnTo>
                      <a:pt x="554" y="1263"/>
                    </a:lnTo>
                    <a:lnTo>
                      <a:pt x="560" y="1277"/>
                    </a:lnTo>
                    <a:lnTo>
                      <a:pt x="566" y="1291"/>
                    </a:lnTo>
                    <a:lnTo>
                      <a:pt x="574" y="1315"/>
                    </a:lnTo>
                    <a:lnTo>
                      <a:pt x="574" y="1323"/>
                    </a:lnTo>
                    <a:lnTo>
                      <a:pt x="574" y="1329"/>
                    </a:lnTo>
                    <a:lnTo>
                      <a:pt x="574" y="1329"/>
                    </a:lnTo>
                    <a:lnTo>
                      <a:pt x="564" y="1347"/>
                    </a:lnTo>
                    <a:lnTo>
                      <a:pt x="548" y="1369"/>
                    </a:lnTo>
                    <a:lnTo>
                      <a:pt x="528" y="1393"/>
                    </a:lnTo>
                    <a:lnTo>
                      <a:pt x="508" y="1417"/>
                    </a:lnTo>
                    <a:lnTo>
                      <a:pt x="486" y="1441"/>
                    </a:lnTo>
                    <a:lnTo>
                      <a:pt x="464" y="1459"/>
                    </a:lnTo>
                    <a:lnTo>
                      <a:pt x="446" y="1473"/>
                    </a:lnTo>
                    <a:lnTo>
                      <a:pt x="438" y="1479"/>
                    </a:lnTo>
                    <a:lnTo>
                      <a:pt x="430" y="1481"/>
                    </a:lnTo>
                    <a:lnTo>
                      <a:pt x="430" y="1481"/>
                    </a:lnTo>
                    <a:lnTo>
                      <a:pt x="396" y="1481"/>
                    </a:lnTo>
                    <a:lnTo>
                      <a:pt x="358" y="1483"/>
                    </a:lnTo>
                    <a:lnTo>
                      <a:pt x="318" y="1486"/>
                    </a:lnTo>
                    <a:lnTo>
                      <a:pt x="280" y="1492"/>
                    </a:lnTo>
                    <a:lnTo>
                      <a:pt x="242" y="1498"/>
                    </a:lnTo>
                    <a:lnTo>
                      <a:pt x="206" y="1506"/>
                    </a:lnTo>
                    <a:lnTo>
                      <a:pt x="174" y="1514"/>
                    </a:lnTo>
                    <a:lnTo>
                      <a:pt x="146" y="1526"/>
                    </a:lnTo>
                    <a:lnTo>
                      <a:pt x="146" y="1526"/>
                    </a:lnTo>
                    <a:lnTo>
                      <a:pt x="132" y="1532"/>
                    </a:lnTo>
                    <a:lnTo>
                      <a:pt x="120" y="1542"/>
                    </a:lnTo>
                    <a:lnTo>
                      <a:pt x="110" y="1552"/>
                    </a:lnTo>
                    <a:lnTo>
                      <a:pt x="98" y="1564"/>
                    </a:lnTo>
                    <a:lnTo>
                      <a:pt x="88" y="1576"/>
                    </a:lnTo>
                    <a:lnTo>
                      <a:pt x="80" y="1590"/>
                    </a:lnTo>
                    <a:lnTo>
                      <a:pt x="62" y="1624"/>
                    </a:lnTo>
                    <a:lnTo>
                      <a:pt x="48" y="1658"/>
                    </a:lnTo>
                    <a:lnTo>
                      <a:pt x="36" y="1696"/>
                    </a:lnTo>
                    <a:lnTo>
                      <a:pt x="28" y="1736"/>
                    </a:lnTo>
                    <a:lnTo>
                      <a:pt x="20" y="1776"/>
                    </a:lnTo>
                    <a:lnTo>
                      <a:pt x="14" y="1814"/>
                    </a:lnTo>
                    <a:lnTo>
                      <a:pt x="8" y="1852"/>
                    </a:lnTo>
                    <a:lnTo>
                      <a:pt x="4" y="1916"/>
                    </a:lnTo>
                    <a:lnTo>
                      <a:pt x="2" y="1962"/>
                    </a:lnTo>
                    <a:lnTo>
                      <a:pt x="0" y="1980"/>
                    </a:lnTo>
                    <a:lnTo>
                      <a:pt x="0" y="1980"/>
                    </a:lnTo>
                    <a:lnTo>
                      <a:pt x="2" y="2062"/>
                    </a:lnTo>
                    <a:lnTo>
                      <a:pt x="6" y="2110"/>
                    </a:lnTo>
                    <a:lnTo>
                      <a:pt x="10" y="2160"/>
                    </a:lnTo>
                    <a:lnTo>
                      <a:pt x="16" y="2210"/>
                    </a:lnTo>
                    <a:lnTo>
                      <a:pt x="24" y="2258"/>
                    </a:lnTo>
                    <a:lnTo>
                      <a:pt x="34" y="2300"/>
                    </a:lnTo>
                    <a:lnTo>
                      <a:pt x="40" y="2320"/>
                    </a:lnTo>
                    <a:lnTo>
                      <a:pt x="46" y="2336"/>
                    </a:lnTo>
                    <a:lnTo>
                      <a:pt x="46" y="2336"/>
                    </a:lnTo>
                    <a:lnTo>
                      <a:pt x="54" y="2348"/>
                    </a:lnTo>
                    <a:lnTo>
                      <a:pt x="62" y="2360"/>
                    </a:lnTo>
                    <a:lnTo>
                      <a:pt x="70" y="2370"/>
                    </a:lnTo>
                    <a:lnTo>
                      <a:pt x="80" y="2382"/>
                    </a:lnTo>
                    <a:lnTo>
                      <a:pt x="104" y="2400"/>
                    </a:lnTo>
                    <a:lnTo>
                      <a:pt x="132" y="2416"/>
                    </a:lnTo>
                    <a:lnTo>
                      <a:pt x="162" y="2430"/>
                    </a:lnTo>
                    <a:lnTo>
                      <a:pt x="194" y="2442"/>
                    </a:lnTo>
                    <a:lnTo>
                      <a:pt x="228" y="2452"/>
                    </a:lnTo>
                    <a:lnTo>
                      <a:pt x="260" y="2460"/>
                    </a:lnTo>
                    <a:lnTo>
                      <a:pt x="294" y="2466"/>
                    </a:lnTo>
                    <a:lnTo>
                      <a:pt x="324" y="2470"/>
                    </a:lnTo>
                    <a:lnTo>
                      <a:pt x="378" y="2477"/>
                    </a:lnTo>
                    <a:lnTo>
                      <a:pt x="416" y="2479"/>
                    </a:lnTo>
                    <a:lnTo>
                      <a:pt x="430" y="2479"/>
                    </a:lnTo>
                    <a:lnTo>
                      <a:pt x="430" y="2479"/>
                    </a:lnTo>
                    <a:lnTo>
                      <a:pt x="448" y="2481"/>
                    </a:lnTo>
                    <a:lnTo>
                      <a:pt x="466" y="2483"/>
                    </a:lnTo>
                    <a:lnTo>
                      <a:pt x="482" y="2489"/>
                    </a:lnTo>
                    <a:lnTo>
                      <a:pt x="496" y="2493"/>
                    </a:lnTo>
                    <a:lnTo>
                      <a:pt x="516" y="2505"/>
                    </a:lnTo>
                    <a:lnTo>
                      <a:pt x="524" y="2511"/>
                    </a:lnTo>
                    <a:lnTo>
                      <a:pt x="526" y="2515"/>
                    </a:lnTo>
                    <a:lnTo>
                      <a:pt x="526" y="2515"/>
                    </a:lnTo>
                    <a:lnTo>
                      <a:pt x="532" y="2537"/>
                    </a:lnTo>
                    <a:lnTo>
                      <a:pt x="538" y="2565"/>
                    </a:lnTo>
                    <a:lnTo>
                      <a:pt x="540" y="2595"/>
                    </a:lnTo>
                    <a:lnTo>
                      <a:pt x="542" y="2627"/>
                    </a:lnTo>
                    <a:lnTo>
                      <a:pt x="542" y="2659"/>
                    </a:lnTo>
                    <a:lnTo>
                      <a:pt x="540" y="2687"/>
                    </a:lnTo>
                    <a:lnTo>
                      <a:pt x="536" y="2709"/>
                    </a:lnTo>
                    <a:lnTo>
                      <a:pt x="532" y="2723"/>
                    </a:lnTo>
                    <a:lnTo>
                      <a:pt x="532" y="2723"/>
                    </a:lnTo>
                    <a:lnTo>
                      <a:pt x="506" y="2749"/>
                    </a:lnTo>
                    <a:lnTo>
                      <a:pt x="482" y="2777"/>
                    </a:lnTo>
                    <a:lnTo>
                      <a:pt x="456" y="2807"/>
                    </a:lnTo>
                    <a:lnTo>
                      <a:pt x="434" y="2839"/>
                    </a:lnTo>
                    <a:lnTo>
                      <a:pt x="410" y="2869"/>
                    </a:lnTo>
                    <a:lnTo>
                      <a:pt x="392" y="2901"/>
                    </a:lnTo>
                    <a:lnTo>
                      <a:pt x="374" y="2929"/>
                    </a:lnTo>
                    <a:lnTo>
                      <a:pt x="362" y="2957"/>
                    </a:lnTo>
                    <a:lnTo>
                      <a:pt x="362" y="2957"/>
                    </a:lnTo>
                    <a:lnTo>
                      <a:pt x="358" y="2971"/>
                    </a:lnTo>
                    <a:lnTo>
                      <a:pt x="356" y="2985"/>
                    </a:lnTo>
                    <a:lnTo>
                      <a:pt x="356" y="3001"/>
                    </a:lnTo>
                    <a:lnTo>
                      <a:pt x="356" y="3017"/>
                    </a:lnTo>
                    <a:lnTo>
                      <a:pt x="358" y="3033"/>
                    </a:lnTo>
                    <a:lnTo>
                      <a:pt x="362" y="3051"/>
                    </a:lnTo>
                    <a:lnTo>
                      <a:pt x="372" y="3085"/>
                    </a:lnTo>
                    <a:lnTo>
                      <a:pt x="388" y="3119"/>
                    </a:lnTo>
                    <a:lnTo>
                      <a:pt x="406" y="3155"/>
                    </a:lnTo>
                    <a:lnTo>
                      <a:pt x="428" y="3189"/>
                    </a:lnTo>
                    <a:lnTo>
                      <a:pt x="450" y="3223"/>
                    </a:lnTo>
                    <a:lnTo>
                      <a:pt x="474" y="3255"/>
                    </a:lnTo>
                    <a:lnTo>
                      <a:pt x="496" y="3285"/>
                    </a:lnTo>
                    <a:lnTo>
                      <a:pt x="538" y="3335"/>
                    </a:lnTo>
                    <a:lnTo>
                      <a:pt x="570" y="3367"/>
                    </a:lnTo>
                    <a:lnTo>
                      <a:pt x="582" y="3381"/>
                    </a:lnTo>
                    <a:lnTo>
                      <a:pt x="582" y="3381"/>
                    </a:lnTo>
                    <a:lnTo>
                      <a:pt x="646" y="3441"/>
                    </a:lnTo>
                    <a:lnTo>
                      <a:pt x="682" y="3472"/>
                    </a:lnTo>
                    <a:lnTo>
                      <a:pt x="722" y="3506"/>
                    </a:lnTo>
                    <a:lnTo>
                      <a:pt x="760" y="3536"/>
                    </a:lnTo>
                    <a:lnTo>
                      <a:pt x="798" y="3562"/>
                    </a:lnTo>
                    <a:lnTo>
                      <a:pt x="834" y="3584"/>
                    </a:lnTo>
                    <a:lnTo>
                      <a:pt x="850" y="3592"/>
                    </a:lnTo>
                    <a:lnTo>
                      <a:pt x="866" y="3598"/>
                    </a:lnTo>
                    <a:lnTo>
                      <a:pt x="866" y="3598"/>
                    </a:lnTo>
                    <a:lnTo>
                      <a:pt x="878" y="3602"/>
                    </a:lnTo>
                    <a:lnTo>
                      <a:pt x="892" y="3606"/>
                    </a:lnTo>
                    <a:lnTo>
                      <a:pt x="906" y="3606"/>
                    </a:lnTo>
                    <a:lnTo>
                      <a:pt x="922" y="3606"/>
                    </a:lnTo>
                    <a:lnTo>
                      <a:pt x="952" y="3602"/>
                    </a:lnTo>
                    <a:lnTo>
                      <a:pt x="982" y="3594"/>
                    </a:lnTo>
                    <a:lnTo>
                      <a:pt x="1015" y="3584"/>
                    </a:lnTo>
                    <a:lnTo>
                      <a:pt x="1045" y="3570"/>
                    </a:lnTo>
                    <a:lnTo>
                      <a:pt x="1075" y="3552"/>
                    </a:lnTo>
                    <a:lnTo>
                      <a:pt x="1105" y="3534"/>
                    </a:lnTo>
                    <a:lnTo>
                      <a:pt x="1133" y="3516"/>
                    </a:lnTo>
                    <a:lnTo>
                      <a:pt x="1157" y="3498"/>
                    </a:lnTo>
                    <a:lnTo>
                      <a:pt x="1201" y="3465"/>
                    </a:lnTo>
                    <a:lnTo>
                      <a:pt x="1229" y="3441"/>
                    </a:lnTo>
                    <a:lnTo>
                      <a:pt x="1241" y="3431"/>
                    </a:lnTo>
                    <a:lnTo>
                      <a:pt x="1241" y="3431"/>
                    </a:lnTo>
                    <a:lnTo>
                      <a:pt x="1253" y="3419"/>
                    </a:lnTo>
                    <a:lnTo>
                      <a:pt x="1267" y="3409"/>
                    </a:lnTo>
                    <a:lnTo>
                      <a:pt x="1281" y="3401"/>
                    </a:lnTo>
                    <a:lnTo>
                      <a:pt x="1295" y="3395"/>
                    </a:lnTo>
                    <a:lnTo>
                      <a:pt x="1307" y="3391"/>
                    </a:lnTo>
                    <a:lnTo>
                      <a:pt x="1317" y="3389"/>
                    </a:lnTo>
                    <a:lnTo>
                      <a:pt x="1327" y="3387"/>
                    </a:lnTo>
                    <a:lnTo>
                      <a:pt x="1333" y="3387"/>
                    </a:lnTo>
                    <a:lnTo>
                      <a:pt x="1333" y="3387"/>
                    </a:lnTo>
                    <a:lnTo>
                      <a:pt x="1351" y="3399"/>
                    </a:lnTo>
                    <a:lnTo>
                      <a:pt x="1373" y="3415"/>
                    </a:lnTo>
                    <a:lnTo>
                      <a:pt x="1397" y="3433"/>
                    </a:lnTo>
                    <a:lnTo>
                      <a:pt x="1421" y="3455"/>
                    </a:lnTo>
                    <a:lnTo>
                      <a:pt x="1443" y="3476"/>
                    </a:lnTo>
                    <a:lnTo>
                      <a:pt x="1463" y="3496"/>
                    </a:lnTo>
                    <a:lnTo>
                      <a:pt x="1477" y="3516"/>
                    </a:lnTo>
                    <a:lnTo>
                      <a:pt x="1481" y="3524"/>
                    </a:lnTo>
                    <a:lnTo>
                      <a:pt x="1483" y="3530"/>
                    </a:lnTo>
                    <a:lnTo>
                      <a:pt x="1483" y="3530"/>
                    </a:lnTo>
                    <a:lnTo>
                      <a:pt x="1485" y="3566"/>
                    </a:lnTo>
                    <a:lnTo>
                      <a:pt x="1487" y="3604"/>
                    </a:lnTo>
                    <a:lnTo>
                      <a:pt x="1491" y="3642"/>
                    </a:lnTo>
                    <a:lnTo>
                      <a:pt x="1495" y="3682"/>
                    </a:lnTo>
                    <a:lnTo>
                      <a:pt x="1503" y="3720"/>
                    </a:lnTo>
                    <a:lnTo>
                      <a:pt x="1509" y="3756"/>
                    </a:lnTo>
                    <a:lnTo>
                      <a:pt x="1519" y="3788"/>
                    </a:lnTo>
                    <a:lnTo>
                      <a:pt x="1529" y="3816"/>
                    </a:lnTo>
                    <a:lnTo>
                      <a:pt x="1529" y="3816"/>
                    </a:lnTo>
                    <a:lnTo>
                      <a:pt x="1537" y="3828"/>
                    </a:lnTo>
                    <a:lnTo>
                      <a:pt x="1545" y="3840"/>
                    </a:lnTo>
                    <a:lnTo>
                      <a:pt x="1555" y="3852"/>
                    </a:lnTo>
                    <a:lnTo>
                      <a:pt x="1567" y="3864"/>
                    </a:lnTo>
                    <a:lnTo>
                      <a:pt x="1581" y="3872"/>
                    </a:lnTo>
                    <a:lnTo>
                      <a:pt x="1595" y="3882"/>
                    </a:lnTo>
                    <a:lnTo>
                      <a:pt x="1627" y="3898"/>
                    </a:lnTo>
                    <a:lnTo>
                      <a:pt x="1663" y="3912"/>
                    </a:lnTo>
                    <a:lnTo>
                      <a:pt x="1701" y="3924"/>
                    </a:lnTo>
                    <a:lnTo>
                      <a:pt x="1741" y="3934"/>
                    </a:lnTo>
                    <a:lnTo>
                      <a:pt x="1779" y="3942"/>
                    </a:lnTo>
                    <a:lnTo>
                      <a:pt x="1819" y="3948"/>
                    </a:lnTo>
                    <a:lnTo>
                      <a:pt x="1855" y="3952"/>
                    </a:lnTo>
                    <a:lnTo>
                      <a:pt x="1921" y="3958"/>
                    </a:lnTo>
                    <a:lnTo>
                      <a:pt x="1967" y="3960"/>
                    </a:lnTo>
                    <a:lnTo>
                      <a:pt x="1985" y="3960"/>
                    </a:lnTo>
                    <a:lnTo>
                      <a:pt x="1985" y="3960"/>
                    </a:lnTo>
                    <a:lnTo>
                      <a:pt x="2073" y="3958"/>
                    </a:lnTo>
                    <a:lnTo>
                      <a:pt x="2121" y="3954"/>
                    </a:lnTo>
                    <a:lnTo>
                      <a:pt x="2173" y="3950"/>
                    </a:lnTo>
                    <a:lnTo>
                      <a:pt x="2221" y="3944"/>
                    </a:lnTo>
                    <a:lnTo>
                      <a:pt x="2267" y="3936"/>
                    </a:lnTo>
                    <a:lnTo>
                      <a:pt x="2307" y="3926"/>
                    </a:lnTo>
                    <a:lnTo>
                      <a:pt x="2325" y="3920"/>
                    </a:lnTo>
                    <a:lnTo>
                      <a:pt x="2341" y="3914"/>
                    </a:lnTo>
                    <a:lnTo>
                      <a:pt x="2341" y="3914"/>
                    </a:lnTo>
                    <a:lnTo>
                      <a:pt x="2353" y="3908"/>
                    </a:lnTo>
                    <a:lnTo>
                      <a:pt x="2365" y="3900"/>
                    </a:lnTo>
                    <a:lnTo>
                      <a:pt x="2375" y="3892"/>
                    </a:lnTo>
                    <a:lnTo>
                      <a:pt x="2385" y="3880"/>
                    </a:lnTo>
                    <a:lnTo>
                      <a:pt x="2405" y="3856"/>
                    </a:lnTo>
                    <a:lnTo>
                      <a:pt x="2421" y="3830"/>
                    </a:lnTo>
                    <a:lnTo>
                      <a:pt x="2435" y="3800"/>
                    </a:lnTo>
                    <a:lnTo>
                      <a:pt x="2445" y="3768"/>
                    </a:lnTo>
                    <a:lnTo>
                      <a:pt x="2455" y="3734"/>
                    </a:lnTo>
                    <a:lnTo>
                      <a:pt x="2463" y="3700"/>
                    </a:lnTo>
                    <a:lnTo>
                      <a:pt x="2471" y="3668"/>
                    </a:lnTo>
                    <a:lnTo>
                      <a:pt x="2475" y="3638"/>
                    </a:lnTo>
                    <a:lnTo>
                      <a:pt x="2481" y="3584"/>
                    </a:lnTo>
                    <a:lnTo>
                      <a:pt x="2485" y="3546"/>
                    </a:lnTo>
                    <a:lnTo>
                      <a:pt x="2485" y="3530"/>
                    </a:lnTo>
                    <a:lnTo>
                      <a:pt x="2485" y="3530"/>
                    </a:lnTo>
                    <a:lnTo>
                      <a:pt x="2487" y="3512"/>
                    </a:lnTo>
                    <a:lnTo>
                      <a:pt x="2489" y="3496"/>
                    </a:lnTo>
                    <a:lnTo>
                      <a:pt x="2493" y="3480"/>
                    </a:lnTo>
                    <a:lnTo>
                      <a:pt x="2499" y="3466"/>
                    </a:lnTo>
                    <a:lnTo>
                      <a:pt x="2511" y="3447"/>
                    </a:lnTo>
                    <a:lnTo>
                      <a:pt x="2517" y="3439"/>
                    </a:lnTo>
                    <a:lnTo>
                      <a:pt x="2521" y="3435"/>
                    </a:lnTo>
                    <a:lnTo>
                      <a:pt x="2521" y="3435"/>
                    </a:lnTo>
                    <a:lnTo>
                      <a:pt x="2543" y="3429"/>
                    </a:lnTo>
                    <a:lnTo>
                      <a:pt x="2571" y="3425"/>
                    </a:lnTo>
                    <a:lnTo>
                      <a:pt x="2601" y="3423"/>
                    </a:lnTo>
                    <a:lnTo>
                      <a:pt x="2633" y="3421"/>
                    </a:lnTo>
                    <a:lnTo>
                      <a:pt x="2663" y="3421"/>
                    </a:lnTo>
                    <a:lnTo>
                      <a:pt x="2691" y="3423"/>
                    </a:lnTo>
                    <a:lnTo>
                      <a:pt x="2713" y="3425"/>
                    </a:lnTo>
                    <a:lnTo>
                      <a:pt x="2723" y="3429"/>
                    </a:lnTo>
                    <a:lnTo>
                      <a:pt x="2729" y="3431"/>
                    </a:lnTo>
                    <a:lnTo>
                      <a:pt x="2729" y="3431"/>
                    </a:lnTo>
                    <a:lnTo>
                      <a:pt x="2755" y="3455"/>
                    </a:lnTo>
                    <a:lnTo>
                      <a:pt x="2783" y="3480"/>
                    </a:lnTo>
                    <a:lnTo>
                      <a:pt x="2813" y="3504"/>
                    </a:lnTo>
                    <a:lnTo>
                      <a:pt x="2843" y="3528"/>
                    </a:lnTo>
                    <a:lnTo>
                      <a:pt x="2875" y="3550"/>
                    </a:lnTo>
                    <a:lnTo>
                      <a:pt x="2905" y="3570"/>
                    </a:lnTo>
                    <a:lnTo>
                      <a:pt x="2935" y="3586"/>
                    </a:lnTo>
                    <a:lnTo>
                      <a:pt x="2963" y="3598"/>
                    </a:lnTo>
                    <a:lnTo>
                      <a:pt x="2963" y="3598"/>
                    </a:lnTo>
                    <a:lnTo>
                      <a:pt x="2978" y="3604"/>
                    </a:lnTo>
                    <a:lnTo>
                      <a:pt x="2992" y="3606"/>
                    </a:lnTo>
                    <a:lnTo>
                      <a:pt x="3008" y="3606"/>
                    </a:lnTo>
                    <a:lnTo>
                      <a:pt x="3024" y="3606"/>
                    </a:lnTo>
                    <a:lnTo>
                      <a:pt x="3040" y="3604"/>
                    </a:lnTo>
                    <a:lnTo>
                      <a:pt x="3056" y="3600"/>
                    </a:lnTo>
                    <a:lnTo>
                      <a:pt x="3090" y="3588"/>
                    </a:lnTo>
                    <a:lnTo>
                      <a:pt x="3126" y="3574"/>
                    </a:lnTo>
                    <a:lnTo>
                      <a:pt x="3160" y="3554"/>
                    </a:lnTo>
                    <a:lnTo>
                      <a:pt x="3196" y="3534"/>
                    </a:lnTo>
                    <a:lnTo>
                      <a:pt x="3228" y="3512"/>
                    </a:lnTo>
                    <a:lnTo>
                      <a:pt x="3260" y="3488"/>
                    </a:lnTo>
                    <a:lnTo>
                      <a:pt x="3290" y="3465"/>
                    </a:lnTo>
                    <a:lnTo>
                      <a:pt x="3340" y="3423"/>
                    </a:lnTo>
                    <a:lnTo>
                      <a:pt x="3374" y="3393"/>
                    </a:lnTo>
                    <a:lnTo>
                      <a:pt x="3388" y="3381"/>
                    </a:lnTo>
                    <a:lnTo>
                      <a:pt x="3388" y="3381"/>
                    </a:lnTo>
                    <a:lnTo>
                      <a:pt x="3448" y="3317"/>
                    </a:lnTo>
                    <a:lnTo>
                      <a:pt x="3480" y="3279"/>
                    </a:lnTo>
                    <a:lnTo>
                      <a:pt x="3512" y="3241"/>
                    </a:lnTo>
                    <a:lnTo>
                      <a:pt x="3542" y="3201"/>
                    </a:lnTo>
                    <a:lnTo>
                      <a:pt x="3570" y="3163"/>
                    </a:lnTo>
                    <a:lnTo>
                      <a:pt x="3592" y="3129"/>
                    </a:lnTo>
                    <a:lnTo>
                      <a:pt x="3600" y="3111"/>
                    </a:lnTo>
                    <a:lnTo>
                      <a:pt x="3606" y="3097"/>
                    </a:lnTo>
                    <a:lnTo>
                      <a:pt x="3606" y="3097"/>
                    </a:lnTo>
                    <a:lnTo>
                      <a:pt x="3610" y="3083"/>
                    </a:lnTo>
                    <a:lnTo>
                      <a:pt x="3614" y="3069"/>
                    </a:lnTo>
                    <a:lnTo>
                      <a:pt x="3614" y="3055"/>
                    </a:lnTo>
                    <a:lnTo>
                      <a:pt x="3614" y="3041"/>
                    </a:lnTo>
                    <a:lnTo>
                      <a:pt x="3610" y="3011"/>
                    </a:lnTo>
                    <a:lnTo>
                      <a:pt x="3602" y="2979"/>
                    </a:lnTo>
                    <a:lnTo>
                      <a:pt x="3592" y="2949"/>
                    </a:lnTo>
                    <a:lnTo>
                      <a:pt x="3576" y="2917"/>
                    </a:lnTo>
                    <a:lnTo>
                      <a:pt x="3560" y="2887"/>
                    </a:lnTo>
                    <a:lnTo>
                      <a:pt x="3542" y="2859"/>
                    </a:lnTo>
                    <a:lnTo>
                      <a:pt x="3524" y="2831"/>
                    </a:lnTo>
                    <a:lnTo>
                      <a:pt x="3506" y="2805"/>
                    </a:lnTo>
                    <a:lnTo>
                      <a:pt x="3472" y="2763"/>
                    </a:lnTo>
                    <a:lnTo>
                      <a:pt x="3448" y="2735"/>
                    </a:lnTo>
                    <a:lnTo>
                      <a:pt x="3438" y="2723"/>
                    </a:lnTo>
                    <a:lnTo>
                      <a:pt x="3438" y="2723"/>
                    </a:lnTo>
                    <a:lnTo>
                      <a:pt x="3426" y="2709"/>
                    </a:lnTo>
                    <a:lnTo>
                      <a:pt x="3416" y="2697"/>
                    </a:lnTo>
                    <a:lnTo>
                      <a:pt x="3408" y="2683"/>
                    </a:lnTo>
                    <a:lnTo>
                      <a:pt x="3402" y="2669"/>
                    </a:lnTo>
                    <a:lnTo>
                      <a:pt x="3396" y="2645"/>
                    </a:lnTo>
                    <a:lnTo>
                      <a:pt x="3394" y="2637"/>
                    </a:lnTo>
                    <a:lnTo>
                      <a:pt x="3394" y="2631"/>
                    </a:lnTo>
                    <a:lnTo>
                      <a:pt x="3394" y="2631"/>
                    </a:lnTo>
                    <a:lnTo>
                      <a:pt x="3406" y="2613"/>
                    </a:lnTo>
                    <a:lnTo>
                      <a:pt x="3420" y="2589"/>
                    </a:lnTo>
                    <a:lnTo>
                      <a:pt x="3440" y="2567"/>
                    </a:lnTo>
                    <a:lnTo>
                      <a:pt x="3462" y="2541"/>
                    </a:lnTo>
                    <a:lnTo>
                      <a:pt x="3484" y="2519"/>
                    </a:lnTo>
                    <a:lnTo>
                      <a:pt x="3504" y="2501"/>
                    </a:lnTo>
                    <a:lnTo>
                      <a:pt x="3524" y="2487"/>
                    </a:lnTo>
                    <a:lnTo>
                      <a:pt x="3532" y="2483"/>
                    </a:lnTo>
                    <a:lnTo>
                      <a:pt x="3538" y="2479"/>
                    </a:lnTo>
                    <a:lnTo>
                      <a:pt x="3538" y="2479"/>
                    </a:lnTo>
                    <a:lnTo>
                      <a:pt x="3574" y="2479"/>
                    </a:lnTo>
                    <a:lnTo>
                      <a:pt x="3612" y="2477"/>
                    </a:lnTo>
                    <a:lnTo>
                      <a:pt x="3650" y="2474"/>
                    </a:lnTo>
                    <a:lnTo>
                      <a:pt x="3690" y="2468"/>
                    </a:lnTo>
                    <a:lnTo>
                      <a:pt x="3728" y="2462"/>
                    </a:lnTo>
                    <a:lnTo>
                      <a:pt x="3762" y="2454"/>
                    </a:lnTo>
                    <a:lnTo>
                      <a:pt x="3796" y="2446"/>
                    </a:lnTo>
                    <a:lnTo>
                      <a:pt x="3824" y="2434"/>
                    </a:lnTo>
                    <a:lnTo>
                      <a:pt x="3824" y="2434"/>
                    </a:lnTo>
                    <a:lnTo>
                      <a:pt x="3836" y="2428"/>
                    </a:lnTo>
                    <a:lnTo>
                      <a:pt x="3848" y="2418"/>
                    </a:lnTo>
                    <a:lnTo>
                      <a:pt x="3860" y="2408"/>
                    </a:lnTo>
                    <a:lnTo>
                      <a:pt x="3870" y="2396"/>
                    </a:lnTo>
                    <a:lnTo>
                      <a:pt x="3880" y="2384"/>
                    </a:lnTo>
                    <a:lnTo>
                      <a:pt x="3890" y="2368"/>
                    </a:lnTo>
                    <a:lnTo>
                      <a:pt x="3906" y="2336"/>
                    </a:lnTo>
                    <a:lnTo>
                      <a:pt x="3920" y="2302"/>
                    </a:lnTo>
                    <a:lnTo>
                      <a:pt x="3932" y="2264"/>
                    </a:lnTo>
                    <a:lnTo>
                      <a:pt x="3942" y="2224"/>
                    </a:lnTo>
                    <a:lnTo>
                      <a:pt x="3950" y="2184"/>
                    </a:lnTo>
                    <a:lnTo>
                      <a:pt x="3956" y="2146"/>
                    </a:lnTo>
                    <a:lnTo>
                      <a:pt x="3960" y="2108"/>
                    </a:lnTo>
                    <a:lnTo>
                      <a:pt x="3966" y="2044"/>
                    </a:lnTo>
                    <a:lnTo>
                      <a:pt x="3968" y="1998"/>
                    </a:lnTo>
                    <a:lnTo>
                      <a:pt x="3968" y="1980"/>
                    </a:lnTo>
                    <a:lnTo>
                      <a:pt x="3968" y="1980"/>
                    </a:lnTo>
                    <a:lnTo>
                      <a:pt x="3968" y="1962"/>
                    </a:lnTo>
                    <a:lnTo>
                      <a:pt x="3966" y="1916"/>
                    </a:lnTo>
                    <a:lnTo>
                      <a:pt x="3960" y="1852"/>
                    </a:lnTo>
                    <a:lnTo>
                      <a:pt x="3956" y="1814"/>
                    </a:lnTo>
                    <a:lnTo>
                      <a:pt x="3950" y="1776"/>
                    </a:lnTo>
                    <a:lnTo>
                      <a:pt x="3942" y="1736"/>
                    </a:lnTo>
                    <a:lnTo>
                      <a:pt x="3932" y="1696"/>
                    </a:lnTo>
                    <a:lnTo>
                      <a:pt x="3920" y="1658"/>
                    </a:lnTo>
                    <a:lnTo>
                      <a:pt x="3906" y="1624"/>
                    </a:lnTo>
                    <a:lnTo>
                      <a:pt x="3890" y="1590"/>
                    </a:lnTo>
                    <a:lnTo>
                      <a:pt x="3880" y="1576"/>
                    </a:lnTo>
                    <a:lnTo>
                      <a:pt x="3870" y="1564"/>
                    </a:lnTo>
                    <a:lnTo>
                      <a:pt x="3860" y="1552"/>
                    </a:lnTo>
                    <a:lnTo>
                      <a:pt x="3848" y="1542"/>
                    </a:lnTo>
                    <a:lnTo>
                      <a:pt x="3836" y="1532"/>
                    </a:lnTo>
                    <a:lnTo>
                      <a:pt x="3822" y="1526"/>
                    </a:lnTo>
                    <a:lnTo>
                      <a:pt x="3822" y="1526"/>
                    </a:lnTo>
                    <a:close/>
                    <a:moveTo>
                      <a:pt x="3714" y="2248"/>
                    </a:moveTo>
                    <a:lnTo>
                      <a:pt x="3714" y="2248"/>
                    </a:lnTo>
                    <a:lnTo>
                      <a:pt x="3680" y="2254"/>
                    </a:lnTo>
                    <a:lnTo>
                      <a:pt x="3636" y="2262"/>
                    </a:lnTo>
                    <a:lnTo>
                      <a:pt x="3588" y="2266"/>
                    </a:lnTo>
                    <a:lnTo>
                      <a:pt x="3538" y="2268"/>
                    </a:lnTo>
                    <a:lnTo>
                      <a:pt x="3538" y="2268"/>
                    </a:lnTo>
                    <a:lnTo>
                      <a:pt x="3510" y="2270"/>
                    </a:lnTo>
                    <a:lnTo>
                      <a:pt x="3480" y="2278"/>
                    </a:lnTo>
                    <a:lnTo>
                      <a:pt x="3452" y="2288"/>
                    </a:lnTo>
                    <a:lnTo>
                      <a:pt x="3424" y="2302"/>
                    </a:lnTo>
                    <a:lnTo>
                      <a:pt x="3398" y="2318"/>
                    </a:lnTo>
                    <a:lnTo>
                      <a:pt x="3372" y="2338"/>
                    </a:lnTo>
                    <a:lnTo>
                      <a:pt x="3346" y="2358"/>
                    </a:lnTo>
                    <a:lnTo>
                      <a:pt x="3324" y="2382"/>
                    </a:lnTo>
                    <a:lnTo>
                      <a:pt x="3302" y="2404"/>
                    </a:lnTo>
                    <a:lnTo>
                      <a:pt x="3280" y="2428"/>
                    </a:lnTo>
                    <a:lnTo>
                      <a:pt x="3246" y="2472"/>
                    </a:lnTo>
                    <a:lnTo>
                      <a:pt x="3220" y="2509"/>
                    </a:lnTo>
                    <a:lnTo>
                      <a:pt x="3202" y="2539"/>
                    </a:lnTo>
                    <a:lnTo>
                      <a:pt x="3202" y="2539"/>
                    </a:lnTo>
                    <a:lnTo>
                      <a:pt x="3196" y="2557"/>
                    </a:lnTo>
                    <a:lnTo>
                      <a:pt x="3190" y="2577"/>
                    </a:lnTo>
                    <a:lnTo>
                      <a:pt x="3186" y="2597"/>
                    </a:lnTo>
                    <a:lnTo>
                      <a:pt x="3182" y="2617"/>
                    </a:lnTo>
                    <a:lnTo>
                      <a:pt x="3182" y="2639"/>
                    </a:lnTo>
                    <a:lnTo>
                      <a:pt x="3184" y="2661"/>
                    </a:lnTo>
                    <a:lnTo>
                      <a:pt x="3188" y="2685"/>
                    </a:lnTo>
                    <a:lnTo>
                      <a:pt x="3192" y="2707"/>
                    </a:lnTo>
                    <a:lnTo>
                      <a:pt x="3198" y="2729"/>
                    </a:lnTo>
                    <a:lnTo>
                      <a:pt x="3206" y="2751"/>
                    </a:lnTo>
                    <a:lnTo>
                      <a:pt x="3216" y="2773"/>
                    </a:lnTo>
                    <a:lnTo>
                      <a:pt x="3228" y="2795"/>
                    </a:lnTo>
                    <a:lnTo>
                      <a:pt x="3240" y="2815"/>
                    </a:lnTo>
                    <a:lnTo>
                      <a:pt x="3254" y="2835"/>
                    </a:lnTo>
                    <a:lnTo>
                      <a:pt x="3270" y="2855"/>
                    </a:lnTo>
                    <a:lnTo>
                      <a:pt x="3288" y="2873"/>
                    </a:lnTo>
                    <a:lnTo>
                      <a:pt x="3288" y="2873"/>
                    </a:lnTo>
                    <a:lnTo>
                      <a:pt x="3304" y="2891"/>
                    </a:lnTo>
                    <a:lnTo>
                      <a:pt x="3320" y="2911"/>
                    </a:lnTo>
                    <a:lnTo>
                      <a:pt x="3352" y="2957"/>
                    </a:lnTo>
                    <a:lnTo>
                      <a:pt x="3380" y="3001"/>
                    </a:lnTo>
                    <a:lnTo>
                      <a:pt x="3390" y="3021"/>
                    </a:lnTo>
                    <a:lnTo>
                      <a:pt x="3398" y="3037"/>
                    </a:lnTo>
                    <a:lnTo>
                      <a:pt x="3398" y="3037"/>
                    </a:lnTo>
                    <a:lnTo>
                      <a:pt x="3374" y="3073"/>
                    </a:lnTo>
                    <a:lnTo>
                      <a:pt x="3338" y="3119"/>
                    </a:lnTo>
                    <a:lnTo>
                      <a:pt x="3292" y="3173"/>
                    </a:lnTo>
                    <a:lnTo>
                      <a:pt x="3236" y="3231"/>
                    </a:lnTo>
                    <a:lnTo>
                      <a:pt x="3236" y="3231"/>
                    </a:lnTo>
                    <a:lnTo>
                      <a:pt x="3210" y="3257"/>
                    </a:lnTo>
                    <a:lnTo>
                      <a:pt x="3180" y="3281"/>
                    </a:lnTo>
                    <a:lnTo>
                      <a:pt x="3150" y="3307"/>
                    </a:lnTo>
                    <a:lnTo>
                      <a:pt x="3120" y="3329"/>
                    </a:lnTo>
                    <a:lnTo>
                      <a:pt x="3090" y="3349"/>
                    </a:lnTo>
                    <a:lnTo>
                      <a:pt x="3064" y="3367"/>
                    </a:lnTo>
                    <a:lnTo>
                      <a:pt x="3038" y="3381"/>
                    </a:lnTo>
                    <a:lnTo>
                      <a:pt x="3020" y="3391"/>
                    </a:lnTo>
                    <a:lnTo>
                      <a:pt x="3020" y="3391"/>
                    </a:lnTo>
                    <a:lnTo>
                      <a:pt x="2990" y="3371"/>
                    </a:lnTo>
                    <a:lnTo>
                      <a:pt x="2953" y="3345"/>
                    </a:lnTo>
                    <a:lnTo>
                      <a:pt x="2915" y="3315"/>
                    </a:lnTo>
                    <a:lnTo>
                      <a:pt x="2879" y="3281"/>
                    </a:lnTo>
                    <a:lnTo>
                      <a:pt x="2879" y="3281"/>
                    </a:lnTo>
                    <a:lnTo>
                      <a:pt x="2857" y="3261"/>
                    </a:lnTo>
                    <a:lnTo>
                      <a:pt x="2831" y="3247"/>
                    </a:lnTo>
                    <a:lnTo>
                      <a:pt x="2805" y="3233"/>
                    </a:lnTo>
                    <a:lnTo>
                      <a:pt x="2775" y="3225"/>
                    </a:lnTo>
                    <a:lnTo>
                      <a:pt x="2743" y="3217"/>
                    </a:lnTo>
                    <a:lnTo>
                      <a:pt x="2711" y="3213"/>
                    </a:lnTo>
                    <a:lnTo>
                      <a:pt x="2679" y="3209"/>
                    </a:lnTo>
                    <a:lnTo>
                      <a:pt x="2647" y="3209"/>
                    </a:lnTo>
                    <a:lnTo>
                      <a:pt x="2615" y="3209"/>
                    </a:lnTo>
                    <a:lnTo>
                      <a:pt x="2585" y="3211"/>
                    </a:lnTo>
                    <a:lnTo>
                      <a:pt x="2529" y="3217"/>
                    </a:lnTo>
                    <a:lnTo>
                      <a:pt x="2483" y="3225"/>
                    </a:lnTo>
                    <a:lnTo>
                      <a:pt x="2451" y="3235"/>
                    </a:lnTo>
                    <a:lnTo>
                      <a:pt x="2451" y="3235"/>
                    </a:lnTo>
                    <a:lnTo>
                      <a:pt x="2433" y="3243"/>
                    </a:lnTo>
                    <a:lnTo>
                      <a:pt x="2415" y="3251"/>
                    </a:lnTo>
                    <a:lnTo>
                      <a:pt x="2397" y="3263"/>
                    </a:lnTo>
                    <a:lnTo>
                      <a:pt x="2381" y="3277"/>
                    </a:lnTo>
                    <a:lnTo>
                      <a:pt x="2365" y="3293"/>
                    </a:lnTo>
                    <a:lnTo>
                      <a:pt x="2349" y="3309"/>
                    </a:lnTo>
                    <a:lnTo>
                      <a:pt x="2337" y="3327"/>
                    </a:lnTo>
                    <a:lnTo>
                      <a:pt x="2323" y="3347"/>
                    </a:lnTo>
                    <a:lnTo>
                      <a:pt x="2313" y="3367"/>
                    </a:lnTo>
                    <a:lnTo>
                      <a:pt x="2303" y="3389"/>
                    </a:lnTo>
                    <a:lnTo>
                      <a:pt x="2293" y="3411"/>
                    </a:lnTo>
                    <a:lnTo>
                      <a:pt x="2285" y="3433"/>
                    </a:lnTo>
                    <a:lnTo>
                      <a:pt x="2281" y="3457"/>
                    </a:lnTo>
                    <a:lnTo>
                      <a:pt x="2275" y="3480"/>
                    </a:lnTo>
                    <a:lnTo>
                      <a:pt x="2273" y="3506"/>
                    </a:lnTo>
                    <a:lnTo>
                      <a:pt x="2273" y="3530"/>
                    </a:lnTo>
                    <a:lnTo>
                      <a:pt x="2273" y="3530"/>
                    </a:lnTo>
                    <a:lnTo>
                      <a:pt x="2271" y="3554"/>
                    </a:lnTo>
                    <a:lnTo>
                      <a:pt x="2269" y="3580"/>
                    </a:lnTo>
                    <a:lnTo>
                      <a:pt x="2261" y="3636"/>
                    </a:lnTo>
                    <a:lnTo>
                      <a:pt x="2249" y="3686"/>
                    </a:lnTo>
                    <a:lnTo>
                      <a:pt x="2241" y="3708"/>
                    </a:lnTo>
                    <a:lnTo>
                      <a:pt x="2235" y="3726"/>
                    </a:lnTo>
                    <a:lnTo>
                      <a:pt x="2235" y="3726"/>
                    </a:lnTo>
                    <a:lnTo>
                      <a:pt x="2193" y="3734"/>
                    </a:lnTo>
                    <a:lnTo>
                      <a:pt x="2135" y="3740"/>
                    </a:lnTo>
                    <a:lnTo>
                      <a:pt x="2065" y="3746"/>
                    </a:lnTo>
                    <a:lnTo>
                      <a:pt x="1985" y="3748"/>
                    </a:lnTo>
                    <a:lnTo>
                      <a:pt x="1985" y="3748"/>
                    </a:lnTo>
                    <a:lnTo>
                      <a:pt x="1947" y="3746"/>
                    </a:lnTo>
                    <a:lnTo>
                      <a:pt x="1907" y="3744"/>
                    </a:lnTo>
                    <a:lnTo>
                      <a:pt x="1869" y="3740"/>
                    </a:lnTo>
                    <a:lnTo>
                      <a:pt x="1831" y="3734"/>
                    </a:lnTo>
                    <a:lnTo>
                      <a:pt x="1797" y="3728"/>
                    </a:lnTo>
                    <a:lnTo>
                      <a:pt x="1765" y="3722"/>
                    </a:lnTo>
                    <a:lnTo>
                      <a:pt x="1739" y="3714"/>
                    </a:lnTo>
                    <a:lnTo>
                      <a:pt x="1717" y="3708"/>
                    </a:lnTo>
                    <a:lnTo>
                      <a:pt x="1717" y="3708"/>
                    </a:lnTo>
                    <a:lnTo>
                      <a:pt x="1709" y="3672"/>
                    </a:lnTo>
                    <a:lnTo>
                      <a:pt x="1703" y="3630"/>
                    </a:lnTo>
                    <a:lnTo>
                      <a:pt x="1699" y="3580"/>
                    </a:lnTo>
                    <a:lnTo>
                      <a:pt x="1697" y="3530"/>
                    </a:lnTo>
                    <a:lnTo>
                      <a:pt x="1697" y="3530"/>
                    </a:lnTo>
                    <a:lnTo>
                      <a:pt x="1695" y="3502"/>
                    </a:lnTo>
                    <a:lnTo>
                      <a:pt x="1687" y="3472"/>
                    </a:lnTo>
                    <a:lnTo>
                      <a:pt x="1677" y="3445"/>
                    </a:lnTo>
                    <a:lnTo>
                      <a:pt x="1663" y="3417"/>
                    </a:lnTo>
                    <a:lnTo>
                      <a:pt x="1645" y="3391"/>
                    </a:lnTo>
                    <a:lnTo>
                      <a:pt x="1627" y="3365"/>
                    </a:lnTo>
                    <a:lnTo>
                      <a:pt x="1605" y="3341"/>
                    </a:lnTo>
                    <a:lnTo>
                      <a:pt x="1583" y="3317"/>
                    </a:lnTo>
                    <a:lnTo>
                      <a:pt x="1561" y="3295"/>
                    </a:lnTo>
                    <a:lnTo>
                      <a:pt x="1537" y="3275"/>
                    </a:lnTo>
                    <a:lnTo>
                      <a:pt x="1493" y="3239"/>
                    </a:lnTo>
                    <a:lnTo>
                      <a:pt x="1453" y="3213"/>
                    </a:lnTo>
                    <a:lnTo>
                      <a:pt x="1425" y="3197"/>
                    </a:lnTo>
                    <a:lnTo>
                      <a:pt x="1425" y="3197"/>
                    </a:lnTo>
                    <a:lnTo>
                      <a:pt x="1407" y="3189"/>
                    </a:lnTo>
                    <a:lnTo>
                      <a:pt x="1387" y="3183"/>
                    </a:lnTo>
                    <a:lnTo>
                      <a:pt x="1367" y="3179"/>
                    </a:lnTo>
                    <a:lnTo>
                      <a:pt x="1345" y="3177"/>
                    </a:lnTo>
                    <a:lnTo>
                      <a:pt x="1323" y="3177"/>
                    </a:lnTo>
                    <a:lnTo>
                      <a:pt x="1301" y="3177"/>
                    </a:lnTo>
                    <a:lnTo>
                      <a:pt x="1279" y="3181"/>
                    </a:lnTo>
                    <a:lnTo>
                      <a:pt x="1257" y="3185"/>
                    </a:lnTo>
                    <a:lnTo>
                      <a:pt x="1235" y="3191"/>
                    </a:lnTo>
                    <a:lnTo>
                      <a:pt x="1211" y="3201"/>
                    </a:lnTo>
                    <a:lnTo>
                      <a:pt x="1191" y="3209"/>
                    </a:lnTo>
                    <a:lnTo>
                      <a:pt x="1169" y="3221"/>
                    </a:lnTo>
                    <a:lnTo>
                      <a:pt x="1147" y="3233"/>
                    </a:lnTo>
                    <a:lnTo>
                      <a:pt x="1127" y="3247"/>
                    </a:lnTo>
                    <a:lnTo>
                      <a:pt x="1109" y="3263"/>
                    </a:lnTo>
                    <a:lnTo>
                      <a:pt x="1089" y="3281"/>
                    </a:lnTo>
                    <a:lnTo>
                      <a:pt x="1089" y="3281"/>
                    </a:lnTo>
                    <a:lnTo>
                      <a:pt x="1073" y="3297"/>
                    </a:lnTo>
                    <a:lnTo>
                      <a:pt x="1053" y="3313"/>
                    </a:lnTo>
                    <a:lnTo>
                      <a:pt x="1007" y="3345"/>
                    </a:lnTo>
                    <a:lnTo>
                      <a:pt x="962" y="3373"/>
                    </a:lnTo>
                    <a:lnTo>
                      <a:pt x="942" y="3385"/>
                    </a:lnTo>
                    <a:lnTo>
                      <a:pt x="924" y="3391"/>
                    </a:lnTo>
                    <a:lnTo>
                      <a:pt x="924" y="3391"/>
                    </a:lnTo>
                    <a:lnTo>
                      <a:pt x="890" y="3369"/>
                    </a:lnTo>
                    <a:lnTo>
                      <a:pt x="844" y="3331"/>
                    </a:lnTo>
                    <a:lnTo>
                      <a:pt x="790" y="3285"/>
                    </a:lnTo>
                    <a:lnTo>
                      <a:pt x="732" y="3231"/>
                    </a:lnTo>
                    <a:lnTo>
                      <a:pt x="732" y="3231"/>
                    </a:lnTo>
                    <a:lnTo>
                      <a:pt x="706" y="3203"/>
                    </a:lnTo>
                    <a:lnTo>
                      <a:pt x="680" y="3173"/>
                    </a:lnTo>
                    <a:lnTo>
                      <a:pt x="656" y="3143"/>
                    </a:lnTo>
                    <a:lnTo>
                      <a:pt x="634" y="3113"/>
                    </a:lnTo>
                    <a:lnTo>
                      <a:pt x="614" y="3083"/>
                    </a:lnTo>
                    <a:lnTo>
                      <a:pt x="596" y="3057"/>
                    </a:lnTo>
                    <a:lnTo>
                      <a:pt x="582" y="3033"/>
                    </a:lnTo>
                    <a:lnTo>
                      <a:pt x="572" y="3013"/>
                    </a:lnTo>
                    <a:lnTo>
                      <a:pt x="572" y="3013"/>
                    </a:lnTo>
                    <a:lnTo>
                      <a:pt x="590" y="2983"/>
                    </a:lnTo>
                    <a:lnTo>
                      <a:pt x="616" y="2947"/>
                    </a:lnTo>
                    <a:lnTo>
                      <a:pt x="648" y="2911"/>
                    </a:lnTo>
                    <a:lnTo>
                      <a:pt x="682" y="2873"/>
                    </a:lnTo>
                    <a:lnTo>
                      <a:pt x="682" y="2873"/>
                    </a:lnTo>
                    <a:lnTo>
                      <a:pt x="700" y="2851"/>
                    </a:lnTo>
                    <a:lnTo>
                      <a:pt x="716" y="2827"/>
                    </a:lnTo>
                    <a:lnTo>
                      <a:pt x="728" y="2799"/>
                    </a:lnTo>
                    <a:lnTo>
                      <a:pt x="738" y="2769"/>
                    </a:lnTo>
                    <a:lnTo>
                      <a:pt x="746" y="2739"/>
                    </a:lnTo>
                    <a:lnTo>
                      <a:pt x="750" y="2707"/>
                    </a:lnTo>
                    <a:lnTo>
                      <a:pt x="754" y="2675"/>
                    </a:lnTo>
                    <a:lnTo>
                      <a:pt x="754" y="2641"/>
                    </a:lnTo>
                    <a:lnTo>
                      <a:pt x="754" y="2611"/>
                    </a:lnTo>
                    <a:lnTo>
                      <a:pt x="752" y="2579"/>
                    </a:lnTo>
                    <a:lnTo>
                      <a:pt x="746" y="2523"/>
                    </a:lnTo>
                    <a:lnTo>
                      <a:pt x="736" y="2477"/>
                    </a:lnTo>
                    <a:lnTo>
                      <a:pt x="728" y="2446"/>
                    </a:lnTo>
                    <a:lnTo>
                      <a:pt x="728" y="2446"/>
                    </a:lnTo>
                    <a:lnTo>
                      <a:pt x="720" y="2428"/>
                    </a:lnTo>
                    <a:lnTo>
                      <a:pt x="710" y="2410"/>
                    </a:lnTo>
                    <a:lnTo>
                      <a:pt x="698" y="2392"/>
                    </a:lnTo>
                    <a:lnTo>
                      <a:pt x="686" y="2376"/>
                    </a:lnTo>
                    <a:lnTo>
                      <a:pt x="670" y="2360"/>
                    </a:lnTo>
                    <a:lnTo>
                      <a:pt x="654" y="2346"/>
                    </a:lnTo>
                    <a:lnTo>
                      <a:pt x="636" y="2332"/>
                    </a:lnTo>
                    <a:lnTo>
                      <a:pt x="616" y="2320"/>
                    </a:lnTo>
                    <a:lnTo>
                      <a:pt x="596" y="2308"/>
                    </a:lnTo>
                    <a:lnTo>
                      <a:pt x="574" y="2298"/>
                    </a:lnTo>
                    <a:lnTo>
                      <a:pt x="552" y="2288"/>
                    </a:lnTo>
                    <a:lnTo>
                      <a:pt x="528" y="2282"/>
                    </a:lnTo>
                    <a:lnTo>
                      <a:pt x="504" y="2276"/>
                    </a:lnTo>
                    <a:lnTo>
                      <a:pt x="480" y="2272"/>
                    </a:lnTo>
                    <a:lnTo>
                      <a:pt x="456" y="2268"/>
                    </a:lnTo>
                    <a:lnTo>
                      <a:pt x="430" y="2268"/>
                    </a:lnTo>
                    <a:lnTo>
                      <a:pt x="430" y="2268"/>
                    </a:lnTo>
                    <a:lnTo>
                      <a:pt x="406" y="2268"/>
                    </a:lnTo>
                    <a:lnTo>
                      <a:pt x="380" y="2264"/>
                    </a:lnTo>
                    <a:lnTo>
                      <a:pt x="326" y="2256"/>
                    </a:lnTo>
                    <a:lnTo>
                      <a:pt x="274" y="2244"/>
                    </a:lnTo>
                    <a:lnTo>
                      <a:pt x="254" y="2238"/>
                    </a:lnTo>
                    <a:lnTo>
                      <a:pt x="236" y="2230"/>
                    </a:lnTo>
                    <a:lnTo>
                      <a:pt x="236" y="2230"/>
                    </a:lnTo>
                    <a:lnTo>
                      <a:pt x="228" y="2190"/>
                    </a:lnTo>
                    <a:lnTo>
                      <a:pt x="220" y="2132"/>
                    </a:lnTo>
                    <a:lnTo>
                      <a:pt x="216" y="2060"/>
                    </a:lnTo>
                    <a:lnTo>
                      <a:pt x="214" y="1980"/>
                    </a:lnTo>
                    <a:lnTo>
                      <a:pt x="214" y="1980"/>
                    </a:lnTo>
                    <a:lnTo>
                      <a:pt x="214" y="1942"/>
                    </a:lnTo>
                    <a:lnTo>
                      <a:pt x="218" y="1904"/>
                    </a:lnTo>
                    <a:lnTo>
                      <a:pt x="222" y="1864"/>
                    </a:lnTo>
                    <a:lnTo>
                      <a:pt x="226" y="1828"/>
                    </a:lnTo>
                    <a:lnTo>
                      <a:pt x="234" y="1792"/>
                    </a:lnTo>
                    <a:lnTo>
                      <a:pt x="240" y="1760"/>
                    </a:lnTo>
                    <a:lnTo>
                      <a:pt x="248" y="1734"/>
                    </a:lnTo>
                    <a:lnTo>
                      <a:pt x="254" y="1712"/>
                    </a:lnTo>
                    <a:lnTo>
                      <a:pt x="254" y="1712"/>
                    </a:lnTo>
                    <a:lnTo>
                      <a:pt x="288" y="1706"/>
                    </a:lnTo>
                    <a:lnTo>
                      <a:pt x="332" y="1698"/>
                    </a:lnTo>
                    <a:lnTo>
                      <a:pt x="380" y="1694"/>
                    </a:lnTo>
                    <a:lnTo>
                      <a:pt x="430" y="1692"/>
                    </a:lnTo>
                    <a:lnTo>
                      <a:pt x="430" y="1692"/>
                    </a:lnTo>
                    <a:lnTo>
                      <a:pt x="460" y="1690"/>
                    </a:lnTo>
                    <a:lnTo>
                      <a:pt x="488" y="1684"/>
                    </a:lnTo>
                    <a:lnTo>
                      <a:pt x="516" y="1672"/>
                    </a:lnTo>
                    <a:lnTo>
                      <a:pt x="544" y="1658"/>
                    </a:lnTo>
                    <a:lnTo>
                      <a:pt x="572" y="1642"/>
                    </a:lnTo>
                    <a:lnTo>
                      <a:pt x="598" y="1622"/>
                    </a:lnTo>
                    <a:lnTo>
                      <a:pt x="622" y="1602"/>
                    </a:lnTo>
                    <a:lnTo>
                      <a:pt x="646" y="1578"/>
                    </a:lnTo>
                    <a:lnTo>
                      <a:pt x="668" y="1556"/>
                    </a:lnTo>
                    <a:lnTo>
                      <a:pt x="688" y="1534"/>
                    </a:lnTo>
                    <a:lnTo>
                      <a:pt x="724" y="1488"/>
                    </a:lnTo>
                    <a:lnTo>
                      <a:pt x="750" y="1451"/>
                    </a:lnTo>
                    <a:lnTo>
                      <a:pt x="766" y="1421"/>
                    </a:lnTo>
                    <a:lnTo>
                      <a:pt x="766" y="1421"/>
                    </a:lnTo>
                    <a:lnTo>
                      <a:pt x="774" y="1403"/>
                    </a:lnTo>
                    <a:lnTo>
                      <a:pt x="780" y="1383"/>
                    </a:lnTo>
                    <a:lnTo>
                      <a:pt x="784" y="1363"/>
                    </a:lnTo>
                    <a:lnTo>
                      <a:pt x="786" y="1341"/>
                    </a:lnTo>
                    <a:lnTo>
                      <a:pt x="786" y="1321"/>
                    </a:lnTo>
                    <a:lnTo>
                      <a:pt x="784" y="1299"/>
                    </a:lnTo>
                    <a:lnTo>
                      <a:pt x="782" y="1275"/>
                    </a:lnTo>
                    <a:lnTo>
                      <a:pt x="776" y="1253"/>
                    </a:lnTo>
                    <a:lnTo>
                      <a:pt x="770" y="1231"/>
                    </a:lnTo>
                    <a:lnTo>
                      <a:pt x="762" y="1209"/>
                    </a:lnTo>
                    <a:lnTo>
                      <a:pt x="752" y="1187"/>
                    </a:lnTo>
                    <a:lnTo>
                      <a:pt x="742" y="1165"/>
                    </a:lnTo>
                    <a:lnTo>
                      <a:pt x="728" y="1145"/>
                    </a:lnTo>
                    <a:lnTo>
                      <a:pt x="714" y="1125"/>
                    </a:lnTo>
                    <a:lnTo>
                      <a:pt x="698" y="1105"/>
                    </a:lnTo>
                    <a:lnTo>
                      <a:pt x="682" y="1087"/>
                    </a:lnTo>
                    <a:lnTo>
                      <a:pt x="682" y="1087"/>
                    </a:lnTo>
                    <a:lnTo>
                      <a:pt x="666" y="1069"/>
                    </a:lnTo>
                    <a:lnTo>
                      <a:pt x="648" y="1049"/>
                    </a:lnTo>
                    <a:lnTo>
                      <a:pt x="616" y="1003"/>
                    </a:lnTo>
                    <a:lnTo>
                      <a:pt x="588" y="959"/>
                    </a:lnTo>
                    <a:lnTo>
                      <a:pt x="578" y="939"/>
                    </a:lnTo>
                    <a:lnTo>
                      <a:pt x="570" y="923"/>
                    </a:lnTo>
                    <a:lnTo>
                      <a:pt x="570" y="923"/>
                    </a:lnTo>
                    <a:lnTo>
                      <a:pt x="594" y="887"/>
                    </a:lnTo>
                    <a:lnTo>
                      <a:pt x="630" y="841"/>
                    </a:lnTo>
                    <a:lnTo>
                      <a:pt x="676" y="787"/>
                    </a:lnTo>
                    <a:lnTo>
                      <a:pt x="732" y="729"/>
                    </a:lnTo>
                    <a:lnTo>
                      <a:pt x="732" y="729"/>
                    </a:lnTo>
                    <a:lnTo>
                      <a:pt x="760" y="703"/>
                    </a:lnTo>
                    <a:lnTo>
                      <a:pt x="788" y="679"/>
                    </a:lnTo>
                    <a:lnTo>
                      <a:pt x="820" y="653"/>
                    </a:lnTo>
                    <a:lnTo>
                      <a:pt x="850" y="631"/>
                    </a:lnTo>
                    <a:lnTo>
                      <a:pt x="878" y="611"/>
                    </a:lnTo>
                    <a:lnTo>
                      <a:pt x="906" y="593"/>
                    </a:lnTo>
                    <a:lnTo>
                      <a:pt x="930" y="579"/>
                    </a:lnTo>
                    <a:lnTo>
                      <a:pt x="950" y="569"/>
                    </a:lnTo>
                    <a:lnTo>
                      <a:pt x="950" y="569"/>
                    </a:lnTo>
                    <a:lnTo>
                      <a:pt x="980" y="589"/>
                    </a:lnTo>
                    <a:lnTo>
                      <a:pt x="1015" y="615"/>
                    </a:lnTo>
                    <a:lnTo>
                      <a:pt x="1053" y="645"/>
                    </a:lnTo>
                    <a:lnTo>
                      <a:pt x="1089" y="679"/>
                    </a:lnTo>
                    <a:lnTo>
                      <a:pt x="1089" y="679"/>
                    </a:lnTo>
                    <a:lnTo>
                      <a:pt x="1111" y="699"/>
                    </a:lnTo>
                    <a:lnTo>
                      <a:pt x="1137" y="713"/>
                    </a:lnTo>
                    <a:lnTo>
                      <a:pt x="1165" y="727"/>
                    </a:lnTo>
                    <a:lnTo>
                      <a:pt x="1193" y="735"/>
                    </a:lnTo>
                    <a:lnTo>
                      <a:pt x="1225" y="743"/>
                    </a:lnTo>
                    <a:lnTo>
                      <a:pt x="1257" y="747"/>
                    </a:lnTo>
                    <a:lnTo>
                      <a:pt x="1289" y="751"/>
                    </a:lnTo>
                    <a:lnTo>
                      <a:pt x="1321" y="751"/>
                    </a:lnTo>
                    <a:lnTo>
                      <a:pt x="1353" y="751"/>
                    </a:lnTo>
                    <a:lnTo>
                      <a:pt x="1383" y="749"/>
                    </a:lnTo>
                    <a:lnTo>
                      <a:pt x="1439" y="743"/>
                    </a:lnTo>
                    <a:lnTo>
                      <a:pt x="1485" y="735"/>
                    </a:lnTo>
                    <a:lnTo>
                      <a:pt x="1517" y="725"/>
                    </a:lnTo>
                    <a:lnTo>
                      <a:pt x="1517" y="725"/>
                    </a:lnTo>
                    <a:lnTo>
                      <a:pt x="1537" y="717"/>
                    </a:lnTo>
                    <a:lnTo>
                      <a:pt x="1555" y="709"/>
                    </a:lnTo>
                    <a:lnTo>
                      <a:pt x="1571" y="697"/>
                    </a:lnTo>
                    <a:lnTo>
                      <a:pt x="1589" y="683"/>
                    </a:lnTo>
                    <a:lnTo>
                      <a:pt x="1605" y="667"/>
                    </a:lnTo>
                    <a:lnTo>
                      <a:pt x="1619" y="651"/>
                    </a:lnTo>
                    <a:lnTo>
                      <a:pt x="1633" y="633"/>
                    </a:lnTo>
                    <a:lnTo>
                      <a:pt x="1645" y="613"/>
                    </a:lnTo>
                    <a:lnTo>
                      <a:pt x="1657" y="593"/>
                    </a:lnTo>
                    <a:lnTo>
                      <a:pt x="1667" y="573"/>
                    </a:lnTo>
                    <a:lnTo>
                      <a:pt x="1675" y="549"/>
                    </a:lnTo>
                    <a:lnTo>
                      <a:pt x="1683" y="527"/>
                    </a:lnTo>
                    <a:lnTo>
                      <a:pt x="1689" y="503"/>
                    </a:lnTo>
                    <a:lnTo>
                      <a:pt x="1693" y="480"/>
                    </a:lnTo>
                    <a:lnTo>
                      <a:pt x="1695" y="454"/>
                    </a:lnTo>
                    <a:lnTo>
                      <a:pt x="1697" y="430"/>
                    </a:lnTo>
                    <a:lnTo>
                      <a:pt x="1697" y="430"/>
                    </a:lnTo>
                    <a:lnTo>
                      <a:pt x="1697" y="406"/>
                    </a:lnTo>
                    <a:lnTo>
                      <a:pt x="1699" y="380"/>
                    </a:lnTo>
                    <a:lnTo>
                      <a:pt x="1709" y="324"/>
                    </a:lnTo>
                    <a:lnTo>
                      <a:pt x="1721" y="274"/>
                    </a:lnTo>
                    <a:lnTo>
                      <a:pt x="1727" y="252"/>
                    </a:lnTo>
                    <a:lnTo>
                      <a:pt x="1733" y="234"/>
                    </a:lnTo>
                    <a:lnTo>
                      <a:pt x="1733" y="234"/>
                    </a:lnTo>
                    <a:lnTo>
                      <a:pt x="1775" y="226"/>
                    </a:lnTo>
                    <a:lnTo>
                      <a:pt x="1833" y="220"/>
                    </a:lnTo>
                    <a:lnTo>
                      <a:pt x="1905" y="214"/>
                    </a:lnTo>
                    <a:lnTo>
                      <a:pt x="1985" y="212"/>
                    </a:lnTo>
                    <a:lnTo>
                      <a:pt x="1985" y="212"/>
                    </a:lnTo>
                    <a:lnTo>
                      <a:pt x="2023" y="212"/>
                    </a:lnTo>
                    <a:lnTo>
                      <a:pt x="2061" y="216"/>
                    </a:lnTo>
                    <a:lnTo>
                      <a:pt x="2099" y="220"/>
                    </a:lnTo>
                    <a:lnTo>
                      <a:pt x="2137" y="226"/>
                    </a:lnTo>
                    <a:lnTo>
                      <a:pt x="2173" y="232"/>
                    </a:lnTo>
                    <a:lnTo>
                      <a:pt x="2203" y="238"/>
                    </a:lnTo>
                    <a:lnTo>
                      <a:pt x="2231" y="246"/>
                    </a:lnTo>
                    <a:lnTo>
                      <a:pt x="2251" y="252"/>
                    </a:lnTo>
                    <a:lnTo>
                      <a:pt x="2251" y="252"/>
                    </a:lnTo>
                    <a:lnTo>
                      <a:pt x="2259" y="288"/>
                    </a:lnTo>
                    <a:lnTo>
                      <a:pt x="2265" y="330"/>
                    </a:lnTo>
                    <a:lnTo>
                      <a:pt x="2271" y="380"/>
                    </a:lnTo>
                    <a:lnTo>
                      <a:pt x="2273" y="430"/>
                    </a:lnTo>
                    <a:lnTo>
                      <a:pt x="2273" y="430"/>
                    </a:lnTo>
                    <a:lnTo>
                      <a:pt x="2275" y="458"/>
                    </a:lnTo>
                    <a:lnTo>
                      <a:pt x="2281" y="488"/>
                    </a:lnTo>
                    <a:lnTo>
                      <a:pt x="2293" y="515"/>
                    </a:lnTo>
                    <a:lnTo>
                      <a:pt x="2307" y="541"/>
                    </a:lnTo>
                    <a:lnTo>
                      <a:pt x="2323" y="569"/>
                    </a:lnTo>
                    <a:lnTo>
                      <a:pt x="2343" y="595"/>
                    </a:lnTo>
                    <a:lnTo>
                      <a:pt x="2363" y="619"/>
                    </a:lnTo>
                    <a:lnTo>
                      <a:pt x="2385" y="643"/>
                    </a:lnTo>
                    <a:lnTo>
                      <a:pt x="2409" y="665"/>
                    </a:lnTo>
                    <a:lnTo>
                      <a:pt x="2431" y="685"/>
                    </a:lnTo>
                    <a:lnTo>
                      <a:pt x="2475" y="721"/>
                    </a:lnTo>
                    <a:lnTo>
                      <a:pt x="2515" y="747"/>
                    </a:lnTo>
                    <a:lnTo>
                      <a:pt x="2543" y="763"/>
                    </a:lnTo>
                    <a:lnTo>
                      <a:pt x="2543" y="763"/>
                    </a:lnTo>
                    <a:lnTo>
                      <a:pt x="2563" y="771"/>
                    </a:lnTo>
                    <a:lnTo>
                      <a:pt x="2581" y="777"/>
                    </a:lnTo>
                    <a:lnTo>
                      <a:pt x="2603" y="781"/>
                    </a:lnTo>
                    <a:lnTo>
                      <a:pt x="2623" y="783"/>
                    </a:lnTo>
                    <a:lnTo>
                      <a:pt x="2645" y="783"/>
                    </a:lnTo>
                    <a:lnTo>
                      <a:pt x="2667" y="783"/>
                    </a:lnTo>
                    <a:lnTo>
                      <a:pt x="2689" y="779"/>
                    </a:lnTo>
                    <a:lnTo>
                      <a:pt x="2711" y="775"/>
                    </a:lnTo>
                    <a:lnTo>
                      <a:pt x="2735" y="767"/>
                    </a:lnTo>
                    <a:lnTo>
                      <a:pt x="2757" y="759"/>
                    </a:lnTo>
                    <a:lnTo>
                      <a:pt x="2779" y="751"/>
                    </a:lnTo>
                    <a:lnTo>
                      <a:pt x="2801" y="739"/>
                    </a:lnTo>
                    <a:lnTo>
                      <a:pt x="2821" y="727"/>
                    </a:lnTo>
                    <a:lnTo>
                      <a:pt x="2841" y="713"/>
                    </a:lnTo>
                    <a:lnTo>
                      <a:pt x="2861" y="697"/>
                    </a:lnTo>
                    <a:lnTo>
                      <a:pt x="2879" y="679"/>
                    </a:lnTo>
                    <a:lnTo>
                      <a:pt x="2879" y="679"/>
                    </a:lnTo>
                    <a:lnTo>
                      <a:pt x="2897" y="663"/>
                    </a:lnTo>
                    <a:lnTo>
                      <a:pt x="2917" y="647"/>
                    </a:lnTo>
                    <a:lnTo>
                      <a:pt x="2961" y="615"/>
                    </a:lnTo>
                    <a:lnTo>
                      <a:pt x="3008" y="587"/>
                    </a:lnTo>
                    <a:lnTo>
                      <a:pt x="3028" y="575"/>
                    </a:lnTo>
                    <a:lnTo>
                      <a:pt x="3044" y="569"/>
                    </a:lnTo>
                    <a:lnTo>
                      <a:pt x="3044" y="569"/>
                    </a:lnTo>
                    <a:lnTo>
                      <a:pt x="3078" y="593"/>
                    </a:lnTo>
                    <a:lnTo>
                      <a:pt x="3124" y="629"/>
                    </a:lnTo>
                    <a:lnTo>
                      <a:pt x="3178" y="675"/>
                    </a:lnTo>
                    <a:lnTo>
                      <a:pt x="3236" y="729"/>
                    </a:lnTo>
                    <a:lnTo>
                      <a:pt x="3236" y="729"/>
                    </a:lnTo>
                    <a:lnTo>
                      <a:pt x="3262" y="757"/>
                    </a:lnTo>
                    <a:lnTo>
                      <a:pt x="3288" y="787"/>
                    </a:lnTo>
                    <a:lnTo>
                      <a:pt x="3312" y="817"/>
                    </a:lnTo>
                    <a:lnTo>
                      <a:pt x="3336" y="847"/>
                    </a:lnTo>
                    <a:lnTo>
                      <a:pt x="3356" y="877"/>
                    </a:lnTo>
                    <a:lnTo>
                      <a:pt x="3374" y="903"/>
                    </a:lnTo>
                    <a:lnTo>
                      <a:pt x="3388" y="927"/>
                    </a:lnTo>
                    <a:lnTo>
                      <a:pt x="3398" y="947"/>
                    </a:lnTo>
                    <a:lnTo>
                      <a:pt x="3398" y="947"/>
                    </a:lnTo>
                    <a:lnTo>
                      <a:pt x="3378" y="977"/>
                    </a:lnTo>
                    <a:lnTo>
                      <a:pt x="3352" y="1013"/>
                    </a:lnTo>
                    <a:lnTo>
                      <a:pt x="3322" y="1049"/>
                    </a:lnTo>
                    <a:lnTo>
                      <a:pt x="3288" y="1087"/>
                    </a:lnTo>
                    <a:lnTo>
                      <a:pt x="3288" y="1087"/>
                    </a:lnTo>
                    <a:lnTo>
                      <a:pt x="3268" y="1109"/>
                    </a:lnTo>
                    <a:lnTo>
                      <a:pt x="3252" y="1133"/>
                    </a:lnTo>
                    <a:lnTo>
                      <a:pt x="3240" y="1161"/>
                    </a:lnTo>
                    <a:lnTo>
                      <a:pt x="3230" y="1191"/>
                    </a:lnTo>
                    <a:lnTo>
                      <a:pt x="3224" y="1221"/>
                    </a:lnTo>
                    <a:lnTo>
                      <a:pt x="3218" y="1253"/>
                    </a:lnTo>
                    <a:lnTo>
                      <a:pt x="3216" y="1285"/>
                    </a:lnTo>
                    <a:lnTo>
                      <a:pt x="3214" y="1317"/>
                    </a:lnTo>
                    <a:lnTo>
                      <a:pt x="3216" y="1349"/>
                    </a:lnTo>
                    <a:lnTo>
                      <a:pt x="3218" y="1381"/>
                    </a:lnTo>
                    <a:lnTo>
                      <a:pt x="3224" y="1437"/>
                    </a:lnTo>
                    <a:lnTo>
                      <a:pt x="3232" y="1483"/>
                    </a:lnTo>
                    <a:lnTo>
                      <a:pt x="3242" y="1514"/>
                    </a:lnTo>
                    <a:lnTo>
                      <a:pt x="3242" y="1514"/>
                    </a:lnTo>
                    <a:lnTo>
                      <a:pt x="3248" y="1532"/>
                    </a:lnTo>
                    <a:lnTo>
                      <a:pt x="3258" y="1550"/>
                    </a:lnTo>
                    <a:lnTo>
                      <a:pt x="3270" y="1568"/>
                    </a:lnTo>
                    <a:lnTo>
                      <a:pt x="3284" y="1584"/>
                    </a:lnTo>
                    <a:lnTo>
                      <a:pt x="3298" y="1600"/>
                    </a:lnTo>
                    <a:lnTo>
                      <a:pt x="3316" y="1614"/>
                    </a:lnTo>
                    <a:lnTo>
                      <a:pt x="3334" y="1628"/>
                    </a:lnTo>
                    <a:lnTo>
                      <a:pt x="3352" y="1640"/>
                    </a:lnTo>
                    <a:lnTo>
                      <a:pt x="3372" y="1652"/>
                    </a:lnTo>
                    <a:lnTo>
                      <a:pt x="3394" y="1662"/>
                    </a:lnTo>
                    <a:lnTo>
                      <a:pt x="3416" y="1672"/>
                    </a:lnTo>
                    <a:lnTo>
                      <a:pt x="3440" y="1678"/>
                    </a:lnTo>
                    <a:lnTo>
                      <a:pt x="3464" y="1684"/>
                    </a:lnTo>
                    <a:lnTo>
                      <a:pt x="3488" y="1688"/>
                    </a:lnTo>
                    <a:lnTo>
                      <a:pt x="3514" y="1692"/>
                    </a:lnTo>
                    <a:lnTo>
                      <a:pt x="3538" y="1692"/>
                    </a:lnTo>
                    <a:lnTo>
                      <a:pt x="3538" y="1692"/>
                    </a:lnTo>
                    <a:lnTo>
                      <a:pt x="3588" y="1694"/>
                    </a:lnTo>
                    <a:lnTo>
                      <a:pt x="3636" y="1698"/>
                    </a:lnTo>
                    <a:lnTo>
                      <a:pt x="3680" y="1706"/>
                    </a:lnTo>
                    <a:lnTo>
                      <a:pt x="3714" y="1712"/>
                    </a:lnTo>
                    <a:lnTo>
                      <a:pt x="3714" y="1712"/>
                    </a:lnTo>
                    <a:lnTo>
                      <a:pt x="3722" y="1734"/>
                    </a:lnTo>
                    <a:lnTo>
                      <a:pt x="3728" y="1760"/>
                    </a:lnTo>
                    <a:lnTo>
                      <a:pt x="3736" y="1792"/>
                    </a:lnTo>
                    <a:lnTo>
                      <a:pt x="3742" y="1828"/>
                    </a:lnTo>
                    <a:lnTo>
                      <a:pt x="3748" y="1864"/>
                    </a:lnTo>
                    <a:lnTo>
                      <a:pt x="3752" y="1904"/>
                    </a:lnTo>
                    <a:lnTo>
                      <a:pt x="3754" y="1942"/>
                    </a:lnTo>
                    <a:lnTo>
                      <a:pt x="3756" y="1980"/>
                    </a:lnTo>
                    <a:lnTo>
                      <a:pt x="3756" y="1980"/>
                    </a:lnTo>
                    <a:lnTo>
                      <a:pt x="3754" y="2018"/>
                    </a:lnTo>
                    <a:lnTo>
                      <a:pt x="3752" y="2056"/>
                    </a:lnTo>
                    <a:lnTo>
                      <a:pt x="3748" y="2096"/>
                    </a:lnTo>
                    <a:lnTo>
                      <a:pt x="3742" y="2132"/>
                    </a:lnTo>
                    <a:lnTo>
                      <a:pt x="3736" y="2168"/>
                    </a:lnTo>
                    <a:lnTo>
                      <a:pt x="3728" y="2200"/>
                    </a:lnTo>
                    <a:lnTo>
                      <a:pt x="3722" y="2226"/>
                    </a:lnTo>
                    <a:lnTo>
                      <a:pt x="3714" y="2248"/>
                    </a:lnTo>
                    <a:lnTo>
                      <a:pt x="3714" y="2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sp>
            <p:nvSpPr>
              <p:cNvPr id="94" name="Freeform 54"/>
              <p:cNvSpPr>
                <a:spLocks noEditPoints="1"/>
              </p:cNvSpPr>
              <p:nvPr/>
            </p:nvSpPr>
            <p:spPr bwMode="auto">
              <a:xfrm>
                <a:off x="4818063" y="2144713"/>
                <a:ext cx="2559050" cy="2555875"/>
              </a:xfrm>
              <a:custGeom>
                <a:avLst/>
                <a:gdLst>
                  <a:gd name="T0" fmla="*/ 682 w 1612"/>
                  <a:gd name="T1" fmla="*/ 10 h 1610"/>
                  <a:gd name="T2" fmla="*/ 492 w 1612"/>
                  <a:gd name="T3" fmla="*/ 64 h 1610"/>
                  <a:gd name="T4" fmla="*/ 324 w 1612"/>
                  <a:gd name="T5" fmla="*/ 160 h 1610"/>
                  <a:gd name="T6" fmla="*/ 184 w 1612"/>
                  <a:gd name="T7" fmla="*/ 294 h 1610"/>
                  <a:gd name="T8" fmla="*/ 80 w 1612"/>
                  <a:gd name="T9" fmla="*/ 457 h 1610"/>
                  <a:gd name="T10" fmla="*/ 16 w 1612"/>
                  <a:gd name="T11" fmla="*/ 643 h 1610"/>
                  <a:gd name="T12" fmla="*/ 0 w 1612"/>
                  <a:gd name="T13" fmla="*/ 805 h 1610"/>
                  <a:gd name="T14" fmla="*/ 24 w 1612"/>
                  <a:gd name="T15" fmla="*/ 1007 h 1610"/>
                  <a:gd name="T16" fmla="*/ 96 w 1612"/>
                  <a:gd name="T17" fmla="*/ 1189 h 1610"/>
                  <a:gd name="T18" fmla="*/ 210 w 1612"/>
                  <a:gd name="T19" fmla="*/ 1346 h 1610"/>
                  <a:gd name="T20" fmla="*/ 356 w 1612"/>
                  <a:gd name="T21" fmla="*/ 1472 h 1610"/>
                  <a:gd name="T22" fmla="*/ 528 w 1612"/>
                  <a:gd name="T23" fmla="*/ 1560 h 1610"/>
                  <a:gd name="T24" fmla="*/ 724 w 1612"/>
                  <a:gd name="T25" fmla="*/ 1606 h 1610"/>
                  <a:gd name="T26" fmla="*/ 888 w 1612"/>
                  <a:gd name="T27" fmla="*/ 1606 h 1610"/>
                  <a:gd name="T28" fmla="*/ 1082 w 1612"/>
                  <a:gd name="T29" fmla="*/ 1560 h 1610"/>
                  <a:gd name="T30" fmla="*/ 1256 w 1612"/>
                  <a:gd name="T31" fmla="*/ 1472 h 1610"/>
                  <a:gd name="T32" fmla="*/ 1402 w 1612"/>
                  <a:gd name="T33" fmla="*/ 1346 h 1610"/>
                  <a:gd name="T34" fmla="*/ 1514 w 1612"/>
                  <a:gd name="T35" fmla="*/ 1189 h 1610"/>
                  <a:gd name="T36" fmla="*/ 1586 w 1612"/>
                  <a:gd name="T37" fmla="*/ 1007 h 1610"/>
                  <a:gd name="T38" fmla="*/ 1612 w 1612"/>
                  <a:gd name="T39" fmla="*/ 805 h 1610"/>
                  <a:gd name="T40" fmla="*/ 1594 w 1612"/>
                  <a:gd name="T41" fmla="*/ 643 h 1610"/>
                  <a:gd name="T42" fmla="*/ 1532 w 1612"/>
                  <a:gd name="T43" fmla="*/ 457 h 1610"/>
                  <a:gd name="T44" fmla="*/ 1426 w 1612"/>
                  <a:gd name="T45" fmla="*/ 294 h 1610"/>
                  <a:gd name="T46" fmla="*/ 1288 w 1612"/>
                  <a:gd name="T47" fmla="*/ 160 h 1610"/>
                  <a:gd name="T48" fmla="*/ 1118 w 1612"/>
                  <a:gd name="T49" fmla="*/ 64 h 1610"/>
                  <a:gd name="T50" fmla="*/ 928 w 1612"/>
                  <a:gd name="T51" fmla="*/ 10 h 1610"/>
                  <a:gd name="T52" fmla="*/ 806 w 1612"/>
                  <a:gd name="T53" fmla="*/ 1398 h 1610"/>
                  <a:gd name="T54" fmla="*/ 686 w 1612"/>
                  <a:gd name="T55" fmla="*/ 1386 h 1610"/>
                  <a:gd name="T56" fmla="*/ 548 w 1612"/>
                  <a:gd name="T57" fmla="*/ 1338 h 1610"/>
                  <a:gd name="T58" fmla="*/ 428 w 1612"/>
                  <a:gd name="T59" fmla="*/ 1263 h 1610"/>
                  <a:gd name="T60" fmla="*/ 330 w 1612"/>
                  <a:gd name="T61" fmla="*/ 1159 h 1610"/>
                  <a:gd name="T62" fmla="*/ 258 w 1612"/>
                  <a:gd name="T63" fmla="*/ 1035 h 1610"/>
                  <a:gd name="T64" fmla="*/ 218 w 1612"/>
                  <a:gd name="T65" fmla="*/ 895 h 1610"/>
                  <a:gd name="T66" fmla="*/ 212 w 1612"/>
                  <a:gd name="T67" fmla="*/ 775 h 1610"/>
                  <a:gd name="T68" fmla="*/ 238 w 1612"/>
                  <a:gd name="T69" fmla="*/ 629 h 1610"/>
                  <a:gd name="T70" fmla="*/ 298 w 1612"/>
                  <a:gd name="T71" fmla="*/ 497 h 1610"/>
                  <a:gd name="T72" fmla="*/ 386 w 1612"/>
                  <a:gd name="T73" fmla="*/ 385 h 1610"/>
                  <a:gd name="T74" fmla="*/ 498 w 1612"/>
                  <a:gd name="T75" fmla="*/ 298 h 1610"/>
                  <a:gd name="T76" fmla="*/ 630 w 1612"/>
                  <a:gd name="T77" fmla="*/ 240 h 1610"/>
                  <a:gd name="T78" fmla="*/ 774 w 1612"/>
                  <a:gd name="T79" fmla="*/ 214 h 1610"/>
                  <a:gd name="T80" fmla="*/ 896 w 1612"/>
                  <a:gd name="T81" fmla="*/ 220 h 1610"/>
                  <a:gd name="T82" fmla="*/ 1036 w 1612"/>
                  <a:gd name="T83" fmla="*/ 260 h 1610"/>
                  <a:gd name="T84" fmla="*/ 1160 w 1612"/>
                  <a:gd name="T85" fmla="*/ 329 h 1610"/>
                  <a:gd name="T86" fmla="*/ 1262 w 1612"/>
                  <a:gd name="T87" fmla="*/ 427 h 1610"/>
                  <a:gd name="T88" fmla="*/ 1340 w 1612"/>
                  <a:gd name="T89" fmla="*/ 549 h 1610"/>
                  <a:gd name="T90" fmla="*/ 1386 w 1612"/>
                  <a:gd name="T91" fmla="*/ 685 h 1610"/>
                  <a:gd name="T92" fmla="*/ 1398 w 1612"/>
                  <a:gd name="T93" fmla="*/ 805 h 1610"/>
                  <a:gd name="T94" fmla="*/ 1380 w 1612"/>
                  <a:gd name="T95" fmla="*/ 953 h 1610"/>
                  <a:gd name="T96" fmla="*/ 1326 w 1612"/>
                  <a:gd name="T97" fmla="*/ 1087 h 1610"/>
                  <a:gd name="T98" fmla="*/ 1244 w 1612"/>
                  <a:gd name="T99" fmla="*/ 1203 h 1610"/>
                  <a:gd name="T100" fmla="*/ 1136 w 1612"/>
                  <a:gd name="T101" fmla="*/ 1297 h 1610"/>
                  <a:gd name="T102" fmla="*/ 1010 w 1612"/>
                  <a:gd name="T103" fmla="*/ 1362 h 1610"/>
                  <a:gd name="T104" fmla="*/ 866 w 1612"/>
                  <a:gd name="T105" fmla="*/ 1394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1610">
                    <a:moveTo>
                      <a:pt x="806" y="0"/>
                    </a:moveTo>
                    <a:lnTo>
                      <a:pt x="806" y="0"/>
                    </a:lnTo>
                    <a:lnTo>
                      <a:pt x="764" y="2"/>
                    </a:lnTo>
                    <a:lnTo>
                      <a:pt x="724" y="4"/>
                    </a:lnTo>
                    <a:lnTo>
                      <a:pt x="682" y="10"/>
                    </a:lnTo>
                    <a:lnTo>
                      <a:pt x="644" y="16"/>
                    </a:lnTo>
                    <a:lnTo>
                      <a:pt x="604" y="26"/>
                    </a:lnTo>
                    <a:lnTo>
                      <a:pt x="566" y="36"/>
                    </a:lnTo>
                    <a:lnTo>
                      <a:pt x="528" y="50"/>
                    </a:lnTo>
                    <a:lnTo>
                      <a:pt x="492" y="64"/>
                    </a:lnTo>
                    <a:lnTo>
                      <a:pt x="456" y="80"/>
                    </a:lnTo>
                    <a:lnTo>
                      <a:pt x="422" y="98"/>
                    </a:lnTo>
                    <a:lnTo>
                      <a:pt x="388" y="118"/>
                    </a:lnTo>
                    <a:lnTo>
                      <a:pt x="356" y="138"/>
                    </a:lnTo>
                    <a:lnTo>
                      <a:pt x="324" y="160"/>
                    </a:lnTo>
                    <a:lnTo>
                      <a:pt x="294" y="184"/>
                    </a:lnTo>
                    <a:lnTo>
                      <a:pt x="264" y="210"/>
                    </a:lnTo>
                    <a:lnTo>
                      <a:pt x="236" y="236"/>
                    </a:lnTo>
                    <a:lnTo>
                      <a:pt x="210" y="264"/>
                    </a:lnTo>
                    <a:lnTo>
                      <a:pt x="184" y="294"/>
                    </a:lnTo>
                    <a:lnTo>
                      <a:pt x="160" y="323"/>
                    </a:lnTo>
                    <a:lnTo>
                      <a:pt x="138" y="355"/>
                    </a:lnTo>
                    <a:lnTo>
                      <a:pt x="116" y="387"/>
                    </a:lnTo>
                    <a:lnTo>
                      <a:pt x="96" y="421"/>
                    </a:lnTo>
                    <a:lnTo>
                      <a:pt x="80" y="457"/>
                    </a:lnTo>
                    <a:lnTo>
                      <a:pt x="62" y="491"/>
                    </a:lnTo>
                    <a:lnTo>
                      <a:pt x="48" y="529"/>
                    </a:lnTo>
                    <a:lnTo>
                      <a:pt x="36" y="565"/>
                    </a:lnTo>
                    <a:lnTo>
                      <a:pt x="24" y="603"/>
                    </a:lnTo>
                    <a:lnTo>
                      <a:pt x="16" y="643"/>
                    </a:lnTo>
                    <a:lnTo>
                      <a:pt x="8" y="683"/>
                    </a:lnTo>
                    <a:lnTo>
                      <a:pt x="4" y="723"/>
                    </a:lnTo>
                    <a:lnTo>
                      <a:pt x="0" y="763"/>
                    </a:lnTo>
                    <a:lnTo>
                      <a:pt x="0" y="805"/>
                    </a:lnTo>
                    <a:lnTo>
                      <a:pt x="0" y="805"/>
                    </a:lnTo>
                    <a:lnTo>
                      <a:pt x="0" y="847"/>
                    </a:lnTo>
                    <a:lnTo>
                      <a:pt x="4" y="887"/>
                    </a:lnTo>
                    <a:lnTo>
                      <a:pt x="8" y="927"/>
                    </a:lnTo>
                    <a:lnTo>
                      <a:pt x="16" y="967"/>
                    </a:lnTo>
                    <a:lnTo>
                      <a:pt x="24" y="1007"/>
                    </a:lnTo>
                    <a:lnTo>
                      <a:pt x="36" y="1045"/>
                    </a:lnTo>
                    <a:lnTo>
                      <a:pt x="48" y="1081"/>
                    </a:lnTo>
                    <a:lnTo>
                      <a:pt x="62" y="1119"/>
                    </a:lnTo>
                    <a:lnTo>
                      <a:pt x="80" y="1155"/>
                    </a:lnTo>
                    <a:lnTo>
                      <a:pt x="96" y="1189"/>
                    </a:lnTo>
                    <a:lnTo>
                      <a:pt x="116" y="1223"/>
                    </a:lnTo>
                    <a:lnTo>
                      <a:pt x="138" y="1255"/>
                    </a:lnTo>
                    <a:lnTo>
                      <a:pt x="160" y="1287"/>
                    </a:lnTo>
                    <a:lnTo>
                      <a:pt x="184" y="1316"/>
                    </a:lnTo>
                    <a:lnTo>
                      <a:pt x="210" y="1346"/>
                    </a:lnTo>
                    <a:lnTo>
                      <a:pt x="236" y="1374"/>
                    </a:lnTo>
                    <a:lnTo>
                      <a:pt x="264" y="1400"/>
                    </a:lnTo>
                    <a:lnTo>
                      <a:pt x="294" y="1426"/>
                    </a:lnTo>
                    <a:lnTo>
                      <a:pt x="324" y="1450"/>
                    </a:lnTo>
                    <a:lnTo>
                      <a:pt x="356" y="1472"/>
                    </a:lnTo>
                    <a:lnTo>
                      <a:pt x="388" y="1494"/>
                    </a:lnTo>
                    <a:lnTo>
                      <a:pt x="422" y="1512"/>
                    </a:lnTo>
                    <a:lnTo>
                      <a:pt x="456" y="1530"/>
                    </a:lnTo>
                    <a:lnTo>
                      <a:pt x="492" y="1546"/>
                    </a:lnTo>
                    <a:lnTo>
                      <a:pt x="528" y="1560"/>
                    </a:lnTo>
                    <a:lnTo>
                      <a:pt x="566" y="1574"/>
                    </a:lnTo>
                    <a:lnTo>
                      <a:pt x="604" y="1584"/>
                    </a:lnTo>
                    <a:lnTo>
                      <a:pt x="644" y="1594"/>
                    </a:lnTo>
                    <a:lnTo>
                      <a:pt x="682" y="1600"/>
                    </a:lnTo>
                    <a:lnTo>
                      <a:pt x="724" y="1606"/>
                    </a:lnTo>
                    <a:lnTo>
                      <a:pt x="764" y="1608"/>
                    </a:lnTo>
                    <a:lnTo>
                      <a:pt x="806" y="1610"/>
                    </a:lnTo>
                    <a:lnTo>
                      <a:pt x="806" y="1610"/>
                    </a:lnTo>
                    <a:lnTo>
                      <a:pt x="846" y="1608"/>
                    </a:lnTo>
                    <a:lnTo>
                      <a:pt x="888" y="1606"/>
                    </a:lnTo>
                    <a:lnTo>
                      <a:pt x="928" y="1600"/>
                    </a:lnTo>
                    <a:lnTo>
                      <a:pt x="968" y="1594"/>
                    </a:lnTo>
                    <a:lnTo>
                      <a:pt x="1006" y="1584"/>
                    </a:lnTo>
                    <a:lnTo>
                      <a:pt x="1044" y="1574"/>
                    </a:lnTo>
                    <a:lnTo>
                      <a:pt x="1082" y="1560"/>
                    </a:lnTo>
                    <a:lnTo>
                      <a:pt x="1118" y="1546"/>
                    </a:lnTo>
                    <a:lnTo>
                      <a:pt x="1154" y="1530"/>
                    </a:lnTo>
                    <a:lnTo>
                      <a:pt x="1190" y="1512"/>
                    </a:lnTo>
                    <a:lnTo>
                      <a:pt x="1222" y="1494"/>
                    </a:lnTo>
                    <a:lnTo>
                      <a:pt x="1256" y="1472"/>
                    </a:lnTo>
                    <a:lnTo>
                      <a:pt x="1288" y="1450"/>
                    </a:lnTo>
                    <a:lnTo>
                      <a:pt x="1318" y="1426"/>
                    </a:lnTo>
                    <a:lnTo>
                      <a:pt x="1346" y="1400"/>
                    </a:lnTo>
                    <a:lnTo>
                      <a:pt x="1374" y="1374"/>
                    </a:lnTo>
                    <a:lnTo>
                      <a:pt x="1402" y="1346"/>
                    </a:lnTo>
                    <a:lnTo>
                      <a:pt x="1426" y="1316"/>
                    </a:lnTo>
                    <a:lnTo>
                      <a:pt x="1450" y="1287"/>
                    </a:lnTo>
                    <a:lnTo>
                      <a:pt x="1474" y="1255"/>
                    </a:lnTo>
                    <a:lnTo>
                      <a:pt x="1494" y="1223"/>
                    </a:lnTo>
                    <a:lnTo>
                      <a:pt x="1514" y="1189"/>
                    </a:lnTo>
                    <a:lnTo>
                      <a:pt x="1532" y="1155"/>
                    </a:lnTo>
                    <a:lnTo>
                      <a:pt x="1548" y="1119"/>
                    </a:lnTo>
                    <a:lnTo>
                      <a:pt x="1562" y="1081"/>
                    </a:lnTo>
                    <a:lnTo>
                      <a:pt x="1574" y="1045"/>
                    </a:lnTo>
                    <a:lnTo>
                      <a:pt x="1586" y="1007"/>
                    </a:lnTo>
                    <a:lnTo>
                      <a:pt x="1594" y="967"/>
                    </a:lnTo>
                    <a:lnTo>
                      <a:pt x="1602" y="927"/>
                    </a:lnTo>
                    <a:lnTo>
                      <a:pt x="1606" y="887"/>
                    </a:lnTo>
                    <a:lnTo>
                      <a:pt x="1610" y="847"/>
                    </a:lnTo>
                    <a:lnTo>
                      <a:pt x="1612" y="805"/>
                    </a:lnTo>
                    <a:lnTo>
                      <a:pt x="1612" y="805"/>
                    </a:lnTo>
                    <a:lnTo>
                      <a:pt x="1610" y="763"/>
                    </a:lnTo>
                    <a:lnTo>
                      <a:pt x="1606" y="723"/>
                    </a:lnTo>
                    <a:lnTo>
                      <a:pt x="1602" y="683"/>
                    </a:lnTo>
                    <a:lnTo>
                      <a:pt x="1594" y="643"/>
                    </a:lnTo>
                    <a:lnTo>
                      <a:pt x="1586" y="603"/>
                    </a:lnTo>
                    <a:lnTo>
                      <a:pt x="1574" y="565"/>
                    </a:lnTo>
                    <a:lnTo>
                      <a:pt x="1562" y="529"/>
                    </a:lnTo>
                    <a:lnTo>
                      <a:pt x="1548" y="491"/>
                    </a:lnTo>
                    <a:lnTo>
                      <a:pt x="1532" y="457"/>
                    </a:lnTo>
                    <a:lnTo>
                      <a:pt x="1514" y="421"/>
                    </a:lnTo>
                    <a:lnTo>
                      <a:pt x="1494" y="387"/>
                    </a:lnTo>
                    <a:lnTo>
                      <a:pt x="1474" y="355"/>
                    </a:lnTo>
                    <a:lnTo>
                      <a:pt x="1450" y="323"/>
                    </a:lnTo>
                    <a:lnTo>
                      <a:pt x="1426" y="294"/>
                    </a:lnTo>
                    <a:lnTo>
                      <a:pt x="1402" y="264"/>
                    </a:lnTo>
                    <a:lnTo>
                      <a:pt x="1374" y="236"/>
                    </a:lnTo>
                    <a:lnTo>
                      <a:pt x="1346" y="210"/>
                    </a:lnTo>
                    <a:lnTo>
                      <a:pt x="1318" y="184"/>
                    </a:lnTo>
                    <a:lnTo>
                      <a:pt x="1288" y="160"/>
                    </a:lnTo>
                    <a:lnTo>
                      <a:pt x="1256" y="138"/>
                    </a:lnTo>
                    <a:lnTo>
                      <a:pt x="1222" y="118"/>
                    </a:lnTo>
                    <a:lnTo>
                      <a:pt x="1190" y="98"/>
                    </a:lnTo>
                    <a:lnTo>
                      <a:pt x="1154" y="80"/>
                    </a:lnTo>
                    <a:lnTo>
                      <a:pt x="1118" y="64"/>
                    </a:lnTo>
                    <a:lnTo>
                      <a:pt x="1082" y="50"/>
                    </a:lnTo>
                    <a:lnTo>
                      <a:pt x="1044" y="36"/>
                    </a:lnTo>
                    <a:lnTo>
                      <a:pt x="1006" y="26"/>
                    </a:lnTo>
                    <a:lnTo>
                      <a:pt x="968" y="16"/>
                    </a:lnTo>
                    <a:lnTo>
                      <a:pt x="928" y="10"/>
                    </a:lnTo>
                    <a:lnTo>
                      <a:pt x="888" y="4"/>
                    </a:lnTo>
                    <a:lnTo>
                      <a:pt x="846" y="2"/>
                    </a:lnTo>
                    <a:lnTo>
                      <a:pt x="806" y="0"/>
                    </a:lnTo>
                    <a:lnTo>
                      <a:pt x="806" y="0"/>
                    </a:lnTo>
                    <a:close/>
                    <a:moveTo>
                      <a:pt x="806" y="1398"/>
                    </a:moveTo>
                    <a:lnTo>
                      <a:pt x="806" y="1398"/>
                    </a:lnTo>
                    <a:lnTo>
                      <a:pt x="774" y="1396"/>
                    </a:lnTo>
                    <a:lnTo>
                      <a:pt x="744" y="1394"/>
                    </a:lnTo>
                    <a:lnTo>
                      <a:pt x="716" y="1390"/>
                    </a:lnTo>
                    <a:lnTo>
                      <a:pt x="686" y="1386"/>
                    </a:lnTo>
                    <a:lnTo>
                      <a:pt x="658" y="1378"/>
                    </a:lnTo>
                    <a:lnTo>
                      <a:pt x="630" y="1370"/>
                    </a:lnTo>
                    <a:lnTo>
                      <a:pt x="602" y="1362"/>
                    </a:lnTo>
                    <a:lnTo>
                      <a:pt x="574" y="1350"/>
                    </a:lnTo>
                    <a:lnTo>
                      <a:pt x="548" y="1338"/>
                    </a:lnTo>
                    <a:lnTo>
                      <a:pt x="522" y="1326"/>
                    </a:lnTo>
                    <a:lnTo>
                      <a:pt x="498" y="1312"/>
                    </a:lnTo>
                    <a:lnTo>
                      <a:pt x="474" y="1297"/>
                    </a:lnTo>
                    <a:lnTo>
                      <a:pt x="450" y="1281"/>
                    </a:lnTo>
                    <a:lnTo>
                      <a:pt x="428" y="1263"/>
                    </a:lnTo>
                    <a:lnTo>
                      <a:pt x="406" y="1245"/>
                    </a:lnTo>
                    <a:lnTo>
                      <a:pt x="386" y="1225"/>
                    </a:lnTo>
                    <a:lnTo>
                      <a:pt x="366" y="1203"/>
                    </a:lnTo>
                    <a:lnTo>
                      <a:pt x="348" y="1183"/>
                    </a:lnTo>
                    <a:lnTo>
                      <a:pt x="330" y="1159"/>
                    </a:lnTo>
                    <a:lnTo>
                      <a:pt x="314" y="1137"/>
                    </a:lnTo>
                    <a:lnTo>
                      <a:pt x="298" y="1113"/>
                    </a:lnTo>
                    <a:lnTo>
                      <a:pt x="284" y="1087"/>
                    </a:lnTo>
                    <a:lnTo>
                      <a:pt x="270" y="1063"/>
                    </a:lnTo>
                    <a:lnTo>
                      <a:pt x="258" y="1035"/>
                    </a:lnTo>
                    <a:lnTo>
                      <a:pt x="248" y="1009"/>
                    </a:lnTo>
                    <a:lnTo>
                      <a:pt x="238" y="981"/>
                    </a:lnTo>
                    <a:lnTo>
                      <a:pt x="230" y="953"/>
                    </a:lnTo>
                    <a:lnTo>
                      <a:pt x="224" y="925"/>
                    </a:lnTo>
                    <a:lnTo>
                      <a:pt x="218" y="895"/>
                    </a:lnTo>
                    <a:lnTo>
                      <a:pt x="216" y="865"/>
                    </a:lnTo>
                    <a:lnTo>
                      <a:pt x="212" y="835"/>
                    </a:lnTo>
                    <a:lnTo>
                      <a:pt x="212" y="805"/>
                    </a:lnTo>
                    <a:lnTo>
                      <a:pt x="212" y="805"/>
                    </a:lnTo>
                    <a:lnTo>
                      <a:pt x="212" y="775"/>
                    </a:lnTo>
                    <a:lnTo>
                      <a:pt x="216" y="745"/>
                    </a:lnTo>
                    <a:lnTo>
                      <a:pt x="218" y="715"/>
                    </a:lnTo>
                    <a:lnTo>
                      <a:pt x="224" y="685"/>
                    </a:lnTo>
                    <a:lnTo>
                      <a:pt x="230" y="657"/>
                    </a:lnTo>
                    <a:lnTo>
                      <a:pt x="238" y="629"/>
                    </a:lnTo>
                    <a:lnTo>
                      <a:pt x="248" y="601"/>
                    </a:lnTo>
                    <a:lnTo>
                      <a:pt x="258" y="575"/>
                    </a:lnTo>
                    <a:lnTo>
                      <a:pt x="270" y="549"/>
                    </a:lnTo>
                    <a:lnTo>
                      <a:pt x="284" y="523"/>
                    </a:lnTo>
                    <a:lnTo>
                      <a:pt x="298" y="497"/>
                    </a:lnTo>
                    <a:lnTo>
                      <a:pt x="314" y="473"/>
                    </a:lnTo>
                    <a:lnTo>
                      <a:pt x="330" y="451"/>
                    </a:lnTo>
                    <a:lnTo>
                      <a:pt x="348" y="427"/>
                    </a:lnTo>
                    <a:lnTo>
                      <a:pt x="366" y="407"/>
                    </a:lnTo>
                    <a:lnTo>
                      <a:pt x="386" y="385"/>
                    </a:lnTo>
                    <a:lnTo>
                      <a:pt x="406" y="367"/>
                    </a:lnTo>
                    <a:lnTo>
                      <a:pt x="428" y="347"/>
                    </a:lnTo>
                    <a:lnTo>
                      <a:pt x="450" y="329"/>
                    </a:lnTo>
                    <a:lnTo>
                      <a:pt x="474" y="313"/>
                    </a:lnTo>
                    <a:lnTo>
                      <a:pt x="498" y="298"/>
                    </a:lnTo>
                    <a:lnTo>
                      <a:pt x="522" y="284"/>
                    </a:lnTo>
                    <a:lnTo>
                      <a:pt x="548" y="272"/>
                    </a:lnTo>
                    <a:lnTo>
                      <a:pt x="574" y="260"/>
                    </a:lnTo>
                    <a:lnTo>
                      <a:pt x="602" y="248"/>
                    </a:lnTo>
                    <a:lnTo>
                      <a:pt x="630" y="240"/>
                    </a:lnTo>
                    <a:lnTo>
                      <a:pt x="658" y="232"/>
                    </a:lnTo>
                    <a:lnTo>
                      <a:pt x="686" y="224"/>
                    </a:lnTo>
                    <a:lnTo>
                      <a:pt x="716" y="220"/>
                    </a:lnTo>
                    <a:lnTo>
                      <a:pt x="744" y="216"/>
                    </a:lnTo>
                    <a:lnTo>
                      <a:pt x="774" y="214"/>
                    </a:lnTo>
                    <a:lnTo>
                      <a:pt x="806" y="212"/>
                    </a:lnTo>
                    <a:lnTo>
                      <a:pt x="806" y="212"/>
                    </a:lnTo>
                    <a:lnTo>
                      <a:pt x="836" y="214"/>
                    </a:lnTo>
                    <a:lnTo>
                      <a:pt x="866" y="216"/>
                    </a:lnTo>
                    <a:lnTo>
                      <a:pt x="896" y="220"/>
                    </a:lnTo>
                    <a:lnTo>
                      <a:pt x="924" y="224"/>
                    </a:lnTo>
                    <a:lnTo>
                      <a:pt x="954" y="232"/>
                    </a:lnTo>
                    <a:lnTo>
                      <a:pt x="982" y="240"/>
                    </a:lnTo>
                    <a:lnTo>
                      <a:pt x="1010" y="248"/>
                    </a:lnTo>
                    <a:lnTo>
                      <a:pt x="1036" y="260"/>
                    </a:lnTo>
                    <a:lnTo>
                      <a:pt x="1062" y="272"/>
                    </a:lnTo>
                    <a:lnTo>
                      <a:pt x="1088" y="284"/>
                    </a:lnTo>
                    <a:lnTo>
                      <a:pt x="1112" y="298"/>
                    </a:lnTo>
                    <a:lnTo>
                      <a:pt x="1136" y="313"/>
                    </a:lnTo>
                    <a:lnTo>
                      <a:pt x="1160" y="329"/>
                    </a:lnTo>
                    <a:lnTo>
                      <a:pt x="1182" y="347"/>
                    </a:lnTo>
                    <a:lnTo>
                      <a:pt x="1204" y="367"/>
                    </a:lnTo>
                    <a:lnTo>
                      <a:pt x="1224" y="385"/>
                    </a:lnTo>
                    <a:lnTo>
                      <a:pt x="1244" y="407"/>
                    </a:lnTo>
                    <a:lnTo>
                      <a:pt x="1262" y="427"/>
                    </a:lnTo>
                    <a:lnTo>
                      <a:pt x="1280" y="451"/>
                    </a:lnTo>
                    <a:lnTo>
                      <a:pt x="1298" y="473"/>
                    </a:lnTo>
                    <a:lnTo>
                      <a:pt x="1312" y="497"/>
                    </a:lnTo>
                    <a:lnTo>
                      <a:pt x="1326" y="523"/>
                    </a:lnTo>
                    <a:lnTo>
                      <a:pt x="1340" y="549"/>
                    </a:lnTo>
                    <a:lnTo>
                      <a:pt x="1352" y="575"/>
                    </a:lnTo>
                    <a:lnTo>
                      <a:pt x="1362" y="601"/>
                    </a:lnTo>
                    <a:lnTo>
                      <a:pt x="1372" y="629"/>
                    </a:lnTo>
                    <a:lnTo>
                      <a:pt x="1380" y="657"/>
                    </a:lnTo>
                    <a:lnTo>
                      <a:pt x="1386" y="685"/>
                    </a:lnTo>
                    <a:lnTo>
                      <a:pt x="1392" y="715"/>
                    </a:lnTo>
                    <a:lnTo>
                      <a:pt x="1396" y="745"/>
                    </a:lnTo>
                    <a:lnTo>
                      <a:pt x="1398" y="775"/>
                    </a:lnTo>
                    <a:lnTo>
                      <a:pt x="1398" y="805"/>
                    </a:lnTo>
                    <a:lnTo>
                      <a:pt x="1398" y="805"/>
                    </a:lnTo>
                    <a:lnTo>
                      <a:pt x="1398" y="835"/>
                    </a:lnTo>
                    <a:lnTo>
                      <a:pt x="1396" y="865"/>
                    </a:lnTo>
                    <a:lnTo>
                      <a:pt x="1392" y="895"/>
                    </a:lnTo>
                    <a:lnTo>
                      <a:pt x="1386" y="925"/>
                    </a:lnTo>
                    <a:lnTo>
                      <a:pt x="1380" y="953"/>
                    </a:lnTo>
                    <a:lnTo>
                      <a:pt x="1372" y="981"/>
                    </a:lnTo>
                    <a:lnTo>
                      <a:pt x="1362" y="1009"/>
                    </a:lnTo>
                    <a:lnTo>
                      <a:pt x="1352" y="1035"/>
                    </a:lnTo>
                    <a:lnTo>
                      <a:pt x="1340" y="1063"/>
                    </a:lnTo>
                    <a:lnTo>
                      <a:pt x="1326" y="1087"/>
                    </a:lnTo>
                    <a:lnTo>
                      <a:pt x="1312" y="1113"/>
                    </a:lnTo>
                    <a:lnTo>
                      <a:pt x="1298" y="1137"/>
                    </a:lnTo>
                    <a:lnTo>
                      <a:pt x="1280" y="1159"/>
                    </a:lnTo>
                    <a:lnTo>
                      <a:pt x="1262" y="1183"/>
                    </a:lnTo>
                    <a:lnTo>
                      <a:pt x="1244" y="1203"/>
                    </a:lnTo>
                    <a:lnTo>
                      <a:pt x="1224" y="1225"/>
                    </a:lnTo>
                    <a:lnTo>
                      <a:pt x="1204" y="1245"/>
                    </a:lnTo>
                    <a:lnTo>
                      <a:pt x="1182" y="1263"/>
                    </a:lnTo>
                    <a:lnTo>
                      <a:pt x="1160" y="1281"/>
                    </a:lnTo>
                    <a:lnTo>
                      <a:pt x="1136" y="1297"/>
                    </a:lnTo>
                    <a:lnTo>
                      <a:pt x="1112" y="1312"/>
                    </a:lnTo>
                    <a:lnTo>
                      <a:pt x="1088" y="1326"/>
                    </a:lnTo>
                    <a:lnTo>
                      <a:pt x="1062" y="1338"/>
                    </a:lnTo>
                    <a:lnTo>
                      <a:pt x="1036" y="1350"/>
                    </a:lnTo>
                    <a:lnTo>
                      <a:pt x="1010" y="1362"/>
                    </a:lnTo>
                    <a:lnTo>
                      <a:pt x="982" y="1370"/>
                    </a:lnTo>
                    <a:lnTo>
                      <a:pt x="954" y="1378"/>
                    </a:lnTo>
                    <a:lnTo>
                      <a:pt x="924" y="1386"/>
                    </a:lnTo>
                    <a:lnTo>
                      <a:pt x="896" y="1390"/>
                    </a:lnTo>
                    <a:lnTo>
                      <a:pt x="866" y="1394"/>
                    </a:lnTo>
                    <a:lnTo>
                      <a:pt x="836" y="1396"/>
                    </a:lnTo>
                    <a:lnTo>
                      <a:pt x="806" y="1398"/>
                    </a:lnTo>
                    <a:lnTo>
                      <a:pt x="806" y="1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grpSp>
        <p:grpSp>
          <p:nvGrpSpPr>
            <p:cNvPr id="95" name="Group 94"/>
            <p:cNvGrpSpPr/>
            <p:nvPr/>
          </p:nvGrpSpPr>
          <p:grpSpPr>
            <a:xfrm>
              <a:off x="4736319" y="2538107"/>
              <a:ext cx="923127" cy="539430"/>
              <a:chOff x="4206876" y="2328863"/>
              <a:chExt cx="3773488" cy="2205038"/>
            </a:xfrm>
            <a:solidFill>
              <a:srgbClr val="FFFFFF"/>
            </a:solidFill>
          </p:grpSpPr>
          <p:sp>
            <p:nvSpPr>
              <p:cNvPr id="96" name="Freeform 6"/>
              <p:cNvSpPr>
                <a:spLocks noEditPoints="1"/>
              </p:cNvSpPr>
              <p:nvPr/>
            </p:nvSpPr>
            <p:spPr bwMode="auto">
              <a:xfrm>
                <a:off x="5307013" y="2649538"/>
                <a:ext cx="1571625" cy="1563688"/>
              </a:xfrm>
              <a:custGeom>
                <a:avLst/>
                <a:gdLst>
                  <a:gd name="T0" fmla="*/ 830 w 1981"/>
                  <a:gd name="T1" fmla="*/ 263 h 1972"/>
                  <a:gd name="T2" fmla="*/ 615 w 1981"/>
                  <a:gd name="T3" fmla="*/ 347 h 1972"/>
                  <a:gd name="T4" fmla="*/ 438 w 1981"/>
                  <a:gd name="T5" fmla="*/ 490 h 1972"/>
                  <a:gd name="T6" fmla="*/ 312 w 1981"/>
                  <a:gd name="T7" fmla="*/ 681 h 1972"/>
                  <a:gd name="T8" fmla="*/ 250 w 1981"/>
                  <a:gd name="T9" fmla="*/ 905 h 1972"/>
                  <a:gd name="T10" fmla="*/ 263 w 1981"/>
                  <a:gd name="T11" fmla="*/ 1145 h 1972"/>
                  <a:gd name="T12" fmla="*/ 347 w 1981"/>
                  <a:gd name="T13" fmla="*/ 1359 h 1972"/>
                  <a:gd name="T14" fmla="*/ 491 w 1981"/>
                  <a:gd name="T15" fmla="*/ 1535 h 1972"/>
                  <a:gd name="T16" fmla="*/ 683 w 1981"/>
                  <a:gd name="T17" fmla="*/ 1659 h 1972"/>
                  <a:gd name="T18" fmla="*/ 910 w 1981"/>
                  <a:gd name="T19" fmla="*/ 1722 h 1972"/>
                  <a:gd name="T20" fmla="*/ 1151 w 1981"/>
                  <a:gd name="T21" fmla="*/ 1709 h 1972"/>
                  <a:gd name="T22" fmla="*/ 1366 w 1981"/>
                  <a:gd name="T23" fmla="*/ 1625 h 1972"/>
                  <a:gd name="T24" fmla="*/ 1544 w 1981"/>
                  <a:gd name="T25" fmla="*/ 1482 h 1972"/>
                  <a:gd name="T26" fmla="*/ 1669 w 1981"/>
                  <a:gd name="T27" fmla="*/ 1291 h 1972"/>
                  <a:gd name="T28" fmla="*/ 1731 w 1981"/>
                  <a:gd name="T29" fmla="*/ 1067 h 1972"/>
                  <a:gd name="T30" fmla="*/ 1718 w 1981"/>
                  <a:gd name="T31" fmla="*/ 827 h 1972"/>
                  <a:gd name="T32" fmla="*/ 1635 w 1981"/>
                  <a:gd name="T33" fmla="*/ 613 h 1972"/>
                  <a:gd name="T34" fmla="*/ 1490 w 1981"/>
                  <a:gd name="T35" fmla="*/ 437 h 1972"/>
                  <a:gd name="T36" fmla="*/ 1298 w 1981"/>
                  <a:gd name="T37" fmla="*/ 312 h 1972"/>
                  <a:gd name="T38" fmla="*/ 1072 w 1981"/>
                  <a:gd name="T39" fmla="*/ 250 h 1972"/>
                  <a:gd name="T40" fmla="*/ 1086 w 1981"/>
                  <a:gd name="T41" fmla="*/ 4 h 1972"/>
                  <a:gd name="T42" fmla="*/ 1354 w 1981"/>
                  <a:gd name="T43" fmla="*/ 69 h 1972"/>
                  <a:gd name="T44" fmla="*/ 1590 w 1981"/>
                  <a:gd name="T45" fmla="*/ 201 h 1972"/>
                  <a:gd name="T46" fmla="*/ 1779 w 1981"/>
                  <a:gd name="T47" fmla="*/ 390 h 1972"/>
                  <a:gd name="T48" fmla="*/ 1912 w 1981"/>
                  <a:gd name="T49" fmla="*/ 623 h 1972"/>
                  <a:gd name="T50" fmla="*/ 1977 w 1981"/>
                  <a:gd name="T51" fmla="*/ 890 h 1972"/>
                  <a:gd name="T52" fmla="*/ 1964 w 1981"/>
                  <a:gd name="T53" fmla="*/ 1172 h 1972"/>
                  <a:gd name="T54" fmla="*/ 1874 w 1981"/>
                  <a:gd name="T55" fmla="*/ 1430 h 1972"/>
                  <a:gd name="T56" fmla="*/ 1721 w 1981"/>
                  <a:gd name="T57" fmla="*/ 1651 h 1972"/>
                  <a:gd name="T58" fmla="*/ 1516 w 1981"/>
                  <a:gd name="T59" fmla="*/ 1821 h 1972"/>
                  <a:gd name="T60" fmla="*/ 1268 w 1981"/>
                  <a:gd name="T61" fmla="*/ 1931 h 1972"/>
                  <a:gd name="T62" fmla="*/ 991 w 1981"/>
                  <a:gd name="T63" fmla="*/ 1972 h 1972"/>
                  <a:gd name="T64" fmla="*/ 713 w 1981"/>
                  <a:gd name="T65" fmla="*/ 1931 h 1972"/>
                  <a:gd name="T66" fmla="*/ 465 w 1981"/>
                  <a:gd name="T67" fmla="*/ 1821 h 1972"/>
                  <a:gd name="T68" fmla="*/ 260 w 1981"/>
                  <a:gd name="T69" fmla="*/ 1651 h 1972"/>
                  <a:gd name="T70" fmla="*/ 107 w 1981"/>
                  <a:gd name="T71" fmla="*/ 1430 h 1972"/>
                  <a:gd name="T72" fmla="*/ 18 w 1981"/>
                  <a:gd name="T73" fmla="*/ 1172 h 1972"/>
                  <a:gd name="T74" fmla="*/ 5 w 1981"/>
                  <a:gd name="T75" fmla="*/ 890 h 1972"/>
                  <a:gd name="T76" fmla="*/ 70 w 1981"/>
                  <a:gd name="T77" fmla="*/ 623 h 1972"/>
                  <a:gd name="T78" fmla="*/ 202 w 1981"/>
                  <a:gd name="T79" fmla="*/ 390 h 1972"/>
                  <a:gd name="T80" fmla="*/ 392 w 1981"/>
                  <a:gd name="T81" fmla="*/ 201 h 1972"/>
                  <a:gd name="T82" fmla="*/ 627 w 1981"/>
                  <a:gd name="T83" fmla="*/ 69 h 1972"/>
                  <a:gd name="T84" fmla="*/ 895 w 1981"/>
                  <a:gd name="T85" fmla="*/ 4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1" h="1972">
                    <a:moveTo>
                      <a:pt x="991" y="246"/>
                    </a:moveTo>
                    <a:lnTo>
                      <a:pt x="910" y="250"/>
                    </a:lnTo>
                    <a:lnTo>
                      <a:pt x="830" y="263"/>
                    </a:lnTo>
                    <a:lnTo>
                      <a:pt x="755" y="283"/>
                    </a:lnTo>
                    <a:lnTo>
                      <a:pt x="683" y="312"/>
                    </a:lnTo>
                    <a:lnTo>
                      <a:pt x="615" y="347"/>
                    </a:lnTo>
                    <a:lnTo>
                      <a:pt x="550" y="389"/>
                    </a:lnTo>
                    <a:lnTo>
                      <a:pt x="491" y="437"/>
                    </a:lnTo>
                    <a:lnTo>
                      <a:pt x="438" y="490"/>
                    </a:lnTo>
                    <a:lnTo>
                      <a:pt x="389" y="549"/>
                    </a:lnTo>
                    <a:lnTo>
                      <a:pt x="347" y="613"/>
                    </a:lnTo>
                    <a:lnTo>
                      <a:pt x="312" y="681"/>
                    </a:lnTo>
                    <a:lnTo>
                      <a:pt x="283" y="752"/>
                    </a:lnTo>
                    <a:lnTo>
                      <a:pt x="263" y="827"/>
                    </a:lnTo>
                    <a:lnTo>
                      <a:pt x="250" y="905"/>
                    </a:lnTo>
                    <a:lnTo>
                      <a:pt x="246" y="986"/>
                    </a:lnTo>
                    <a:lnTo>
                      <a:pt x="250" y="1067"/>
                    </a:lnTo>
                    <a:lnTo>
                      <a:pt x="263" y="1145"/>
                    </a:lnTo>
                    <a:lnTo>
                      <a:pt x="283" y="1220"/>
                    </a:lnTo>
                    <a:lnTo>
                      <a:pt x="312" y="1291"/>
                    </a:lnTo>
                    <a:lnTo>
                      <a:pt x="347" y="1359"/>
                    </a:lnTo>
                    <a:lnTo>
                      <a:pt x="389" y="1422"/>
                    </a:lnTo>
                    <a:lnTo>
                      <a:pt x="438" y="1482"/>
                    </a:lnTo>
                    <a:lnTo>
                      <a:pt x="491" y="1535"/>
                    </a:lnTo>
                    <a:lnTo>
                      <a:pt x="550" y="1583"/>
                    </a:lnTo>
                    <a:lnTo>
                      <a:pt x="615" y="1625"/>
                    </a:lnTo>
                    <a:lnTo>
                      <a:pt x="683" y="1659"/>
                    </a:lnTo>
                    <a:lnTo>
                      <a:pt x="755" y="1688"/>
                    </a:lnTo>
                    <a:lnTo>
                      <a:pt x="830" y="1709"/>
                    </a:lnTo>
                    <a:lnTo>
                      <a:pt x="910" y="1722"/>
                    </a:lnTo>
                    <a:lnTo>
                      <a:pt x="991" y="1726"/>
                    </a:lnTo>
                    <a:lnTo>
                      <a:pt x="1072" y="1722"/>
                    </a:lnTo>
                    <a:lnTo>
                      <a:pt x="1151" y="1709"/>
                    </a:lnTo>
                    <a:lnTo>
                      <a:pt x="1226" y="1688"/>
                    </a:lnTo>
                    <a:lnTo>
                      <a:pt x="1298" y="1659"/>
                    </a:lnTo>
                    <a:lnTo>
                      <a:pt x="1366" y="1625"/>
                    </a:lnTo>
                    <a:lnTo>
                      <a:pt x="1431" y="1583"/>
                    </a:lnTo>
                    <a:lnTo>
                      <a:pt x="1490" y="1535"/>
                    </a:lnTo>
                    <a:lnTo>
                      <a:pt x="1544" y="1482"/>
                    </a:lnTo>
                    <a:lnTo>
                      <a:pt x="1593" y="1422"/>
                    </a:lnTo>
                    <a:lnTo>
                      <a:pt x="1635" y="1359"/>
                    </a:lnTo>
                    <a:lnTo>
                      <a:pt x="1669" y="1291"/>
                    </a:lnTo>
                    <a:lnTo>
                      <a:pt x="1698" y="1220"/>
                    </a:lnTo>
                    <a:lnTo>
                      <a:pt x="1718" y="1145"/>
                    </a:lnTo>
                    <a:lnTo>
                      <a:pt x="1731" y="1067"/>
                    </a:lnTo>
                    <a:lnTo>
                      <a:pt x="1736" y="986"/>
                    </a:lnTo>
                    <a:lnTo>
                      <a:pt x="1731" y="905"/>
                    </a:lnTo>
                    <a:lnTo>
                      <a:pt x="1718" y="827"/>
                    </a:lnTo>
                    <a:lnTo>
                      <a:pt x="1698" y="752"/>
                    </a:lnTo>
                    <a:lnTo>
                      <a:pt x="1669" y="681"/>
                    </a:lnTo>
                    <a:lnTo>
                      <a:pt x="1635" y="613"/>
                    </a:lnTo>
                    <a:lnTo>
                      <a:pt x="1593" y="549"/>
                    </a:lnTo>
                    <a:lnTo>
                      <a:pt x="1544" y="490"/>
                    </a:lnTo>
                    <a:lnTo>
                      <a:pt x="1490" y="437"/>
                    </a:lnTo>
                    <a:lnTo>
                      <a:pt x="1431" y="389"/>
                    </a:lnTo>
                    <a:lnTo>
                      <a:pt x="1366" y="347"/>
                    </a:lnTo>
                    <a:lnTo>
                      <a:pt x="1298" y="312"/>
                    </a:lnTo>
                    <a:lnTo>
                      <a:pt x="1226" y="283"/>
                    </a:lnTo>
                    <a:lnTo>
                      <a:pt x="1151" y="263"/>
                    </a:lnTo>
                    <a:lnTo>
                      <a:pt x="1072" y="250"/>
                    </a:lnTo>
                    <a:lnTo>
                      <a:pt x="991" y="246"/>
                    </a:lnTo>
                    <a:close/>
                    <a:moveTo>
                      <a:pt x="991" y="0"/>
                    </a:moveTo>
                    <a:lnTo>
                      <a:pt x="1086" y="4"/>
                    </a:lnTo>
                    <a:lnTo>
                      <a:pt x="1178" y="19"/>
                    </a:lnTo>
                    <a:lnTo>
                      <a:pt x="1268" y="41"/>
                    </a:lnTo>
                    <a:lnTo>
                      <a:pt x="1354" y="69"/>
                    </a:lnTo>
                    <a:lnTo>
                      <a:pt x="1437" y="107"/>
                    </a:lnTo>
                    <a:lnTo>
                      <a:pt x="1516" y="150"/>
                    </a:lnTo>
                    <a:lnTo>
                      <a:pt x="1590" y="201"/>
                    </a:lnTo>
                    <a:lnTo>
                      <a:pt x="1658" y="259"/>
                    </a:lnTo>
                    <a:lnTo>
                      <a:pt x="1721" y="322"/>
                    </a:lnTo>
                    <a:lnTo>
                      <a:pt x="1779" y="390"/>
                    </a:lnTo>
                    <a:lnTo>
                      <a:pt x="1829" y="464"/>
                    </a:lnTo>
                    <a:lnTo>
                      <a:pt x="1874" y="542"/>
                    </a:lnTo>
                    <a:lnTo>
                      <a:pt x="1912" y="623"/>
                    </a:lnTo>
                    <a:lnTo>
                      <a:pt x="1942" y="710"/>
                    </a:lnTo>
                    <a:lnTo>
                      <a:pt x="1964" y="799"/>
                    </a:lnTo>
                    <a:lnTo>
                      <a:pt x="1977" y="890"/>
                    </a:lnTo>
                    <a:lnTo>
                      <a:pt x="1981" y="986"/>
                    </a:lnTo>
                    <a:lnTo>
                      <a:pt x="1977" y="1081"/>
                    </a:lnTo>
                    <a:lnTo>
                      <a:pt x="1964" y="1172"/>
                    </a:lnTo>
                    <a:lnTo>
                      <a:pt x="1942" y="1262"/>
                    </a:lnTo>
                    <a:lnTo>
                      <a:pt x="1912" y="1349"/>
                    </a:lnTo>
                    <a:lnTo>
                      <a:pt x="1874" y="1430"/>
                    </a:lnTo>
                    <a:lnTo>
                      <a:pt x="1829" y="1508"/>
                    </a:lnTo>
                    <a:lnTo>
                      <a:pt x="1779" y="1581"/>
                    </a:lnTo>
                    <a:lnTo>
                      <a:pt x="1721" y="1651"/>
                    </a:lnTo>
                    <a:lnTo>
                      <a:pt x="1658" y="1713"/>
                    </a:lnTo>
                    <a:lnTo>
                      <a:pt x="1590" y="1771"/>
                    </a:lnTo>
                    <a:lnTo>
                      <a:pt x="1516" y="1821"/>
                    </a:lnTo>
                    <a:lnTo>
                      <a:pt x="1437" y="1865"/>
                    </a:lnTo>
                    <a:lnTo>
                      <a:pt x="1354" y="1902"/>
                    </a:lnTo>
                    <a:lnTo>
                      <a:pt x="1268" y="1931"/>
                    </a:lnTo>
                    <a:lnTo>
                      <a:pt x="1178" y="1953"/>
                    </a:lnTo>
                    <a:lnTo>
                      <a:pt x="1086" y="1967"/>
                    </a:lnTo>
                    <a:lnTo>
                      <a:pt x="991" y="1972"/>
                    </a:lnTo>
                    <a:lnTo>
                      <a:pt x="895" y="1967"/>
                    </a:lnTo>
                    <a:lnTo>
                      <a:pt x="803" y="1953"/>
                    </a:lnTo>
                    <a:lnTo>
                      <a:pt x="713" y="1931"/>
                    </a:lnTo>
                    <a:lnTo>
                      <a:pt x="627" y="1902"/>
                    </a:lnTo>
                    <a:lnTo>
                      <a:pt x="545" y="1865"/>
                    </a:lnTo>
                    <a:lnTo>
                      <a:pt x="465" y="1821"/>
                    </a:lnTo>
                    <a:lnTo>
                      <a:pt x="392" y="1771"/>
                    </a:lnTo>
                    <a:lnTo>
                      <a:pt x="324" y="1713"/>
                    </a:lnTo>
                    <a:lnTo>
                      <a:pt x="260" y="1651"/>
                    </a:lnTo>
                    <a:lnTo>
                      <a:pt x="202" y="1581"/>
                    </a:lnTo>
                    <a:lnTo>
                      <a:pt x="152" y="1508"/>
                    </a:lnTo>
                    <a:lnTo>
                      <a:pt x="107" y="1430"/>
                    </a:lnTo>
                    <a:lnTo>
                      <a:pt x="70" y="1349"/>
                    </a:lnTo>
                    <a:lnTo>
                      <a:pt x="39" y="1262"/>
                    </a:lnTo>
                    <a:lnTo>
                      <a:pt x="18" y="1172"/>
                    </a:lnTo>
                    <a:lnTo>
                      <a:pt x="5" y="1081"/>
                    </a:lnTo>
                    <a:lnTo>
                      <a:pt x="0" y="986"/>
                    </a:lnTo>
                    <a:lnTo>
                      <a:pt x="5" y="890"/>
                    </a:lnTo>
                    <a:lnTo>
                      <a:pt x="18" y="799"/>
                    </a:lnTo>
                    <a:lnTo>
                      <a:pt x="39" y="710"/>
                    </a:lnTo>
                    <a:lnTo>
                      <a:pt x="70" y="623"/>
                    </a:lnTo>
                    <a:lnTo>
                      <a:pt x="107" y="542"/>
                    </a:lnTo>
                    <a:lnTo>
                      <a:pt x="152" y="464"/>
                    </a:lnTo>
                    <a:lnTo>
                      <a:pt x="202" y="390"/>
                    </a:lnTo>
                    <a:lnTo>
                      <a:pt x="260" y="322"/>
                    </a:lnTo>
                    <a:lnTo>
                      <a:pt x="324" y="259"/>
                    </a:lnTo>
                    <a:lnTo>
                      <a:pt x="392" y="201"/>
                    </a:lnTo>
                    <a:lnTo>
                      <a:pt x="465" y="150"/>
                    </a:lnTo>
                    <a:lnTo>
                      <a:pt x="545" y="107"/>
                    </a:lnTo>
                    <a:lnTo>
                      <a:pt x="627" y="69"/>
                    </a:lnTo>
                    <a:lnTo>
                      <a:pt x="713" y="41"/>
                    </a:lnTo>
                    <a:lnTo>
                      <a:pt x="803" y="19"/>
                    </a:lnTo>
                    <a:lnTo>
                      <a:pt x="895" y="4"/>
                    </a:lnTo>
                    <a:lnTo>
                      <a:pt x="9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97" name="Freeform 7"/>
              <p:cNvSpPr>
                <a:spLocks noEditPoints="1"/>
              </p:cNvSpPr>
              <p:nvPr/>
            </p:nvSpPr>
            <p:spPr bwMode="auto">
              <a:xfrm>
                <a:off x="4206876" y="2328863"/>
                <a:ext cx="3773488" cy="2205038"/>
              </a:xfrm>
              <a:custGeom>
                <a:avLst/>
                <a:gdLst>
                  <a:gd name="T0" fmla="*/ 4632 w 4754"/>
                  <a:gd name="T1" fmla="*/ 1380 h 2778"/>
                  <a:gd name="T2" fmla="*/ 2014 w 4754"/>
                  <a:gd name="T3" fmla="*/ 277 h 2778"/>
                  <a:gd name="T4" fmla="*/ 1568 w 4754"/>
                  <a:gd name="T5" fmla="*/ 409 h 2778"/>
                  <a:gd name="T6" fmla="*/ 1059 w 4754"/>
                  <a:gd name="T7" fmla="*/ 673 h 2778"/>
                  <a:gd name="T8" fmla="*/ 532 w 4754"/>
                  <a:gd name="T9" fmla="*/ 1078 h 2778"/>
                  <a:gd name="T10" fmla="*/ 250 w 4754"/>
                  <a:gd name="T11" fmla="*/ 1366 h 2778"/>
                  <a:gd name="T12" fmla="*/ 262 w 4754"/>
                  <a:gd name="T13" fmla="*/ 1428 h 2778"/>
                  <a:gd name="T14" fmla="*/ 501 w 4754"/>
                  <a:gd name="T15" fmla="*/ 1672 h 2778"/>
                  <a:gd name="T16" fmla="*/ 872 w 4754"/>
                  <a:gd name="T17" fmla="*/ 1974 h 2778"/>
                  <a:gd name="T18" fmla="*/ 1421 w 4754"/>
                  <a:gd name="T19" fmla="*/ 2304 h 2778"/>
                  <a:gd name="T20" fmla="*/ 1959 w 4754"/>
                  <a:gd name="T21" fmla="*/ 2490 h 2778"/>
                  <a:gd name="T22" fmla="*/ 2475 w 4754"/>
                  <a:gd name="T23" fmla="*/ 2531 h 2778"/>
                  <a:gd name="T24" fmla="*/ 2957 w 4754"/>
                  <a:gd name="T25" fmla="*/ 2448 h 2778"/>
                  <a:gd name="T26" fmla="*/ 3419 w 4754"/>
                  <a:gd name="T27" fmla="*/ 2261 h 2778"/>
                  <a:gd name="T28" fmla="*/ 3959 w 4754"/>
                  <a:gd name="T29" fmla="*/ 1918 h 2778"/>
                  <a:gd name="T30" fmla="*/ 4386 w 4754"/>
                  <a:gd name="T31" fmla="*/ 1539 h 2778"/>
                  <a:gd name="T32" fmla="*/ 4496 w 4754"/>
                  <a:gd name="T33" fmla="*/ 1421 h 2778"/>
                  <a:gd name="T34" fmla="*/ 4509 w 4754"/>
                  <a:gd name="T35" fmla="*/ 1396 h 2778"/>
                  <a:gd name="T36" fmla="*/ 4510 w 4754"/>
                  <a:gd name="T37" fmla="*/ 1387 h 2778"/>
                  <a:gd name="T38" fmla="*/ 4507 w 4754"/>
                  <a:gd name="T39" fmla="*/ 1373 h 2778"/>
                  <a:gd name="T40" fmla="*/ 4489 w 4754"/>
                  <a:gd name="T41" fmla="*/ 1350 h 2778"/>
                  <a:gd name="T42" fmla="*/ 4251 w 4754"/>
                  <a:gd name="T43" fmla="*/ 1106 h 2778"/>
                  <a:gd name="T44" fmla="*/ 3879 w 4754"/>
                  <a:gd name="T45" fmla="*/ 803 h 2778"/>
                  <a:gd name="T46" fmla="*/ 3331 w 4754"/>
                  <a:gd name="T47" fmla="*/ 474 h 2778"/>
                  <a:gd name="T48" fmla="*/ 2791 w 4754"/>
                  <a:gd name="T49" fmla="*/ 287 h 2778"/>
                  <a:gd name="T50" fmla="*/ 2410 w 4754"/>
                  <a:gd name="T51" fmla="*/ 0 h 2778"/>
                  <a:gd name="T52" fmla="*/ 2987 w 4754"/>
                  <a:gd name="T53" fmla="*/ 84 h 2778"/>
                  <a:gd name="T54" fmla="*/ 3578 w 4754"/>
                  <a:gd name="T55" fmla="*/ 324 h 2778"/>
                  <a:gd name="T56" fmla="*/ 4170 w 4754"/>
                  <a:gd name="T57" fmla="*/ 717 h 2778"/>
                  <a:gd name="T58" fmla="*/ 4487 w 4754"/>
                  <a:gd name="T59" fmla="*/ 991 h 2778"/>
                  <a:gd name="T60" fmla="*/ 4695 w 4754"/>
                  <a:gd name="T61" fmla="*/ 1214 h 2778"/>
                  <a:gd name="T62" fmla="*/ 4749 w 4754"/>
                  <a:gd name="T63" fmla="*/ 1327 h 2778"/>
                  <a:gd name="T64" fmla="*/ 4751 w 4754"/>
                  <a:gd name="T65" fmla="*/ 1351 h 2778"/>
                  <a:gd name="T66" fmla="*/ 4753 w 4754"/>
                  <a:gd name="T67" fmla="*/ 1360 h 2778"/>
                  <a:gd name="T68" fmla="*/ 4754 w 4754"/>
                  <a:gd name="T69" fmla="*/ 1372 h 2778"/>
                  <a:gd name="T70" fmla="*/ 4754 w 4754"/>
                  <a:gd name="T71" fmla="*/ 1383 h 2778"/>
                  <a:gd name="T72" fmla="*/ 4754 w 4754"/>
                  <a:gd name="T73" fmla="*/ 1405 h 2778"/>
                  <a:gd name="T74" fmla="*/ 4753 w 4754"/>
                  <a:gd name="T75" fmla="*/ 1415 h 2778"/>
                  <a:gd name="T76" fmla="*/ 4750 w 4754"/>
                  <a:gd name="T77" fmla="*/ 1437 h 2778"/>
                  <a:gd name="T78" fmla="*/ 4749 w 4754"/>
                  <a:gd name="T79" fmla="*/ 1450 h 2778"/>
                  <a:gd name="T80" fmla="*/ 4701 w 4754"/>
                  <a:gd name="T81" fmla="*/ 1558 h 2778"/>
                  <a:gd name="T82" fmla="*/ 4561 w 4754"/>
                  <a:gd name="T83" fmla="*/ 1711 h 2778"/>
                  <a:gd name="T84" fmla="*/ 4108 w 4754"/>
                  <a:gd name="T85" fmla="*/ 2113 h 2778"/>
                  <a:gd name="T86" fmla="*/ 3530 w 4754"/>
                  <a:gd name="T87" fmla="*/ 2479 h 2778"/>
                  <a:gd name="T88" fmla="*/ 3023 w 4754"/>
                  <a:gd name="T89" fmla="*/ 2685 h 2778"/>
                  <a:gd name="T90" fmla="*/ 2508 w 4754"/>
                  <a:gd name="T91" fmla="*/ 2775 h 2778"/>
                  <a:gd name="T92" fmla="*/ 2024 w 4754"/>
                  <a:gd name="T93" fmla="*/ 2752 h 2778"/>
                  <a:gd name="T94" fmla="*/ 1470 w 4754"/>
                  <a:gd name="T95" fmla="*/ 2594 h 2778"/>
                  <a:gd name="T96" fmla="*/ 878 w 4754"/>
                  <a:gd name="T97" fmla="*/ 2276 h 2778"/>
                  <a:gd name="T98" fmla="*/ 410 w 4754"/>
                  <a:gd name="T99" fmla="*/ 1919 h 2778"/>
                  <a:gd name="T100" fmla="*/ 133 w 4754"/>
                  <a:gd name="T101" fmla="*/ 1652 h 2778"/>
                  <a:gd name="T102" fmla="*/ 8 w 4754"/>
                  <a:gd name="T103" fmla="*/ 1457 h 2778"/>
                  <a:gd name="T104" fmla="*/ 22 w 4754"/>
                  <a:gd name="T105" fmla="*/ 1276 h 2778"/>
                  <a:gd name="T106" fmla="*/ 181 w 4754"/>
                  <a:gd name="T107" fmla="*/ 1077 h 2778"/>
                  <a:gd name="T108" fmla="*/ 644 w 4754"/>
                  <a:gd name="T109" fmla="*/ 665 h 2778"/>
                  <a:gd name="T110" fmla="*/ 1220 w 4754"/>
                  <a:gd name="T111" fmla="*/ 299 h 2778"/>
                  <a:gd name="T112" fmla="*/ 1728 w 4754"/>
                  <a:gd name="T113" fmla="*/ 92 h 2778"/>
                  <a:gd name="T114" fmla="*/ 2264 w 4754"/>
                  <a:gd name="T115" fmla="*/ 3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54" h="2778">
                    <a:moveTo>
                      <a:pt x="4632" y="1380"/>
                    </a:moveTo>
                    <a:lnTo>
                      <a:pt x="4545" y="1385"/>
                    </a:lnTo>
                    <a:lnTo>
                      <a:pt x="4549" y="1387"/>
                    </a:lnTo>
                    <a:lnTo>
                      <a:pt x="4632" y="1380"/>
                    </a:lnTo>
                    <a:close/>
                    <a:moveTo>
                      <a:pt x="2378" y="244"/>
                    </a:moveTo>
                    <a:lnTo>
                      <a:pt x="2257" y="248"/>
                    </a:lnTo>
                    <a:lnTo>
                      <a:pt x="2136" y="259"/>
                    </a:lnTo>
                    <a:lnTo>
                      <a:pt x="2014" y="277"/>
                    </a:lnTo>
                    <a:lnTo>
                      <a:pt x="1905" y="299"/>
                    </a:lnTo>
                    <a:lnTo>
                      <a:pt x="1795" y="329"/>
                    </a:lnTo>
                    <a:lnTo>
                      <a:pt x="1682" y="365"/>
                    </a:lnTo>
                    <a:lnTo>
                      <a:pt x="1568" y="409"/>
                    </a:lnTo>
                    <a:lnTo>
                      <a:pt x="1451" y="459"/>
                    </a:lnTo>
                    <a:lnTo>
                      <a:pt x="1331" y="517"/>
                    </a:lnTo>
                    <a:lnTo>
                      <a:pt x="1194" y="591"/>
                    </a:lnTo>
                    <a:lnTo>
                      <a:pt x="1059" y="673"/>
                    </a:lnTo>
                    <a:lnTo>
                      <a:pt x="924" y="763"/>
                    </a:lnTo>
                    <a:lnTo>
                      <a:pt x="792" y="860"/>
                    </a:lnTo>
                    <a:lnTo>
                      <a:pt x="662" y="965"/>
                    </a:lnTo>
                    <a:lnTo>
                      <a:pt x="532" y="1078"/>
                    </a:lnTo>
                    <a:lnTo>
                      <a:pt x="406" y="1198"/>
                    </a:lnTo>
                    <a:lnTo>
                      <a:pt x="332" y="1273"/>
                    </a:lnTo>
                    <a:lnTo>
                      <a:pt x="262" y="1350"/>
                    </a:lnTo>
                    <a:lnTo>
                      <a:pt x="250" y="1366"/>
                    </a:lnTo>
                    <a:lnTo>
                      <a:pt x="244" y="1382"/>
                    </a:lnTo>
                    <a:lnTo>
                      <a:pt x="244" y="1396"/>
                    </a:lnTo>
                    <a:lnTo>
                      <a:pt x="250" y="1412"/>
                    </a:lnTo>
                    <a:lnTo>
                      <a:pt x="262" y="1428"/>
                    </a:lnTo>
                    <a:lnTo>
                      <a:pt x="315" y="1489"/>
                    </a:lnTo>
                    <a:lnTo>
                      <a:pt x="373" y="1549"/>
                    </a:lnTo>
                    <a:lnTo>
                      <a:pt x="435" y="1610"/>
                    </a:lnTo>
                    <a:lnTo>
                      <a:pt x="501" y="1672"/>
                    </a:lnTo>
                    <a:lnTo>
                      <a:pt x="574" y="1736"/>
                    </a:lnTo>
                    <a:lnTo>
                      <a:pt x="650" y="1801"/>
                    </a:lnTo>
                    <a:lnTo>
                      <a:pt x="734" y="1869"/>
                    </a:lnTo>
                    <a:lnTo>
                      <a:pt x="872" y="1974"/>
                    </a:lnTo>
                    <a:lnTo>
                      <a:pt x="1010" y="2070"/>
                    </a:lnTo>
                    <a:lnTo>
                      <a:pt x="1147" y="2156"/>
                    </a:lnTo>
                    <a:lnTo>
                      <a:pt x="1284" y="2234"/>
                    </a:lnTo>
                    <a:lnTo>
                      <a:pt x="1421" y="2304"/>
                    </a:lnTo>
                    <a:lnTo>
                      <a:pt x="1557" y="2365"/>
                    </a:lnTo>
                    <a:lnTo>
                      <a:pt x="1692" y="2415"/>
                    </a:lnTo>
                    <a:lnTo>
                      <a:pt x="1827" y="2457"/>
                    </a:lnTo>
                    <a:lnTo>
                      <a:pt x="1959" y="2490"/>
                    </a:lnTo>
                    <a:lnTo>
                      <a:pt x="2088" y="2513"/>
                    </a:lnTo>
                    <a:lnTo>
                      <a:pt x="2216" y="2526"/>
                    </a:lnTo>
                    <a:lnTo>
                      <a:pt x="2345" y="2534"/>
                    </a:lnTo>
                    <a:lnTo>
                      <a:pt x="2475" y="2531"/>
                    </a:lnTo>
                    <a:lnTo>
                      <a:pt x="2606" y="2521"/>
                    </a:lnTo>
                    <a:lnTo>
                      <a:pt x="2738" y="2500"/>
                    </a:lnTo>
                    <a:lnTo>
                      <a:pt x="2846" y="2479"/>
                    </a:lnTo>
                    <a:lnTo>
                      <a:pt x="2957" y="2448"/>
                    </a:lnTo>
                    <a:lnTo>
                      <a:pt x="3070" y="2412"/>
                    </a:lnTo>
                    <a:lnTo>
                      <a:pt x="3184" y="2369"/>
                    </a:lnTo>
                    <a:lnTo>
                      <a:pt x="3301" y="2318"/>
                    </a:lnTo>
                    <a:lnTo>
                      <a:pt x="3419" y="2261"/>
                    </a:lnTo>
                    <a:lnTo>
                      <a:pt x="3556" y="2187"/>
                    </a:lnTo>
                    <a:lnTo>
                      <a:pt x="3693" y="2104"/>
                    </a:lnTo>
                    <a:lnTo>
                      <a:pt x="3828" y="2015"/>
                    </a:lnTo>
                    <a:lnTo>
                      <a:pt x="3959" y="1918"/>
                    </a:lnTo>
                    <a:lnTo>
                      <a:pt x="4090" y="1812"/>
                    </a:lnTo>
                    <a:lnTo>
                      <a:pt x="4219" y="1700"/>
                    </a:lnTo>
                    <a:lnTo>
                      <a:pt x="4346" y="1580"/>
                    </a:lnTo>
                    <a:lnTo>
                      <a:pt x="4386" y="1539"/>
                    </a:lnTo>
                    <a:lnTo>
                      <a:pt x="4422" y="1502"/>
                    </a:lnTo>
                    <a:lnTo>
                      <a:pt x="4457" y="1464"/>
                    </a:lnTo>
                    <a:lnTo>
                      <a:pt x="4489" y="1428"/>
                    </a:lnTo>
                    <a:lnTo>
                      <a:pt x="4496" y="1421"/>
                    </a:lnTo>
                    <a:lnTo>
                      <a:pt x="4500" y="1415"/>
                    </a:lnTo>
                    <a:lnTo>
                      <a:pt x="4505" y="1409"/>
                    </a:lnTo>
                    <a:lnTo>
                      <a:pt x="4507" y="1405"/>
                    </a:lnTo>
                    <a:lnTo>
                      <a:pt x="4509" y="1396"/>
                    </a:lnTo>
                    <a:lnTo>
                      <a:pt x="4509" y="1392"/>
                    </a:lnTo>
                    <a:lnTo>
                      <a:pt x="4509" y="1390"/>
                    </a:lnTo>
                    <a:lnTo>
                      <a:pt x="4510" y="1389"/>
                    </a:lnTo>
                    <a:lnTo>
                      <a:pt x="4510" y="1387"/>
                    </a:lnTo>
                    <a:lnTo>
                      <a:pt x="4509" y="1387"/>
                    </a:lnTo>
                    <a:lnTo>
                      <a:pt x="4509" y="1383"/>
                    </a:lnTo>
                    <a:lnTo>
                      <a:pt x="4507" y="1379"/>
                    </a:lnTo>
                    <a:lnTo>
                      <a:pt x="4507" y="1373"/>
                    </a:lnTo>
                    <a:lnTo>
                      <a:pt x="4505" y="1369"/>
                    </a:lnTo>
                    <a:lnTo>
                      <a:pt x="4500" y="1363"/>
                    </a:lnTo>
                    <a:lnTo>
                      <a:pt x="4496" y="1357"/>
                    </a:lnTo>
                    <a:lnTo>
                      <a:pt x="4489" y="1350"/>
                    </a:lnTo>
                    <a:lnTo>
                      <a:pt x="4435" y="1289"/>
                    </a:lnTo>
                    <a:lnTo>
                      <a:pt x="4379" y="1228"/>
                    </a:lnTo>
                    <a:lnTo>
                      <a:pt x="4317" y="1168"/>
                    </a:lnTo>
                    <a:lnTo>
                      <a:pt x="4251" y="1106"/>
                    </a:lnTo>
                    <a:lnTo>
                      <a:pt x="4178" y="1042"/>
                    </a:lnTo>
                    <a:lnTo>
                      <a:pt x="4100" y="977"/>
                    </a:lnTo>
                    <a:lnTo>
                      <a:pt x="4018" y="909"/>
                    </a:lnTo>
                    <a:lnTo>
                      <a:pt x="3879" y="803"/>
                    </a:lnTo>
                    <a:lnTo>
                      <a:pt x="3742" y="708"/>
                    </a:lnTo>
                    <a:lnTo>
                      <a:pt x="3605" y="621"/>
                    </a:lnTo>
                    <a:lnTo>
                      <a:pt x="3468" y="543"/>
                    </a:lnTo>
                    <a:lnTo>
                      <a:pt x="3331" y="474"/>
                    </a:lnTo>
                    <a:lnTo>
                      <a:pt x="3195" y="413"/>
                    </a:lnTo>
                    <a:lnTo>
                      <a:pt x="3060" y="363"/>
                    </a:lnTo>
                    <a:lnTo>
                      <a:pt x="2925" y="321"/>
                    </a:lnTo>
                    <a:lnTo>
                      <a:pt x="2791" y="287"/>
                    </a:lnTo>
                    <a:lnTo>
                      <a:pt x="2655" y="264"/>
                    </a:lnTo>
                    <a:lnTo>
                      <a:pt x="2517" y="250"/>
                    </a:lnTo>
                    <a:lnTo>
                      <a:pt x="2378" y="244"/>
                    </a:lnTo>
                    <a:close/>
                    <a:moveTo>
                      <a:pt x="2410" y="0"/>
                    </a:moveTo>
                    <a:lnTo>
                      <a:pt x="2554" y="6"/>
                    </a:lnTo>
                    <a:lnTo>
                      <a:pt x="2699" y="21"/>
                    </a:lnTo>
                    <a:lnTo>
                      <a:pt x="2842" y="47"/>
                    </a:lnTo>
                    <a:lnTo>
                      <a:pt x="2987" y="84"/>
                    </a:lnTo>
                    <a:lnTo>
                      <a:pt x="3135" y="128"/>
                    </a:lnTo>
                    <a:lnTo>
                      <a:pt x="3282" y="183"/>
                    </a:lnTo>
                    <a:lnTo>
                      <a:pt x="3429" y="248"/>
                    </a:lnTo>
                    <a:lnTo>
                      <a:pt x="3578" y="324"/>
                    </a:lnTo>
                    <a:lnTo>
                      <a:pt x="3725" y="407"/>
                    </a:lnTo>
                    <a:lnTo>
                      <a:pt x="3874" y="501"/>
                    </a:lnTo>
                    <a:lnTo>
                      <a:pt x="4021" y="604"/>
                    </a:lnTo>
                    <a:lnTo>
                      <a:pt x="4170" y="717"/>
                    </a:lnTo>
                    <a:lnTo>
                      <a:pt x="4258" y="788"/>
                    </a:lnTo>
                    <a:lnTo>
                      <a:pt x="4340" y="857"/>
                    </a:lnTo>
                    <a:lnTo>
                      <a:pt x="4417" y="925"/>
                    </a:lnTo>
                    <a:lnTo>
                      <a:pt x="4487" y="991"/>
                    </a:lnTo>
                    <a:lnTo>
                      <a:pt x="4554" y="1058"/>
                    </a:lnTo>
                    <a:lnTo>
                      <a:pt x="4616" y="1123"/>
                    </a:lnTo>
                    <a:lnTo>
                      <a:pt x="4673" y="1188"/>
                    </a:lnTo>
                    <a:lnTo>
                      <a:pt x="4695" y="1214"/>
                    </a:lnTo>
                    <a:lnTo>
                      <a:pt x="4714" y="1241"/>
                    </a:lnTo>
                    <a:lnTo>
                      <a:pt x="4730" y="1270"/>
                    </a:lnTo>
                    <a:lnTo>
                      <a:pt x="4741" y="1299"/>
                    </a:lnTo>
                    <a:lnTo>
                      <a:pt x="4749" y="1327"/>
                    </a:lnTo>
                    <a:lnTo>
                      <a:pt x="4749" y="1334"/>
                    </a:lnTo>
                    <a:lnTo>
                      <a:pt x="4750" y="1340"/>
                    </a:lnTo>
                    <a:lnTo>
                      <a:pt x="4751" y="1347"/>
                    </a:lnTo>
                    <a:lnTo>
                      <a:pt x="4751" y="1351"/>
                    </a:lnTo>
                    <a:lnTo>
                      <a:pt x="4753" y="1356"/>
                    </a:lnTo>
                    <a:lnTo>
                      <a:pt x="4753" y="1356"/>
                    </a:lnTo>
                    <a:lnTo>
                      <a:pt x="4753" y="1357"/>
                    </a:lnTo>
                    <a:lnTo>
                      <a:pt x="4753" y="1360"/>
                    </a:lnTo>
                    <a:lnTo>
                      <a:pt x="4753" y="1363"/>
                    </a:lnTo>
                    <a:lnTo>
                      <a:pt x="4753" y="1364"/>
                    </a:lnTo>
                    <a:lnTo>
                      <a:pt x="4753" y="1369"/>
                    </a:lnTo>
                    <a:lnTo>
                      <a:pt x="4754" y="1372"/>
                    </a:lnTo>
                    <a:lnTo>
                      <a:pt x="4754" y="1374"/>
                    </a:lnTo>
                    <a:lnTo>
                      <a:pt x="4754" y="1377"/>
                    </a:lnTo>
                    <a:lnTo>
                      <a:pt x="4754" y="1379"/>
                    </a:lnTo>
                    <a:lnTo>
                      <a:pt x="4754" y="1383"/>
                    </a:lnTo>
                    <a:lnTo>
                      <a:pt x="4754" y="1386"/>
                    </a:lnTo>
                    <a:lnTo>
                      <a:pt x="4754" y="1389"/>
                    </a:lnTo>
                    <a:lnTo>
                      <a:pt x="4754" y="1402"/>
                    </a:lnTo>
                    <a:lnTo>
                      <a:pt x="4754" y="1405"/>
                    </a:lnTo>
                    <a:lnTo>
                      <a:pt x="4754" y="1408"/>
                    </a:lnTo>
                    <a:lnTo>
                      <a:pt x="4754" y="1409"/>
                    </a:lnTo>
                    <a:lnTo>
                      <a:pt x="4753" y="1412"/>
                    </a:lnTo>
                    <a:lnTo>
                      <a:pt x="4753" y="1415"/>
                    </a:lnTo>
                    <a:lnTo>
                      <a:pt x="4753" y="1416"/>
                    </a:lnTo>
                    <a:lnTo>
                      <a:pt x="4751" y="1428"/>
                    </a:lnTo>
                    <a:lnTo>
                      <a:pt x="4751" y="1429"/>
                    </a:lnTo>
                    <a:lnTo>
                      <a:pt x="4750" y="1437"/>
                    </a:lnTo>
                    <a:lnTo>
                      <a:pt x="4750" y="1437"/>
                    </a:lnTo>
                    <a:lnTo>
                      <a:pt x="4749" y="1442"/>
                    </a:lnTo>
                    <a:lnTo>
                      <a:pt x="4749" y="1447"/>
                    </a:lnTo>
                    <a:lnTo>
                      <a:pt x="4749" y="1450"/>
                    </a:lnTo>
                    <a:lnTo>
                      <a:pt x="4749" y="1451"/>
                    </a:lnTo>
                    <a:lnTo>
                      <a:pt x="4738" y="1486"/>
                    </a:lnTo>
                    <a:lnTo>
                      <a:pt x="4723" y="1522"/>
                    </a:lnTo>
                    <a:lnTo>
                      <a:pt x="4701" y="1558"/>
                    </a:lnTo>
                    <a:lnTo>
                      <a:pt x="4673" y="1590"/>
                    </a:lnTo>
                    <a:lnTo>
                      <a:pt x="4637" y="1630"/>
                    </a:lnTo>
                    <a:lnTo>
                      <a:pt x="4600" y="1671"/>
                    </a:lnTo>
                    <a:lnTo>
                      <a:pt x="4561" y="1711"/>
                    </a:lnTo>
                    <a:lnTo>
                      <a:pt x="4518" y="1753"/>
                    </a:lnTo>
                    <a:lnTo>
                      <a:pt x="4383" y="1882"/>
                    </a:lnTo>
                    <a:lnTo>
                      <a:pt x="4246" y="2002"/>
                    </a:lnTo>
                    <a:lnTo>
                      <a:pt x="4108" y="2113"/>
                    </a:lnTo>
                    <a:lnTo>
                      <a:pt x="3966" y="2217"/>
                    </a:lnTo>
                    <a:lnTo>
                      <a:pt x="3822" y="2313"/>
                    </a:lnTo>
                    <a:lnTo>
                      <a:pt x="3677" y="2401"/>
                    </a:lnTo>
                    <a:lnTo>
                      <a:pt x="3530" y="2479"/>
                    </a:lnTo>
                    <a:lnTo>
                      <a:pt x="3400" y="2542"/>
                    </a:lnTo>
                    <a:lnTo>
                      <a:pt x="3272" y="2597"/>
                    </a:lnTo>
                    <a:lnTo>
                      <a:pt x="3148" y="2645"/>
                    </a:lnTo>
                    <a:lnTo>
                      <a:pt x="3023" y="2685"/>
                    </a:lnTo>
                    <a:lnTo>
                      <a:pt x="2901" y="2717"/>
                    </a:lnTo>
                    <a:lnTo>
                      <a:pt x="2779" y="2742"/>
                    </a:lnTo>
                    <a:lnTo>
                      <a:pt x="2644" y="2762"/>
                    </a:lnTo>
                    <a:lnTo>
                      <a:pt x="2508" y="2775"/>
                    </a:lnTo>
                    <a:lnTo>
                      <a:pt x="2372" y="2778"/>
                    </a:lnTo>
                    <a:lnTo>
                      <a:pt x="2257" y="2775"/>
                    </a:lnTo>
                    <a:lnTo>
                      <a:pt x="2140" y="2766"/>
                    </a:lnTo>
                    <a:lnTo>
                      <a:pt x="2024" y="2752"/>
                    </a:lnTo>
                    <a:lnTo>
                      <a:pt x="1909" y="2730"/>
                    </a:lnTo>
                    <a:lnTo>
                      <a:pt x="1763" y="2694"/>
                    </a:lnTo>
                    <a:lnTo>
                      <a:pt x="1617" y="2649"/>
                    </a:lnTo>
                    <a:lnTo>
                      <a:pt x="1470" y="2594"/>
                    </a:lnTo>
                    <a:lnTo>
                      <a:pt x="1321" y="2529"/>
                    </a:lnTo>
                    <a:lnTo>
                      <a:pt x="1174" y="2454"/>
                    </a:lnTo>
                    <a:lnTo>
                      <a:pt x="1027" y="2370"/>
                    </a:lnTo>
                    <a:lnTo>
                      <a:pt x="878" y="2276"/>
                    </a:lnTo>
                    <a:lnTo>
                      <a:pt x="729" y="2174"/>
                    </a:lnTo>
                    <a:lnTo>
                      <a:pt x="582" y="2061"/>
                    </a:lnTo>
                    <a:lnTo>
                      <a:pt x="493" y="1989"/>
                    </a:lnTo>
                    <a:lnTo>
                      <a:pt x="410" y="1919"/>
                    </a:lnTo>
                    <a:lnTo>
                      <a:pt x="334" y="1851"/>
                    </a:lnTo>
                    <a:lnTo>
                      <a:pt x="262" y="1785"/>
                    </a:lnTo>
                    <a:lnTo>
                      <a:pt x="195" y="1718"/>
                    </a:lnTo>
                    <a:lnTo>
                      <a:pt x="133" y="1652"/>
                    </a:lnTo>
                    <a:lnTo>
                      <a:pt x="76" y="1587"/>
                    </a:lnTo>
                    <a:lnTo>
                      <a:pt x="45" y="1545"/>
                    </a:lnTo>
                    <a:lnTo>
                      <a:pt x="22" y="1502"/>
                    </a:lnTo>
                    <a:lnTo>
                      <a:pt x="8" y="1457"/>
                    </a:lnTo>
                    <a:lnTo>
                      <a:pt x="0" y="1412"/>
                    </a:lnTo>
                    <a:lnTo>
                      <a:pt x="0" y="1366"/>
                    </a:lnTo>
                    <a:lnTo>
                      <a:pt x="8" y="1321"/>
                    </a:lnTo>
                    <a:lnTo>
                      <a:pt x="22" y="1276"/>
                    </a:lnTo>
                    <a:lnTo>
                      <a:pt x="45" y="1233"/>
                    </a:lnTo>
                    <a:lnTo>
                      <a:pt x="76" y="1191"/>
                    </a:lnTo>
                    <a:lnTo>
                      <a:pt x="127" y="1133"/>
                    </a:lnTo>
                    <a:lnTo>
                      <a:pt x="181" y="1077"/>
                    </a:lnTo>
                    <a:lnTo>
                      <a:pt x="234" y="1025"/>
                    </a:lnTo>
                    <a:lnTo>
                      <a:pt x="369" y="896"/>
                    </a:lnTo>
                    <a:lnTo>
                      <a:pt x="506" y="776"/>
                    </a:lnTo>
                    <a:lnTo>
                      <a:pt x="644" y="665"/>
                    </a:lnTo>
                    <a:lnTo>
                      <a:pt x="786" y="561"/>
                    </a:lnTo>
                    <a:lnTo>
                      <a:pt x="929" y="465"/>
                    </a:lnTo>
                    <a:lnTo>
                      <a:pt x="1075" y="377"/>
                    </a:lnTo>
                    <a:lnTo>
                      <a:pt x="1220" y="299"/>
                    </a:lnTo>
                    <a:lnTo>
                      <a:pt x="1352" y="235"/>
                    </a:lnTo>
                    <a:lnTo>
                      <a:pt x="1479" y="180"/>
                    </a:lnTo>
                    <a:lnTo>
                      <a:pt x="1604" y="133"/>
                    </a:lnTo>
                    <a:lnTo>
                      <a:pt x="1728" y="92"/>
                    </a:lnTo>
                    <a:lnTo>
                      <a:pt x="1851" y="60"/>
                    </a:lnTo>
                    <a:lnTo>
                      <a:pt x="1971" y="36"/>
                    </a:lnTo>
                    <a:lnTo>
                      <a:pt x="2118" y="14"/>
                    </a:lnTo>
                    <a:lnTo>
                      <a:pt x="2264" y="3"/>
                    </a:lnTo>
                    <a:lnTo>
                      <a:pt x="24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sp>
            <p:nvSpPr>
              <p:cNvPr id="98" name="Freeform 8"/>
              <p:cNvSpPr>
                <a:spLocks noEditPoints="1"/>
              </p:cNvSpPr>
              <p:nvPr/>
            </p:nvSpPr>
            <p:spPr bwMode="auto">
              <a:xfrm>
                <a:off x="5761038" y="3103563"/>
                <a:ext cx="661988" cy="655638"/>
              </a:xfrm>
              <a:custGeom>
                <a:avLst/>
                <a:gdLst>
                  <a:gd name="T0" fmla="*/ 383 w 835"/>
                  <a:gd name="T1" fmla="*/ 249 h 827"/>
                  <a:gd name="T2" fmla="*/ 321 w 835"/>
                  <a:gd name="T3" fmla="*/ 274 h 827"/>
                  <a:gd name="T4" fmla="*/ 275 w 835"/>
                  <a:gd name="T5" fmla="*/ 320 h 827"/>
                  <a:gd name="T6" fmla="*/ 249 w 835"/>
                  <a:gd name="T7" fmla="*/ 381 h 827"/>
                  <a:gd name="T8" fmla="*/ 249 w 835"/>
                  <a:gd name="T9" fmla="*/ 449 h 827"/>
                  <a:gd name="T10" fmla="*/ 275 w 835"/>
                  <a:gd name="T11" fmla="*/ 508 h 827"/>
                  <a:gd name="T12" fmla="*/ 321 w 835"/>
                  <a:gd name="T13" fmla="*/ 554 h 827"/>
                  <a:gd name="T14" fmla="*/ 383 w 835"/>
                  <a:gd name="T15" fmla="*/ 579 h 827"/>
                  <a:gd name="T16" fmla="*/ 452 w 835"/>
                  <a:gd name="T17" fmla="*/ 579 h 827"/>
                  <a:gd name="T18" fmla="*/ 514 w 835"/>
                  <a:gd name="T19" fmla="*/ 554 h 827"/>
                  <a:gd name="T20" fmla="*/ 561 w 835"/>
                  <a:gd name="T21" fmla="*/ 508 h 827"/>
                  <a:gd name="T22" fmla="*/ 587 w 835"/>
                  <a:gd name="T23" fmla="*/ 449 h 827"/>
                  <a:gd name="T24" fmla="*/ 587 w 835"/>
                  <a:gd name="T25" fmla="*/ 381 h 827"/>
                  <a:gd name="T26" fmla="*/ 561 w 835"/>
                  <a:gd name="T27" fmla="*/ 320 h 827"/>
                  <a:gd name="T28" fmla="*/ 514 w 835"/>
                  <a:gd name="T29" fmla="*/ 274 h 827"/>
                  <a:gd name="T30" fmla="*/ 452 w 835"/>
                  <a:gd name="T31" fmla="*/ 249 h 827"/>
                  <a:gd name="T32" fmla="*/ 418 w 835"/>
                  <a:gd name="T33" fmla="*/ 0 h 827"/>
                  <a:gd name="T34" fmla="*/ 537 w 835"/>
                  <a:gd name="T35" fmla="*/ 18 h 827"/>
                  <a:gd name="T36" fmla="*/ 644 w 835"/>
                  <a:gd name="T37" fmla="*/ 67 h 827"/>
                  <a:gd name="T38" fmla="*/ 732 w 835"/>
                  <a:gd name="T39" fmla="*/ 142 h 827"/>
                  <a:gd name="T40" fmla="*/ 796 w 835"/>
                  <a:gd name="T41" fmla="*/ 239 h 827"/>
                  <a:gd name="T42" fmla="*/ 831 w 835"/>
                  <a:gd name="T43" fmla="*/ 353 h 827"/>
                  <a:gd name="T44" fmla="*/ 831 w 835"/>
                  <a:gd name="T45" fmla="*/ 475 h 827"/>
                  <a:gd name="T46" fmla="*/ 796 w 835"/>
                  <a:gd name="T47" fmla="*/ 589 h 827"/>
                  <a:gd name="T48" fmla="*/ 732 w 835"/>
                  <a:gd name="T49" fmla="*/ 686 h 827"/>
                  <a:gd name="T50" fmla="*/ 644 w 835"/>
                  <a:gd name="T51" fmla="*/ 761 h 827"/>
                  <a:gd name="T52" fmla="*/ 537 w 835"/>
                  <a:gd name="T53" fmla="*/ 810 h 827"/>
                  <a:gd name="T54" fmla="*/ 418 w 835"/>
                  <a:gd name="T55" fmla="*/ 827 h 827"/>
                  <a:gd name="T56" fmla="*/ 298 w 835"/>
                  <a:gd name="T57" fmla="*/ 810 h 827"/>
                  <a:gd name="T58" fmla="*/ 191 w 835"/>
                  <a:gd name="T59" fmla="*/ 761 h 827"/>
                  <a:gd name="T60" fmla="*/ 103 w 835"/>
                  <a:gd name="T61" fmla="*/ 686 h 827"/>
                  <a:gd name="T62" fmla="*/ 39 w 835"/>
                  <a:gd name="T63" fmla="*/ 589 h 827"/>
                  <a:gd name="T64" fmla="*/ 5 w 835"/>
                  <a:gd name="T65" fmla="*/ 475 h 827"/>
                  <a:gd name="T66" fmla="*/ 5 w 835"/>
                  <a:gd name="T67" fmla="*/ 353 h 827"/>
                  <a:gd name="T68" fmla="*/ 39 w 835"/>
                  <a:gd name="T69" fmla="*/ 239 h 827"/>
                  <a:gd name="T70" fmla="*/ 103 w 835"/>
                  <a:gd name="T71" fmla="*/ 142 h 827"/>
                  <a:gd name="T72" fmla="*/ 191 w 835"/>
                  <a:gd name="T73" fmla="*/ 67 h 827"/>
                  <a:gd name="T74" fmla="*/ 298 w 835"/>
                  <a:gd name="T75" fmla="*/ 18 h 827"/>
                  <a:gd name="T76" fmla="*/ 418 w 835"/>
                  <a:gd name="T77"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5" h="827">
                    <a:moveTo>
                      <a:pt x="418" y="245"/>
                    </a:moveTo>
                    <a:lnTo>
                      <a:pt x="383" y="249"/>
                    </a:lnTo>
                    <a:lnTo>
                      <a:pt x="351" y="259"/>
                    </a:lnTo>
                    <a:lnTo>
                      <a:pt x="321" y="274"/>
                    </a:lnTo>
                    <a:lnTo>
                      <a:pt x="296" y="295"/>
                    </a:lnTo>
                    <a:lnTo>
                      <a:pt x="275" y="320"/>
                    </a:lnTo>
                    <a:lnTo>
                      <a:pt x="259" y="349"/>
                    </a:lnTo>
                    <a:lnTo>
                      <a:pt x="249" y="381"/>
                    </a:lnTo>
                    <a:lnTo>
                      <a:pt x="246" y="414"/>
                    </a:lnTo>
                    <a:lnTo>
                      <a:pt x="249" y="449"/>
                    </a:lnTo>
                    <a:lnTo>
                      <a:pt x="259" y="479"/>
                    </a:lnTo>
                    <a:lnTo>
                      <a:pt x="275" y="508"/>
                    </a:lnTo>
                    <a:lnTo>
                      <a:pt x="296" y="532"/>
                    </a:lnTo>
                    <a:lnTo>
                      <a:pt x="321" y="554"/>
                    </a:lnTo>
                    <a:lnTo>
                      <a:pt x="351" y="569"/>
                    </a:lnTo>
                    <a:lnTo>
                      <a:pt x="383" y="579"/>
                    </a:lnTo>
                    <a:lnTo>
                      <a:pt x="418" y="583"/>
                    </a:lnTo>
                    <a:lnTo>
                      <a:pt x="452" y="579"/>
                    </a:lnTo>
                    <a:lnTo>
                      <a:pt x="484" y="569"/>
                    </a:lnTo>
                    <a:lnTo>
                      <a:pt x="514" y="554"/>
                    </a:lnTo>
                    <a:lnTo>
                      <a:pt x="539" y="532"/>
                    </a:lnTo>
                    <a:lnTo>
                      <a:pt x="561" y="508"/>
                    </a:lnTo>
                    <a:lnTo>
                      <a:pt x="576" y="479"/>
                    </a:lnTo>
                    <a:lnTo>
                      <a:pt x="587" y="449"/>
                    </a:lnTo>
                    <a:lnTo>
                      <a:pt x="589" y="414"/>
                    </a:lnTo>
                    <a:lnTo>
                      <a:pt x="587" y="381"/>
                    </a:lnTo>
                    <a:lnTo>
                      <a:pt x="576" y="349"/>
                    </a:lnTo>
                    <a:lnTo>
                      <a:pt x="561" y="320"/>
                    </a:lnTo>
                    <a:lnTo>
                      <a:pt x="539" y="295"/>
                    </a:lnTo>
                    <a:lnTo>
                      <a:pt x="514" y="274"/>
                    </a:lnTo>
                    <a:lnTo>
                      <a:pt x="484" y="259"/>
                    </a:lnTo>
                    <a:lnTo>
                      <a:pt x="452" y="249"/>
                    </a:lnTo>
                    <a:lnTo>
                      <a:pt x="418" y="245"/>
                    </a:lnTo>
                    <a:close/>
                    <a:moveTo>
                      <a:pt x="418" y="0"/>
                    </a:moveTo>
                    <a:lnTo>
                      <a:pt x="480" y="5"/>
                    </a:lnTo>
                    <a:lnTo>
                      <a:pt x="537" y="18"/>
                    </a:lnTo>
                    <a:lnTo>
                      <a:pt x="594" y="38"/>
                    </a:lnTo>
                    <a:lnTo>
                      <a:pt x="644" y="67"/>
                    </a:lnTo>
                    <a:lnTo>
                      <a:pt x="692" y="102"/>
                    </a:lnTo>
                    <a:lnTo>
                      <a:pt x="732" y="142"/>
                    </a:lnTo>
                    <a:lnTo>
                      <a:pt x="767" y="188"/>
                    </a:lnTo>
                    <a:lnTo>
                      <a:pt x="796" y="239"/>
                    </a:lnTo>
                    <a:lnTo>
                      <a:pt x="818" y="294"/>
                    </a:lnTo>
                    <a:lnTo>
                      <a:pt x="831" y="353"/>
                    </a:lnTo>
                    <a:lnTo>
                      <a:pt x="835" y="414"/>
                    </a:lnTo>
                    <a:lnTo>
                      <a:pt x="831" y="475"/>
                    </a:lnTo>
                    <a:lnTo>
                      <a:pt x="818" y="534"/>
                    </a:lnTo>
                    <a:lnTo>
                      <a:pt x="796" y="589"/>
                    </a:lnTo>
                    <a:lnTo>
                      <a:pt x="767" y="639"/>
                    </a:lnTo>
                    <a:lnTo>
                      <a:pt x="732" y="686"/>
                    </a:lnTo>
                    <a:lnTo>
                      <a:pt x="692" y="726"/>
                    </a:lnTo>
                    <a:lnTo>
                      <a:pt x="644" y="761"/>
                    </a:lnTo>
                    <a:lnTo>
                      <a:pt x="594" y="790"/>
                    </a:lnTo>
                    <a:lnTo>
                      <a:pt x="537" y="810"/>
                    </a:lnTo>
                    <a:lnTo>
                      <a:pt x="480" y="823"/>
                    </a:lnTo>
                    <a:lnTo>
                      <a:pt x="418" y="827"/>
                    </a:lnTo>
                    <a:lnTo>
                      <a:pt x="356" y="823"/>
                    </a:lnTo>
                    <a:lnTo>
                      <a:pt x="298" y="810"/>
                    </a:lnTo>
                    <a:lnTo>
                      <a:pt x="242" y="790"/>
                    </a:lnTo>
                    <a:lnTo>
                      <a:pt x="191" y="761"/>
                    </a:lnTo>
                    <a:lnTo>
                      <a:pt x="143" y="726"/>
                    </a:lnTo>
                    <a:lnTo>
                      <a:pt x="103" y="686"/>
                    </a:lnTo>
                    <a:lnTo>
                      <a:pt x="68" y="639"/>
                    </a:lnTo>
                    <a:lnTo>
                      <a:pt x="39" y="589"/>
                    </a:lnTo>
                    <a:lnTo>
                      <a:pt x="18" y="534"/>
                    </a:lnTo>
                    <a:lnTo>
                      <a:pt x="5" y="475"/>
                    </a:lnTo>
                    <a:lnTo>
                      <a:pt x="0" y="414"/>
                    </a:lnTo>
                    <a:lnTo>
                      <a:pt x="5" y="353"/>
                    </a:lnTo>
                    <a:lnTo>
                      <a:pt x="18" y="294"/>
                    </a:lnTo>
                    <a:lnTo>
                      <a:pt x="39" y="239"/>
                    </a:lnTo>
                    <a:lnTo>
                      <a:pt x="68" y="188"/>
                    </a:lnTo>
                    <a:lnTo>
                      <a:pt x="103" y="142"/>
                    </a:lnTo>
                    <a:lnTo>
                      <a:pt x="143" y="102"/>
                    </a:lnTo>
                    <a:lnTo>
                      <a:pt x="191" y="67"/>
                    </a:lnTo>
                    <a:lnTo>
                      <a:pt x="242" y="38"/>
                    </a:lnTo>
                    <a:lnTo>
                      <a:pt x="298" y="18"/>
                    </a:lnTo>
                    <a:lnTo>
                      <a:pt x="356" y="5"/>
                    </a:lnTo>
                    <a:lnTo>
                      <a:pt x="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endParaRPr>
              </a:p>
            </p:txBody>
          </p:sp>
        </p:grpSp>
      </p:grpSp>
      <p:sp>
        <p:nvSpPr>
          <p:cNvPr id="100" name="TextBox 99"/>
          <p:cNvSpPr txBox="1"/>
          <p:nvPr>
            <p:custDataLst>
              <p:tags r:id="rId1"/>
            </p:custDataLst>
          </p:nvPr>
        </p:nvSpPr>
        <p:spPr>
          <a:xfrm>
            <a:off x="8308624" y="5348320"/>
            <a:ext cx="3725356" cy="553998"/>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4655A5"/>
                </a:solidFill>
                <a:effectLst/>
                <a:uLnTx/>
                <a:uFillTx/>
                <a:latin typeface="Arial"/>
                <a:ea typeface="+mn-ea"/>
                <a:cs typeface="+mn-cs"/>
              </a:rPr>
              <a:t>OBSERVERS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717171"/>
                </a:solidFill>
                <a:effectLst/>
                <a:uLnTx/>
                <a:uFillTx/>
                <a:latin typeface="Arial"/>
                <a:ea typeface="+mn-ea"/>
                <a:cs typeface="+mn-cs"/>
              </a:rPr>
              <a:t>Spend a lot of time online, but are less open to engaging with brands in a social space.</a:t>
            </a:r>
          </a:p>
        </p:txBody>
      </p:sp>
      <p:sp>
        <p:nvSpPr>
          <p:cNvPr id="101" name="TextBox 100"/>
          <p:cNvSpPr txBox="1"/>
          <p:nvPr>
            <p:custDataLst>
              <p:tags r:id="rId2"/>
            </p:custDataLst>
          </p:nvPr>
        </p:nvSpPr>
        <p:spPr>
          <a:xfrm>
            <a:off x="8302171" y="2772598"/>
            <a:ext cx="3737430" cy="954107"/>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7911E"/>
                </a:solidFill>
                <a:effectLst/>
                <a:uLnTx/>
                <a:uFillTx/>
                <a:latin typeface="Arial"/>
                <a:ea typeface="+mn-ea"/>
                <a:cs typeface="+mn-cs"/>
              </a:rPr>
              <a:t>LEADERS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30" normalizeH="0" baseline="0" noProof="0" dirty="0">
                <a:ln>
                  <a:noFill/>
                </a:ln>
                <a:solidFill>
                  <a:srgbClr val="717171"/>
                </a:solidFill>
                <a:effectLst/>
                <a:uLnTx/>
                <a:uFillTx/>
                <a:latin typeface="Arial"/>
                <a:ea typeface="+mn-ea"/>
                <a:cs typeface="+mn-cs"/>
              </a:rPr>
              <a:t>The most digitally, and socially active of all the segments. They may be online as much as the Observers, but they are highly social, creating and sharing content, and engaging with brands.</a:t>
            </a:r>
          </a:p>
        </p:txBody>
      </p:sp>
      <p:sp>
        <p:nvSpPr>
          <p:cNvPr id="102" name="TextBox 101"/>
          <p:cNvSpPr txBox="1"/>
          <p:nvPr>
            <p:custDataLst>
              <p:tags r:id="rId3"/>
            </p:custDataLst>
          </p:nvPr>
        </p:nvSpPr>
        <p:spPr>
          <a:xfrm>
            <a:off x="8308624" y="1990672"/>
            <a:ext cx="3725356" cy="738664"/>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accent5"/>
                </a:solidFill>
                <a:effectLst/>
                <a:uLnTx/>
                <a:uFillTx/>
                <a:latin typeface="Arial"/>
                <a:ea typeface="+mn-ea"/>
                <a:cs typeface="+mn-cs"/>
              </a:rPr>
              <a:t>SUPER LEADERS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717171"/>
                </a:solidFill>
                <a:effectLst/>
                <a:uLnTx/>
                <a:uFillTx/>
                <a:latin typeface="Arial"/>
                <a:ea typeface="+mn-ea"/>
                <a:cs typeface="+mn-cs"/>
              </a:rPr>
              <a:t>Within the leader segment – the most active and most social group of all. Likely to be the earliest of adopters, the influencers and the trend setters</a:t>
            </a:r>
            <a:r>
              <a:rPr kumimoji="0" lang="en-AU" sz="1000" b="0" i="0" u="none" strike="noStrike" kern="1200" cap="none" spc="0" normalizeH="0" baseline="0" noProof="0" dirty="0">
                <a:ln>
                  <a:noFill/>
                </a:ln>
                <a:solidFill>
                  <a:srgbClr val="717171"/>
                </a:solidFill>
                <a:effectLst/>
                <a:uLnTx/>
                <a:uFillTx/>
                <a:latin typeface="Arial"/>
                <a:ea typeface="+mn-ea"/>
                <a:cs typeface="+mn-cs"/>
              </a:rPr>
              <a:t>.</a:t>
            </a:r>
          </a:p>
        </p:txBody>
      </p:sp>
      <p:sp>
        <p:nvSpPr>
          <p:cNvPr id="103" name="TextBox 102"/>
          <p:cNvSpPr txBox="1"/>
          <p:nvPr>
            <p:custDataLst>
              <p:tags r:id="rId4"/>
            </p:custDataLst>
          </p:nvPr>
        </p:nvSpPr>
        <p:spPr>
          <a:xfrm>
            <a:off x="8308624" y="4374103"/>
            <a:ext cx="3725356" cy="923330"/>
          </a:xfrm>
          <a:prstGeom prst="rect">
            <a:avLst/>
          </a:prstGeom>
          <a:noFill/>
        </p:spPr>
        <p:txBody>
          <a:bodyPr wrap="square" lIns="0" tIns="0" rIns="0" bIns="0" anchor="b"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4655A5"/>
                </a:solidFill>
                <a:effectLst/>
                <a:uLnTx/>
                <a:uFillTx/>
                <a:latin typeface="Arial"/>
                <a:ea typeface="+mn-ea"/>
                <a:cs typeface="+mn-cs"/>
              </a:rPr>
              <a:t>FUNCTIONALS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717171"/>
                </a:solidFill>
                <a:effectLst/>
                <a:uLnTx/>
                <a:uFillTx/>
                <a:latin typeface="Arial"/>
                <a:ea typeface="+mn-ea"/>
                <a:cs typeface="+mn-cs"/>
              </a:rPr>
              <a:t>Spend the least time online – either through choice, or lack of access. Will often use online where there is a tangible advantage, but are the slowest to adopt new trends. They are the least social of all the groups.</a:t>
            </a:r>
          </a:p>
        </p:txBody>
      </p:sp>
      <p:sp>
        <p:nvSpPr>
          <p:cNvPr id="104" name="TextBox 103"/>
          <p:cNvSpPr txBox="1"/>
          <p:nvPr>
            <p:custDataLst>
              <p:tags r:id="rId5"/>
            </p:custDataLst>
          </p:nvPr>
        </p:nvSpPr>
        <p:spPr>
          <a:xfrm>
            <a:off x="8309816" y="3769218"/>
            <a:ext cx="3724164" cy="553998"/>
          </a:xfrm>
          <a:prstGeom prst="rect">
            <a:avLst/>
          </a:prstGeom>
          <a:noFill/>
        </p:spPr>
        <p:txBody>
          <a:bodyPr wrap="square" lIns="0" tIns="0" rIns="0" bIns="0" anchor="b"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4655A5"/>
                </a:solidFill>
                <a:effectLst/>
                <a:uLnTx/>
                <a:uFillTx/>
                <a:latin typeface="Arial"/>
                <a:ea typeface="+mn-ea"/>
                <a:cs typeface="+mn-cs"/>
              </a:rPr>
              <a:t>CONNECTORS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717171"/>
                </a:solidFill>
                <a:effectLst/>
                <a:uLnTx/>
                <a:uFillTx/>
                <a:latin typeface="Arial"/>
                <a:ea typeface="+mn-ea"/>
                <a:cs typeface="+mn-cs"/>
              </a:rPr>
              <a:t>Spend a limited time online, but when they are, </a:t>
            </a:r>
            <a:br>
              <a:rPr kumimoji="0" lang="en-AU" sz="1200" b="0" i="0" u="none" strike="noStrike" kern="1200" cap="none" spc="0" normalizeH="0" baseline="0" noProof="0" dirty="0">
                <a:ln>
                  <a:noFill/>
                </a:ln>
                <a:solidFill>
                  <a:srgbClr val="717171"/>
                </a:solidFill>
                <a:effectLst/>
                <a:uLnTx/>
                <a:uFillTx/>
                <a:latin typeface="Arial"/>
                <a:ea typeface="+mn-ea"/>
                <a:cs typeface="+mn-cs"/>
              </a:rPr>
            </a:br>
            <a:r>
              <a:rPr kumimoji="0" lang="en-AU" sz="1200" b="0" i="0" u="none" strike="noStrike" kern="1200" cap="none" spc="0" normalizeH="0" baseline="0" noProof="0" dirty="0">
                <a:ln>
                  <a:noFill/>
                </a:ln>
                <a:solidFill>
                  <a:srgbClr val="717171"/>
                </a:solidFill>
                <a:effectLst/>
                <a:uLnTx/>
                <a:uFillTx/>
                <a:latin typeface="Arial"/>
                <a:ea typeface="+mn-ea"/>
                <a:cs typeface="+mn-cs"/>
              </a:rPr>
              <a:t>they are heavily social.</a:t>
            </a:r>
          </a:p>
        </p:txBody>
      </p:sp>
      <p:cxnSp>
        <p:nvCxnSpPr>
          <p:cNvPr id="50" name="Straight Connector 49">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49"/>
            <a:ext cx="3673580" cy="4431393"/>
          </a:xfrm>
        </p:spPr>
        <p:txBody>
          <a:bodyPr/>
          <a:lstStyle/>
          <a:p>
            <a:pPr algn="ctr">
              <a:tabLst>
                <a:tab pos="2755900" algn="l"/>
              </a:tabLst>
            </a:pPr>
            <a:r>
              <a:rPr lang="en-GB" altLang="nb-NO" b="1" dirty="0"/>
              <a:t>Background and Methodology</a:t>
            </a:r>
          </a:p>
          <a:p>
            <a:pPr>
              <a:spcBef>
                <a:spcPts val="600"/>
              </a:spcBef>
              <a:tabLst>
                <a:tab pos="2755900" algn="l"/>
              </a:tabLst>
            </a:pPr>
            <a:r>
              <a:rPr lang="en-GB" altLang="nb-NO" sz="1200" i="1" dirty="0"/>
              <a:t>The WOM index </a:t>
            </a:r>
            <a:r>
              <a:rPr lang="en-US" altLang="nb-NO" sz="1200" dirty="0"/>
              <a:t>m</a:t>
            </a:r>
            <a:r>
              <a:rPr lang="en-US" sz="1200" dirty="0"/>
              <a:t>aps out opinion leaders within specific categories. Opinions leaders are people who have an ability and a willingness to spread messages and influence other people's behaviors through their views and advice. The models background can be found in </a:t>
            </a:r>
            <a:r>
              <a:rPr lang="en-US" sz="1200" b="1" dirty="0"/>
              <a:t>two-step flow of communication model</a:t>
            </a:r>
            <a:r>
              <a:rPr lang="en-US" sz="1200" dirty="0"/>
              <a:t> that says most people form their opinions under the influence of </a:t>
            </a:r>
            <a:r>
              <a:rPr lang="en-US" sz="1200" u="sng" dirty="0"/>
              <a:t>opinion leaders</a:t>
            </a:r>
            <a:r>
              <a:rPr lang="en-US" sz="1200" dirty="0"/>
              <a:t>, who in turn are influenced by the </a:t>
            </a:r>
            <a:r>
              <a:rPr lang="en-US" sz="1200" u="sng" dirty="0"/>
              <a:t>mass media</a:t>
            </a:r>
            <a:r>
              <a:rPr lang="en-US" sz="1200" dirty="0"/>
              <a:t> (Paul </a:t>
            </a:r>
            <a:r>
              <a:rPr lang="en-US" sz="1200" dirty="0" err="1"/>
              <a:t>Lazarsfeld</a:t>
            </a:r>
            <a:r>
              <a:rPr lang="en-US" sz="1200" dirty="0"/>
              <a:t> </a:t>
            </a:r>
            <a:r>
              <a:rPr lang="en-US" sz="1200" i="1" dirty="0"/>
              <a:t>et al. </a:t>
            </a:r>
            <a:r>
              <a:rPr lang="en-US" sz="1200" dirty="0"/>
              <a:t>1944).</a:t>
            </a:r>
          </a:p>
          <a:p>
            <a:pPr marL="182563" indent="-182563">
              <a:spcBef>
                <a:spcPts val="600"/>
              </a:spcBef>
              <a:buFontTx/>
              <a:buChar char="-"/>
              <a:tabLst>
                <a:tab pos="2755900" algn="l"/>
              </a:tabLst>
            </a:pPr>
            <a:r>
              <a:rPr lang="en-US" sz="1100" dirty="0"/>
              <a:t>Based on questions about social skills, innovation willingness and interest in new products, TOGETHER with questions about how updated or interested a respondent are </a:t>
            </a:r>
            <a:r>
              <a:rPr lang="en-US" sz="1100" u="sng" dirty="0"/>
              <a:t>in different categories, </a:t>
            </a:r>
            <a:r>
              <a:rPr lang="en-US" sz="1100" dirty="0"/>
              <a:t>we are able to define three segments for each category; </a:t>
            </a:r>
            <a:r>
              <a:rPr lang="en-US" sz="1100" i="1" dirty="0"/>
              <a:t>Connectors</a:t>
            </a:r>
            <a:r>
              <a:rPr lang="en-US" sz="1100" dirty="0"/>
              <a:t>, </a:t>
            </a:r>
            <a:r>
              <a:rPr lang="en-US" sz="1100" i="1" dirty="0"/>
              <a:t>Salesmen</a:t>
            </a:r>
            <a:r>
              <a:rPr lang="en-US" sz="1100" dirty="0"/>
              <a:t> and </a:t>
            </a:r>
            <a:r>
              <a:rPr lang="en-US" sz="1100" i="1" dirty="0"/>
              <a:t>Mavens</a:t>
            </a:r>
            <a:r>
              <a:rPr lang="en-US" sz="1100" dirty="0"/>
              <a:t>. (ref. Malcolm Gladwell, The Tipping Point, 2000). The ones who classifies into all segments are defined as </a:t>
            </a:r>
            <a:r>
              <a:rPr lang="en-US" sz="1100" i="1" dirty="0"/>
              <a:t>Champions</a:t>
            </a:r>
            <a:r>
              <a:rPr lang="en-US" sz="1100" dirty="0"/>
              <a:t> (Opinion Leaders).</a:t>
            </a:r>
          </a:p>
          <a:p>
            <a:pPr marL="182563" indent="-182563">
              <a:spcBef>
                <a:spcPts val="600"/>
              </a:spcBef>
              <a:buFontTx/>
              <a:buChar char="-"/>
              <a:tabLst>
                <a:tab pos="2755900" algn="l"/>
              </a:tabLst>
            </a:pPr>
            <a:r>
              <a:rPr lang="en-US" sz="1100" dirty="0"/>
              <a:t>The different WOM segments can help “amplify” an advertising campaign and/or product launch significantly through f2f communication or social media. In today’s digital world this can happen much faster than before because of social media.</a:t>
            </a:r>
          </a:p>
        </p:txBody>
      </p:sp>
      <p:sp>
        <p:nvSpPr>
          <p:cNvPr id="3" name="Content Placeholder 2"/>
          <p:cNvSpPr>
            <a:spLocks noGrp="1"/>
          </p:cNvSpPr>
          <p:nvPr>
            <p:ph idx="14"/>
          </p:nvPr>
        </p:nvSpPr>
        <p:spPr/>
        <p:txBody>
          <a:bodyPr/>
          <a:lstStyle/>
          <a:p>
            <a:pPr algn="ctr"/>
            <a:r>
              <a:rPr lang="en-US" b="1" dirty="0"/>
              <a:t>Four segments and 12 product categories</a:t>
            </a:r>
          </a:p>
        </p:txBody>
      </p:sp>
      <p:sp>
        <p:nvSpPr>
          <p:cNvPr id="4" name="Content Placeholder 3"/>
          <p:cNvSpPr>
            <a:spLocks noGrp="1"/>
          </p:cNvSpPr>
          <p:nvPr>
            <p:ph idx="15"/>
          </p:nvPr>
        </p:nvSpPr>
        <p:spPr/>
        <p:txBody>
          <a:bodyPr/>
          <a:lstStyle/>
          <a:p>
            <a:pPr algn="ctr"/>
            <a:r>
              <a:rPr lang="en-US" b="1" dirty="0"/>
              <a:t>Description of the segments</a:t>
            </a:r>
          </a:p>
        </p:txBody>
      </p:sp>
      <p:sp>
        <p:nvSpPr>
          <p:cNvPr id="5" name="Title 4"/>
          <p:cNvSpPr>
            <a:spLocks noGrp="1"/>
          </p:cNvSpPr>
          <p:nvPr>
            <p:ph type="title"/>
          </p:nvPr>
        </p:nvSpPr>
        <p:spPr/>
        <p:txBody>
          <a:bodyPr/>
          <a:lstStyle/>
          <a:p>
            <a:r>
              <a:rPr lang="en-US" sz="2400" dirty="0"/>
              <a:t>5. Word of Mouth and Opinion Leadership</a:t>
            </a:r>
            <a:endParaRPr lang="nb-NO" sz="2400" dirty="0"/>
          </a:p>
        </p:txBody>
      </p:sp>
      <p:sp>
        <p:nvSpPr>
          <p:cNvPr id="6" name="Text Placeholder 5"/>
          <p:cNvSpPr>
            <a:spLocks noGrp="1"/>
          </p:cNvSpPr>
          <p:nvPr>
            <p:ph type="body" sz="quarter" idx="17"/>
          </p:nvPr>
        </p:nvSpPr>
        <p:spPr>
          <a:xfrm>
            <a:off x="357188" y="909635"/>
            <a:ext cx="10080353" cy="396875"/>
          </a:xfrm>
        </p:spPr>
        <p:txBody>
          <a:bodyPr/>
          <a:lstStyle/>
          <a:p>
            <a:r>
              <a:rPr lang="en-US" dirty="0"/>
              <a:t>Classification of consumers in different product groups according to their knowledge, persuasiveness and interaction with others</a:t>
            </a:r>
          </a:p>
        </p:txBody>
      </p:sp>
      <p:sp>
        <p:nvSpPr>
          <p:cNvPr id="7" name="Text Placeholder 6"/>
          <p:cNvSpPr>
            <a:spLocks noGrp="1"/>
          </p:cNvSpPr>
          <p:nvPr>
            <p:ph type="body" sz="quarter" idx="18"/>
          </p:nvPr>
        </p:nvSpPr>
        <p:spPr/>
        <p:txBody>
          <a:bodyPr/>
          <a:lstStyle/>
          <a:p>
            <a:endParaRPr lang="en-US" dirty="0"/>
          </a:p>
        </p:txBody>
      </p:sp>
      <p:sp>
        <p:nvSpPr>
          <p:cNvPr id="101" name="TextBox 100"/>
          <p:cNvSpPr txBox="1"/>
          <p:nvPr>
            <p:custDataLst>
              <p:tags r:id="rId1"/>
            </p:custDataLst>
          </p:nvPr>
        </p:nvSpPr>
        <p:spPr>
          <a:xfrm>
            <a:off x="8302673" y="2931865"/>
            <a:ext cx="3889328" cy="923330"/>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B050"/>
                </a:solidFill>
                <a:effectLst/>
                <a:uLnTx/>
                <a:uFillTx/>
                <a:latin typeface="Arial"/>
                <a:ea typeface="+mn-ea"/>
                <a:cs typeface="+mn-cs"/>
              </a:rPr>
              <a:t>SALESMEN</a:t>
            </a:r>
          </a:p>
          <a:p>
            <a:pPr>
              <a:defRPr/>
            </a:pPr>
            <a:r>
              <a:rPr lang="en-US" sz="1200" spc="-30" dirty="0">
                <a:solidFill>
                  <a:srgbClr val="000000"/>
                </a:solidFill>
              </a:rPr>
              <a:t>A Salesman is a person with a strong knack for </a:t>
            </a:r>
            <a:r>
              <a:rPr lang="en-US" sz="1200" b="1" u="sng" spc="-30" dirty="0">
                <a:solidFill>
                  <a:srgbClr val="000000"/>
                </a:solidFill>
              </a:rPr>
              <a:t>persuasion</a:t>
            </a:r>
            <a:r>
              <a:rPr lang="en-US" sz="1200" spc="-30" dirty="0">
                <a:solidFill>
                  <a:srgbClr val="000000"/>
                </a:solidFill>
              </a:rPr>
              <a:t> </a:t>
            </a:r>
          </a:p>
          <a:p>
            <a:pPr>
              <a:defRPr/>
            </a:pPr>
            <a:r>
              <a:rPr lang="en-US" sz="1200" spc="-30" dirty="0">
                <a:solidFill>
                  <a:srgbClr val="000000"/>
                </a:solidFill>
              </a:rPr>
              <a:t>in the category. Salesman are individuals who like to persuade their environment of products pros and cons. </a:t>
            </a:r>
            <a:r>
              <a:rPr lang="en-US" sz="1200" dirty="0">
                <a:solidFill>
                  <a:srgbClr val="000000"/>
                </a:solidFill>
              </a:rPr>
              <a:t>They are likely to </a:t>
            </a:r>
            <a:r>
              <a:rPr lang="en-US" sz="1200" b="1" u="sng" dirty="0">
                <a:solidFill>
                  <a:srgbClr val="000000"/>
                </a:solidFill>
              </a:rPr>
              <a:t>convince others </a:t>
            </a:r>
            <a:r>
              <a:rPr lang="en-US" sz="1200" dirty="0">
                <a:solidFill>
                  <a:srgbClr val="000000"/>
                </a:solidFill>
              </a:rPr>
              <a:t>about their opinions.</a:t>
            </a:r>
            <a:endParaRPr lang="en-US" sz="1200" spc="-30" dirty="0">
              <a:solidFill>
                <a:srgbClr val="000000"/>
              </a:solidFill>
            </a:endParaRPr>
          </a:p>
        </p:txBody>
      </p:sp>
      <p:sp>
        <p:nvSpPr>
          <p:cNvPr id="102" name="TextBox 101"/>
          <p:cNvSpPr txBox="1"/>
          <p:nvPr>
            <p:custDataLst>
              <p:tags r:id="rId2"/>
            </p:custDataLst>
          </p:nvPr>
        </p:nvSpPr>
        <p:spPr>
          <a:xfrm>
            <a:off x="8309642" y="1990672"/>
            <a:ext cx="3876764" cy="923330"/>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200" dirty="0">
                <a:solidFill>
                  <a:srgbClr val="F7911E"/>
                </a:solidFill>
                <a:latin typeface="Arial"/>
              </a:rPr>
              <a:t>C</a:t>
            </a:r>
            <a:r>
              <a:rPr kumimoji="0" lang="en-AU" sz="1200" b="0" i="0" u="none" strike="noStrike" kern="1200" cap="none" spc="0" normalizeH="0" baseline="0" noProof="0" dirty="0">
                <a:ln>
                  <a:noFill/>
                </a:ln>
                <a:solidFill>
                  <a:srgbClr val="F7911E"/>
                </a:solidFill>
                <a:effectLst/>
                <a:uLnTx/>
                <a:uFillTx/>
                <a:latin typeface="Arial"/>
                <a:ea typeface="+mn-ea"/>
                <a:cs typeface="+mn-cs"/>
              </a:rPr>
              <a:t>ONNECTORS</a:t>
            </a:r>
          </a:p>
          <a:p>
            <a:pPr lvl="0">
              <a:defRPr/>
            </a:pPr>
            <a:r>
              <a:rPr lang="en-US" sz="1200" dirty="0">
                <a:solidFill>
                  <a:srgbClr val="000000"/>
                </a:solidFill>
              </a:rPr>
              <a:t>Connectors are </a:t>
            </a:r>
            <a:r>
              <a:rPr lang="en-US" sz="1200" b="1" u="sng" dirty="0">
                <a:solidFill>
                  <a:srgbClr val="000000"/>
                </a:solidFill>
              </a:rPr>
              <a:t>super social </a:t>
            </a:r>
            <a:r>
              <a:rPr lang="en-US" sz="1200" dirty="0">
                <a:solidFill>
                  <a:srgbClr val="000000"/>
                </a:solidFill>
              </a:rPr>
              <a:t>and ”talk” to many about their areas of interest. With a large network and a social competence they are a good starting point for a campaign.</a:t>
            </a:r>
          </a:p>
        </p:txBody>
      </p:sp>
      <p:sp>
        <p:nvSpPr>
          <p:cNvPr id="103" name="TextBox 102"/>
          <p:cNvSpPr txBox="1"/>
          <p:nvPr>
            <p:custDataLst>
              <p:tags r:id="rId3"/>
            </p:custDataLst>
          </p:nvPr>
        </p:nvSpPr>
        <p:spPr>
          <a:xfrm>
            <a:off x="8309642" y="5018214"/>
            <a:ext cx="3882310" cy="1107996"/>
          </a:xfrm>
          <a:prstGeom prst="rect">
            <a:avLst/>
          </a:prstGeom>
          <a:noFill/>
        </p:spPr>
        <p:txBody>
          <a:bodyPr wrap="square" lIns="0" tIns="0" rIns="0" bIns="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C00000"/>
                </a:solidFill>
                <a:effectLst/>
                <a:uLnTx/>
                <a:uFillTx/>
                <a:latin typeface="Arial"/>
                <a:ea typeface="+mn-ea"/>
                <a:cs typeface="+mn-cs"/>
              </a:rPr>
              <a:t>CHAMPIONS</a:t>
            </a:r>
          </a:p>
          <a:p>
            <a:pPr lvl="0">
              <a:defRPr/>
            </a:pPr>
            <a:r>
              <a:rPr lang="en-US" sz="1200" dirty="0">
                <a:solidFill>
                  <a:srgbClr val="000000"/>
                </a:solidFill>
              </a:rPr>
              <a:t>These are people who falls into all the above-mentioned segments. Hence, they are a group that </a:t>
            </a:r>
            <a:r>
              <a:rPr lang="en-US" sz="1200" b="1" u="sng" dirty="0">
                <a:solidFill>
                  <a:srgbClr val="000000"/>
                </a:solidFill>
              </a:rPr>
              <a:t>talk </a:t>
            </a:r>
            <a:br>
              <a:rPr lang="en-US" sz="1200" b="1" u="sng" dirty="0">
                <a:solidFill>
                  <a:srgbClr val="000000"/>
                </a:solidFill>
              </a:rPr>
            </a:br>
            <a:r>
              <a:rPr lang="en-US" sz="1200" b="1" u="sng" dirty="0">
                <a:solidFill>
                  <a:srgbClr val="000000"/>
                </a:solidFill>
              </a:rPr>
              <a:t>to many </a:t>
            </a:r>
            <a:r>
              <a:rPr lang="en-US" sz="1200" dirty="0">
                <a:solidFill>
                  <a:srgbClr val="000000"/>
                </a:solidFill>
              </a:rPr>
              <a:t>different people, could give a large amount of </a:t>
            </a:r>
            <a:r>
              <a:rPr lang="en-US" sz="1200" b="1" u="sng" dirty="0">
                <a:solidFill>
                  <a:srgbClr val="000000"/>
                </a:solidFill>
              </a:rPr>
              <a:t>information</a:t>
            </a:r>
            <a:r>
              <a:rPr lang="en-US" sz="1200" dirty="0">
                <a:solidFill>
                  <a:srgbClr val="000000"/>
                </a:solidFill>
              </a:rPr>
              <a:t>, and are likely to </a:t>
            </a:r>
            <a:r>
              <a:rPr lang="en-US" sz="1200" b="1" u="sng" dirty="0">
                <a:solidFill>
                  <a:srgbClr val="000000"/>
                </a:solidFill>
              </a:rPr>
              <a:t>convince others </a:t>
            </a:r>
            <a:r>
              <a:rPr lang="en-US" sz="1200" dirty="0">
                <a:solidFill>
                  <a:srgbClr val="000000"/>
                </a:solidFill>
              </a:rPr>
              <a:t>about their opinions.</a:t>
            </a:r>
          </a:p>
        </p:txBody>
      </p:sp>
      <p:sp>
        <p:nvSpPr>
          <p:cNvPr id="104" name="TextBox 103"/>
          <p:cNvSpPr txBox="1"/>
          <p:nvPr>
            <p:custDataLst>
              <p:tags r:id="rId4"/>
            </p:custDataLst>
          </p:nvPr>
        </p:nvSpPr>
        <p:spPr>
          <a:xfrm>
            <a:off x="8310884" y="3887057"/>
            <a:ext cx="3881116" cy="1107996"/>
          </a:xfrm>
          <a:prstGeom prst="rect">
            <a:avLst/>
          </a:prstGeom>
          <a:noFill/>
        </p:spPr>
        <p:txBody>
          <a:bodyPr wrap="square" lIns="0" tIns="0" rIns="0" bIns="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4655A5"/>
                </a:solidFill>
                <a:effectLst/>
                <a:uLnTx/>
                <a:uFillTx/>
                <a:latin typeface="Arial"/>
                <a:ea typeface="+mn-ea"/>
                <a:cs typeface="+mn-cs"/>
              </a:rPr>
              <a:t>MAVENS</a:t>
            </a:r>
          </a:p>
          <a:p>
            <a:pPr lvl="0">
              <a:defRPr/>
            </a:pPr>
            <a:r>
              <a:rPr lang="en-US" sz="1200" dirty="0">
                <a:solidFill>
                  <a:srgbClr val="000000"/>
                </a:solidFill>
              </a:rPr>
              <a:t>Mavens has the deepest </a:t>
            </a:r>
            <a:r>
              <a:rPr lang="en-US" sz="1200" b="1" u="sng" dirty="0">
                <a:solidFill>
                  <a:srgbClr val="000000"/>
                </a:solidFill>
              </a:rPr>
              <a:t>knowledge</a:t>
            </a:r>
            <a:r>
              <a:rPr lang="en-US" sz="1200" dirty="0">
                <a:solidFill>
                  <a:srgbClr val="000000"/>
                </a:solidFill>
              </a:rPr>
              <a:t> in the category and who could give a large amount of </a:t>
            </a:r>
            <a:r>
              <a:rPr lang="en-US" sz="1200" b="1" u="sng" dirty="0">
                <a:solidFill>
                  <a:srgbClr val="000000"/>
                </a:solidFill>
              </a:rPr>
              <a:t>information</a:t>
            </a:r>
            <a:r>
              <a:rPr lang="en-US" sz="1200" dirty="0">
                <a:solidFill>
                  <a:srgbClr val="000000"/>
                </a:solidFill>
              </a:rPr>
              <a:t> about a product. They search for information and are happy to share of their superior knowledge. They are helpful and a good source if you need good advice.</a:t>
            </a:r>
          </a:p>
        </p:txBody>
      </p:sp>
      <p:pic>
        <p:nvPicPr>
          <p:cNvPr id="47" name="Picture 46"/>
          <p:cNvPicPr>
            <a:picLocks noChangeAspect="1"/>
          </p:cNvPicPr>
          <p:nvPr/>
        </p:nvPicPr>
        <p:blipFill rotWithShape="1">
          <a:blip r:embed="rId6"/>
          <a:srcRect l="13223" t="7778" r="13663" b="8601"/>
          <a:stretch/>
        </p:blipFill>
        <p:spPr>
          <a:xfrm>
            <a:off x="4717911" y="2164257"/>
            <a:ext cx="2639912" cy="2428156"/>
          </a:xfrm>
          <a:prstGeom prst="rect">
            <a:avLst/>
          </a:prstGeom>
        </p:spPr>
      </p:pic>
      <p:sp>
        <p:nvSpPr>
          <p:cNvPr id="48" name="Content Placeholder 1"/>
          <p:cNvSpPr txBox="1">
            <a:spLocks/>
          </p:cNvSpPr>
          <p:nvPr/>
        </p:nvSpPr>
        <p:spPr>
          <a:xfrm>
            <a:off x="4223792" y="4699989"/>
            <a:ext cx="3785447" cy="136728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tabLst>
                <a:tab pos="1882775" algn="l"/>
              </a:tabLst>
            </a:pPr>
            <a:r>
              <a:rPr lang="en-US" sz="1100" u="sng" dirty="0">
                <a:solidFill>
                  <a:srgbClr val="000000"/>
                </a:solidFill>
              </a:rPr>
              <a:t>The segmentation is done in these specific categories:</a:t>
            </a:r>
          </a:p>
          <a:p>
            <a:pPr marL="176213" indent="-176213">
              <a:tabLst>
                <a:tab pos="1882775" algn="l"/>
              </a:tabLst>
            </a:pPr>
            <a:r>
              <a:rPr lang="en-US" sz="1100" dirty="0">
                <a:solidFill>
                  <a:srgbClr val="000000"/>
                </a:solidFill>
              </a:rPr>
              <a:t>	Food and beverage 	 Economy</a:t>
            </a:r>
            <a:br>
              <a:rPr lang="en-US" sz="1100" dirty="0">
                <a:solidFill>
                  <a:srgbClr val="000000"/>
                </a:solidFill>
              </a:rPr>
            </a:br>
            <a:r>
              <a:rPr lang="en-US" sz="1100" dirty="0">
                <a:solidFill>
                  <a:srgbClr val="000000"/>
                </a:solidFill>
              </a:rPr>
              <a:t>Health, Cosmetics	 Electronics</a:t>
            </a:r>
            <a:br>
              <a:rPr lang="en-US" sz="1100" dirty="0">
                <a:solidFill>
                  <a:srgbClr val="000000"/>
                </a:solidFill>
              </a:rPr>
            </a:br>
            <a:r>
              <a:rPr lang="en-US" sz="1100" dirty="0">
                <a:solidFill>
                  <a:srgbClr val="000000"/>
                </a:solidFill>
              </a:rPr>
              <a:t>Clothing &amp; shoes	 Politics and society </a:t>
            </a:r>
            <a:br>
              <a:rPr lang="en-US" sz="1100" dirty="0">
                <a:solidFill>
                  <a:srgbClr val="000000"/>
                </a:solidFill>
              </a:rPr>
            </a:br>
            <a:r>
              <a:rPr lang="en-US" sz="1100" dirty="0">
                <a:solidFill>
                  <a:srgbClr val="000000"/>
                </a:solidFill>
              </a:rPr>
              <a:t>Leisure and Travel	 Cosmetics </a:t>
            </a:r>
            <a:br>
              <a:rPr lang="en-US" sz="1100" dirty="0">
                <a:solidFill>
                  <a:srgbClr val="000000"/>
                </a:solidFill>
              </a:rPr>
            </a:br>
            <a:r>
              <a:rPr lang="en-US" sz="1100" dirty="0">
                <a:solidFill>
                  <a:srgbClr val="000000"/>
                </a:solidFill>
              </a:rPr>
              <a:t>Automotive 	</a:t>
            </a:r>
            <a:r>
              <a:rPr lang="en-US" sz="1100">
                <a:solidFill>
                  <a:srgbClr val="000000"/>
                </a:solidFill>
              </a:rPr>
              <a:t> TV, </a:t>
            </a:r>
            <a:r>
              <a:rPr lang="en-US" sz="1100" dirty="0">
                <a:solidFill>
                  <a:srgbClr val="000000"/>
                </a:solidFill>
              </a:rPr>
              <a:t>Radio &amp; music equipment</a:t>
            </a:r>
            <a:br>
              <a:rPr lang="en-US" sz="1100" dirty="0">
                <a:solidFill>
                  <a:srgbClr val="000000"/>
                </a:solidFill>
              </a:rPr>
            </a:br>
            <a:r>
              <a:rPr lang="en-US" sz="1100" dirty="0">
                <a:solidFill>
                  <a:srgbClr val="000000"/>
                </a:solidFill>
              </a:rPr>
              <a:t>Interior, house and home 	 Occupation / Profession</a:t>
            </a:r>
          </a:p>
        </p:txBody>
      </p:sp>
      <p:cxnSp>
        <p:nvCxnSpPr>
          <p:cNvPr id="19" name="Straight Connector 18">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50"/>
            <a:ext cx="3573083" cy="4003675"/>
          </a:xfrm>
        </p:spPr>
        <p:txBody>
          <a:bodyPr/>
          <a:lstStyle/>
          <a:p>
            <a:pPr algn="ctr">
              <a:tabLst>
                <a:tab pos="2755900" algn="l"/>
              </a:tabLst>
            </a:pPr>
            <a:r>
              <a:rPr lang="en-GB" altLang="nb-NO" b="1" dirty="0"/>
              <a:t>Background</a:t>
            </a:r>
          </a:p>
          <a:p>
            <a:pPr>
              <a:spcBef>
                <a:spcPts val="600"/>
              </a:spcBef>
            </a:pPr>
            <a:r>
              <a:rPr lang="en-US" sz="1200" dirty="0"/>
              <a:t>In addition to the Word of Mouth segmentation we have made a general innovation model to identify different categories of adopters. </a:t>
            </a:r>
          </a:p>
          <a:p>
            <a:r>
              <a:rPr lang="en-US" sz="1200" dirty="0"/>
              <a:t>The model is constructed from questions about how often the respondents </a:t>
            </a:r>
            <a:r>
              <a:rPr lang="en-US" sz="1200" i="1" dirty="0"/>
              <a:t>search for information about new products and services</a:t>
            </a:r>
            <a:r>
              <a:rPr lang="en-US" sz="1200" dirty="0"/>
              <a:t>, </a:t>
            </a:r>
            <a:r>
              <a:rPr lang="en-US" sz="1200" i="1" dirty="0"/>
              <a:t>look out for new things </a:t>
            </a:r>
            <a:r>
              <a:rPr lang="en-US" sz="1200" dirty="0"/>
              <a:t>and their </a:t>
            </a:r>
            <a:r>
              <a:rPr lang="en-US" sz="1200" i="1" dirty="0"/>
              <a:t>willingness to try things before their friends</a:t>
            </a:r>
            <a:r>
              <a:rPr lang="en-US" sz="1200" dirty="0"/>
              <a:t>. </a:t>
            </a:r>
          </a:p>
          <a:p>
            <a:r>
              <a:rPr lang="en-US" sz="1200" dirty="0"/>
              <a:t>The model divides the population into five different </a:t>
            </a:r>
            <a:r>
              <a:rPr lang="en-US" sz="1200" i="1" dirty="0"/>
              <a:t>Adoption Groups</a:t>
            </a:r>
            <a:r>
              <a:rPr lang="en-US" sz="1200" dirty="0"/>
              <a:t> with predefined sizes given from the “Diffusions of Innovations” theory</a:t>
            </a:r>
            <a:r>
              <a:rPr lang="en-US" sz="1200" i="1" dirty="0"/>
              <a:t>: </a:t>
            </a:r>
          </a:p>
          <a:p>
            <a:pPr marL="182563" indent="-182563">
              <a:spcBef>
                <a:spcPts val="600"/>
              </a:spcBef>
              <a:buFontTx/>
              <a:buChar char="-"/>
              <a:tabLst>
                <a:tab pos="2755900" algn="l"/>
              </a:tabLst>
            </a:pPr>
            <a:r>
              <a:rPr lang="en-US" altLang="nb-NO" sz="1100" dirty="0"/>
              <a:t>Innovators (3 %)</a:t>
            </a:r>
          </a:p>
          <a:p>
            <a:pPr marL="182563" indent="-182563">
              <a:spcBef>
                <a:spcPts val="600"/>
              </a:spcBef>
              <a:buFontTx/>
              <a:buChar char="-"/>
              <a:tabLst>
                <a:tab pos="2755900" algn="l"/>
              </a:tabLst>
            </a:pPr>
            <a:r>
              <a:rPr lang="en-US" altLang="nb-NO" sz="1100" dirty="0"/>
              <a:t>Early Adopters (13 %)</a:t>
            </a:r>
          </a:p>
          <a:p>
            <a:pPr marL="182563" indent="-182563">
              <a:spcBef>
                <a:spcPts val="600"/>
              </a:spcBef>
              <a:buFontTx/>
              <a:buChar char="-"/>
              <a:tabLst>
                <a:tab pos="2755900" algn="l"/>
              </a:tabLst>
            </a:pPr>
            <a:r>
              <a:rPr lang="en-US" altLang="nb-NO" sz="1100" dirty="0"/>
              <a:t>Early Majority (34 %)</a:t>
            </a:r>
          </a:p>
          <a:p>
            <a:pPr marL="182563" indent="-182563">
              <a:spcBef>
                <a:spcPts val="600"/>
              </a:spcBef>
              <a:buFontTx/>
              <a:buChar char="-"/>
              <a:tabLst>
                <a:tab pos="2755900" algn="l"/>
              </a:tabLst>
            </a:pPr>
            <a:r>
              <a:rPr lang="en-US" altLang="nb-NO" sz="1100" dirty="0"/>
              <a:t>Late Majority (34 %)</a:t>
            </a:r>
          </a:p>
          <a:p>
            <a:pPr marL="182563" indent="-182563">
              <a:spcBef>
                <a:spcPts val="600"/>
              </a:spcBef>
              <a:buFontTx/>
              <a:buChar char="-"/>
              <a:tabLst>
                <a:tab pos="2755900" algn="l"/>
              </a:tabLst>
            </a:pPr>
            <a:r>
              <a:rPr lang="en-US" altLang="nb-NO" sz="1100" dirty="0"/>
              <a:t>Laggards (16 %)</a:t>
            </a:r>
          </a:p>
        </p:txBody>
      </p:sp>
      <p:sp>
        <p:nvSpPr>
          <p:cNvPr id="3" name="Content Placeholder 2"/>
          <p:cNvSpPr>
            <a:spLocks noGrp="1"/>
          </p:cNvSpPr>
          <p:nvPr>
            <p:ph idx="14"/>
          </p:nvPr>
        </p:nvSpPr>
        <p:spPr/>
        <p:txBody>
          <a:bodyPr/>
          <a:lstStyle/>
          <a:p>
            <a:pPr algn="ctr"/>
            <a:r>
              <a:rPr lang="en-US" b="1" dirty="0"/>
              <a:t>Adoption Curve</a:t>
            </a:r>
          </a:p>
          <a:p>
            <a:pPr>
              <a:spcBef>
                <a:spcPts val="600"/>
              </a:spcBef>
            </a:pPr>
            <a:r>
              <a:rPr lang="en-US" sz="1200" dirty="0"/>
              <a:t>Derived from </a:t>
            </a:r>
            <a:r>
              <a:rPr lang="en-US" sz="1200" i="1" dirty="0"/>
              <a:t>“Diffusions of Innovations”, </a:t>
            </a:r>
            <a:r>
              <a:rPr lang="en-US" sz="1200" dirty="0"/>
              <a:t>Everett Rodgers, 1962. </a:t>
            </a:r>
          </a:p>
          <a:p>
            <a:r>
              <a:rPr lang="en-US" sz="1200" dirty="0"/>
              <a:t>According to this established theory, the criterion for the adopter categorization is innovativeness, defined as the degree to which an individual adopts a new idea.</a:t>
            </a:r>
            <a:endParaRPr lang="en-US" altLang="nb-NO" sz="1200" i="1" dirty="0"/>
          </a:p>
          <a:p>
            <a:endParaRPr lang="en-US" sz="1200" dirty="0"/>
          </a:p>
        </p:txBody>
      </p:sp>
      <p:sp>
        <p:nvSpPr>
          <p:cNvPr id="4" name="Content Placeholder 3"/>
          <p:cNvSpPr>
            <a:spLocks noGrp="1"/>
          </p:cNvSpPr>
          <p:nvPr>
            <p:ph idx="15"/>
          </p:nvPr>
        </p:nvSpPr>
        <p:spPr/>
        <p:txBody>
          <a:bodyPr/>
          <a:lstStyle/>
          <a:p>
            <a:pPr algn="ctr"/>
            <a:r>
              <a:rPr lang="en-US" b="1" dirty="0"/>
              <a:t>Diffusion and adoption theory</a:t>
            </a:r>
          </a:p>
          <a:p>
            <a:pPr>
              <a:spcBef>
                <a:spcPts val="600"/>
              </a:spcBef>
              <a:tabLst>
                <a:tab pos="2755900" algn="l"/>
              </a:tabLst>
            </a:pPr>
            <a:r>
              <a:rPr lang="en-US" sz="1200" dirty="0"/>
              <a:t>Diffusion of innovations is a theory that seeks to explain </a:t>
            </a:r>
            <a:r>
              <a:rPr lang="en-US" sz="1200" i="1" dirty="0"/>
              <a:t>how</a:t>
            </a:r>
            <a:r>
              <a:rPr lang="en-US" sz="1200" dirty="0"/>
              <a:t>, </a:t>
            </a:r>
            <a:r>
              <a:rPr lang="en-US" sz="1200" i="1" dirty="0"/>
              <a:t>why</a:t>
            </a:r>
            <a:r>
              <a:rPr lang="en-US" sz="1200" dirty="0"/>
              <a:t>, and </a:t>
            </a:r>
            <a:r>
              <a:rPr lang="en-US" sz="1200" i="1" dirty="0"/>
              <a:t>at what rate </a:t>
            </a:r>
            <a:r>
              <a:rPr lang="en-US" sz="1200" b="1" dirty="0"/>
              <a:t>new ideas </a:t>
            </a:r>
            <a:r>
              <a:rPr lang="en-US" sz="1200" dirty="0"/>
              <a:t>and technology </a:t>
            </a:r>
            <a:r>
              <a:rPr lang="en-US" sz="1200" b="1" dirty="0"/>
              <a:t>spread</a:t>
            </a:r>
            <a:r>
              <a:rPr lang="en-US" sz="1200" dirty="0"/>
              <a:t>. Everett Rogers, a professor of communication studies, popularized the theory in his book Diffusion of Innovations; the book was first published in 1962. </a:t>
            </a:r>
          </a:p>
          <a:p>
            <a:pPr>
              <a:spcBef>
                <a:spcPts val="600"/>
              </a:spcBef>
              <a:tabLst>
                <a:tab pos="2755900" algn="l"/>
              </a:tabLst>
            </a:pPr>
            <a:r>
              <a:rPr lang="en-US" sz="1200" dirty="0"/>
              <a:t>Rogers argues that diffusion is the process by which an innovation is communicated over time among the participants in a social system. </a:t>
            </a:r>
          </a:p>
          <a:p>
            <a:pPr>
              <a:spcBef>
                <a:spcPts val="600"/>
              </a:spcBef>
              <a:tabLst>
                <a:tab pos="2755900" algn="l"/>
              </a:tabLst>
            </a:pPr>
            <a:r>
              <a:rPr lang="en-US" sz="1200" dirty="0"/>
              <a:t>Rogers proposes that four main elements influence the spread of a new idea: </a:t>
            </a:r>
            <a:r>
              <a:rPr lang="en-US" sz="1200" i="1" dirty="0"/>
              <a:t>the innovation itself</a:t>
            </a:r>
            <a:r>
              <a:rPr lang="en-US" sz="1200" dirty="0"/>
              <a:t>, </a:t>
            </a:r>
            <a:r>
              <a:rPr lang="en-US" sz="1200" i="1" dirty="0"/>
              <a:t>communication channels</a:t>
            </a:r>
            <a:r>
              <a:rPr lang="en-US" sz="1200" dirty="0"/>
              <a:t>, </a:t>
            </a:r>
            <a:r>
              <a:rPr lang="en-US" sz="1200" i="1" dirty="0"/>
              <a:t>time</a:t>
            </a:r>
            <a:r>
              <a:rPr lang="en-US" sz="1200" dirty="0"/>
              <a:t>, and a </a:t>
            </a:r>
            <a:r>
              <a:rPr lang="en-US" sz="1200" i="1" dirty="0"/>
              <a:t>social system</a:t>
            </a:r>
            <a:r>
              <a:rPr lang="en-US" sz="1200" dirty="0"/>
              <a:t>. </a:t>
            </a:r>
          </a:p>
          <a:p>
            <a:pPr>
              <a:spcBef>
                <a:spcPts val="600"/>
              </a:spcBef>
              <a:tabLst>
                <a:tab pos="2755900" algn="l"/>
              </a:tabLst>
            </a:pPr>
            <a:r>
              <a:rPr lang="en-US" sz="1200" dirty="0"/>
              <a:t>This process relies heavily on human capital. The innovation must be widely adopted in order to self-sustain. Within the rate of adoption, there is a point at which an innovation reaches </a:t>
            </a:r>
            <a:r>
              <a:rPr lang="en-US" sz="1200" b="1" dirty="0"/>
              <a:t>critical mass</a:t>
            </a:r>
            <a:r>
              <a:rPr lang="en-US" sz="1200" dirty="0"/>
              <a:t>.</a:t>
            </a:r>
          </a:p>
          <a:p>
            <a:pPr marL="182563" indent="-182563">
              <a:spcBef>
                <a:spcPts val="600"/>
              </a:spcBef>
              <a:buFontTx/>
              <a:buChar char="-"/>
              <a:tabLst>
                <a:tab pos="2755900" algn="l"/>
              </a:tabLst>
            </a:pPr>
            <a:endParaRPr lang="en-US" sz="1100" dirty="0"/>
          </a:p>
          <a:p>
            <a:pPr algn="r">
              <a:spcBef>
                <a:spcPts val="600"/>
              </a:spcBef>
              <a:tabLst>
                <a:tab pos="2755900" algn="l"/>
              </a:tabLst>
            </a:pPr>
            <a:r>
              <a:rPr lang="en-US" sz="1000" i="1" dirty="0"/>
              <a:t>Source: Wikipedia</a:t>
            </a:r>
          </a:p>
        </p:txBody>
      </p:sp>
      <p:sp>
        <p:nvSpPr>
          <p:cNvPr id="5" name="Title 4"/>
          <p:cNvSpPr>
            <a:spLocks noGrp="1"/>
          </p:cNvSpPr>
          <p:nvPr>
            <p:ph type="title"/>
          </p:nvPr>
        </p:nvSpPr>
        <p:spPr/>
        <p:txBody>
          <a:bodyPr/>
          <a:lstStyle/>
          <a:p>
            <a:r>
              <a:rPr lang="en-US" sz="2400" dirty="0"/>
              <a:t>6. Diffusion and Adopters</a:t>
            </a:r>
            <a:endParaRPr lang="nb-NO" sz="2400" dirty="0"/>
          </a:p>
        </p:txBody>
      </p:sp>
      <p:sp>
        <p:nvSpPr>
          <p:cNvPr id="6" name="Text Placeholder 5"/>
          <p:cNvSpPr>
            <a:spLocks noGrp="1"/>
          </p:cNvSpPr>
          <p:nvPr>
            <p:ph type="body" sz="quarter" idx="17"/>
          </p:nvPr>
        </p:nvSpPr>
        <p:spPr/>
        <p:txBody>
          <a:bodyPr/>
          <a:lstStyle/>
          <a:p>
            <a:r>
              <a:rPr lang="en-US" dirty="0"/>
              <a:t>Categorization of consumers based on innovativeness</a:t>
            </a:r>
          </a:p>
        </p:txBody>
      </p:sp>
      <p:sp>
        <p:nvSpPr>
          <p:cNvPr id="7" name="Text Placeholder 6"/>
          <p:cNvSpPr>
            <a:spLocks noGrp="1"/>
          </p:cNvSpPr>
          <p:nvPr>
            <p:ph type="body" sz="quarter" idx="18"/>
          </p:nvPr>
        </p:nvSpPr>
        <p:spPr/>
        <p:txBody>
          <a:bodyPr/>
          <a:lstStyle/>
          <a:p>
            <a:endParaRPr lang="nb-NO"/>
          </a:p>
        </p:txBody>
      </p:sp>
      <p:grpSp>
        <p:nvGrpSpPr>
          <p:cNvPr id="9" name="Group 8"/>
          <p:cNvGrpSpPr/>
          <p:nvPr/>
        </p:nvGrpSpPr>
        <p:grpSpPr>
          <a:xfrm>
            <a:off x="4395517" y="3605114"/>
            <a:ext cx="3388407" cy="1480643"/>
            <a:chOff x="4192112" y="3228598"/>
            <a:chExt cx="4084789" cy="1480643"/>
          </a:xfrm>
        </p:grpSpPr>
        <p:sp>
          <p:nvSpPr>
            <p:cNvPr id="54" name="AutoShape 6" descr="5"/>
            <p:cNvSpPr>
              <a:spLocks noChangeAspect="1" noChangeArrowheads="1" noTextEdit="1"/>
            </p:cNvSpPr>
            <p:nvPr/>
          </p:nvSpPr>
          <p:spPr bwMode="auto">
            <a:xfrm>
              <a:off x="6167301" y="3645452"/>
              <a:ext cx="942881" cy="106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55" name="Freeform 21"/>
            <p:cNvSpPr>
              <a:spLocks/>
            </p:cNvSpPr>
            <p:nvPr/>
          </p:nvSpPr>
          <p:spPr bwMode="auto">
            <a:xfrm>
              <a:off x="4274784" y="4479532"/>
              <a:ext cx="611223" cy="215451"/>
            </a:xfrm>
            <a:custGeom>
              <a:avLst/>
              <a:gdLst>
                <a:gd name="T0" fmla="*/ 0 w 704"/>
                <a:gd name="T1" fmla="*/ 2147483647 h 272"/>
                <a:gd name="T2" fmla="*/ 0 w 704"/>
                <a:gd name="T3" fmla="*/ 2147483647 h 272"/>
                <a:gd name="T4" fmla="*/ 2147483647 w 704"/>
                <a:gd name="T5" fmla="*/ 2147483647 h 272"/>
                <a:gd name="T6" fmla="*/ 2147483647 w 704"/>
                <a:gd name="T7" fmla="*/ 2147483647 h 272"/>
                <a:gd name="T8" fmla="*/ 2147483647 w 704"/>
                <a:gd name="T9" fmla="*/ 2147483647 h 272"/>
                <a:gd name="T10" fmla="*/ 2147483647 w 704"/>
                <a:gd name="T11" fmla="*/ 2147483647 h 272"/>
                <a:gd name="T12" fmla="*/ 2147483647 w 704"/>
                <a:gd name="T13" fmla="*/ 2147483647 h 272"/>
                <a:gd name="T14" fmla="*/ 2147483647 w 704"/>
                <a:gd name="T15" fmla="*/ 2147483647 h 272"/>
                <a:gd name="T16" fmla="*/ 2147483647 w 704"/>
                <a:gd name="T17" fmla="*/ 2147483647 h 272"/>
                <a:gd name="T18" fmla="*/ 2147483647 w 704"/>
                <a:gd name="T19" fmla="*/ 2147483647 h 272"/>
                <a:gd name="T20" fmla="*/ 2147483647 w 704"/>
                <a:gd name="T21" fmla="*/ 2147483647 h 272"/>
                <a:gd name="T22" fmla="*/ 2147483647 w 704"/>
                <a:gd name="T23" fmla="*/ 2147483647 h 272"/>
                <a:gd name="T24" fmla="*/ 2147483647 w 704"/>
                <a:gd name="T25" fmla="*/ 2147483647 h 272"/>
                <a:gd name="T26" fmla="*/ 2147483647 w 704"/>
                <a:gd name="T27" fmla="*/ 2147483647 h 272"/>
                <a:gd name="T28" fmla="*/ 2147483647 w 704"/>
                <a:gd name="T29" fmla="*/ 2147483647 h 272"/>
                <a:gd name="T30" fmla="*/ 2147483647 w 704"/>
                <a:gd name="T31" fmla="*/ 0 h 272"/>
                <a:gd name="T32" fmla="*/ 2147483647 w 704"/>
                <a:gd name="T33" fmla="*/ 2147483647 h 272"/>
                <a:gd name="T34" fmla="*/ 0 w 704"/>
                <a:gd name="T35" fmla="*/ 2147483647 h 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4"/>
                <a:gd name="T55" fmla="*/ 0 h 272"/>
                <a:gd name="T56" fmla="*/ 704 w 704"/>
                <a:gd name="T57" fmla="*/ 272 h 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4" h="272">
                  <a:moveTo>
                    <a:pt x="0" y="272"/>
                  </a:moveTo>
                  <a:lnTo>
                    <a:pt x="0" y="172"/>
                  </a:lnTo>
                  <a:lnTo>
                    <a:pt x="108" y="180"/>
                  </a:lnTo>
                  <a:lnTo>
                    <a:pt x="164" y="180"/>
                  </a:lnTo>
                  <a:lnTo>
                    <a:pt x="216" y="176"/>
                  </a:lnTo>
                  <a:lnTo>
                    <a:pt x="262" y="173"/>
                  </a:lnTo>
                  <a:lnTo>
                    <a:pt x="325" y="161"/>
                  </a:lnTo>
                  <a:lnTo>
                    <a:pt x="373" y="155"/>
                  </a:lnTo>
                  <a:lnTo>
                    <a:pt x="408" y="140"/>
                  </a:lnTo>
                  <a:lnTo>
                    <a:pt x="456" y="124"/>
                  </a:lnTo>
                  <a:lnTo>
                    <a:pt x="508" y="104"/>
                  </a:lnTo>
                  <a:lnTo>
                    <a:pt x="576" y="80"/>
                  </a:lnTo>
                  <a:lnTo>
                    <a:pt x="616" y="56"/>
                  </a:lnTo>
                  <a:lnTo>
                    <a:pt x="652" y="36"/>
                  </a:lnTo>
                  <a:lnTo>
                    <a:pt x="680" y="16"/>
                  </a:lnTo>
                  <a:lnTo>
                    <a:pt x="704" y="0"/>
                  </a:lnTo>
                  <a:lnTo>
                    <a:pt x="704" y="272"/>
                  </a:lnTo>
                  <a:lnTo>
                    <a:pt x="0" y="272"/>
                  </a:lnTo>
                  <a:close/>
                </a:path>
              </a:pathLst>
            </a:custGeom>
            <a:solidFill>
              <a:srgbClr val="7A2280"/>
            </a:solidFill>
            <a:ln>
              <a:noFill/>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56" name="Freeform 29"/>
            <p:cNvSpPr>
              <a:spLocks/>
            </p:cNvSpPr>
            <p:nvPr/>
          </p:nvSpPr>
          <p:spPr bwMode="auto">
            <a:xfrm>
              <a:off x="4907671" y="4195961"/>
              <a:ext cx="411534" cy="497438"/>
            </a:xfrm>
            <a:custGeom>
              <a:avLst/>
              <a:gdLst>
                <a:gd name="T0" fmla="*/ 2147483647 w 474"/>
                <a:gd name="T1" fmla="*/ 2147483647 h 628"/>
                <a:gd name="T2" fmla="*/ 0 w 474"/>
                <a:gd name="T3" fmla="*/ 2147483647 h 628"/>
                <a:gd name="T4" fmla="*/ 2147483647 w 474"/>
                <a:gd name="T5" fmla="*/ 2147483647 h 628"/>
                <a:gd name="T6" fmla="*/ 2147483647 w 474"/>
                <a:gd name="T7" fmla="*/ 2147483647 h 628"/>
                <a:gd name="T8" fmla="*/ 2147483647 w 474"/>
                <a:gd name="T9" fmla="*/ 2147483647 h 628"/>
                <a:gd name="T10" fmla="*/ 2147483647 w 474"/>
                <a:gd name="T11" fmla="*/ 2147483647 h 628"/>
                <a:gd name="T12" fmla="*/ 2147483647 w 474"/>
                <a:gd name="T13" fmla="*/ 2147483647 h 628"/>
                <a:gd name="T14" fmla="*/ 2147483647 w 474"/>
                <a:gd name="T15" fmla="*/ 2147483647 h 628"/>
                <a:gd name="T16" fmla="*/ 2147483647 w 474"/>
                <a:gd name="T17" fmla="*/ 2147483647 h 628"/>
                <a:gd name="T18" fmla="*/ 2147483647 w 474"/>
                <a:gd name="T19" fmla="*/ 2147483647 h 628"/>
                <a:gd name="T20" fmla="*/ 2147483647 w 474"/>
                <a:gd name="T21" fmla="*/ 2147483647 h 628"/>
                <a:gd name="T22" fmla="*/ 2147483647 w 474"/>
                <a:gd name="T23" fmla="*/ 0 h 628"/>
                <a:gd name="T24" fmla="*/ 2147483647 w 474"/>
                <a:gd name="T25" fmla="*/ 2147483647 h 628"/>
                <a:gd name="T26" fmla="*/ 2147483647 w 474"/>
                <a:gd name="T27" fmla="*/ 2147483647 h 6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628"/>
                <a:gd name="T44" fmla="*/ 474 w 474"/>
                <a:gd name="T45" fmla="*/ 628 h 6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628">
                  <a:moveTo>
                    <a:pt x="2" y="628"/>
                  </a:moveTo>
                  <a:lnTo>
                    <a:pt x="0" y="348"/>
                  </a:lnTo>
                  <a:lnTo>
                    <a:pt x="94" y="304"/>
                  </a:lnTo>
                  <a:lnTo>
                    <a:pt x="153" y="273"/>
                  </a:lnTo>
                  <a:lnTo>
                    <a:pt x="186" y="252"/>
                  </a:lnTo>
                  <a:lnTo>
                    <a:pt x="225" y="222"/>
                  </a:lnTo>
                  <a:cubicBezTo>
                    <a:pt x="237" y="216"/>
                    <a:pt x="233" y="214"/>
                    <a:pt x="249" y="201"/>
                  </a:cubicBezTo>
                  <a:lnTo>
                    <a:pt x="306" y="156"/>
                  </a:lnTo>
                  <a:lnTo>
                    <a:pt x="362" y="112"/>
                  </a:lnTo>
                  <a:lnTo>
                    <a:pt x="410" y="64"/>
                  </a:lnTo>
                  <a:lnTo>
                    <a:pt x="450" y="28"/>
                  </a:lnTo>
                  <a:lnTo>
                    <a:pt x="474" y="0"/>
                  </a:lnTo>
                  <a:lnTo>
                    <a:pt x="474" y="628"/>
                  </a:lnTo>
                  <a:lnTo>
                    <a:pt x="2" y="628"/>
                  </a:lnTo>
                  <a:close/>
                </a:path>
              </a:pathLst>
            </a:custGeom>
            <a:solidFill>
              <a:srgbClr val="4655A5"/>
            </a:solidFill>
            <a:ln>
              <a:noFill/>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57" name="Freeform 30"/>
            <p:cNvSpPr>
              <a:spLocks/>
            </p:cNvSpPr>
            <p:nvPr/>
          </p:nvSpPr>
          <p:spPr bwMode="auto">
            <a:xfrm>
              <a:off x="5338156" y="3635154"/>
              <a:ext cx="767502" cy="1061413"/>
            </a:xfrm>
            <a:custGeom>
              <a:avLst/>
              <a:gdLst>
                <a:gd name="T0" fmla="*/ 0 w 884"/>
                <a:gd name="T1" fmla="*/ 2147483647 h 1340"/>
                <a:gd name="T2" fmla="*/ 0 w 884"/>
                <a:gd name="T3" fmla="*/ 2147483647 h 1340"/>
                <a:gd name="T4" fmla="*/ 2147483647 w 884"/>
                <a:gd name="T5" fmla="*/ 2147483647 h 1340"/>
                <a:gd name="T6" fmla="*/ 2147483647 w 884"/>
                <a:gd name="T7" fmla="*/ 2147483647 h 1340"/>
                <a:gd name="T8" fmla="*/ 2147483647 w 884"/>
                <a:gd name="T9" fmla="*/ 2147483647 h 1340"/>
                <a:gd name="T10" fmla="*/ 2147483647 w 884"/>
                <a:gd name="T11" fmla="*/ 2147483647 h 1340"/>
                <a:gd name="T12" fmla="*/ 2147483647 w 884"/>
                <a:gd name="T13" fmla="*/ 2147483647 h 1340"/>
                <a:gd name="T14" fmla="*/ 2147483647 w 884"/>
                <a:gd name="T15" fmla="*/ 2147483647 h 1340"/>
                <a:gd name="T16" fmla="*/ 2147483647 w 884"/>
                <a:gd name="T17" fmla="*/ 2147483647 h 1340"/>
                <a:gd name="T18" fmla="*/ 2147483647 w 884"/>
                <a:gd name="T19" fmla="*/ 2147483647 h 1340"/>
                <a:gd name="T20" fmla="*/ 2147483647 w 884"/>
                <a:gd name="T21" fmla="*/ 2147483647 h 1340"/>
                <a:gd name="T22" fmla="*/ 2147483647 w 884"/>
                <a:gd name="T23" fmla="*/ 2147483647 h 1340"/>
                <a:gd name="T24" fmla="*/ 2147483647 w 884"/>
                <a:gd name="T25" fmla="*/ 2147483647 h 1340"/>
                <a:gd name="T26" fmla="*/ 2147483647 w 884"/>
                <a:gd name="T27" fmla="*/ 0 h 1340"/>
                <a:gd name="T28" fmla="*/ 2147483647 w 884"/>
                <a:gd name="T29" fmla="*/ 2147483647 h 1340"/>
                <a:gd name="T30" fmla="*/ 0 w 884"/>
                <a:gd name="T31" fmla="*/ 2147483647 h 1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4"/>
                <a:gd name="T49" fmla="*/ 0 h 1340"/>
                <a:gd name="T50" fmla="*/ 884 w 884"/>
                <a:gd name="T51" fmla="*/ 1340 h 13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4" h="1340">
                  <a:moveTo>
                    <a:pt x="0" y="1340"/>
                  </a:moveTo>
                  <a:lnTo>
                    <a:pt x="0" y="656"/>
                  </a:lnTo>
                  <a:lnTo>
                    <a:pt x="144" y="510"/>
                  </a:lnTo>
                  <a:lnTo>
                    <a:pt x="240" y="413"/>
                  </a:lnTo>
                  <a:lnTo>
                    <a:pt x="336" y="316"/>
                  </a:lnTo>
                  <a:lnTo>
                    <a:pt x="384" y="267"/>
                  </a:lnTo>
                  <a:lnTo>
                    <a:pt x="428" y="223"/>
                  </a:lnTo>
                  <a:lnTo>
                    <a:pt x="488" y="172"/>
                  </a:lnTo>
                  <a:lnTo>
                    <a:pt x="576" y="114"/>
                  </a:lnTo>
                  <a:lnTo>
                    <a:pt x="624" y="86"/>
                  </a:lnTo>
                  <a:lnTo>
                    <a:pt x="672" y="58"/>
                  </a:lnTo>
                  <a:lnTo>
                    <a:pt x="768" y="24"/>
                  </a:lnTo>
                  <a:lnTo>
                    <a:pt x="844" y="4"/>
                  </a:lnTo>
                  <a:lnTo>
                    <a:pt x="884" y="0"/>
                  </a:lnTo>
                  <a:lnTo>
                    <a:pt x="884" y="1340"/>
                  </a:lnTo>
                  <a:lnTo>
                    <a:pt x="0" y="1340"/>
                  </a:lnTo>
                  <a:close/>
                </a:path>
              </a:pathLst>
            </a:custGeom>
            <a:solidFill>
              <a:srgbClr val="3EB1CC"/>
            </a:solidFill>
            <a:ln>
              <a:noFill/>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58" name="Freeform 32"/>
            <p:cNvSpPr>
              <a:spLocks/>
            </p:cNvSpPr>
            <p:nvPr/>
          </p:nvSpPr>
          <p:spPr bwMode="auto">
            <a:xfrm>
              <a:off x="6126970" y="3635154"/>
              <a:ext cx="767502" cy="1061413"/>
            </a:xfrm>
            <a:custGeom>
              <a:avLst/>
              <a:gdLst>
                <a:gd name="T0" fmla="*/ 2147483647 w 884"/>
                <a:gd name="T1" fmla="*/ 2147483647 h 1340"/>
                <a:gd name="T2" fmla="*/ 2147483647 w 884"/>
                <a:gd name="T3" fmla="*/ 2147483647 h 1340"/>
                <a:gd name="T4" fmla="*/ 2147483647 w 884"/>
                <a:gd name="T5" fmla="*/ 2147483647 h 1340"/>
                <a:gd name="T6" fmla="*/ 2147483647 w 884"/>
                <a:gd name="T7" fmla="*/ 2147483647 h 1340"/>
                <a:gd name="T8" fmla="*/ 2147483647 w 884"/>
                <a:gd name="T9" fmla="*/ 2147483647 h 1340"/>
                <a:gd name="T10" fmla="*/ 2147483647 w 884"/>
                <a:gd name="T11" fmla="*/ 2147483647 h 1340"/>
                <a:gd name="T12" fmla="*/ 2147483647 w 884"/>
                <a:gd name="T13" fmla="*/ 2147483647 h 1340"/>
                <a:gd name="T14" fmla="*/ 2147483647 w 884"/>
                <a:gd name="T15" fmla="*/ 2147483647 h 1340"/>
                <a:gd name="T16" fmla="*/ 2147483647 w 884"/>
                <a:gd name="T17" fmla="*/ 2147483647 h 1340"/>
                <a:gd name="T18" fmla="*/ 2147483647 w 884"/>
                <a:gd name="T19" fmla="*/ 2147483647 h 1340"/>
                <a:gd name="T20" fmla="*/ 2147483647 w 884"/>
                <a:gd name="T21" fmla="*/ 2147483647 h 1340"/>
                <a:gd name="T22" fmla="*/ 2147483647 w 884"/>
                <a:gd name="T23" fmla="*/ 2147483647 h 1340"/>
                <a:gd name="T24" fmla="*/ 2147483647 w 884"/>
                <a:gd name="T25" fmla="*/ 2147483647 h 1340"/>
                <a:gd name="T26" fmla="*/ 0 w 884"/>
                <a:gd name="T27" fmla="*/ 0 h 1340"/>
                <a:gd name="T28" fmla="*/ 0 w 884"/>
                <a:gd name="T29" fmla="*/ 2147483647 h 1340"/>
                <a:gd name="T30" fmla="*/ 2147483647 w 884"/>
                <a:gd name="T31" fmla="*/ 2147483647 h 1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4"/>
                <a:gd name="T49" fmla="*/ 0 h 1340"/>
                <a:gd name="T50" fmla="*/ 884 w 884"/>
                <a:gd name="T51" fmla="*/ 1340 h 13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4" h="1340">
                  <a:moveTo>
                    <a:pt x="884" y="1340"/>
                  </a:moveTo>
                  <a:lnTo>
                    <a:pt x="884" y="656"/>
                  </a:lnTo>
                  <a:lnTo>
                    <a:pt x="740" y="510"/>
                  </a:lnTo>
                  <a:lnTo>
                    <a:pt x="644" y="413"/>
                  </a:lnTo>
                  <a:lnTo>
                    <a:pt x="548" y="316"/>
                  </a:lnTo>
                  <a:lnTo>
                    <a:pt x="500" y="267"/>
                  </a:lnTo>
                  <a:lnTo>
                    <a:pt x="456" y="223"/>
                  </a:lnTo>
                  <a:lnTo>
                    <a:pt x="396" y="172"/>
                  </a:lnTo>
                  <a:lnTo>
                    <a:pt x="308" y="114"/>
                  </a:lnTo>
                  <a:lnTo>
                    <a:pt x="260" y="86"/>
                  </a:lnTo>
                  <a:lnTo>
                    <a:pt x="212" y="58"/>
                  </a:lnTo>
                  <a:lnTo>
                    <a:pt x="116" y="24"/>
                  </a:lnTo>
                  <a:lnTo>
                    <a:pt x="40" y="4"/>
                  </a:lnTo>
                  <a:lnTo>
                    <a:pt x="0" y="0"/>
                  </a:lnTo>
                  <a:lnTo>
                    <a:pt x="0" y="1340"/>
                  </a:lnTo>
                  <a:lnTo>
                    <a:pt x="884" y="1340"/>
                  </a:lnTo>
                  <a:close/>
                </a:path>
              </a:pathLst>
            </a:custGeom>
            <a:solidFill>
              <a:srgbClr val="EF5205"/>
            </a:solidFill>
            <a:ln>
              <a:noFill/>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59" name="Line 44"/>
            <p:cNvSpPr>
              <a:spLocks noChangeShapeType="1"/>
            </p:cNvSpPr>
            <p:nvPr/>
          </p:nvSpPr>
          <p:spPr bwMode="auto">
            <a:xfrm>
              <a:off x="4192113" y="3337325"/>
              <a:ext cx="0" cy="1368748"/>
            </a:xfrm>
            <a:prstGeom prst="line">
              <a:avLst/>
            </a:prstGeom>
            <a:noFill/>
            <a:ln w="28575">
              <a:solidFill>
                <a:srgbClr val="717171"/>
              </a:solidFill>
              <a:round/>
              <a:headEnd type="triangle" w="med" len="med"/>
              <a:tailEnd/>
            </a:ln>
            <a:extLst>
              <a:ext uri="{909E8E84-426E-40DD-AFC4-6F175D3DCCD1}">
                <a14:hiddenFill xmlns:a14="http://schemas.microsoft.com/office/drawing/2010/main">
                  <a:noFill/>
                </a14:hiddenFill>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60" name="Line 45"/>
            <p:cNvSpPr>
              <a:spLocks noChangeShapeType="1"/>
            </p:cNvSpPr>
            <p:nvPr/>
          </p:nvSpPr>
          <p:spPr bwMode="auto">
            <a:xfrm rot="5400000">
              <a:off x="6213316" y="2684869"/>
              <a:ext cx="0" cy="4042407"/>
            </a:xfrm>
            <a:prstGeom prst="line">
              <a:avLst/>
            </a:prstGeom>
            <a:noFill/>
            <a:ln w="28575">
              <a:solidFill>
                <a:srgbClr val="717171"/>
              </a:solidFill>
              <a:round/>
              <a:headEnd type="triangle" w="med" len="med"/>
              <a:tailEnd/>
            </a:ln>
            <a:extLst>
              <a:ext uri="{909E8E84-426E-40DD-AFC4-6F175D3DCCD1}">
                <a14:hiddenFill xmlns:a14="http://schemas.microsoft.com/office/drawing/2010/main">
                  <a:noFill/>
                </a14:hiddenFill>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61" name="Text Box 46"/>
            <p:cNvSpPr txBox="1">
              <a:spLocks noChangeArrowheads="1"/>
            </p:cNvSpPr>
            <p:nvPr/>
          </p:nvSpPr>
          <p:spPr bwMode="auto">
            <a:xfrm>
              <a:off x="7932924" y="4534474"/>
              <a:ext cx="3439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nb-NO" altLang="nb-NO" sz="1000" b="0" i="0" u="none" strike="noStrike" kern="0" cap="none" spc="0" normalizeH="0" baseline="0" noProof="0" dirty="0">
                  <a:ln>
                    <a:noFill/>
                  </a:ln>
                  <a:solidFill>
                    <a:srgbClr val="717171"/>
                  </a:solidFill>
                  <a:effectLst/>
                  <a:uLnTx/>
                  <a:uFillTx/>
                  <a:cs typeface="Arial" panose="020B0604020202020204" pitchFamily="34" charset="0"/>
                </a:rPr>
                <a:t>Time</a:t>
              </a:r>
            </a:p>
          </p:txBody>
        </p:sp>
        <p:sp>
          <p:nvSpPr>
            <p:cNvPr id="62" name="Text Box 47"/>
            <p:cNvSpPr txBox="1">
              <a:spLocks noChangeArrowheads="1"/>
            </p:cNvSpPr>
            <p:nvPr/>
          </p:nvSpPr>
          <p:spPr bwMode="auto">
            <a:xfrm>
              <a:off x="4216914" y="3405329"/>
              <a:ext cx="4193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nb-NO" altLang="nb-NO" sz="1000" b="0" i="0" u="none" strike="noStrike" kern="0" cap="none" spc="0" normalizeH="0" baseline="0" noProof="0" dirty="0">
                  <a:ln>
                    <a:noFill/>
                  </a:ln>
                  <a:solidFill>
                    <a:srgbClr val="717171"/>
                  </a:solidFill>
                  <a:effectLst/>
                  <a:uLnTx/>
                  <a:uFillTx/>
                  <a:latin typeface="Arial"/>
                </a:rPr>
                <a:t>No./%</a:t>
              </a:r>
            </a:p>
          </p:txBody>
        </p:sp>
        <p:sp>
          <p:nvSpPr>
            <p:cNvPr id="63" name="Text Box 48"/>
            <p:cNvSpPr txBox="1">
              <a:spLocks noChangeArrowheads="1"/>
            </p:cNvSpPr>
            <p:nvPr/>
          </p:nvSpPr>
          <p:spPr bwMode="auto">
            <a:xfrm>
              <a:off x="4207547" y="4264864"/>
              <a:ext cx="7594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Innovators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(3 %)</a:t>
              </a:r>
            </a:p>
          </p:txBody>
        </p:sp>
        <p:sp>
          <p:nvSpPr>
            <p:cNvPr id="64" name="Text Box 49"/>
            <p:cNvSpPr txBox="1">
              <a:spLocks noChangeArrowheads="1"/>
            </p:cNvSpPr>
            <p:nvPr/>
          </p:nvSpPr>
          <p:spPr bwMode="auto">
            <a:xfrm>
              <a:off x="4721120" y="3771261"/>
              <a:ext cx="65123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Early </a:t>
              </a:r>
              <a:br>
                <a:rPr kumimoji="0" lang="en-GB" altLang="nb-NO" sz="1050" b="0" i="0" u="none" strike="noStrike" kern="0" cap="none" spc="0" normalizeH="0" baseline="0" dirty="0">
                  <a:ln>
                    <a:noFill/>
                  </a:ln>
                  <a:solidFill>
                    <a:srgbClr val="717171"/>
                  </a:solidFill>
                  <a:effectLst/>
                  <a:uLnTx/>
                  <a:uFillTx/>
                  <a:latin typeface="Arial"/>
                </a:rPr>
              </a:br>
              <a:r>
                <a:rPr kumimoji="0" lang="en-GB" altLang="nb-NO" sz="1050" b="0" i="0" u="none" strike="noStrike" kern="0" cap="none" spc="0" normalizeH="0" baseline="0" dirty="0">
                  <a:ln>
                    <a:noFill/>
                  </a:ln>
                  <a:solidFill>
                    <a:srgbClr val="717171"/>
                  </a:solidFill>
                  <a:effectLst/>
                  <a:uLnTx/>
                  <a:uFillTx/>
                  <a:latin typeface="Arial"/>
                </a:rPr>
                <a:t>Adopters</a:t>
              </a:r>
            </a:p>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nb-NO" sz="1050" b="0" i="0" u="none" strike="noStrike" kern="0" cap="none" spc="0" normalizeH="0" baseline="0" dirty="0">
                  <a:ln>
                    <a:noFill/>
                  </a:ln>
                  <a:solidFill>
                    <a:srgbClr val="717171"/>
                  </a:solidFill>
                  <a:effectLst/>
                  <a:uLnTx/>
                  <a:uFillTx/>
                  <a:latin typeface="Arial"/>
                </a:rPr>
                <a:t>(13 %)</a:t>
              </a:r>
            </a:p>
          </p:txBody>
        </p:sp>
        <p:sp>
          <p:nvSpPr>
            <p:cNvPr id="65" name="Text Box 50"/>
            <p:cNvSpPr txBox="1">
              <a:spLocks noChangeArrowheads="1"/>
            </p:cNvSpPr>
            <p:nvPr/>
          </p:nvSpPr>
          <p:spPr bwMode="auto">
            <a:xfrm>
              <a:off x="5374858" y="3228598"/>
              <a:ext cx="57007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Early </a:t>
              </a:r>
              <a:br>
                <a:rPr kumimoji="0" lang="en-GB" altLang="nb-NO" sz="1050" b="0" i="0" u="none" strike="noStrike" kern="0" cap="none" spc="0" normalizeH="0" baseline="0" dirty="0">
                  <a:ln>
                    <a:noFill/>
                  </a:ln>
                  <a:solidFill>
                    <a:srgbClr val="717171"/>
                  </a:solidFill>
                  <a:effectLst/>
                  <a:uLnTx/>
                  <a:uFillTx/>
                  <a:latin typeface="Arial"/>
                </a:rPr>
              </a:br>
              <a:r>
                <a:rPr kumimoji="0" lang="en-GB" altLang="nb-NO" sz="1050" b="0" i="0" u="none" strike="noStrike" kern="0" cap="none" spc="0" normalizeH="0" baseline="0" dirty="0">
                  <a:ln>
                    <a:noFill/>
                  </a:ln>
                  <a:solidFill>
                    <a:srgbClr val="717171"/>
                  </a:solidFill>
                  <a:effectLst/>
                  <a:uLnTx/>
                  <a:uFillTx/>
                  <a:latin typeface="Arial"/>
                </a:rPr>
                <a:t>Majority</a:t>
              </a:r>
            </a:p>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nb-NO" sz="1050" b="0" i="0" u="none" strike="noStrike" kern="0" cap="none" spc="0" normalizeH="0" baseline="0" dirty="0">
                  <a:ln>
                    <a:noFill/>
                  </a:ln>
                  <a:solidFill>
                    <a:srgbClr val="717171"/>
                  </a:solidFill>
                  <a:effectLst/>
                  <a:uLnTx/>
                  <a:uFillTx/>
                  <a:latin typeface="Arial"/>
                </a:rPr>
                <a:t>(34 %)</a:t>
              </a:r>
            </a:p>
          </p:txBody>
        </p:sp>
        <p:sp>
          <p:nvSpPr>
            <p:cNvPr id="66" name="Text Box 51"/>
            <p:cNvSpPr txBox="1">
              <a:spLocks noChangeArrowheads="1"/>
            </p:cNvSpPr>
            <p:nvPr/>
          </p:nvSpPr>
          <p:spPr bwMode="auto">
            <a:xfrm>
              <a:off x="6300097" y="3228598"/>
              <a:ext cx="57007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Late </a:t>
              </a:r>
              <a:br>
                <a:rPr kumimoji="0" lang="en-GB" altLang="nb-NO" sz="1050" b="0" i="0" u="none" strike="noStrike" kern="0" cap="none" spc="0" normalizeH="0" baseline="0" dirty="0">
                  <a:ln>
                    <a:noFill/>
                  </a:ln>
                  <a:solidFill>
                    <a:srgbClr val="717171"/>
                  </a:solidFill>
                  <a:effectLst/>
                  <a:uLnTx/>
                  <a:uFillTx/>
                  <a:latin typeface="Arial"/>
                </a:rPr>
              </a:br>
              <a:r>
                <a:rPr kumimoji="0" lang="en-GB" altLang="nb-NO" sz="1050" b="0" i="0" u="none" strike="noStrike" kern="0" cap="none" spc="0" normalizeH="0" baseline="0" dirty="0">
                  <a:ln>
                    <a:noFill/>
                  </a:ln>
                  <a:solidFill>
                    <a:srgbClr val="717171"/>
                  </a:solidFill>
                  <a:effectLst/>
                  <a:uLnTx/>
                  <a:uFillTx/>
                  <a:latin typeface="Arial"/>
                </a:rPr>
                <a:t>Majority</a:t>
              </a:r>
            </a:p>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nb-NO" sz="1050" b="0" i="0" u="none" strike="noStrike" kern="0" cap="none" spc="0" normalizeH="0" baseline="0" dirty="0">
                  <a:ln>
                    <a:noFill/>
                  </a:ln>
                  <a:solidFill>
                    <a:srgbClr val="717171"/>
                  </a:solidFill>
                  <a:effectLst/>
                  <a:uLnTx/>
                  <a:uFillTx/>
                  <a:latin typeface="Arial"/>
                </a:rPr>
                <a:t>(34 %)</a:t>
              </a:r>
            </a:p>
          </p:txBody>
        </p:sp>
        <p:sp>
          <p:nvSpPr>
            <p:cNvPr id="67" name="Text Box 52"/>
            <p:cNvSpPr txBox="1">
              <a:spLocks noChangeArrowheads="1"/>
            </p:cNvSpPr>
            <p:nvPr/>
          </p:nvSpPr>
          <p:spPr bwMode="auto">
            <a:xfrm>
              <a:off x="7117257" y="4068456"/>
              <a:ext cx="6802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55000"/>
                </a:spcBef>
                <a:buClr>
                  <a:srgbClr val="FF0099"/>
                </a:buClr>
                <a:buSzPct val="80000"/>
                <a:buFont typeface="Wingdings" panose="05000000000000000000" pitchFamily="2" charset="2"/>
                <a:buChar char="n"/>
                <a:defRPr sz="2000">
                  <a:solidFill>
                    <a:schemeClr val="tx1"/>
                  </a:solidFill>
                  <a:latin typeface="Arial" panose="020B0604020202020204" pitchFamily="34" charset="0"/>
                </a:defRPr>
              </a:lvl1pPr>
              <a:lvl2pPr marL="742950" indent="-285750" algn="l" eaLnBrk="0" hangingPunct="0">
                <a:spcBef>
                  <a:spcPct val="20000"/>
                </a:spcBef>
                <a:buClr>
                  <a:srgbClr val="808080"/>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C0C0C0"/>
                </a:buClr>
                <a:buSzPct val="80000"/>
                <a:buFont typeface="Wingdings" panose="05000000000000000000" pitchFamily="2" charset="2"/>
                <a:buChar char="n"/>
                <a:defRPr sz="1600">
                  <a:solidFill>
                    <a:schemeClr val="tx1"/>
                  </a:solidFill>
                  <a:latin typeface="Arial" panose="020B0604020202020204" pitchFamily="34" charset="0"/>
                </a:defRPr>
              </a:lvl3pPr>
              <a:lvl4pPr marL="1600200" indent="-228600" algn="l" eaLnBrk="0" hangingPunct="0">
                <a:spcBef>
                  <a:spcPct val="20000"/>
                </a:spcBef>
                <a:buChar char="–"/>
                <a:defRPr sz="1400">
                  <a:solidFill>
                    <a:schemeClr val="tx1"/>
                  </a:solidFill>
                  <a:latin typeface="Arial" panose="020B0604020202020204" pitchFamily="34" charset="0"/>
                </a:defRPr>
              </a:lvl4pPr>
              <a:lvl5pPr marL="2057400" indent="-228600" algn="l" eaLnBrk="0" hangingPunct="0">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ts val="2000"/>
                </a:lnSpc>
                <a:spcBef>
                  <a:spcPct val="0"/>
                </a:spcBef>
                <a:spcAft>
                  <a:spcPct val="100000"/>
                </a:spcAft>
                <a:buClr>
                  <a:srgbClr val="6E6E6E"/>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nb-NO" sz="1050" b="0" i="0" u="none" strike="noStrike" kern="0" cap="none" spc="0" normalizeH="0" baseline="0" dirty="0">
                  <a:ln>
                    <a:noFill/>
                  </a:ln>
                  <a:solidFill>
                    <a:srgbClr val="717171"/>
                  </a:solidFill>
                  <a:effectLst/>
                  <a:uLnTx/>
                  <a:uFillTx/>
                  <a:latin typeface="Arial"/>
                </a:rPr>
                <a:t>Laggards</a:t>
              </a:r>
            </a:p>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nb-NO" sz="1050" b="0" i="0" u="none" strike="noStrike" kern="0" cap="none" spc="0" normalizeH="0" baseline="0" dirty="0">
                  <a:ln>
                    <a:noFill/>
                  </a:ln>
                  <a:solidFill>
                    <a:srgbClr val="717171"/>
                  </a:solidFill>
                  <a:effectLst/>
                  <a:uLnTx/>
                  <a:uFillTx/>
                  <a:latin typeface="Arial"/>
                </a:rPr>
                <a:t>(16 %)</a:t>
              </a:r>
            </a:p>
          </p:txBody>
        </p:sp>
        <p:grpSp>
          <p:nvGrpSpPr>
            <p:cNvPr id="68" name="Group 54"/>
            <p:cNvGrpSpPr>
              <a:grpSpLocks/>
            </p:cNvGrpSpPr>
            <p:nvPr/>
          </p:nvGrpSpPr>
          <p:grpSpPr bwMode="auto">
            <a:xfrm>
              <a:off x="6915779" y="4162934"/>
              <a:ext cx="1020151" cy="530707"/>
              <a:chOff x="3957" y="2853"/>
              <a:chExt cx="1175" cy="622"/>
            </a:xfrm>
            <a:solidFill>
              <a:srgbClr val="C50017"/>
            </a:solidFill>
          </p:grpSpPr>
          <p:sp>
            <p:nvSpPr>
              <p:cNvPr id="69" name="Freeform 55"/>
              <p:cNvSpPr>
                <a:spLocks/>
              </p:cNvSpPr>
              <p:nvPr/>
            </p:nvSpPr>
            <p:spPr bwMode="auto">
              <a:xfrm>
                <a:off x="4425" y="3204"/>
                <a:ext cx="707" cy="270"/>
              </a:xfrm>
              <a:custGeom>
                <a:avLst/>
                <a:gdLst>
                  <a:gd name="T0" fmla="*/ 707 w 707"/>
                  <a:gd name="T1" fmla="*/ 264 h 272"/>
                  <a:gd name="T2" fmla="*/ 707 w 707"/>
                  <a:gd name="T3" fmla="*/ 165 h 272"/>
                  <a:gd name="T4" fmla="*/ 599 w 707"/>
                  <a:gd name="T5" fmla="*/ 174 h 272"/>
                  <a:gd name="T6" fmla="*/ 543 w 707"/>
                  <a:gd name="T7" fmla="*/ 174 h 272"/>
                  <a:gd name="T8" fmla="*/ 490 w 707"/>
                  <a:gd name="T9" fmla="*/ 170 h 272"/>
                  <a:gd name="T10" fmla="*/ 438 w 707"/>
                  <a:gd name="T11" fmla="*/ 164 h 272"/>
                  <a:gd name="T12" fmla="*/ 378 w 707"/>
                  <a:gd name="T13" fmla="*/ 155 h 272"/>
                  <a:gd name="T14" fmla="*/ 339 w 707"/>
                  <a:gd name="T15" fmla="*/ 146 h 272"/>
                  <a:gd name="T16" fmla="*/ 298 w 707"/>
                  <a:gd name="T17" fmla="*/ 133 h 272"/>
                  <a:gd name="T18" fmla="*/ 246 w 707"/>
                  <a:gd name="T19" fmla="*/ 119 h 272"/>
                  <a:gd name="T20" fmla="*/ 198 w 707"/>
                  <a:gd name="T21" fmla="*/ 101 h 272"/>
                  <a:gd name="T22" fmla="*/ 129 w 707"/>
                  <a:gd name="T23" fmla="*/ 71 h 272"/>
                  <a:gd name="T24" fmla="*/ 89 w 707"/>
                  <a:gd name="T25" fmla="*/ 50 h 272"/>
                  <a:gd name="T26" fmla="*/ 53 w 707"/>
                  <a:gd name="T27" fmla="*/ 30 h 272"/>
                  <a:gd name="T28" fmla="*/ 21 w 707"/>
                  <a:gd name="T29" fmla="*/ 12 h 272"/>
                  <a:gd name="T30" fmla="*/ 0 w 707"/>
                  <a:gd name="T31" fmla="*/ 0 h 272"/>
                  <a:gd name="T32" fmla="*/ 1 w 707"/>
                  <a:gd name="T33" fmla="*/ 264 h 272"/>
                  <a:gd name="T34" fmla="*/ 707 w 707"/>
                  <a:gd name="T35" fmla="*/ 264 h 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7"/>
                  <a:gd name="T55" fmla="*/ 0 h 272"/>
                  <a:gd name="T56" fmla="*/ 707 w 707"/>
                  <a:gd name="T57" fmla="*/ 272 h 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7" h="272">
                    <a:moveTo>
                      <a:pt x="707" y="272"/>
                    </a:moveTo>
                    <a:lnTo>
                      <a:pt x="707" y="169"/>
                    </a:lnTo>
                    <a:lnTo>
                      <a:pt x="599" y="178"/>
                    </a:lnTo>
                    <a:lnTo>
                      <a:pt x="543" y="178"/>
                    </a:lnTo>
                    <a:lnTo>
                      <a:pt x="490" y="174"/>
                    </a:lnTo>
                    <a:lnTo>
                      <a:pt x="438" y="168"/>
                    </a:lnTo>
                    <a:lnTo>
                      <a:pt x="378" y="159"/>
                    </a:lnTo>
                    <a:lnTo>
                      <a:pt x="339" y="150"/>
                    </a:lnTo>
                    <a:lnTo>
                      <a:pt x="298" y="137"/>
                    </a:lnTo>
                    <a:lnTo>
                      <a:pt x="246" y="123"/>
                    </a:lnTo>
                    <a:lnTo>
                      <a:pt x="198" y="105"/>
                    </a:lnTo>
                    <a:lnTo>
                      <a:pt x="129" y="75"/>
                    </a:lnTo>
                    <a:lnTo>
                      <a:pt x="89" y="50"/>
                    </a:lnTo>
                    <a:lnTo>
                      <a:pt x="53" y="30"/>
                    </a:lnTo>
                    <a:lnTo>
                      <a:pt x="21" y="12"/>
                    </a:lnTo>
                    <a:lnTo>
                      <a:pt x="0" y="0"/>
                    </a:lnTo>
                    <a:lnTo>
                      <a:pt x="1" y="272"/>
                    </a:lnTo>
                    <a:lnTo>
                      <a:pt x="707" y="272"/>
                    </a:lnTo>
                    <a:close/>
                  </a:path>
                </a:pathLst>
              </a:custGeom>
              <a:gr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sp>
            <p:nvSpPr>
              <p:cNvPr id="70" name="Freeform 56"/>
              <p:cNvSpPr>
                <a:spLocks/>
              </p:cNvSpPr>
              <p:nvPr/>
            </p:nvSpPr>
            <p:spPr bwMode="auto">
              <a:xfrm flipH="1">
                <a:off x="3957" y="2853"/>
                <a:ext cx="473" cy="622"/>
              </a:xfrm>
              <a:custGeom>
                <a:avLst/>
                <a:gdLst>
                  <a:gd name="T0" fmla="*/ 0 w 472"/>
                  <a:gd name="T1" fmla="*/ 604 h 628"/>
                  <a:gd name="T2" fmla="*/ 4 w 472"/>
                  <a:gd name="T3" fmla="*/ 344 h 628"/>
                  <a:gd name="T4" fmla="*/ 92 w 472"/>
                  <a:gd name="T5" fmla="*/ 292 h 628"/>
                  <a:gd name="T6" fmla="*/ 152 w 472"/>
                  <a:gd name="T7" fmla="*/ 260 h 628"/>
                  <a:gd name="T8" fmla="*/ 180 w 472"/>
                  <a:gd name="T9" fmla="*/ 240 h 628"/>
                  <a:gd name="T10" fmla="*/ 208 w 472"/>
                  <a:gd name="T11" fmla="*/ 224 h 628"/>
                  <a:gd name="T12" fmla="*/ 240 w 472"/>
                  <a:gd name="T13" fmla="*/ 196 h 628"/>
                  <a:gd name="T14" fmla="*/ 308 w 472"/>
                  <a:gd name="T15" fmla="*/ 152 h 628"/>
                  <a:gd name="T16" fmla="*/ 364 w 472"/>
                  <a:gd name="T17" fmla="*/ 108 h 628"/>
                  <a:gd name="T18" fmla="*/ 412 w 472"/>
                  <a:gd name="T19" fmla="*/ 60 h 628"/>
                  <a:gd name="T20" fmla="*/ 452 w 472"/>
                  <a:gd name="T21" fmla="*/ 28 h 628"/>
                  <a:gd name="T22" fmla="*/ 476 w 472"/>
                  <a:gd name="T23" fmla="*/ 0 h 628"/>
                  <a:gd name="T24" fmla="*/ 476 w 472"/>
                  <a:gd name="T25" fmla="*/ 604 h 628"/>
                  <a:gd name="T26" fmla="*/ 0 w 472"/>
                  <a:gd name="T27" fmla="*/ 604 h 6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2"/>
                  <a:gd name="T43" fmla="*/ 0 h 628"/>
                  <a:gd name="T44" fmla="*/ 472 w 472"/>
                  <a:gd name="T45" fmla="*/ 628 h 6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2" h="628">
                    <a:moveTo>
                      <a:pt x="0" y="628"/>
                    </a:moveTo>
                    <a:lnTo>
                      <a:pt x="4" y="356"/>
                    </a:lnTo>
                    <a:lnTo>
                      <a:pt x="92" y="304"/>
                    </a:lnTo>
                    <a:lnTo>
                      <a:pt x="152" y="272"/>
                    </a:lnTo>
                    <a:lnTo>
                      <a:pt x="180" y="248"/>
                    </a:lnTo>
                    <a:lnTo>
                      <a:pt x="208" y="232"/>
                    </a:lnTo>
                    <a:cubicBezTo>
                      <a:pt x="217" y="223"/>
                      <a:pt x="236" y="204"/>
                      <a:pt x="236" y="204"/>
                    </a:cubicBezTo>
                    <a:lnTo>
                      <a:pt x="304" y="156"/>
                    </a:lnTo>
                    <a:lnTo>
                      <a:pt x="360" y="112"/>
                    </a:lnTo>
                    <a:lnTo>
                      <a:pt x="408" y="64"/>
                    </a:lnTo>
                    <a:lnTo>
                      <a:pt x="448" y="28"/>
                    </a:lnTo>
                    <a:lnTo>
                      <a:pt x="472" y="0"/>
                    </a:lnTo>
                    <a:lnTo>
                      <a:pt x="472" y="628"/>
                    </a:lnTo>
                    <a:lnTo>
                      <a:pt x="0" y="628"/>
                    </a:lnTo>
                    <a:close/>
                  </a:path>
                </a:pathLst>
              </a:custGeom>
              <a:gr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717171"/>
                  </a:solidFill>
                  <a:effectLst/>
                  <a:uLnTx/>
                  <a:uFillTx/>
                </a:endParaRPr>
              </a:p>
            </p:txBody>
          </p:sp>
        </p:grpSp>
      </p:grpSp>
      <p:cxnSp>
        <p:nvCxnSpPr>
          <p:cNvPr id="28" name="Straight Connector 27">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6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50"/>
            <a:ext cx="3573083" cy="4003675"/>
          </a:xfrm>
        </p:spPr>
        <p:txBody>
          <a:bodyPr/>
          <a:lstStyle/>
          <a:p>
            <a:pPr algn="ctr">
              <a:tabLst>
                <a:tab pos="2755900" algn="l"/>
              </a:tabLst>
            </a:pPr>
            <a:r>
              <a:rPr lang="en-GB" altLang="nb-NO" b="1" dirty="0"/>
              <a:t>Background and media measurement</a:t>
            </a:r>
          </a:p>
          <a:p>
            <a:pPr>
              <a:spcBef>
                <a:spcPts val="600"/>
              </a:spcBef>
            </a:pPr>
            <a:r>
              <a:rPr lang="en-US" sz="1200" dirty="0"/>
              <a:t>There are many different media titles being measured in Consumer &amp; Media for all media channels </a:t>
            </a:r>
          </a:p>
          <a:p>
            <a:pPr marL="182563" indent="-182563">
              <a:spcBef>
                <a:spcPts val="600"/>
              </a:spcBef>
              <a:buFontTx/>
              <a:buChar char="-"/>
              <a:tabLst>
                <a:tab pos="2755900" algn="l"/>
              </a:tabLst>
            </a:pPr>
            <a:r>
              <a:rPr lang="en-GB" altLang="nb-NO" sz="1100" dirty="0"/>
              <a:t>TV, radio, newspapers, online newspapers, magazines, web magazines, other online sites, streaming services, social media, direct mail, outdoor, cinema and more</a:t>
            </a:r>
          </a:p>
          <a:p>
            <a:pPr marL="182563" indent="-182563">
              <a:spcBef>
                <a:spcPts val="600"/>
              </a:spcBef>
              <a:buFontTx/>
              <a:buChar char="-"/>
              <a:tabLst>
                <a:tab pos="2755900" algn="l"/>
              </a:tabLst>
            </a:pPr>
            <a:r>
              <a:rPr lang="en-GB" altLang="nb-NO" sz="1100" dirty="0"/>
              <a:t>The individual media brands we measure spans from national through regional to local.</a:t>
            </a:r>
          </a:p>
          <a:p>
            <a:pPr marL="182563" indent="-182563">
              <a:spcBef>
                <a:spcPts val="600"/>
              </a:spcBef>
              <a:buFontTx/>
              <a:buChar char="-"/>
              <a:tabLst>
                <a:tab pos="2755900" algn="l"/>
              </a:tabLst>
            </a:pPr>
            <a:r>
              <a:rPr lang="en-GB" altLang="nb-NO" sz="1100" dirty="0"/>
              <a:t>Most media we measure are computed for media planning/scheduling purposes – down to specific titles. For analytical purposes and target group insights we have constructed two types of aggregated media indexes; 1) Daily reach, and 2) Heavy-Medium-Light usage.</a:t>
            </a:r>
          </a:p>
          <a:p>
            <a:pPr marL="182563" indent="-182563">
              <a:spcBef>
                <a:spcPts val="600"/>
              </a:spcBef>
              <a:buFontTx/>
              <a:buChar char="-"/>
              <a:tabLst>
                <a:tab pos="2755900" algn="l"/>
              </a:tabLst>
            </a:pPr>
            <a:r>
              <a:rPr lang="en-GB" altLang="nb-NO" sz="1100" dirty="0"/>
              <a:t>Both can be used for better understanding of a target group’s use of different media channels in addition to other characteristics.</a:t>
            </a:r>
          </a:p>
          <a:p>
            <a:pPr>
              <a:spcBef>
                <a:spcPts val="600"/>
              </a:spcBef>
              <a:tabLst>
                <a:tab pos="2755900" algn="l"/>
              </a:tabLst>
            </a:pPr>
            <a:endParaRPr lang="en-GB" altLang="nb-NO" sz="1100" dirty="0"/>
          </a:p>
          <a:p>
            <a:pPr>
              <a:spcBef>
                <a:spcPts val="600"/>
              </a:spcBef>
              <a:tabLst>
                <a:tab pos="2755900" algn="l"/>
              </a:tabLst>
            </a:pPr>
            <a:r>
              <a:rPr lang="en-GB" altLang="nb-NO" sz="1100" dirty="0"/>
              <a:t> </a:t>
            </a:r>
          </a:p>
          <a:p>
            <a:pPr>
              <a:tabLst>
                <a:tab pos="2755900" algn="l"/>
              </a:tabLst>
            </a:pPr>
            <a:endParaRPr lang="en-GB" altLang="nb-NO" sz="1200" dirty="0"/>
          </a:p>
        </p:txBody>
      </p:sp>
      <p:sp>
        <p:nvSpPr>
          <p:cNvPr id="3" name="Content Placeholder 2"/>
          <p:cNvSpPr>
            <a:spLocks noGrp="1"/>
          </p:cNvSpPr>
          <p:nvPr>
            <p:ph idx="14"/>
          </p:nvPr>
        </p:nvSpPr>
        <p:spPr/>
        <p:txBody>
          <a:bodyPr/>
          <a:lstStyle/>
          <a:p>
            <a:pPr algn="ctr"/>
            <a:r>
              <a:rPr lang="en-US" b="1" dirty="0"/>
              <a:t>Daily reach</a:t>
            </a:r>
          </a:p>
        </p:txBody>
      </p:sp>
      <p:sp>
        <p:nvSpPr>
          <p:cNvPr id="4" name="Content Placeholder 3"/>
          <p:cNvSpPr>
            <a:spLocks noGrp="1"/>
          </p:cNvSpPr>
          <p:nvPr>
            <p:ph idx="15"/>
          </p:nvPr>
        </p:nvSpPr>
        <p:spPr/>
        <p:txBody>
          <a:bodyPr/>
          <a:lstStyle/>
          <a:p>
            <a:pPr algn="ctr"/>
            <a:r>
              <a:rPr lang="en-US" b="1" dirty="0"/>
              <a:t>Heavy – Medium – Light users</a:t>
            </a:r>
          </a:p>
          <a:p>
            <a:pPr marL="182563" indent="-182563" algn="ctr">
              <a:spcBef>
                <a:spcPts val="600"/>
              </a:spcBef>
              <a:buFontTx/>
              <a:buChar char="-"/>
              <a:tabLst>
                <a:tab pos="2755900" algn="l"/>
              </a:tabLst>
            </a:pPr>
            <a:r>
              <a:rPr lang="en-US" sz="1100" dirty="0"/>
              <a:t>Categorization of users of a media channel into three approximate equally split groups</a:t>
            </a:r>
          </a:p>
          <a:p>
            <a:pPr marL="182563" indent="-182563" algn="ctr">
              <a:spcBef>
                <a:spcPts val="600"/>
              </a:spcBef>
              <a:buFontTx/>
              <a:buChar char="-"/>
              <a:tabLst>
                <a:tab pos="2755900" algn="l"/>
              </a:tabLst>
            </a:pPr>
            <a:r>
              <a:rPr lang="en-US" sz="1100" dirty="0"/>
              <a:t>Based on media usage questions we seek to allocate users into three equally split groups; 1/3 light, 1/3 medium and 1/3 heavy users </a:t>
            </a:r>
            <a:endParaRPr lang="en-US" sz="1000" dirty="0"/>
          </a:p>
        </p:txBody>
      </p:sp>
      <p:sp>
        <p:nvSpPr>
          <p:cNvPr id="5" name="Title 4"/>
          <p:cNvSpPr>
            <a:spLocks noGrp="1"/>
          </p:cNvSpPr>
          <p:nvPr>
            <p:ph type="title"/>
          </p:nvPr>
        </p:nvSpPr>
        <p:spPr/>
        <p:txBody>
          <a:bodyPr/>
          <a:lstStyle/>
          <a:p>
            <a:r>
              <a:rPr lang="en-US" sz="2400" dirty="0"/>
              <a:t>7. Media Consumption</a:t>
            </a:r>
            <a:endParaRPr lang="nb-NO" sz="2400" dirty="0"/>
          </a:p>
        </p:txBody>
      </p:sp>
      <p:sp>
        <p:nvSpPr>
          <p:cNvPr id="6" name="Text Placeholder 5"/>
          <p:cNvSpPr>
            <a:spLocks noGrp="1"/>
          </p:cNvSpPr>
          <p:nvPr>
            <p:ph type="body" sz="quarter" idx="17"/>
          </p:nvPr>
        </p:nvSpPr>
        <p:spPr/>
        <p:txBody>
          <a:bodyPr/>
          <a:lstStyle/>
          <a:p>
            <a:r>
              <a:rPr lang="en-US" dirty="0"/>
              <a:t>A topline view of media consumption</a:t>
            </a:r>
          </a:p>
        </p:txBody>
      </p:sp>
      <p:sp>
        <p:nvSpPr>
          <p:cNvPr id="7" name="Text Placeholder 6"/>
          <p:cNvSpPr>
            <a:spLocks noGrp="1"/>
          </p:cNvSpPr>
          <p:nvPr>
            <p:ph type="body" sz="quarter" idx="18"/>
          </p:nvPr>
        </p:nvSpPr>
        <p:spPr/>
        <p:txBody>
          <a:bodyPr/>
          <a:lstStyle/>
          <a:p>
            <a:endParaRPr lang="nb-NO"/>
          </a:p>
        </p:txBody>
      </p:sp>
      <p:graphicFrame>
        <p:nvGraphicFramePr>
          <p:cNvPr id="11" name="Table 10"/>
          <p:cNvGraphicFramePr>
            <a:graphicFrameLocks noGrp="1"/>
          </p:cNvGraphicFramePr>
          <p:nvPr/>
        </p:nvGraphicFramePr>
        <p:xfrm>
          <a:off x="8248650" y="3338512"/>
          <a:ext cx="3643019" cy="1924050"/>
        </p:xfrm>
        <a:graphic>
          <a:graphicData uri="http://schemas.openxmlformats.org/drawingml/2006/table">
            <a:tbl>
              <a:tblPr/>
              <a:tblGrid>
                <a:gridCol w="755651">
                  <a:extLst>
                    <a:ext uri="{9D8B030D-6E8A-4147-A177-3AD203B41FA5}">
                      <a16:colId xmlns:a16="http://schemas.microsoft.com/office/drawing/2014/main" val="20000"/>
                    </a:ext>
                  </a:extLst>
                </a:gridCol>
                <a:gridCol w="481228">
                  <a:extLst>
                    <a:ext uri="{9D8B030D-6E8A-4147-A177-3AD203B41FA5}">
                      <a16:colId xmlns:a16="http://schemas.microsoft.com/office/drawing/2014/main" val="20001"/>
                    </a:ext>
                  </a:extLst>
                </a:gridCol>
                <a:gridCol w="481228">
                  <a:extLst>
                    <a:ext uri="{9D8B030D-6E8A-4147-A177-3AD203B41FA5}">
                      <a16:colId xmlns:a16="http://schemas.microsoft.com/office/drawing/2014/main" val="20002"/>
                    </a:ext>
                  </a:extLst>
                </a:gridCol>
                <a:gridCol w="481228">
                  <a:extLst>
                    <a:ext uri="{9D8B030D-6E8A-4147-A177-3AD203B41FA5}">
                      <a16:colId xmlns:a16="http://schemas.microsoft.com/office/drawing/2014/main" val="20003"/>
                    </a:ext>
                  </a:extLst>
                </a:gridCol>
                <a:gridCol w="481228">
                  <a:extLst>
                    <a:ext uri="{9D8B030D-6E8A-4147-A177-3AD203B41FA5}">
                      <a16:colId xmlns:a16="http://schemas.microsoft.com/office/drawing/2014/main" val="20004"/>
                    </a:ext>
                  </a:extLst>
                </a:gridCol>
                <a:gridCol w="481228">
                  <a:extLst>
                    <a:ext uri="{9D8B030D-6E8A-4147-A177-3AD203B41FA5}">
                      <a16:colId xmlns:a16="http://schemas.microsoft.com/office/drawing/2014/main" val="20005"/>
                    </a:ext>
                  </a:extLst>
                </a:gridCol>
                <a:gridCol w="481228">
                  <a:extLst>
                    <a:ext uri="{9D8B030D-6E8A-4147-A177-3AD203B41FA5}">
                      <a16:colId xmlns:a16="http://schemas.microsoft.com/office/drawing/2014/main" val="20006"/>
                    </a:ext>
                  </a:extLst>
                </a:gridCol>
              </a:tblGrid>
              <a:tr h="381000">
                <a:tc rowSpan="2">
                  <a:txBody>
                    <a:bodyPr/>
                    <a:lstStyle/>
                    <a:p>
                      <a:pPr algn="ctr" fontAlgn="ctr"/>
                      <a:r>
                        <a:rPr lang="nb-NO" sz="1000" b="0" i="0" u="none" strike="noStrike" dirty="0">
                          <a:solidFill>
                            <a:srgbClr val="000000"/>
                          </a:solidFill>
                          <a:effectLst/>
                          <a:latin typeface="Calibri" panose="020F0502020204030204" pitchFamily="34" charset="0"/>
                        </a:rPr>
                        <a:t>Media </a:t>
                      </a:r>
                      <a:r>
                        <a:rPr lang="nb-NO" sz="1000" b="0" i="0" u="none" strike="noStrike" dirty="0" err="1">
                          <a:solidFill>
                            <a:srgbClr val="000000"/>
                          </a:solidFill>
                          <a:effectLst/>
                          <a:latin typeface="Calibri" panose="020F0502020204030204" pitchFamily="34" charset="0"/>
                        </a:rPr>
                        <a:t>consumption</a:t>
                      </a:r>
                      <a:r>
                        <a:rPr lang="nb-NO" sz="1000" b="0" i="0" u="none" strike="noStrike" dirty="0">
                          <a:solidFill>
                            <a:srgbClr val="000000"/>
                          </a:solidFill>
                          <a:effectLst/>
                          <a:latin typeface="Calibri" panose="020F0502020204030204" pitchFamily="34" charset="0"/>
                        </a:rPr>
                        <a:t> </a:t>
                      </a:r>
                      <a:r>
                        <a:rPr lang="nb-NO" sz="1000" b="0" i="0" u="none" strike="noStrike" dirty="0" err="1">
                          <a:solidFill>
                            <a:srgbClr val="000000"/>
                          </a:solidFill>
                          <a:effectLst/>
                          <a:latin typeface="Calibri" panose="020F0502020204030204" pitchFamily="34" charset="0"/>
                        </a:rPr>
                        <a:t>comparison</a:t>
                      </a:r>
                      <a:endParaRPr lang="nb-N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nb-NO" sz="1100" b="1" i="0" u="none" strike="noStrike">
                          <a:solidFill>
                            <a:srgbClr val="000000"/>
                          </a:solidFill>
                          <a:effectLst/>
                          <a:latin typeface="Calibri" panose="020F0502020204030204" pitchFamily="34" charset="0"/>
                        </a:rPr>
                        <a:t>Total population </a:t>
                      </a:r>
                      <a:br>
                        <a:rPr lang="nb-NO" sz="1100" b="1" i="0" u="none" strike="noStrike">
                          <a:solidFill>
                            <a:srgbClr val="000000"/>
                          </a:solidFill>
                          <a:effectLst/>
                          <a:latin typeface="Calibri" panose="020F0502020204030204" pitchFamily="34" charset="0"/>
                        </a:rPr>
                      </a:br>
                      <a:r>
                        <a:rPr lang="nb-NO" sz="1000" b="0" i="0" u="none" strike="noStrike">
                          <a:solidFill>
                            <a:srgbClr val="000000"/>
                          </a:solidFill>
                          <a:effectLst/>
                          <a:latin typeface="Calibri" panose="020F0502020204030204" pitchFamily="34" charset="0"/>
                        </a:rPr>
                        <a: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gridSpan="3">
                  <a:txBody>
                    <a:bodyPr/>
                    <a:lstStyle/>
                    <a:p>
                      <a:pPr algn="ctr" fontAlgn="b"/>
                      <a:r>
                        <a:rPr lang="nb-NO" sz="1100" b="1" i="0" u="none" strike="noStrike">
                          <a:solidFill>
                            <a:srgbClr val="000000"/>
                          </a:solidFill>
                          <a:effectLst/>
                          <a:latin typeface="Calibri" panose="020F0502020204030204" pitchFamily="34" charset="0"/>
                        </a:rPr>
                        <a:t>Age 15-29</a:t>
                      </a:r>
                      <a:br>
                        <a:rPr lang="nb-NO" sz="1100" b="1" i="0" u="none" strike="noStrike">
                          <a:solidFill>
                            <a:srgbClr val="000000"/>
                          </a:solidFill>
                          <a:effectLst/>
                          <a:latin typeface="Calibri" panose="020F0502020204030204" pitchFamily="34" charset="0"/>
                        </a:rPr>
                      </a:br>
                      <a:r>
                        <a:rPr lang="nb-NO" sz="1000" b="0" i="0" u="none" strike="noStrike">
                          <a:solidFill>
                            <a:srgbClr val="000000"/>
                          </a:solidFill>
                          <a:effectLst/>
                          <a:latin typeface="Calibri" panose="020F0502020204030204" pitchFamily="34" charset="0"/>
                        </a:rPr>
                        <a:t>Affinity Index</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200025">
                <a:tc vMerge="1">
                  <a:txBody>
                    <a:bodyPr/>
                    <a:lstStyle/>
                    <a:p>
                      <a:endParaRPr lang="nb-NO"/>
                    </a:p>
                  </a:txBody>
                  <a:tcPr/>
                </a:tc>
                <a:tc>
                  <a:txBody>
                    <a:bodyPr/>
                    <a:lstStyle/>
                    <a:p>
                      <a:pPr algn="ctr" fontAlgn="b"/>
                      <a:r>
                        <a:rPr lang="nb-NO" sz="1000" b="0" i="0" u="none" strike="noStrike">
                          <a:solidFill>
                            <a:srgbClr val="000000"/>
                          </a:solidFill>
                          <a:effectLst/>
                          <a:latin typeface="Calibri" panose="020F0502020204030204" pitchFamily="34" charset="0"/>
                        </a:rPr>
                        <a:t>Low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panose="020F0502020204030204" pitchFamily="34" charset="0"/>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panose="020F0502020204030204" pitchFamily="34" charset="0"/>
                        </a:rPr>
                        <a:t>High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panose="020F0502020204030204" pitchFamily="34" charset="0"/>
                        </a:rPr>
                        <a:t>Low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panose="020F0502020204030204" pitchFamily="34" charset="0"/>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panose="020F0502020204030204" pitchFamily="34" charset="0"/>
                        </a:rPr>
                        <a:t>High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nb-NO" sz="1100" b="0" i="0" u="none" strike="noStrike">
                          <a:solidFill>
                            <a:srgbClr val="000000"/>
                          </a:solidFill>
                          <a:effectLst/>
                          <a:latin typeface="Calibri" panose="020F0502020204030204" pitchFamily="34" charset="0"/>
                        </a:rPr>
                        <a:t>TV</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205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nb-NO" sz="11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nb-NO"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190500">
                <a:tc>
                  <a:txBody>
                    <a:bodyPr/>
                    <a:lstStyle/>
                    <a:p>
                      <a:pPr algn="l" fontAlgn="b"/>
                      <a:r>
                        <a:rPr lang="nb-NO" sz="1100" b="0" i="0" u="none" strike="noStrike" dirty="0">
                          <a:solidFill>
                            <a:srgbClr val="000000"/>
                          </a:solidFill>
                          <a:effectLst/>
                          <a:latin typeface="Calibri" panose="020F0502020204030204" pitchFamily="34" charset="0"/>
                        </a:rPr>
                        <a:t>Radio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172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nb-NO" sz="11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nb-NO"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190500">
                <a:tc>
                  <a:txBody>
                    <a:bodyPr/>
                    <a:lstStyle/>
                    <a:p>
                      <a:pPr algn="l" fontAlgn="b"/>
                      <a:r>
                        <a:rPr lang="nb-NO" sz="1100" b="0" i="0" u="none" strike="noStrike">
                          <a:solidFill>
                            <a:srgbClr val="000000"/>
                          </a:solidFill>
                          <a:effectLst/>
                          <a:latin typeface="Calibri" panose="020F0502020204030204" pitchFamily="34" charset="0"/>
                        </a:rPr>
                        <a:t>Newspaper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nb-NO" sz="1100" b="0" i="0" u="none" strike="noStrike">
                          <a:solidFill>
                            <a:srgbClr val="000000"/>
                          </a:solidFill>
                          <a:effectLst/>
                          <a:latin typeface="Calibri" panose="020F050202020403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190500">
                <a:tc>
                  <a:txBody>
                    <a:bodyPr/>
                    <a:lstStyle/>
                    <a:p>
                      <a:pPr algn="l" fontAlgn="b"/>
                      <a:r>
                        <a:rPr lang="nb-NO" sz="1100" b="0" i="0" u="none" strike="noStrike">
                          <a:solidFill>
                            <a:srgbClr val="000000"/>
                          </a:solidFill>
                          <a:effectLst/>
                          <a:latin typeface="Calibri" panose="020F0502020204030204" pitchFamily="34" charset="0"/>
                        </a:rPr>
                        <a:t>Magazines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171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nb-NO" sz="11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nb-NO" sz="11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190500">
                <a:tc>
                  <a:txBody>
                    <a:bodyPr/>
                    <a:lstStyle/>
                    <a:p>
                      <a:pPr algn="l" fontAlgn="b"/>
                      <a:r>
                        <a:rPr lang="nb-NO" sz="1100" b="0" i="0" u="none" strike="noStrike">
                          <a:solidFill>
                            <a:srgbClr val="000000"/>
                          </a:solidFill>
                          <a:effectLst/>
                          <a:latin typeface="Calibri" panose="020F0502020204030204" pitchFamily="34" charset="0"/>
                        </a:rPr>
                        <a:t>Internet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nb-NO" sz="1100" b="0" i="0" u="none" strike="noStrike">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nb-NO" sz="1100" b="0" i="0" u="none" strike="noStrike">
                          <a:solidFill>
                            <a:srgbClr val="000000"/>
                          </a:solidFill>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190500">
                <a:tc>
                  <a:txBody>
                    <a:bodyPr/>
                    <a:lstStyle/>
                    <a:p>
                      <a:pPr algn="l" fontAlgn="b"/>
                      <a:r>
                        <a:rPr lang="nb-NO" sz="1100" b="0" i="0" u="none" strike="noStrike">
                          <a:solidFill>
                            <a:srgbClr val="000000"/>
                          </a:solidFill>
                          <a:effectLst/>
                          <a:latin typeface="Calibri" panose="020F0502020204030204" pitchFamily="34" charset="0"/>
                        </a:rPr>
                        <a:t>Streaming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nb-NO" sz="1100" b="0" i="0" u="none" strike="noStrike">
                          <a:solidFill>
                            <a:srgbClr val="000000"/>
                          </a:solidFill>
                          <a:effectLst/>
                          <a:latin typeface="Calibri" panose="020F050202020403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7"/>
                  </a:ext>
                </a:extLst>
              </a:tr>
              <a:tr h="200025">
                <a:tc>
                  <a:txBody>
                    <a:bodyPr/>
                    <a:lstStyle/>
                    <a:p>
                      <a:pPr algn="l" fontAlgn="b"/>
                      <a:r>
                        <a:rPr lang="nb-NO" sz="1100" b="0" i="0" u="none" strike="noStrike">
                          <a:solidFill>
                            <a:srgbClr val="000000"/>
                          </a:solidFill>
                          <a:effectLst/>
                          <a:latin typeface="Calibri" panose="020F0502020204030204" pitchFamily="34" charset="0"/>
                        </a:rPr>
                        <a:t>Cinema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nb-NO" sz="1100" b="0" i="0" u="none" strike="noStrike">
                          <a:solidFill>
                            <a:srgbClr val="000000"/>
                          </a:solidFill>
                          <a:effectLst/>
                          <a:latin typeface="Calibri" panose="020F050202020403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8"/>
                  </a:ext>
                </a:extLst>
              </a:tr>
            </a:tbl>
          </a:graphicData>
        </a:graphic>
      </p:graphicFrame>
      <p:graphicFrame>
        <p:nvGraphicFramePr>
          <p:cNvPr id="10" name="Chart 9"/>
          <p:cNvGraphicFramePr>
            <a:graphicFrameLocks/>
          </p:cNvGraphicFramePr>
          <p:nvPr/>
        </p:nvGraphicFramePr>
        <p:xfrm>
          <a:off x="4553414" y="2007393"/>
          <a:ext cx="3085172" cy="27430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nvGraphicFramePr>
        <p:xfrm>
          <a:off x="4951418" y="4654886"/>
          <a:ext cx="2687168" cy="166030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a:t>Marketing models within Consumer &amp; Media (TGI Norway)</a:t>
            </a:r>
          </a:p>
          <a:p>
            <a:endParaRPr lang="en-US" dirty="0"/>
          </a:p>
        </p:txBody>
      </p:sp>
      <p:sp>
        <p:nvSpPr>
          <p:cNvPr id="4" name="Text Placeholder 3"/>
          <p:cNvSpPr>
            <a:spLocks noGrp="1"/>
          </p:cNvSpPr>
          <p:nvPr>
            <p:ph type="body" sz="quarter" idx="16"/>
          </p:nvPr>
        </p:nvSpPr>
        <p:spPr/>
        <p:txBody>
          <a:bodyPr/>
          <a:lstStyle/>
          <a:p>
            <a:r>
              <a:rPr lang="en-US" dirty="0"/>
              <a:t>3.</a:t>
            </a:r>
          </a:p>
        </p:txBody>
      </p:sp>
      <p:sp>
        <p:nvSpPr>
          <p:cNvPr id="6" name="Text Placeholder 5"/>
          <p:cNvSpPr>
            <a:spLocks noGrp="1"/>
          </p:cNvSpPr>
          <p:nvPr>
            <p:ph type="body" sz="quarter" idx="17"/>
          </p:nvPr>
        </p:nvSpPr>
        <p:spPr/>
        <p:txBody>
          <a:bodyPr/>
          <a:lstStyle/>
          <a:p>
            <a:endParaRPr lang="en-US"/>
          </a:p>
        </p:txBody>
      </p:sp>
      <p:sp>
        <p:nvSpPr>
          <p:cNvPr id="5" name="Slide Number Placeholder 4">
            <a:extLst>
              <a:ext uri="{FF2B5EF4-FFF2-40B4-BE49-F238E27FC236}">
                <a16:creationId xmlns:a16="http://schemas.microsoft.com/office/drawing/2014/main" id="{CBB76C71-0A39-464D-9FF4-7215187E9B0A}"/>
              </a:ext>
            </a:extLst>
          </p:cNvPr>
          <p:cNvSpPr>
            <a:spLocks noGrp="1"/>
          </p:cNvSpPr>
          <p:nvPr>
            <p:ph type="sldNum" sz="quarter" idx="4"/>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35752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endParaRPr lang="en-AU">
              <a:solidFill>
                <a:srgbClr val="000000"/>
              </a:solidFill>
            </a:endParaRPr>
          </a:p>
        </p:txBody>
      </p:sp>
      <p:sp>
        <p:nvSpPr>
          <p:cNvPr id="7" name="Content Placeholder 6"/>
          <p:cNvSpPr>
            <a:spLocks noGrp="1"/>
          </p:cNvSpPr>
          <p:nvPr>
            <p:ph idx="1"/>
          </p:nvPr>
        </p:nvSpPr>
        <p:spPr/>
        <p:txBody>
          <a:bodyPr/>
          <a:lstStyle/>
          <a:p>
            <a:r>
              <a:rPr lang="en-GB" sz="1800" dirty="0"/>
              <a:t>The software Galileo contains all the C&amp;M data, including different market insight tools for analysis purposes. </a:t>
            </a:r>
          </a:p>
          <a:p>
            <a:r>
              <a:rPr lang="en-GB" dirty="0"/>
              <a:t>The different marketing models are:</a:t>
            </a:r>
          </a:p>
          <a:p>
            <a:pPr marL="342900" indent="-342900">
              <a:buAutoNum type="arabicPeriod"/>
            </a:pPr>
            <a:r>
              <a:rPr lang="en-GB" sz="1400" dirty="0"/>
              <a:t>Market Map</a:t>
            </a:r>
          </a:p>
          <a:p>
            <a:pPr marL="342900" indent="-342900">
              <a:buFont typeface="+mj-lt"/>
              <a:buAutoNum type="arabicPeriod"/>
            </a:pPr>
            <a:r>
              <a:rPr lang="en-GB" sz="1400" dirty="0"/>
              <a:t>Communication Map</a:t>
            </a:r>
          </a:p>
          <a:p>
            <a:pPr marL="342900" indent="-342900">
              <a:buFont typeface="+mj-lt"/>
              <a:buAutoNum type="arabicPeriod"/>
            </a:pPr>
            <a:r>
              <a:rPr lang="en-GB" sz="1400" dirty="0"/>
              <a:t>Push Pull</a:t>
            </a:r>
          </a:p>
          <a:p>
            <a:pPr>
              <a:tabLst>
                <a:tab pos="2755900" algn="l"/>
              </a:tabLst>
            </a:pPr>
            <a:endParaRPr lang="en-GB" altLang="nb-NO" sz="1400" dirty="0"/>
          </a:p>
          <a:p>
            <a:pPr>
              <a:tabLst>
                <a:tab pos="2755900" algn="l"/>
              </a:tabLst>
            </a:pPr>
            <a:r>
              <a:rPr lang="en-GB" altLang="nb-NO" sz="1400" u="sng" dirty="0"/>
              <a:t>Applications: </a:t>
            </a:r>
            <a:br>
              <a:rPr lang="en-GB" altLang="nb-NO" sz="1400" dirty="0"/>
            </a:br>
            <a:r>
              <a:rPr lang="en-GB" altLang="nb-NO" sz="1400" dirty="0"/>
              <a:t>Identify and describe target groups, </a:t>
            </a:r>
            <a:br>
              <a:rPr lang="en-GB" altLang="nb-NO" sz="1400" dirty="0"/>
            </a:br>
            <a:r>
              <a:rPr lang="en-GB" altLang="nb-NO" sz="1400" dirty="0"/>
              <a:t>develop communication strategies and</a:t>
            </a:r>
            <a:br>
              <a:rPr lang="en-GB" altLang="nb-NO" sz="1400" dirty="0"/>
            </a:br>
            <a:r>
              <a:rPr lang="en-GB" altLang="nb-NO" sz="1400" dirty="0"/>
              <a:t>perform media planning. </a:t>
            </a:r>
          </a:p>
        </p:txBody>
      </p:sp>
      <p:sp>
        <p:nvSpPr>
          <p:cNvPr id="9" name="Title 4"/>
          <p:cNvSpPr txBox="1">
            <a:spLocks/>
          </p:cNvSpPr>
          <p:nvPr/>
        </p:nvSpPr>
        <p:spPr>
          <a:xfrm>
            <a:off x="359999" y="43071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US" sz="2400" dirty="0">
                <a:solidFill>
                  <a:srgbClr val="000000"/>
                </a:solidFill>
              </a:rPr>
              <a:t>Marketing models within TGI Norway</a:t>
            </a:r>
            <a:endParaRPr lang="nb-NO" sz="2400" dirty="0">
              <a:solidFill>
                <a:srgbClr val="000000"/>
              </a:solidFill>
            </a:endParaRPr>
          </a:p>
        </p:txBody>
      </p:sp>
      <p:sp>
        <p:nvSpPr>
          <p:cNvPr id="10" name="Text Placeholder 5"/>
          <p:cNvSpPr txBox="1">
            <a:spLocks/>
          </p:cNvSpPr>
          <p:nvPr/>
        </p:nvSpPr>
        <p:spPr>
          <a:xfrm>
            <a:off x="357188" y="909635"/>
            <a:ext cx="11477331" cy="396875"/>
          </a:xfrm>
          <a:prstGeom prst="rect">
            <a:avLst/>
          </a:prstGeom>
        </p:spPr>
        <p:txBody>
          <a:bodyPr vert="horz" lIns="0" tIns="0" rIns="0" bIns="0" rtlCol="0">
            <a:noAutofit/>
          </a:bodyPr>
          <a:lstStyle>
            <a:lvl1pPr indent="0">
              <a:lnSpc>
                <a:spcPct val="100000"/>
              </a:lnSpc>
              <a:spcBef>
                <a:spcPts val="1200"/>
              </a:spcBef>
              <a:buFont typeface="Arial" panose="020B0604020202020204" pitchFamily="34" charset="0"/>
              <a:buNone/>
            </a:lvl1pPr>
            <a:lvl2pPr marL="180975" indent="-180975">
              <a:lnSpc>
                <a:spcPct val="100000"/>
              </a:lnSpc>
              <a:spcBef>
                <a:spcPts val="600"/>
              </a:spcBef>
              <a:buFont typeface="Wingdings" panose="05000000000000000000" pitchFamily="2" charset="2"/>
              <a:buChar char="§"/>
              <a:defRPr sz="1400"/>
            </a:lvl2pPr>
            <a:lvl3pPr marL="361950" indent="-180975">
              <a:lnSpc>
                <a:spcPct val="100000"/>
              </a:lnSpc>
              <a:spcBef>
                <a:spcPts val="600"/>
              </a:spcBef>
              <a:buFont typeface="Wingdings" panose="05000000000000000000" pitchFamily="2" charset="2"/>
              <a:buChar char="§"/>
              <a:defRPr sz="1400"/>
            </a:lvl3pPr>
            <a:lvl4pPr marL="542925" indent="-180975">
              <a:lnSpc>
                <a:spcPct val="100000"/>
              </a:lnSpc>
              <a:spcBef>
                <a:spcPts val="600"/>
              </a:spcBef>
              <a:buFont typeface="Wingdings" panose="05000000000000000000" pitchFamily="2" charset="2"/>
              <a:buChar char="§"/>
              <a:defRPr sz="1400"/>
            </a:lvl4pPr>
            <a:lvl5pPr marL="714375" indent="-171450">
              <a:lnSpc>
                <a:spcPct val="100000"/>
              </a:lnSpc>
              <a:spcBef>
                <a:spcPts val="600"/>
              </a:spcBef>
              <a:buFont typeface="Wingdings" panose="05000000000000000000" pitchFamily="2" charset="2"/>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0000"/>
                </a:solidFill>
              </a:rPr>
              <a:t>Different solutions for market overview, identifying market challenges and classification of consumers</a:t>
            </a:r>
          </a:p>
        </p:txBody>
      </p:sp>
      <p:pic>
        <p:nvPicPr>
          <p:cNvPr id="11" name="Picture 10">
            <a:extLst>
              <a:ext uri="{FF2B5EF4-FFF2-40B4-BE49-F238E27FC236}">
                <a16:creationId xmlns:a16="http://schemas.microsoft.com/office/drawing/2014/main" id="{993330F9-4534-4A55-86B4-75D285D5F875}"/>
              </a:ext>
            </a:extLst>
          </p:cNvPr>
          <p:cNvPicPr>
            <a:picLocks noChangeAspect="1"/>
          </p:cNvPicPr>
          <p:nvPr/>
        </p:nvPicPr>
        <p:blipFill>
          <a:blip r:embed="rId2">
            <a:duotone>
              <a:schemeClr val="accent3">
                <a:shade val="45000"/>
                <a:satMod val="135000"/>
              </a:schemeClr>
              <a:prstClr val="white"/>
            </a:duotone>
          </a:blip>
          <a:stretch>
            <a:fillRect/>
          </a:stretch>
        </p:blipFill>
        <p:spPr>
          <a:xfrm>
            <a:off x="6715623" y="2430646"/>
            <a:ext cx="4603626" cy="1996707"/>
          </a:xfrm>
          <a:prstGeom prst="rect">
            <a:avLst/>
          </a:prstGeom>
        </p:spPr>
      </p:pic>
    </p:spTree>
    <p:extLst>
      <p:ext uri="{BB962C8B-B14F-4D97-AF65-F5344CB8AC3E}">
        <p14:creationId xmlns:p14="http://schemas.microsoft.com/office/powerpoint/2010/main" val="39631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991FE-F721-45ED-9D0B-4C04B98B146F}"/>
              </a:ext>
            </a:extLst>
          </p:cNvPr>
          <p:cNvSpPr>
            <a:spLocks noGrp="1"/>
          </p:cNvSpPr>
          <p:nvPr>
            <p:ph type="title"/>
          </p:nvPr>
        </p:nvSpPr>
        <p:spPr/>
        <p:txBody>
          <a:bodyPr/>
          <a:lstStyle/>
          <a:p>
            <a:r>
              <a:rPr lang="nb-NO" dirty="0"/>
              <a:t>Consumer &amp; Media</a:t>
            </a:r>
          </a:p>
        </p:txBody>
      </p:sp>
      <p:sp>
        <p:nvSpPr>
          <p:cNvPr id="5" name="Text Placeholder 4">
            <a:extLst>
              <a:ext uri="{FF2B5EF4-FFF2-40B4-BE49-F238E27FC236}">
                <a16:creationId xmlns:a16="http://schemas.microsoft.com/office/drawing/2014/main" id="{6201282C-59BC-4F77-96B1-96EAC7667808}"/>
              </a:ext>
            </a:extLst>
          </p:cNvPr>
          <p:cNvSpPr>
            <a:spLocks noGrp="1"/>
          </p:cNvSpPr>
          <p:nvPr>
            <p:ph type="body" sz="quarter" idx="17"/>
          </p:nvPr>
        </p:nvSpPr>
        <p:spPr/>
        <p:txBody>
          <a:bodyPr/>
          <a:lstStyle/>
          <a:p>
            <a:r>
              <a:rPr lang="nb-NO" dirty="0"/>
              <a:t>The Norwegian Target Group Index (TGI)</a:t>
            </a:r>
          </a:p>
        </p:txBody>
      </p:sp>
      <p:sp>
        <p:nvSpPr>
          <p:cNvPr id="6" name="Text Placeholder 5">
            <a:extLst>
              <a:ext uri="{FF2B5EF4-FFF2-40B4-BE49-F238E27FC236}">
                <a16:creationId xmlns:a16="http://schemas.microsoft.com/office/drawing/2014/main" id="{33280F22-F31B-4DD2-BF22-0B3213E95D9D}"/>
              </a:ext>
            </a:extLst>
          </p:cNvPr>
          <p:cNvSpPr>
            <a:spLocks noGrp="1"/>
          </p:cNvSpPr>
          <p:nvPr>
            <p:ph type="body" sz="quarter" idx="18"/>
          </p:nvPr>
        </p:nvSpPr>
        <p:spPr/>
        <p:txBody>
          <a:bodyPr/>
          <a:lstStyle/>
          <a:p>
            <a:r>
              <a:rPr lang="en-GB" dirty="0"/>
              <a:t>*TGI = Target Group Index and an asset of Kantar</a:t>
            </a:r>
          </a:p>
        </p:txBody>
      </p:sp>
      <p:sp>
        <p:nvSpPr>
          <p:cNvPr id="8" name="Text Placeholder 21">
            <a:extLst>
              <a:ext uri="{FF2B5EF4-FFF2-40B4-BE49-F238E27FC236}">
                <a16:creationId xmlns:a16="http://schemas.microsoft.com/office/drawing/2014/main" id="{C6ADFBAB-9871-4388-AF39-9F1B81CF3D71}"/>
              </a:ext>
            </a:extLst>
          </p:cNvPr>
          <p:cNvSpPr txBox="1">
            <a:spLocks/>
          </p:cNvSpPr>
          <p:nvPr/>
        </p:nvSpPr>
        <p:spPr>
          <a:xfrm>
            <a:off x="360000" y="1324768"/>
            <a:ext cx="6388670" cy="4382982"/>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333333"/>
                </a:solidFill>
                <a:latin typeface="+mj-lt"/>
                <a:cs typeface="Kantar Brown Cyr Light" panose="020B0404020101010102" pitchFamily="34" charset="0"/>
              </a:rPr>
              <a:t>Norway’s largest survey about peoples media usage and consumption habits</a:t>
            </a:r>
          </a:p>
          <a:p>
            <a:r>
              <a:rPr lang="en-GB" sz="1400" dirty="0">
                <a:solidFill>
                  <a:srgbClr val="333333"/>
                </a:solidFill>
                <a:cs typeface="Kantar Brown Cyr Light" panose="020B0404020101010102" pitchFamily="34" charset="0"/>
              </a:rPr>
              <a:t>Do you want to understand the media- and consumption patterns of your target group? Or maybe you want to know what is the profile of your current customers? Or maybe you want to know which media are most relevant in order to reach consumers that consider brand as one of the alternatives to buy?</a:t>
            </a:r>
          </a:p>
          <a:p>
            <a:r>
              <a:rPr lang="en-GB" sz="1400" dirty="0">
                <a:solidFill>
                  <a:srgbClr val="333333"/>
                </a:solidFill>
                <a:cs typeface="Kantar Brown Cyr Light" panose="020B0404020101010102" pitchFamily="34" charset="0"/>
              </a:rPr>
              <a:t>Consumer &amp; Media, (the Norwegian TGI*), is Norway’s largest survey and data is collected continuously through the year. It gives you the possibility to compare different individual media towards each other, and to compare media usage directly with the consumers’ lifestyle, consumption habits, brand preference, purchasing plans, decision responsibilities at work, demographics and geographic. It is an important tool for media- and creative agencies, brand owners and governmental authorities for market and target group insights, and for selecting media in an advertising campaign.</a:t>
            </a:r>
          </a:p>
          <a:p>
            <a:r>
              <a:rPr lang="en-GB" sz="1400" dirty="0">
                <a:solidFill>
                  <a:srgbClr val="333333"/>
                </a:solidFill>
                <a:cs typeface="Kantar Brown Cyr Light" panose="020B0404020101010102" pitchFamily="34" charset="0"/>
              </a:rPr>
              <a:t>Data are presented in a software and you can have access to usage of the data through subscription, or we can tailor a report based on your current needs.</a:t>
            </a:r>
          </a:p>
        </p:txBody>
      </p:sp>
      <p:pic>
        <p:nvPicPr>
          <p:cNvPr id="9" name="Picture 8" descr="A picture containing sitting, person, table, little&#10;&#10;Description automatically generated">
            <a:extLst>
              <a:ext uri="{FF2B5EF4-FFF2-40B4-BE49-F238E27FC236}">
                <a16:creationId xmlns:a16="http://schemas.microsoft.com/office/drawing/2014/main" id="{DD18F024-BF20-45D3-A49F-EECB9F18FC73}"/>
              </a:ext>
            </a:extLst>
          </p:cNvPr>
          <p:cNvPicPr>
            <a:picLocks noChangeAspect="1"/>
          </p:cNvPicPr>
          <p:nvPr/>
        </p:nvPicPr>
        <p:blipFill>
          <a:blip r:embed="rId2"/>
          <a:stretch>
            <a:fillRect/>
          </a:stretch>
        </p:blipFill>
        <p:spPr>
          <a:xfrm>
            <a:off x="7106478" y="1202788"/>
            <a:ext cx="4729943" cy="3146144"/>
          </a:xfrm>
          <a:prstGeom prst="rect">
            <a:avLst/>
          </a:prstGeom>
        </p:spPr>
      </p:pic>
      <p:sp>
        <p:nvSpPr>
          <p:cNvPr id="10" name="Rectangle 9">
            <a:extLst>
              <a:ext uri="{FF2B5EF4-FFF2-40B4-BE49-F238E27FC236}">
                <a16:creationId xmlns:a16="http://schemas.microsoft.com/office/drawing/2014/main" id="{26D4F4D1-C2BB-40F9-AE46-763E03C23507}"/>
              </a:ext>
            </a:extLst>
          </p:cNvPr>
          <p:cNvSpPr/>
          <p:nvPr/>
        </p:nvSpPr>
        <p:spPr bwMode="ltGray">
          <a:xfrm>
            <a:off x="7104576" y="4403034"/>
            <a:ext cx="4824072" cy="154416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GB" sz="1200" b="1" dirty="0">
                <a:solidFill>
                  <a:srgbClr val="000000"/>
                </a:solidFill>
                <a:cs typeface="Kantar Brown Cyr" panose="020B0504020101010102" pitchFamily="34" charset="0"/>
              </a:rPr>
              <a:t>About Consumer &amp; Media</a:t>
            </a:r>
            <a:endParaRPr lang="en-GB" sz="1200" dirty="0">
              <a:solidFill>
                <a:srgbClr val="000000"/>
              </a:solidFill>
              <a:cs typeface="Kantar Brown Cyr Light" panose="020B0404020101010102" pitchFamily="34" charset="0"/>
            </a:endParaRPr>
          </a:p>
          <a:p>
            <a:pPr marL="171450" indent="-171450">
              <a:buFont typeface="Arial" panose="020B0604020202020204" pitchFamily="34" charset="0"/>
              <a:buChar char="•"/>
            </a:pPr>
            <a:r>
              <a:rPr lang="en-GB" sz="1200" dirty="0">
                <a:solidFill>
                  <a:srgbClr val="000000"/>
                </a:solidFill>
                <a:cs typeface="Kantar Brown Cyr Light" panose="020B0404020101010102" pitchFamily="34" charset="0"/>
              </a:rPr>
              <a:t>Established in 1988. Continuous updating of content to prevail relevance for insight deep dives.</a:t>
            </a:r>
          </a:p>
          <a:p>
            <a:pPr marL="171450" indent="-171450">
              <a:buFont typeface="Arial" panose="020B0604020202020204" pitchFamily="34" charset="0"/>
              <a:buChar char="•"/>
            </a:pPr>
            <a:r>
              <a:rPr lang="en-GB" sz="1200" dirty="0">
                <a:solidFill>
                  <a:srgbClr val="000000"/>
                </a:solidFill>
                <a:cs typeface="Kantar Brown Cyr Light" panose="020B0404020101010102" pitchFamily="34" charset="0"/>
              </a:rPr>
              <a:t>45 000 yearly interviews.</a:t>
            </a:r>
          </a:p>
          <a:p>
            <a:pPr marL="171450" indent="-171450">
              <a:buFont typeface="Arial" panose="020B0604020202020204" pitchFamily="34" charset="0"/>
              <a:buChar char="•"/>
            </a:pPr>
            <a:r>
              <a:rPr lang="en-GB" sz="1200" dirty="0">
                <a:solidFill>
                  <a:srgbClr val="000000"/>
                </a:solidFill>
                <a:cs typeface="Kantar Brown Cyr Light" panose="020B0404020101010102" pitchFamily="34" charset="0"/>
              </a:rPr>
              <a:t>Measures approx. 960 individual media brands/titles.</a:t>
            </a:r>
          </a:p>
          <a:p>
            <a:pPr marL="171450" indent="-171450">
              <a:buFont typeface="Arial" panose="020B0604020202020204" pitchFamily="34" charset="0"/>
              <a:buChar char="•"/>
            </a:pPr>
            <a:r>
              <a:rPr lang="en-GB" sz="1200" dirty="0">
                <a:solidFill>
                  <a:srgbClr val="000000"/>
                </a:solidFill>
                <a:cs typeface="Kantar Brown Cyr Light" panose="020B0404020101010102" pitchFamily="34" charset="0"/>
              </a:rPr>
              <a:t>Measures brand awareness and preference for approx. 1.900. brands across 175 categories.</a:t>
            </a:r>
          </a:p>
          <a:p>
            <a:pPr marL="171450" indent="-171450">
              <a:buFont typeface="Arial" panose="020B0604020202020204" pitchFamily="34" charset="0"/>
              <a:buChar char="•"/>
            </a:pPr>
            <a:r>
              <a:rPr lang="en-GB" sz="1200" dirty="0">
                <a:solidFill>
                  <a:srgbClr val="000000"/>
                </a:solidFill>
                <a:cs typeface="Kantar Brown Cyr Light" panose="020B0404020101010102" pitchFamily="34" charset="0"/>
              </a:rPr>
              <a:t>Measuring 120 attitude statements, 90 interests and 40 activities.</a:t>
            </a:r>
          </a:p>
        </p:txBody>
      </p:sp>
    </p:spTree>
    <p:extLst>
      <p:ext uri="{BB962C8B-B14F-4D97-AF65-F5344CB8AC3E}">
        <p14:creationId xmlns:p14="http://schemas.microsoft.com/office/powerpoint/2010/main" val="28700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5646A-AB7F-46AF-85C0-9C5BF46A40EC}"/>
              </a:ext>
            </a:extLst>
          </p:cNvPr>
          <p:cNvSpPr>
            <a:spLocks noGrp="1"/>
          </p:cNvSpPr>
          <p:nvPr>
            <p:ph idx="1"/>
          </p:nvPr>
        </p:nvSpPr>
        <p:spPr/>
        <p:txBody>
          <a:bodyPr/>
          <a:lstStyle/>
          <a:p>
            <a:pPr>
              <a:spcBef>
                <a:spcPts val="0"/>
              </a:spcBef>
              <a:spcAft>
                <a:spcPts val="1200"/>
              </a:spcAft>
            </a:pPr>
            <a:r>
              <a:rPr lang="en-GB" sz="1600" dirty="0">
                <a:ea typeface="Tahoma" pitchFamily="34" charset="0"/>
                <a:cs typeface="Tahoma" pitchFamily="34" charset="0"/>
              </a:rPr>
              <a:t>The Market Map divides consumers of </a:t>
            </a:r>
            <a:r>
              <a:rPr lang="en-GB" sz="1600" dirty="0" err="1">
                <a:ea typeface="Tahoma" pitchFamily="34" charset="0"/>
                <a:cs typeface="Tahoma" pitchFamily="34" charset="0"/>
              </a:rPr>
              <a:t>fmcg</a:t>
            </a:r>
            <a:r>
              <a:rPr lang="en-GB" sz="1600" dirty="0">
                <a:ea typeface="Tahoma" pitchFamily="34" charset="0"/>
                <a:cs typeface="Tahoma" pitchFamily="34" charset="0"/>
              </a:rPr>
              <a:t>, short term goods and shops into groups based on their awareness and experience with a particular brand. The model was an invention by the Norwegian </a:t>
            </a:r>
            <a:r>
              <a:rPr lang="nb-NO" sz="1600" dirty="0">
                <a:ea typeface="Tahoma" pitchFamily="34" charset="0"/>
                <a:cs typeface="Tahoma" pitchFamily="34" charset="0"/>
              </a:rPr>
              <a:t>Otto Ottesen in 1977 </a:t>
            </a:r>
            <a:r>
              <a:rPr lang="en-GB" sz="1600" dirty="0">
                <a:ea typeface="Tahoma" pitchFamily="34" charset="0"/>
                <a:cs typeface="Tahoma" pitchFamily="34" charset="0"/>
              </a:rPr>
              <a:t>who then worked as a professor at Copenhagen Business School.</a:t>
            </a:r>
          </a:p>
          <a:p>
            <a:pPr>
              <a:spcBef>
                <a:spcPts val="0"/>
              </a:spcBef>
              <a:spcAft>
                <a:spcPts val="1200"/>
              </a:spcAft>
            </a:pPr>
            <a:r>
              <a:rPr lang="en-GB" sz="1600" dirty="0">
                <a:ea typeface="Tahoma" pitchFamily="34" charset="0"/>
                <a:cs typeface="Tahoma" pitchFamily="34" charset="0"/>
              </a:rPr>
              <a:t>The map builds on the simple assumption that a brand needs to be known to consumers, tried and a preferred choice for customers to become loyal. Brand awareness and rial are the starting points. Then it is central to know how consumers perceive the brand. The map helps marketeers to detect which areas to focus on to stimulate brand growth.</a:t>
            </a:r>
            <a:endParaRPr lang="nb-NO" sz="1600" dirty="0">
              <a:ea typeface="Tahoma" pitchFamily="34" charset="0"/>
              <a:cs typeface="Tahoma" pitchFamily="34" charset="0"/>
            </a:endParaRPr>
          </a:p>
          <a:p>
            <a:pPr lvl="0">
              <a:spcBef>
                <a:spcPts val="0"/>
              </a:spcBef>
              <a:spcAft>
                <a:spcPts val="1200"/>
              </a:spcAft>
            </a:pPr>
            <a:r>
              <a:rPr lang="nb-NO" sz="1600" dirty="0">
                <a:ea typeface="Tahoma" pitchFamily="34" charset="0"/>
                <a:cs typeface="Tahoma" pitchFamily="34" charset="0"/>
              </a:rPr>
              <a:t>Input variables for The </a:t>
            </a:r>
            <a:r>
              <a:rPr lang="en-GB" sz="1600" dirty="0">
                <a:ea typeface="Tahoma" pitchFamily="34" charset="0"/>
                <a:cs typeface="Tahoma" pitchFamily="34" charset="0"/>
              </a:rPr>
              <a:t>Market Map</a:t>
            </a:r>
            <a:r>
              <a:rPr lang="nb-NO" dirty="0">
                <a:ea typeface="Tahoma" pitchFamily="34" charset="0"/>
                <a:cs typeface="Tahoma" pitchFamily="34" charset="0"/>
              </a:rPr>
              <a:t>:</a:t>
            </a:r>
          </a:p>
          <a:p>
            <a:pPr marL="285750" indent="-285750">
              <a:spcBef>
                <a:spcPts val="0"/>
              </a:spcBef>
              <a:spcAft>
                <a:spcPts val="600"/>
              </a:spcAft>
              <a:buFont typeface="Arial" panose="020B0604020202020204" pitchFamily="34" charset="0"/>
              <a:buChar char="•"/>
            </a:pPr>
            <a:r>
              <a:rPr lang="en-GB" dirty="0"/>
              <a:t>Brand Awareness</a:t>
            </a:r>
          </a:p>
          <a:p>
            <a:pPr marL="285750" indent="-285750">
              <a:spcBef>
                <a:spcPts val="0"/>
              </a:spcBef>
              <a:spcAft>
                <a:spcPts val="600"/>
              </a:spcAft>
              <a:buFont typeface="Arial" panose="020B0604020202020204" pitchFamily="34" charset="0"/>
              <a:buChar char="•"/>
            </a:pPr>
            <a:r>
              <a:rPr lang="en-GB" dirty="0"/>
              <a:t>Trial</a:t>
            </a:r>
          </a:p>
          <a:p>
            <a:pPr marL="285750" indent="-285750">
              <a:spcBef>
                <a:spcPts val="0"/>
              </a:spcBef>
              <a:spcAft>
                <a:spcPts val="600"/>
              </a:spcAft>
              <a:buFont typeface="Arial" panose="020B0604020202020204" pitchFamily="34" charset="0"/>
              <a:buChar char="•"/>
            </a:pPr>
            <a:r>
              <a:rPr lang="en-GB" dirty="0"/>
              <a:t>Evaluation (preference, indifferent or rejection)</a:t>
            </a:r>
          </a:p>
          <a:p>
            <a:endParaRPr lang="nb-NO" dirty="0"/>
          </a:p>
        </p:txBody>
      </p:sp>
      <p:sp>
        <p:nvSpPr>
          <p:cNvPr id="4" name="Title 3">
            <a:extLst>
              <a:ext uri="{FF2B5EF4-FFF2-40B4-BE49-F238E27FC236}">
                <a16:creationId xmlns:a16="http://schemas.microsoft.com/office/drawing/2014/main" id="{8F473F02-84B9-434E-9942-8F7C21488681}"/>
              </a:ext>
            </a:extLst>
          </p:cNvPr>
          <p:cNvSpPr>
            <a:spLocks noGrp="1"/>
          </p:cNvSpPr>
          <p:nvPr>
            <p:ph type="title"/>
          </p:nvPr>
        </p:nvSpPr>
        <p:spPr/>
        <p:txBody>
          <a:bodyPr/>
          <a:lstStyle/>
          <a:p>
            <a:r>
              <a:rPr lang="en-GB" sz="2400" dirty="0"/>
              <a:t>Market map</a:t>
            </a:r>
          </a:p>
        </p:txBody>
      </p:sp>
      <p:sp>
        <p:nvSpPr>
          <p:cNvPr id="5" name="Text Placeholder 4">
            <a:extLst>
              <a:ext uri="{FF2B5EF4-FFF2-40B4-BE49-F238E27FC236}">
                <a16:creationId xmlns:a16="http://schemas.microsoft.com/office/drawing/2014/main" id="{D032B1D2-A7C3-430C-95A5-9E5D3F14A58F}"/>
              </a:ext>
            </a:extLst>
          </p:cNvPr>
          <p:cNvSpPr>
            <a:spLocks noGrp="1"/>
          </p:cNvSpPr>
          <p:nvPr>
            <p:ph type="body" sz="quarter" idx="17"/>
          </p:nvPr>
        </p:nvSpPr>
        <p:spPr/>
        <p:txBody>
          <a:bodyPr/>
          <a:lstStyle/>
          <a:p>
            <a:r>
              <a:rPr lang="en-GB" dirty="0"/>
              <a:t>Identifies the unsolved communication tasks for a brand (</a:t>
            </a:r>
            <a:r>
              <a:rPr lang="en-GB" dirty="0" err="1"/>
              <a:t>fmcg</a:t>
            </a:r>
            <a:r>
              <a:rPr lang="en-GB" dirty="0"/>
              <a:t> and other short-term goods)</a:t>
            </a:r>
          </a:p>
        </p:txBody>
      </p:sp>
      <p:sp>
        <p:nvSpPr>
          <p:cNvPr id="6" name="Text Placeholder 5">
            <a:extLst>
              <a:ext uri="{FF2B5EF4-FFF2-40B4-BE49-F238E27FC236}">
                <a16:creationId xmlns:a16="http://schemas.microsoft.com/office/drawing/2014/main" id="{30987B51-455F-41CC-81C7-74FDF016C3BF}"/>
              </a:ext>
            </a:extLst>
          </p:cNvPr>
          <p:cNvSpPr>
            <a:spLocks noGrp="1"/>
          </p:cNvSpPr>
          <p:nvPr>
            <p:ph type="body" sz="quarter" idx="18"/>
          </p:nvPr>
        </p:nvSpPr>
        <p:spPr/>
        <p:txBody>
          <a:bodyPr/>
          <a:lstStyle/>
          <a:p>
            <a:endParaRPr lang="nb-NO"/>
          </a:p>
        </p:txBody>
      </p:sp>
      <p:pic>
        <p:nvPicPr>
          <p:cNvPr id="7" name="Content Placeholder 6">
            <a:extLst>
              <a:ext uri="{FF2B5EF4-FFF2-40B4-BE49-F238E27FC236}">
                <a16:creationId xmlns:a16="http://schemas.microsoft.com/office/drawing/2014/main" id="{74494DBA-76CD-4538-AD82-89CBABED6CF0}"/>
              </a:ext>
            </a:extLst>
          </p:cNvPr>
          <p:cNvPicPr>
            <a:picLocks noGrp="1" noChangeAspect="1"/>
          </p:cNvPicPr>
          <p:nvPr>
            <p:ph sz="quarter" idx="14"/>
          </p:nvPr>
        </p:nvPicPr>
        <p:blipFill rotWithShape="1">
          <a:blip r:embed="rId2"/>
          <a:srcRect r="23076"/>
          <a:stretch/>
        </p:blipFill>
        <p:spPr>
          <a:xfrm>
            <a:off x="6375903" y="1708150"/>
            <a:ext cx="5258382" cy="4003675"/>
          </a:xfrm>
          <a:prstGeom prst="rect">
            <a:avLst/>
          </a:prstGeom>
          <a:solidFill>
            <a:srgbClr val="E6E6E6"/>
          </a:solidFill>
          <a:ln>
            <a:noFill/>
          </a:ln>
        </p:spPr>
      </p:pic>
      <p:sp>
        <p:nvSpPr>
          <p:cNvPr id="9" name="TextBox 8">
            <a:extLst>
              <a:ext uri="{FF2B5EF4-FFF2-40B4-BE49-F238E27FC236}">
                <a16:creationId xmlns:a16="http://schemas.microsoft.com/office/drawing/2014/main" id="{C52A3022-8A38-456A-AE4D-46DC9C6F397B}"/>
              </a:ext>
            </a:extLst>
          </p:cNvPr>
          <p:cNvSpPr txBox="1"/>
          <p:nvPr/>
        </p:nvSpPr>
        <p:spPr>
          <a:xfrm>
            <a:off x="9511817" y="2245530"/>
            <a:ext cx="872034" cy="153888"/>
          </a:xfrm>
          <a:prstGeom prst="rect">
            <a:avLst/>
          </a:prstGeom>
          <a:solidFill>
            <a:schemeClr val="bg1"/>
          </a:solidFill>
        </p:spPr>
        <p:txBody>
          <a:bodyPr wrap="none" lIns="0" tIns="0" rIns="0" bIns="0" rtlCol="0">
            <a:spAutoFit/>
          </a:bodyPr>
          <a:lstStyle/>
          <a:p>
            <a:pPr algn="r"/>
            <a:r>
              <a:rPr lang="en-GB" sz="1000" dirty="0">
                <a:solidFill>
                  <a:srgbClr val="000000"/>
                </a:solidFill>
              </a:rPr>
              <a:t>  56% Unaware</a:t>
            </a:r>
          </a:p>
        </p:txBody>
      </p:sp>
      <p:sp>
        <p:nvSpPr>
          <p:cNvPr id="10" name="TextBox 9">
            <a:extLst>
              <a:ext uri="{FF2B5EF4-FFF2-40B4-BE49-F238E27FC236}">
                <a16:creationId xmlns:a16="http://schemas.microsoft.com/office/drawing/2014/main" id="{C5A54EAF-6B61-4FE0-A9C5-01E25EB8735E}"/>
              </a:ext>
            </a:extLst>
          </p:cNvPr>
          <p:cNvSpPr txBox="1"/>
          <p:nvPr/>
        </p:nvSpPr>
        <p:spPr>
          <a:xfrm>
            <a:off x="7432154" y="4664983"/>
            <a:ext cx="899285" cy="153888"/>
          </a:xfrm>
          <a:prstGeom prst="rect">
            <a:avLst/>
          </a:prstGeom>
          <a:solidFill>
            <a:srgbClr val="A0DAF9"/>
          </a:solidFill>
        </p:spPr>
        <p:txBody>
          <a:bodyPr wrap="none" lIns="0" tIns="0" rIns="0" bIns="0" rtlCol="0">
            <a:spAutoFit/>
          </a:bodyPr>
          <a:lstStyle/>
          <a:p>
            <a:r>
              <a:rPr lang="en-GB" sz="1000" dirty="0">
                <a:solidFill>
                  <a:srgbClr val="000000"/>
                </a:solidFill>
              </a:rPr>
              <a:t> 24% - not tried </a:t>
            </a:r>
          </a:p>
        </p:txBody>
      </p:sp>
      <p:sp>
        <p:nvSpPr>
          <p:cNvPr id="11" name="TextBox 10">
            <a:extLst>
              <a:ext uri="{FF2B5EF4-FFF2-40B4-BE49-F238E27FC236}">
                <a16:creationId xmlns:a16="http://schemas.microsoft.com/office/drawing/2014/main" id="{77F6DAE5-7FAF-4F75-A068-92AB8BEECEA7}"/>
              </a:ext>
            </a:extLst>
          </p:cNvPr>
          <p:cNvSpPr txBox="1"/>
          <p:nvPr/>
        </p:nvSpPr>
        <p:spPr>
          <a:xfrm>
            <a:off x="6149136" y="3070468"/>
            <a:ext cx="915315" cy="153888"/>
          </a:xfrm>
          <a:prstGeom prst="rect">
            <a:avLst/>
          </a:prstGeom>
          <a:solidFill>
            <a:schemeClr val="bg1"/>
          </a:solidFill>
        </p:spPr>
        <p:txBody>
          <a:bodyPr wrap="none" lIns="0" tIns="0" rIns="0" bIns="0" rtlCol="0">
            <a:spAutoFit/>
          </a:bodyPr>
          <a:lstStyle/>
          <a:p>
            <a:pPr algn="r"/>
            <a:r>
              <a:rPr lang="en-GB" sz="1000" dirty="0">
                <a:solidFill>
                  <a:srgbClr val="000000"/>
                </a:solidFill>
              </a:rPr>
              <a:t>20%- Have tried</a:t>
            </a:r>
          </a:p>
        </p:txBody>
      </p:sp>
      <p:sp>
        <p:nvSpPr>
          <p:cNvPr id="12" name="TextBox 11">
            <a:extLst>
              <a:ext uri="{FF2B5EF4-FFF2-40B4-BE49-F238E27FC236}">
                <a16:creationId xmlns:a16="http://schemas.microsoft.com/office/drawing/2014/main" id="{CD94E82C-BD77-48B5-8517-FFE7B476AB41}"/>
              </a:ext>
            </a:extLst>
          </p:cNvPr>
          <p:cNvSpPr txBox="1"/>
          <p:nvPr/>
        </p:nvSpPr>
        <p:spPr>
          <a:xfrm>
            <a:off x="8978134" y="1663598"/>
            <a:ext cx="2208026" cy="153888"/>
          </a:xfrm>
          <a:prstGeom prst="rect">
            <a:avLst/>
          </a:prstGeom>
          <a:solidFill>
            <a:schemeClr val="bg1"/>
          </a:solidFill>
        </p:spPr>
        <p:txBody>
          <a:bodyPr wrap="square" lIns="0" tIns="0" rIns="0" bIns="0" rtlCol="0">
            <a:spAutoFit/>
          </a:bodyPr>
          <a:lstStyle/>
          <a:p>
            <a:r>
              <a:rPr lang="en-GB" sz="1000" b="1" dirty="0">
                <a:solidFill>
                  <a:schemeClr val="accent6">
                    <a:lumMod val="50000"/>
                  </a:schemeClr>
                </a:solidFill>
              </a:rPr>
              <a:t>BRAND: </a:t>
            </a:r>
            <a:r>
              <a:rPr lang="en-GB" sz="1000" b="1" dirty="0" err="1">
                <a:solidFill>
                  <a:schemeClr val="accent6">
                    <a:lumMod val="50000"/>
                  </a:schemeClr>
                </a:solidFill>
              </a:rPr>
              <a:t>Oatly</a:t>
            </a:r>
            <a:r>
              <a:rPr lang="en-GB" sz="1000" b="1" dirty="0">
                <a:solidFill>
                  <a:schemeClr val="accent6">
                    <a:lumMod val="50000"/>
                  </a:schemeClr>
                </a:solidFill>
              </a:rPr>
              <a:t> (milk </a:t>
            </a:r>
            <a:r>
              <a:rPr lang="en-GB" sz="1000" b="1" dirty="0" err="1">
                <a:solidFill>
                  <a:schemeClr val="accent6">
                    <a:lumMod val="50000"/>
                  </a:schemeClr>
                </a:solidFill>
              </a:rPr>
              <a:t>oatdrink</a:t>
            </a:r>
            <a:r>
              <a:rPr lang="en-GB" sz="1000" b="1" dirty="0">
                <a:solidFill>
                  <a:schemeClr val="accent6">
                    <a:lumMod val="50000"/>
                  </a:schemeClr>
                </a:solidFill>
              </a:rPr>
              <a:t>)</a:t>
            </a:r>
          </a:p>
        </p:txBody>
      </p:sp>
      <p:sp>
        <p:nvSpPr>
          <p:cNvPr id="13" name="TextBox 12">
            <a:extLst>
              <a:ext uri="{FF2B5EF4-FFF2-40B4-BE49-F238E27FC236}">
                <a16:creationId xmlns:a16="http://schemas.microsoft.com/office/drawing/2014/main" id="{5A45DB7D-3C13-4C0C-B348-4E6748DEFE7A}"/>
              </a:ext>
            </a:extLst>
          </p:cNvPr>
          <p:cNvSpPr txBox="1"/>
          <p:nvPr/>
        </p:nvSpPr>
        <p:spPr>
          <a:xfrm>
            <a:off x="10409251" y="5020283"/>
            <a:ext cx="1417623" cy="688256"/>
          </a:xfrm>
          <a:prstGeom prst="rect">
            <a:avLst/>
          </a:prstGeom>
          <a:solidFill>
            <a:schemeClr val="bg1"/>
          </a:solidFill>
          <a:ln>
            <a:solidFill>
              <a:schemeClr val="tx1">
                <a:lumMod val="75000"/>
              </a:schemeClr>
            </a:solidFill>
          </a:ln>
        </p:spPr>
        <p:txBody>
          <a:bodyPr wrap="none" lIns="36000" tIns="36000" rIns="36000" bIns="36000" rtlCol="0">
            <a:spAutoFit/>
          </a:bodyPr>
          <a:lstStyle/>
          <a:p>
            <a:r>
              <a:rPr lang="en-GB" sz="1000" dirty="0">
                <a:solidFill>
                  <a:srgbClr val="000000"/>
                </a:solidFill>
              </a:rPr>
              <a:t>Trial share: 46%</a:t>
            </a:r>
          </a:p>
          <a:p>
            <a:r>
              <a:rPr lang="en-GB" sz="1000" dirty="0">
                <a:solidFill>
                  <a:srgbClr val="000000"/>
                </a:solidFill>
              </a:rPr>
              <a:t>Share preference: 12%</a:t>
            </a:r>
          </a:p>
          <a:p>
            <a:r>
              <a:rPr lang="en-GB" sz="1000" dirty="0">
                <a:solidFill>
                  <a:srgbClr val="000000"/>
                </a:solidFill>
              </a:rPr>
              <a:t>Share indifferent: 50%</a:t>
            </a:r>
          </a:p>
          <a:p>
            <a:r>
              <a:rPr lang="en-GB" sz="1000" dirty="0">
                <a:solidFill>
                  <a:srgbClr val="000000"/>
                </a:solidFill>
              </a:rPr>
              <a:t>Share rejection: 39%</a:t>
            </a:r>
          </a:p>
        </p:txBody>
      </p:sp>
      <p:sp>
        <p:nvSpPr>
          <p:cNvPr id="20" name="TextBox 19">
            <a:extLst>
              <a:ext uri="{FF2B5EF4-FFF2-40B4-BE49-F238E27FC236}">
                <a16:creationId xmlns:a16="http://schemas.microsoft.com/office/drawing/2014/main" id="{1C477C56-9772-490E-AC72-FC1298A30334}"/>
              </a:ext>
            </a:extLst>
          </p:cNvPr>
          <p:cNvSpPr txBox="1"/>
          <p:nvPr/>
        </p:nvSpPr>
        <p:spPr>
          <a:xfrm>
            <a:off x="7523526" y="2242244"/>
            <a:ext cx="758221" cy="153888"/>
          </a:xfrm>
          <a:prstGeom prst="rect">
            <a:avLst/>
          </a:prstGeom>
          <a:solidFill>
            <a:schemeClr val="bg1"/>
          </a:solidFill>
        </p:spPr>
        <p:txBody>
          <a:bodyPr wrap="none" lIns="0" tIns="0" rIns="0" bIns="0" rtlCol="0">
            <a:spAutoFit/>
          </a:bodyPr>
          <a:lstStyle/>
          <a:p>
            <a:pPr algn="r"/>
            <a:r>
              <a:rPr lang="en-GB" sz="1000" dirty="0">
                <a:solidFill>
                  <a:srgbClr val="000000"/>
                </a:solidFill>
              </a:rPr>
              <a:t>   44% Aware</a:t>
            </a:r>
          </a:p>
        </p:txBody>
      </p:sp>
      <p:sp>
        <p:nvSpPr>
          <p:cNvPr id="21" name="TextBox 20">
            <a:extLst>
              <a:ext uri="{FF2B5EF4-FFF2-40B4-BE49-F238E27FC236}">
                <a16:creationId xmlns:a16="http://schemas.microsoft.com/office/drawing/2014/main" id="{0D293938-F080-4967-8EB4-EF08CE17876E}"/>
              </a:ext>
            </a:extLst>
          </p:cNvPr>
          <p:cNvSpPr txBox="1"/>
          <p:nvPr/>
        </p:nvSpPr>
        <p:spPr>
          <a:xfrm>
            <a:off x="7493858" y="3552052"/>
            <a:ext cx="795090" cy="153888"/>
          </a:xfrm>
          <a:prstGeom prst="rect">
            <a:avLst/>
          </a:prstGeom>
          <a:solidFill>
            <a:srgbClr val="FD4000"/>
          </a:solidFill>
          <a:ln>
            <a:noFill/>
          </a:ln>
        </p:spPr>
        <p:txBody>
          <a:bodyPr wrap="none" lIns="0" tIns="0" rIns="0" bIns="0" rtlCol="0">
            <a:spAutoFit/>
          </a:bodyPr>
          <a:lstStyle/>
          <a:p>
            <a:pPr algn="r"/>
            <a:r>
              <a:rPr lang="en-GB" sz="1000" dirty="0">
                <a:solidFill>
                  <a:srgbClr val="000000"/>
                </a:solidFill>
              </a:rPr>
              <a:t>  8% - Rejects</a:t>
            </a:r>
          </a:p>
        </p:txBody>
      </p:sp>
      <p:sp>
        <p:nvSpPr>
          <p:cNvPr id="22" name="TextBox 21">
            <a:extLst>
              <a:ext uri="{FF2B5EF4-FFF2-40B4-BE49-F238E27FC236}">
                <a16:creationId xmlns:a16="http://schemas.microsoft.com/office/drawing/2014/main" id="{E35C89B2-84A5-41AB-B568-324254162594}"/>
              </a:ext>
            </a:extLst>
          </p:cNvPr>
          <p:cNvSpPr txBox="1"/>
          <p:nvPr/>
        </p:nvSpPr>
        <p:spPr>
          <a:xfrm>
            <a:off x="7382460" y="2874178"/>
            <a:ext cx="998671" cy="153888"/>
          </a:xfrm>
          <a:prstGeom prst="rect">
            <a:avLst/>
          </a:prstGeom>
          <a:solidFill>
            <a:srgbClr val="F7E277"/>
          </a:solidFill>
        </p:spPr>
        <p:txBody>
          <a:bodyPr wrap="none" lIns="0" tIns="0" rIns="0" bIns="0" rtlCol="0">
            <a:spAutoFit/>
          </a:bodyPr>
          <a:lstStyle/>
          <a:p>
            <a:pPr algn="ctr"/>
            <a:r>
              <a:rPr lang="en-GB" sz="1000" dirty="0">
                <a:solidFill>
                  <a:srgbClr val="000000"/>
                </a:solidFill>
              </a:rPr>
              <a:t> 10% - Indifferent </a:t>
            </a:r>
          </a:p>
        </p:txBody>
      </p:sp>
      <p:sp>
        <p:nvSpPr>
          <p:cNvPr id="23" name="TextBox 22">
            <a:extLst>
              <a:ext uri="{FF2B5EF4-FFF2-40B4-BE49-F238E27FC236}">
                <a16:creationId xmlns:a16="http://schemas.microsoft.com/office/drawing/2014/main" id="{014AA223-6E1A-4076-9E09-A0E920AF2054}"/>
              </a:ext>
            </a:extLst>
          </p:cNvPr>
          <p:cNvSpPr txBox="1"/>
          <p:nvPr/>
        </p:nvSpPr>
        <p:spPr>
          <a:xfrm>
            <a:off x="7385667" y="2412688"/>
            <a:ext cx="992259" cy="153888"/>
          </a:xfrm>
          <a:prstGeom prst="rect">
            <a:avLst/>
          </a:prstGeom>
          <a:solidFill>
            <a:srgbClr val="90BD3C"/>
          </a:solidFill>
        </p:spPr>
        <p:txBody>
          <a:bodyPr wrap="none" lIns="0" tIns="0" rIns="0" bIns="0" rtlCol="0">
            <a:spAutoFit/>
          </a:bodyPr>
          <a:lstStyle/>
          <a:p>
            <a:pPr algn="ctr"/>
            <a:r>
              <a:rPr lang="en-GB" sz="1000" dirty="0">
                <a:solidFill>
                  <a:srgbClr val="000000"/>
                </a:solidFill>
              </a:rPr>
              <a:t> 2% - Preference </a:t>
            </a:r>
          </a:p>
        </p:txBody>
      </p:sp>
    </p:spTree>
    <p:extLst>
      <p:ext uri="{BB962C8B-B14F-4D97-AF65-F5344CB8AC3E}">
        <p14:creationId xmlns:p14="http://schemas.microsoft.com/office/powerpoint/2010/main" val="31929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5646A-AB7F-46AF-85C0-9C5BF46A40EC}"/>
              </a:ext>
            </a:extLst>
          </p:cNvPr>
          <p:cNvSpPr>
            <a:spLocks noGrp="1"/>
          </p:cNvSpPr>
          <p:nvPr>
            <p:ph idx="1"/>
          </p:nvPr>
        </p:nvSpPr>
        <p:spPr/>
        <p:txBody>
          <a:bodyPr/>
          <a:lstStyle/>
          <a:p>
            <a:pPr lvl="0">
              <a:spcBef>
                <a:spcPts val="0"/>
              </a:spcBef>
              <a:spcAft>
                <a:spcPts val="1200"/>
              </a:spcAft>
            </a:pPr>
            <a:r>
              <a:rPr lang="en-GB" sz="1600" dirty="0">
                <a:ea typeface="Tahoma" pitchFamily="34" charset="0"/>
                <a:cs typeface="Tahoma" pitchFamily="34" charset="0"/>
              </a:rPr>
              <a:t>The Communication Map divides consumers of durables and capital goods into groups based on their awareness and evaluation of a particular brand.</a:t>
            </a:r>
            <a:endParaRPr lang="nb-NO" sz="1600" dirty="0">
              <a:ea typeface="Tahoma" pitchFamily="34" charset="0"/>
              <a:cs typeface="Tahoma" pitchFamily="34" charset="0"/>
            </a:endParaRPr>
          </a:p>
          <a:p>
            <a:pPr lvl="0">
              <a:spcBef>
                <a:spcPts val="0"/>
              </a:spcBef>
              <a:spcAft>
                <a:spcPts val="1200"/>
              </a:spcAft>
            </a:pPr>
            <a:r>
              <a:rPr lang="en-GB" sz="1600" dirty="0">
                <a:ea typeface="Tahoma" pitchFamily="34" charset="0"/>
                <a:cs typeface="Tahoma" pitchFamily="34" charset="0"/>
              </a:rPr>
              <a:t>For durables we usually do not see repetitive repurchase. A consumers own experience are therefore quite limited. Information about brand consciousness and if it is part of a consumers evoked set are of vital importance for a marketeer. It is vital for a marketeer to have a clear picture of this context in order to put in place an effective communication strategy.</a:t>
            </a:r>
          </a:p>
          <a:p>
            <a:pPr lvl="0">
              <a:spcBef>
                <a:spcPts val="0"/>
              </a:spcBef>
              <a:spcAft>
                <a:spcPts val="1200"/>
              </a:spcAft>
            </a:pPr>
            <a:r>
              <a:rPr lang="en-GB" sz="1600" dirty="0">
                <a:ea typeface="Tahoma" pitchFamily="34" charset="0"/>
                <a:cs typeface="Tahoma" pitchFamily="34" charset="0"/>
              </a:rPr>
              <a:t>The model breaks down the path to purchase from brand awareness, via brand consideration, to purchase intention. The input variables for The Market Map are:</a:t>
            </a:r>
          </a:p>
          <a:p>
            <a:pPr marL="285750" indent="-285750">
              <a:spcBef>
                <a:spcPts val="0"/>
              </a:spcBef>
              <a:spcAft>
                <a:spcPts val="600"/>
              </a:spcAft>
              <a:buFont typeface="Arial" panose="020B0604020202020204" pitchFamily="34" charset="0"/>
              <a:buChar char="•"/>
            </a:pPr>
            <a:r>
              <a:rPr lang="en-GB" dirty="0"/>
              <a:t>Brand Awareness</a:t>
            </a:r>
          </a:p>
          <a:p>
            <a:pPr marL="285750" indent="-285750">
              <a:spcBef>
                <a:spcPts val="0"/>
              </a:spcBef>
              <a:spcAft>
                <a:spcPts val="600"/>
              </a:spcAft>
              <a:buFont typeface="Arial" panose="020B0604020202020204" pitchFamily="34" charset="0"/>
              <a:buChar char="•"/>
            </a:pPr>
            <a:r>
              <a:rPr lang="en-GB" dirty="0"/>
              <a:t>Evoked set (consideration set)</a:t>
            </a:r>
          </a:p>
          <a:p>
            <a:pPr marL="285750" indent="-285750">
              <a:spcBef>
                <a:spcPts val="0"/>
              </a:spcBef>
              <a:spcAft>
                <a:spcPts val="600"/>
              </a:spcAft>
              <a:buFont typeface="Arial" panose="020B0604020202020204" pitchFamily="34" charset="0"/>
              <a:buChar char="•"/>
            </a:pPr>
            <a:r>
              <a:rPr lang="en-GB" dirty="0"/>
              <a:t>Will choose (purchase intention)</a:t>
            </a:r>
          </a:p>
          <a:p>
            <a:endParaRPr lang="nb-NO" sz="1600" dirty="0"/>
          </a:p>
        </p:txBody>
      </p:sp>
      <p:sp>
        <p:nvSpPr>
          <p:cNvPr id="4" name="Title 3">
            <a:extLst>
              <a:ext uri="{FF2B5EF4-FFF2-40B4-BE49-F238E27FC236}">
                <a16:creationId xmlns:a16="http://schemas.microsoft.com/office/drawing/2014/main" id="{8F473F02-84B9-434E-9942-8F7C21488681}"/>
              </a:ext>
            </a:extLst>
          </p:cNvPr>
          <p:cNvSpPr>
            <a:spLocks noGrp="1"/>
          </p:cNvSpPr>
          <p:nvPr>
            <p:ph type="title"/>
          </p:nvPr>
        </p:nvSpPr>
        <p:spPr/>
        <p:txBody>
          <a:bodyPr/>
          <a:lstStyle/>
          <a:p>
            <a:r>
              <a:rPr lang="en-GB" sz="2400" dirty="0"/>
              <a:t>Communication map</a:t>
            </a:r>
          </a:p>
        </p:txBody>
      </p:sp>
      <p:sp>
        <p:nvSpPr>
          <p:cNvPr id="5" name="Text Placeholder 4">
            <a:extLst>
              <a:ext uri="{FF2B5EF4-FFF2-40B4-BE49-F238E27FC236}">
                <a16:creationId xmlns:a16="http://schemas.microsoft.com/office/drawing/2014/main" id="{D032B1D2-A7C3-430C-95A5-9E5D3F14A58F}"/>
              </a:ext>
            </a:extLst>
          </p:cNvPr>
          <p:cNvSpPr>
            <a:spLocks noGrp="1"/>
          </p:cNvSpPr>
          <p:nvPr>
            <p:ph type="body" sz="quarter" idx="17"/>
          </p:nvPr>
        </p:nvSpPr>
        <p:spPr/>
        <p:txBody>
          <a:bodyPr/>
          <a:lstStyle/>
          <a:p>
            <a:r>
              <a:rPr lang="en-GB" dirty="0"/>
              <a:t>Identifies the unsolved communication tasks for a brand (durables/capital goods)</a:t>
            </a:r>
          </a:p>
        </p:txBody>
      </p:sp>
      <p:sp>
        <p:nvSpPr>
          <p:cNvPr id="6" name="Text Placeholder 5">
            <a:extLst>
              <a:ext uri="{FF2B5EF4-FFF2-40B4-BE49-F238E27FC236}">
                <a16:creationId xmlns:a16="http://schemas.microsoft.com/office/drawing/2014/main" id="{30987B51-455F-41CC-81C7-74FDF016C3BF}"/>
              </a:ext>
            </a:extLst>
          </p:cNvPr>
          <p:cNvSpPr>
            <a:spLocks noGrp="1"/>
          </p:cNvSpPr>
          <p:nvPr>
            <p:ph type="body" sz="quarter" idx="18"/>
          </p:nvPr>
        </p:nvSpPr>
        <p:spPr/>
        <p:txBody>
          <a:bodyPr/>
          <a:lstStyle/>
          <a:p>
            <a:endParaRPr lang="nb-NO"/>
          </a:p>
        </p:txBody>
      </p:sp>
      <p:pic>
        <p:nvPicPr>
          <p:cNvPr id="20" name="Content Placeholder 19">
            <a:extLst>
              <a:ext uri="{FF2B5EF4-FFF2-40B4-BE49-F238E27FC236}">
                <a16:creationId xmlns:a16="http://schemas.microsoft.com/office/drawing/2014/main" id="{8FBF6758-99C0-47B0-A0F5-5AF687324F8D}"/>
              </a:ext>
            </a:extLst>
          </p:cNvPr>
          <p:cNvPicPr>
            <a:picLocks noGrp="1" noChangeAspect="1"/>
          </p:cNvPicPr>
          <p:nvPr>
            <p:ph sz="quarter" idx="14"/>
          </p:nvPr>
        </p:nvPicPr>
        <p:blipFill>
          <a:blip r:embed="rId2"/>
          <a:stretch>
            <a:fillRect/>
          </a:stretch>
        </p:blipFill>
        <p:spPr>
          <a:xfrm>
            <a:off x="6414210" y="1708150"/>
            <a:ext cx="5181767" cy="4003675"/>
          </a:xfrm>
          <a:prstGeom prst="rect">
            <a:avLst/>
          </a:prstGeom>
        </p:spPr>
      </p:pic>
      <p:grpSp>
        <p:nvGrpSpPr>
          <p:cNvPr id="7" name="Group 6">
            <a:extLst>
              <a:ext uri="{FF2B5EF4-FFF2-40B4-BE49-F238E27FC236}">
                <a16:creationId xmlns:a16="http://schemas.microsoft.com/office/drawing/2014/main" id="{D1CA96C4-DD6C-4990-AE66-E2377A75F57B}"/>
              </a:ext>
            </a:extLst>
          </p:cNvPr>
          <p:cNvGrpSpPr/>
          <p:nvPr/>
        </p:nvGrpSpPr>
        <p:grpSpPr>
          <a:xfrm>
            <a:off x="6414210" y="1666285"/>
            <a:ext cx="5211798" cy="4086716"/>
            <a:chOff x="6414210" y="1666285"/>
            <a:chExt cx="5211798" cy="4086716"/>
          </a:xfrm>
        </p:grpSpPr>
        <p:sp>
          <p:nvSpPr>
            <p:cNvPr id="3" name="TextBox 2">
              <a:extLst>
                <a:ext uri="{FF2B5EF4-FFF2-40B4-BE49-F238E27FC236}">
                  <a16:creationId xmlns:a16="http://schemas.microsoft.com/office/drawing/2014/main" id="{BDA25C74-4B99-411F-9E96-E723E082B4DA}"/>
                </a:ext>
              </a:extLst>
            </p:cNvPr>
            <p:cNvSpPr txBox="1"/>
            <p:nvPr/>
          </p:nvSpPr>
          <p:spPr>
            <a:xfrm>
              <a:off x="9552384" y="3286439"/>
              <a:ext cx="921727" cy="153888"/>
            </a:xfrm>
            <a:prstGeom prst="rect">
              <a:avLst/>
            </a:prstGeom>
            <a:solidFill>
              <a:schemeClr val="bg1"/>
            </a:solidFill>
          </p:spPr>
          <p:txBody>
            <a:bodyPr wrap="none" lIns="0" tIns="0" rIns="0" bIns="0" rtlCol="0">
              <a:spAutoFit/>
            </a:bodyPr>
            <a:lstStyle/>
            <a:p>
              <a:r>
                <a:rPr lang="en-GB" sz="1000" dirty="0">
                  <a:solidFill>
                    <a:srgbClr val="000000"/>
                  </a:solidFill>
                </a:rPr>
                <a:t>Awareness 88%</a:t>
              </a:r>
            </a:p>
          </p:txBody>
        </p:sp>
        <p:sp>
          <p:nvSpPr>
            <p:cNvPr id="8" name="TextBox 7">
              <a:extLst>
                <a:ext uri="{FF2B5EF4-FFF2-40B4-BE49-F238E27FC236}">
                  <a16:creationId xmlns:a16="http://schemas.microsoft.com/office/drawing/2014/main" id="{F06B8BAC-1CB6-4B8C-966A-4D9E93830B85}"/>
                </a:ext>
              </a:extLst>
            </p:cNvPr>
            <p:cNvSpPr txBox="1"/>
            <p:nvPr/>
          </p:nvSpPr>
          <p:spPr>
            <a:xfrm>
              <a:off x="7960907" y="5445224"/>
              <a:ext cx="940963" cy="307777"/>
            </a:xfrm>
            <a:prstGeom prst="rect">
              <a:avLst/>
            </a:prstGeom>
            <a:solidFill>
              <a:schemeClr val="bg1"/>
            </a:solidFill>
          </p:spPr>
          <p:txBody>
            <a:bodyPr wrap="none" lIns="0" tIns="0" rIns="0" bIns="0" rtlCol="0">
              <a:spAutoFit/>
            </a:bodyPr>
            <a:lstStyle/>
            <a:p>
              <a:r>
                <a:rPr lang="en-GB" sz="1000" dirty="0">
                  <a:solidFill>
                    <a:srgbClr val="000000"/>
                  </a:solidFill>
                </a:rPr>
                <a:t>Evoked Set 58%</a:t>
              </a:r>
            </a:p>
            <a:p>
              <a:pPr algn="ctr"/>
              <a:r>
                <a:rPr lang="en-GB" sz="1000" dirty="0">
                  <a:solidFill>
                    <a:srgbClr val="000000"/>
                  </a:solidFill>
                </a:rPr>
                <a:t>(will consider)</a:t>
              </a:r>
            </a:p>
          </p:txBody>
        </p:sp>
        <p:sp>
          <p:nvSpPr>
            <p:cNvPr id="9" name="TextBox 8">
              <a:extLst>
                <a:ext uri="{FF2B5EF4-FFF2-40B4-BE49-F238E27FC236}">
                  <a16:creationId xmlns:a16="http://schemas.microsoft.com/office/drawing/2014/main" id="{034CE520-A00E-4934-9725-0B2FA3E485B2}"/>
                </a:ext>
              </a:extLst>
            </p:cNvPr>
            <p:cNvSpPr txBox="1"/>
            <p:nvPr/>
          </p:nvSpPr>
          <p:spPr>
            <a:xfrm>
              <a:off x="6414210" y="3301391"/>
              <a:ext cx="973023" cy="153888"/>
            </a:xfrm>
            <a:prstGeom prst="rect">
              <a:avLst/>
            </a:prstGeom>
            <a:solidFill>
              <a:schemeClr val="bg1"/>
            </a:solidFill>
          </p:spPr>
          <p:txBody>
            <a:bodyPr wrap="none" lIns="0" tIns="0" rIns="0" bIns="0" rtlCol="0">
              <a:spAutoFit/>
            </a:bodyPr>
            <a:lstStyle/>
            <a:p>
              <a:r>
                <a:rPr lang="en-GB" sz="1000" dirty="0">
                  <a:solidFill>
                    <a:srgbClr val="000000"/>
                  </a:solidFill>
                </a:rPr>
                <a:t>Will Choose 36%</a:t>
              </a:r>
            </a:p>
          </p:txBody>
        </p:sp>
        <p:sp>
          <p:nvSpPr>
            <p:cNvPr id="10" name="TextBox 9">
              <a:extLst>
                <a:ext uri="{FF2B5EF4-FFF2-40B4-BE49-F238E27FC236}">
                  <a16:creationId xmlns:a16="http://schemas.microsoft.com/office/drawing/2014/main" id="{A809FB43-AB46-4E9B-B7A8-874A8A3021E5}"/>
                </a:ext>
              </a:extLst>
            </p:cNvPr>
            <p:cNvSpPr txBox="1"/>
            <p:nvPr/>
          </p:nvSpPr>
          <p:spPr>
            <a:xfrm>
              <a:off x="9768408" y="1666285"/>
              <a:ext cx="1028874" cy="153888"/>
            </a:xfrm>
            <a:prstGeom prst="rect">
              <a:avLst/>
            </a:prstGeom>
            <a:solidFill>
              <a:schemeClr val="bg1"/>
            </a:solidFill>
          </p:spPr>
          <p:txBody>
            <a:bodyPr wrap="square" lIns="0" tIns="0" rIns="0" bIns="0" rtlCol="0">
              <a:spAutoFit/>
            </a:bodyPr>
            <a:lstStyle/>
            <a:p>
              <a:pPr algn="r"/>
              <a:r>
                <a:rPr lang="en-GB" sz="1000" b="1" dirty="0">
                  <a:solidFill>
                    <a:schemeClr val="accent6">
                      <a:lumMod val="50000"/>
                    </a:schemeClr>
                  </a:solidFill>
                </a:rPr>
                <a:t>BRAND: </a:t>
              </a:r>
              <a:r>
                <a:rPr lang="en-GB" sz="1000" b="1" dirty="0" err="1">
                  <a:solidFill>
                    <a:schemeClr val="accent6">
                      <a:lumMod val="50000"/>
                    </a:schemeClr>
                  </a:solidFill>
                </a:rPr>
                <a:t>iPAD</a:t>
              </a:r>
              <a:r>
                <a:rPr lang="en-GB" sz="1000" b="1" dirty="0">
                  <a:solidFill>
                    <a:schemeClr val="accent6">
                      <a:lumMod val="50000"/>
                    </a:schemeClr>
                  </a:solidFill>
                </a:rPr>
                <a:t> </a:t>
              </a:r>
            </a:p>
          </p:txBody>
        </p:sp>
        <p:sp>
          <p:nvSpPr>
            <p:cNvPr id="11" name="TextBox 10">
              <a:extLst>
                <a:ext uri="{FF2B5EF4-FFF2-40B4-BE49-F238E27FC236}">
                  <a16:creationId xmlns:a16="http://schemas.microsoft.com/office/drawing/2014/main" id="{0C7D3884-3384-4029-923C-87F1DDDDA60A}"/>
                </a:ext>
              </a:extLst>
            </p:cNvPr>
            <p:cNvSpPr txBox="1"/>
            <p:nvPr/>
          </p:nvSpPr>
          <p:spPr>
            <a:xfrm>
              <a:off x="9647334" y="5018616"/>
              <a:ext cx="1978674" cy="534368"/>
            </a:xfrm>
            <a:prstGeom prst="rect">
              <a:avLst/>
            </a:prstGeom>
            <a:solidFill>
              <a:schemeClr val="bg1"/>
            </a:solidFill>
            <a:ln>
              <a:solidFill>
                <a:schemeClr val="tx1">
                  <a:lumMod val="75000"/>
                </a:schemeClr>
              </a:solidFill>
            </a:ln>
          </p:spPr>
          <p:txBody>
            <a:bodyPr wrap="none" lIns="36000" tIns="36000" rIns="36000" bIns="36000" rtlCol="0">
              <a:spAutoFit/>
            </a:bodyPr>
            <a:lstStyle/>
            <a:p>
              <a:r>
                <a:rPr lang="en-GB" sz="1000" dirty="0">
                  <a:solidFill>
                    <a:srgbClr val="000000"/>
                  </a:solidFill>
                </a:rPr>
                <a:t> Unaware: 12%</a:t>
              </a:r>
            </a:p>
            <a:p>
              <a:r>
                <a:rPr lang="en-GB" sz="1000" dirty="0">
                  <a:solidFill>
                    <a:srgbClr val="000000"/>
                  </a:solidFill>
                </a:rPr>
                <a:t> Aware – Evoked set: 30%</a:t>
              </a:r>
            </a:p>
            <a:p>
              <a:r>
                <a:rPr lang="en-GB" sz="1000" dirty="0">
                  <a:solidFill>
                    <a:srgbClr val="000000"/>
                  </a:solidFill>
                </a:rPr>
                <a:t> Evoked Set – Will Choose: 22%</a:t>
              </a:r>
            </a:p>
          </p:txBody>
        </p:sp>
      </p:grpSp>
    </p:spTree>
    <p:extLst>
      <p:ext uri="{BB962C8B-B14F-4D97-AF65-F5344CB8AC3E}">
        <p14:creationId xmlns:p14="http://schemas.microsoft.com/office/powerpoint/2010/main" val="317397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5646A-AB7F-46AF-85C0-9C5BF46A40EC}"/>
              </a:ext>
            </a:extLst>
          </p:cNvPr>
          <p:cNvSpPr>
            <a:spLocks noGrp="1"/>
          </p:cNvSpPr>
          <p:nvPr>
            <p:ph idx="1"/>
          </p:nvPr>
        </p:nvSpPr>
        <p:spPr>
          <a:xfrm>
            <a:off x="359999" y="1708150"/>
            <a:ext cx="5871835" cy="4003200"/>
          </a:xfrm>
        </p:spPr>
        <p:txBody>
          <a:bodyPr/>
          <a:lstStyle/>
          <a:p>
            <a:pPr lvl="0">
              <a:spcBef>
                <a:spcPts val="0"/>
              </a:spcBef>
            </a:pPr>
            <a:r>
              <a:rPr lang="en-GB" sz="1600" dirty="0">
                <a:ea typeface="Tahoma" pitchFamily="34" charset="0"/>
                <a:cs typeface="Tahoma" pitchFamily="34" charset="0"/>
              </a:rPr>
              <a:t>The Push/Pull analysis puts the attention towards the distance between </a:t>
            </a:r>
            <a:r>
              <a:rPr lang="en-GB" sz="1600" i="1" dirty="0">
                <a:ea typeface="Tahoma" pitchFamily="34" charset="0"/>
                <a:cs typeface="Tahoma" pitchFamily="34" charset="0"/>
              </a:rPr>
              <a:t>purchase intention or brand preference </a:t>
            </a:r>
            <a:r>
              <a:rPr lang="en-GB" sz="1600" dirty="0">
                <a:ea typeface="Tahoma" pitchFamily="34" charset="0"/>
                <a:cs typeface="Tahoma" pitchFamily="34" charset="0"/>
              </a:rPr>
              <a:t>and the </a:t>
            </a:r>
            <a:r>
              <a:rPr lang="en-GB" sz="1600" i="1" dirty="0">
                <a:ea typeface="Tahoma" pitchFamily="34" charset="0"/>
                <a:cs typeface="Tahoma" pitchFamily="34" charset="0"/>
              </a:rPr>
              <a:t>market share </a:t>
            </a:r>
            <a:r>
              <a:rPr lang="en-GB" sz="1600" dirty="0">
                <a:ea typeface="Tahoma" pitchFamily="34" charset="0"/>
                <a:cs typeface="Tahoma" pitchFamily="34" charset="0"/>
              </a:rPr>
              <a:t>of different brands in a category. Hence we can also see the relative position for brands in a product category.</a:t>
            </a:r>
          </a:p>
          <a:p>
            <a:pPr lvl="0">
              <a:spcBef>
                <a:spcPts val="0"/>
              </a:spcBef>
            </a:pPr>
            <a:endParaRPr lang="nb-NO" sz="1600" dirty="0">
              <a:ea typeface="Tahoma" pitchFamily="34" charset="0"/>
              <a:cs typeface="Tahoma" pitchFamily="34" charset="0"/>
            </a:endParaRPr>
          </a:p>
          <a:p>
            <a:pPr lvl="0">
              <a:spcBef>
                <a:spcPts val="0"/>
              </a:spcBef>
            </a:pPr>
            <a:r>
              <a:rPr lang="en-GB" sz="1600" dirty="0">
                <a:ea typeface="Tahoma" pitchFamily="34" charset="0"/>
                <a:cs typeface="Tahoma" pitchFamily="34" charset="0"/>
              </a:rPr>
              <a:t>In TGI the </a:t>
            </a:r>
            <a:r>
              <a:rPr lang="en-GB" sz="1600" i="1" dirty="0">
                <a:ea typeface="Tahoma" pitchFamily="34" charset="0"/>
                <a:cs typeface="Tahoma" pitchFamily="34" charset="0"/>
              </a:rPr>
              <a:t>purchase intention </a:t>
            </a:r>
            <a:r>
              <a:rPr lang="en-GB" sz="1600" dirty="0">
                <a:ea typeface="Tahoma" pitchFamily="34" charset="0"/>
                <a:cs typeface="Tahoma" pitchFamily="34" charset="0"/>
              </a:rPr>
              <a:t>or </a:t>
            </a:r>
            <a:r>
              <a:rPr lang="en-GB" sz="1600" i="1" dirty="0">
                <a:ea typeface="Tahoma" pitchFamily="34" charset="0"/>
                <a:cs typeface="Tahoma" pitchFamily="34" charset="0"/>
              </a:rPr>
              <a:t>brand preference </a:t>
            </a:r>
            <a:r>
              <a:rPr lang="en-GB" sz="1600" dirty="0">
                <a:ea typeface="Tahoma" pitchFamily="34" charset="0"/>
                <a:cs typeface="Tahoma" pitchFamily="34" charset="0"/>
              </a:rPr>
              <a:t>represent the PULL axis of the graphic. </a:t>
            </a:r>
            <a:r>
              <a:rPr lang="en-GB" sz="1600" i="1" dirty="0">
                <a:ea typeface="Tahoma" pitchFamily="34" charset="0"/>
                <a:cs typeface="Tahoma" pitchFamily="34" charset="0"/>
              </a:rPr>
              <a:t>Market share </a:t>
            </a:r>
            <a:r>
              <a:rPr lang="en-GB" sz="1600" dirty="0">
                <a:ea typeface="Tahoma" pitchFamily="34" charset="0"/>
                <a:cs typeface="Tahoma" pitchFamily="34" charset="0"/>
              </a:rPr>
              <a:t>(measured as «brand last bought» or «brand use most often») represents the PUSH axis. </a:t>
            </a:r>
          </a:p>
          <a:p>
            <a:pPr lvl="0">
              <a:spcBef>
                <a:spcPts val="0"/>
              </a:spcBef>
            </a:pPr>
            <a:endParaRPr lang="nb-NO" sz="1600" dirty="0">
              <a:ea typeface="Tahoma" pitchFamily="34" charset="0"/>
              <a:cs typeface="Tahoma" pitchFamily="34" charset="0"/>
            </a:endParaRPr>
          </a:p>
          <a:p>
            <a:pPr marL="285750" lvl="0" indent="-285750">
              <a:spcBef>
                <a:spcPts val="0"/>
              </a:spcBef>
              <a:buClr>
                <a:srgbClr val="000000"/>
              </a:buClr>
              <a:buFont typeface="Arial" panose="020B0604020202020204" pitchFamily="34" charset="0"/>
              <a:buChar char="•"/>
            </a:pPr>
            <a:r>
              <a:rPr lang="en-GB" b="1" dirty="0">
                <a:solidFill>
                  <a:srgbClr val="333333"/>
                </a:solidFill>
                <a:ea typeface="Tahoma" pitchFamily="34" charset="0"/>
                <a:cs typeface="Tahoma" pitchFamily="34" charset="0"/>
              </a:rPr>
              <a:t>Push position</a:t>
            </a:r>
            <a:r>
              <a:rPr lang="en-GB" dirty="0">
                <a:solidFill>
                  <a:srgbClr val="333333"/>
                </a:solidFill>
                <a:ea typeface="Tahoma" pitchFamily="34" charset="0"/>
                <a:cs typeface="Tahoma" pitchFamily="34" charset="0"/>
              </a:rPr>
              <a:t>: A brand positioned above the 45-degree diagonal line has a market share that is not reflected in the underlying purchase intention or brand preference. A typical price leader will have such a position. The position can be vulnerable IF a brand is challenged on it’s price and/or distribution advantage.</a:t>
            </a:r>
            <a:endParaRPr lang="nb-NO" dirty="0">
              <a:solidFill>
                <a:srgbClr val="333333"/>
              </a:solidFill>
              <a:ea typeface="Tahoma" pitchFamily="34" charset="0"/>
              <a:cs typeface="Tahoma" pitchFamily="34" charset="0"/>
            </a:endParaRPr>
          </a:p>
          <a:p>
            <a:pPr marL="285750" lvl="0" indent="-285750">
              <a:spcBef>
                <a:spcPts val="0"/>
              </a:spcBef>
              <a:buClr>
                <a:srgbClr val="000000"/>
              </a:buClr>
              <a:buFont typeface="Arial" panose="020B0604020202020204" pitchFamily="34" charset="0"/>
              <a:buChar char="•"/>
            </a:pPr>
            <a:r>
              <a:rPr lang="nb-NO" b="1" dirty="0">
                <a:solidFill>
                  <a:srgbClr val="333333"/>
                </a:solidFill>
                <a:ea typeface="Tahoma" pitchFamily="34" charset="0"/>
                <a:cs typeface="Tahoma" pitchFamily="34" charset="0"/>
              </a:rPr>
              <a:t>Pull </a:t>
            </a:r>
            <a:r>
              <a:rPr lang="en-GB" b="1" dirty="0">
                <a:solidFill>
                  <a:srgbClr val="333333"/>
                </a:solidFill>
                <a:ea typeface="Tahoma" pitchFamily="34" charset="0"/>
                <a:cs typeface="Tahoma" pitchFamily="34" charset="0"/>
              </a:rPr>
              <a:t>position</a:t>
            </a:r>
            <a:r>
              <a:rPr lang="nb-NO" dirty="0">
                <a:solidFill>
                  <a:srgbClr val="333333"/>
                </a:solidFill>
                <a:ea typeface="Tahoma" pitchFamily="34" charset="0"/>
                <a:cs typeface="Tahoma" pitchFamily="34" charset="0"/>
              </a:rPr>
              <a:t>: A brand </a:t>
            </a:r>
            <a:r>
              <a:rPr lang="en-GB" dirty="0">
                <a:solidFill>
                  <a:srgbClr val="333333"/>
                </a:solidFill>
                <a:ea typeface="Tahoma" pitchFamily="34" charset="0"/>
                <a:cs typeface="Tahoma" pitchFamily="34" charset="0"/>
              </a:rPr>
              <a:t>positioned below the 45-degree diagonal line has a purchase intention or brand preference that is higher than the acquired market share.</a:t>
            </a:r>
            <a:r>
              <a:rPr lang="en-GB" sz="1600" dirty="0">
                <a:solidFill>
                  <a:srgbClr val="333333"/>
                </a:solidFill>
                <a:ea typeface="Tahoma" pitchFamily="34" charset="0"/>
                <a:cs typeface="Tahoma" pitchFamily="34" charset="0"/>
              </a:rPr>
              <a:t> </a:t>
            </a:r>
            <a:r>
              <a:rPr lang="en-GB" dirty="0">
                <a:solidFill>
                  <a:srgbClr val="333333"/>
                </a:solidFill>
                <a:ea typeface="Tahoma" pitchFamily="34" charset="0"/>
                <a:cs typeface="Tahoma" pitchFamily="34" charset="0"/>
              </a:rPr>
              <a:t>Typically this is the position for </a:t>
            </a:r>
            <a:r>
              <a:rPr lang="en-GB" i="1" dirty="0">
                <a:solidFill>
                  <a:srgbClr val="333333"/>
                </a:solidFill>
                <a:ea typeface="Tahoma" pitchFamily="34" charset="0"/>
                <a:cs typeface="Tahoma" pitchFamily="34" charset="0"/>
              </a:rPr>
              <a:t>premium brands</a:t>
            </a:r>
            <a:r>
              <a:rPr lang="en-GB" dirty="0">
                <a:solidFill>
                  <a:srgbClr val="333333"/>
                </a:solidFill>
                <a:ea typeface="Tahoma" pitchFamily="34" charset="0"/>
                <a:cs typeface="Tahoma" pitchFamily="34" charset="0"/>
              </a:rPr>
              <a:t> that often are able to charge a higher price than other brands.</a:t>
            </a:r>
          </a:p>
        </p:txBody>
      </p:sp>
      <p:sp>
        <p:nvSpPr>
          <p:cNvPr id="4" name="Title 3">
            <a:extLst>
              <a:ext uri="{FF2B5EF4-FFF2-40B4-BE49-F238E27FC236}">
                <a16:creationId xmlns:a16="http://schemas.microsoft.com/office/drawing/2014/main" id="{8F473F02-84B9-434E-9942-8F7C21488681}"/>
              </a:ext>
            </a:extLst>
          </p:cNvPr>
          <p:cNvSpPr>
            <a:spLocks noGrp="1"/>
          </p:cNvSpPr>
          <p:nvPr>
            <p:ph type="title"/>
          </p:nvPr>
        </p:nvSpPr>
        <p:spPr/>
        <p:txBody>
          <a:bodyPr/>
          <a:lstStyle/>
          <a:p>
            <a:r>
              <a:rPr lang="nb-NO" sz="2400" dirty="0"/>
              <a:t>Push/Pull</a:t>
            </a:r>
          </a:p>
        </p:txBody>
      </p:sp>
      <p:sp>
        <p:nvSpPr>
          <p:cNvPr id="5" name="Text Placeholder 4">
            <a:extLst>
              <a:ext uri="{FF2B5EF4-FFF2-40B4-BE49-F238E27FC236}">
                <a16:creationId xmlns:a16="http://schemas.microsoft.com/office/drawing/2014/main" id="{D032B1D2-A7C3-430C-95A5-9E5D3F14A58F}"/>
              </a:ext>
            </a:extLst>
          </p:cNvPr>
          <p:cNvSpPr>
            <a:spLocks noGrp="1"/>
          </p:cNvSpPr>
          <p:nvPr>
            <p:ph type="body" sz="quarter" idx="17"/>
          </p:nvPr>
        </p:nvSpPr>
        <p:spPr/>
        <p:txBody>
          <a:bodyPr/>
          <a:lstStyle/>
          <a:p>
            <a:r>
              <a:rPr lang="en-GB" dirty="0"/>
              <a:t>Looks at the relation between market share vs. purchase intention or brand preference</a:t>
            </a:r>
          </a:p>
        </p:txBody>
      </p:sp>
      <p:sp>
        <p:nvSpPr>
          <p:cNvPr id="6" name="Text Placeholder 5">
            <a:extLst>
              <a:ext uri="{FF2B5EF4-FFF2-40B4-BE49-F238E27FC236}">
                <a16:creationId xmlns:a16="http://schemas.microsoft.com/office/drawing/2014/main" id="{30987B51-455F-41CC-81C7-74FDF016C3BF}"/>
              </a:ext>
            </a:extLst>
          </p:cNvPr>
          <p:cNvSpPr>
            <a:spLocks noGrp="1"/>
          </p:cNvSpPr>
          <p:nvPr>
            <p:ph type="body" sz="quarter" idx="18"/>
          </p:nvPr>
        </p:nvSpPr>
        <p:spPr/>
        <p:txBody>
          <a:bodyPr/>
          <a:lstStyle/>
          <a:p>
            <a:endParaRPr lang="nb-NO"/>
          </a:p>
        </p:txBody>
      </p:sp>
      <p:pic>
        <p:nvPicPr>
          <p:cNvPr id="8" name="Content Placeholder 7">
            <a:extLst>
              <a:ext uri="{FF2B5EF4-FFF2-40B4-BE49-F238E27FC236}">
                <a16:creationId xmlns:a16="http://schemas.microsoft.com/office/drawing/2014/main" id="{D2EA0892-DA13-46DB-B212-FC44CAC3F4DD}"/>
              </a:ext>
            </a:extLst>
          </p:cNvPr>
          <p:cNvPicPr>
            <a:picLocks noGrp="1" noChangeAspect="1"/>
          </p:cNvPicPr>
          <p:nvPr>
            <p:ph sz="quarter" idx="14"/>
          </p:nvPr>
        </p:nvPicPr>
        <p:blipFill>
          <a:blip r:embed="rId2"/>
          <a:stretch>
            <a:fillRect/>
          </a:stretch>
        </p:blipFill>
        <p:spPr>
          <a:xfrm>
            <a:off x="6690468" y="1537124"/>
            <a:ext cx="4670777" cy="4384712"/>
          </a:xfrm>
          <a:prstGeom prst="rect">
            <a:avLst/>
          </a:prstGeom>
        </p:spPr>
      </p:pic>
      <p:sp>
        <p:nvSpPr>
          <p:cNvPr id="7" name="TextBox 6">
            <a:extLst>
              <a:ext uri="{FF2B5EF4-FFF2-40B4-BE49-F238E27FC236}">
                <a16:creationId xmlns:a16="http://schemas.microsoft.com/office/drawing/2014/main" id="{F239B721-C4F2-4929-87BC-079165E86851}"/>
              </a:ext>
            </a:extLst>
          </p:cNvPr>
          <p:cNvSpPr txBox="1"/>
          <p:nvPr/>
        </p:nvSpPr>
        <p:spPr>
          <a:xfrm>
            <a:off x="6909622" y="1616777"/>
            <a:ext cx="601127" cy="246221"/>
          </a:xfrm>
          <a:prstGeom prst="rect">
            <a:avLst/>
          </a:prstGeom>
          <a:solidFill>
            <a:schemeClr val="bg1"/>
          </a:solidFill>
        </p:spPr>
        <p:txBody>
          <a:bodyPr wrap="none" lIns="0" tIns="0" rIns="0" bIns="0" rtlCol="0">
            <a:spAutoFit/>
          </a:bodyPr>
          <a:lstStyle/>
          <a:p>
            <a:pPr algn="r"/>
            <a:r>
              <a:rPr lang="en-GB" sz="800">
                <a:solidFill>
                  <a:srgbClr val="000000"/>
                </a:solidFill>
              </a:rPr>
              <a:t>Market share</a:t>
            </a:r>
          </a:p>
          <a:p>
            <a:pPr algn="r"/>
            <a:r>
              <a:rPr lang="en-GB" sz="800">
                <a:solidFill>
                  <a:srgbClr val="000000"/>
                </a:solidFill>
              </a:rPr>
              <a:t>PULL</a:t>
            </a:r>
          </a:p>
        </p:txBody>
      </p:sp>
      <p:sp>
        <p:nvSpPr>
          <p:cNvPr id="9" name="TextBox 8">
            <a:extLst>
              <a:ext uri="{FF2B5EF4-FFF2-40B4-BE49-F238E27FC236}">
                <a16:creationId xmlns:a16="http://schemas.microsoft.com/office/drawing/2014/main" id="{D16F08C2-F6FB-4671-AEA9-EAE5599938E7}"/>
              </a:ext>
            </a:extLst>
          </p:cNvPr>
          <p:cNvSpPr txBox="1"/>
          <p:nvPr/>
        </p:nvSpPr>
        <p:spPr>
          <a:xfrm>
            <a:off x="10619891" y="5505811"/>
            <a:ext cx="493725" cy="246221"/>
          </a:xfrm>
          <a:prstGeom prst="rect">
            <a:avLst/>
          </a:prstGeom>
          <a:solidFill>
            <a:schemeClr val="bg1"/>
          </a:solidFill>
        </p:spPr>
        <p:txBody>
          <a:bodyPr wrap="none" lIns="0" tIns="0" rIns="0" bIns="0" rtlCol="0">
            <a:spAutoFit/>
          </a:bodyPr>
          <a:lstStyle/>
          <a:p>
            <a:pPr algn="r"/>
            <a:r>
              <a:rPr lang="en-GB" sz="800">
                <a:solidFill>
                  <a:srgbClr val="000000"/>
                </a:solidFill>
              </a:rPr>
              <a:t>PUSH</a:t>
            </a:r>
          </a:p>
          <a:p>
            <a:pPr algn="r"/>
            <a:r>
              <a:rPr lang="en-GB" sz="800">
                <a:solidFill>
                  <a:srgbClr val="000000"/>
                </a:solidFill>
              </a:rPr>
              <a:t>preference</a:t>
            </a:r>
          </a:p>
        </p:txBody>
      </p:sp>
      <p:sp>
        <p:nvSpPr>
          <p:cNvPr id="10" name="TextBox 9">
            <a:extLst>
              <a:ext uri="{FF2B5EF4-FFF2-40B4-BE49-F238E27FC236}">
                <a16:creationId xmlns:a16="http://schemas.microsoft.com/office/drawing/2014/main" id="{31B3C628-7B5B-4A8A-80AD-557C9C2197EC}"/>
              </a:ext>
            </a:extLst>
          </p:cNvPr>
          <p:cNvSpPr txBox="1"/>
          <p:nvPr/>
        </p:nvSpPr>
        <p:spPr>
          <a:xfrm>
            <a:off x="8675829" y="1447251"/>
            <a:ext cx="2437787" cy="153888"/>
          </a:xfrm>
          <a:prstGeom prst="rect">
            <a:avLst/>
          </a:prstGeom>
          <a:solidFill>
            <a:schemeClr val="bg1"/>
          </a:solidFill>
        </p:spPr>
        <p:txBody>
          <a:bodyPr wrap="square" lIns="0" tIns="0" rIns="0" bIns="0" rtlCol="0">
            <a:spAutoFit/>
          </a:bodyPr>
          <a:lstStyle/>
          <a:p>
            <a:pPr algn="r"/>
            <a:r>
              <a:rPr lang="en-GB" sz="1000" b="1" dirty="0">
                <a:solidFill>
                  <a:schemeClr val="accent6">
                    <a:lumMod val="50000"/>
                  </a:schemeClr>
                </a:solidFill>
              </a:rPr>
              <a:t>GROCERY CHAINS/STORES</a:t>
            </a:r>
          </a:p>
        </p:txBody>
      </p:sp>
    </p:spTree>
    <p:extLst>
      <p:ext uri="{BB962C8B-B14F-4D97-AF65-F5344CB8AC3E}">
        <p14:creationId xmlns:p14="http://schemas.microsoft.com/office/powerpoint/2010/main" val="283265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60A623D-A89C-479C-BE67-8545814A4B8E}"/>
              </a:ext>
            </a:extLst>
          </p:cNvPr>
          <p:cNvSpPr>
            <a:spLocks noGrp="1"/>
          </p:cNvSpPr>
          <p:nvPr>
            <p:ph type="ctrTitle"/>
          </p:nvPr>
        </p:nvSpPr>
        <p:spPr/>
        <p:txBody>
          <a:bodyPr/>
          <a:lstStyle/>
          <a:p>
            <a:endParaRPr lang="nb-NO"/>
          </a:p>
        </p:txBody>
      </p:sp>
      <p:sp>
        <p:nvSpPr>
          <p:cNvPr id="12" name="Subtitle 11">
            <a:extLst>
              <a:ext uri="{FF2B5EF4-FFF2-40B4-BE49-F238E27FC236}">
                <a16:creationId xmlns:a16="http://schemas.microsoft.com/office/drawing/2014/main" id="{B6F44431-F399-4F1E-8E74-5A9E57D1D355}"/>
              </a:ext>
            </a:extLst>
          </p:cNvPr>
          <p:cNvSpPr>
            <a:spLocks noGrp="1"/>
          </p:cNvSpPr>
          <p:nvPr>
            <p:ph type="subTitle" idx="1"/>
          </p:nvPr>
        </p:nvSpPr>
        <p:spPr/>
        <p:txBody>
          <a:bodyPr/>
          <a:lstStyle/>
          <a:p>
            <a:endParaRPr lang="nb-NO"/>
          </a:p>
        </p:txBody>
      </p:sp>
      <p:sp>
        <p:nvSpPr>
          <p:cNvPr id="13" name="Text Placeholder 12">
            <a:extLst>
              <a:ext uri="{FF2B5EF4-FFF2-40B4-BE49-F238E27FC236}">
                <a16:creationId xmlns:a16="http://schemas.microsoft.com/office/drawing/2014/main" id="{B1A65349-0E5F-4D85-B9CC-E364090C69B4}"/>
              </a:ext>
            </a:extLst>
          </p:cNvPr>
          <p:cNvSpPr>
            <a:spLocks noGrp="1"/>
          </p:cNvSpPr>
          <p:nvPr>
            <p:ph type="body" sz="quarter" idx="10"/>
          </p:nvPr>
        </p:nvSpPr>
        <p:spPr/>
        <p:txBody>
          <a:bodyPr/>
          <a:lstStyle/>
          <a:p>
            <a:endParaRPr lang="nb-NO"/>
          </a:p>
        </p:txBody>
      </p:sp>
      <p:pic>
        <p:nvPicPr>
          <p:cNvPr id="8" name="Picture 7">
            <a:extLst>
              <a:ext uri="{FF2B5EF4-FFF2-40B4-BE49-F238E27FC236}">
                <a16:creationId xmlns:a16="http://schemas.microsoft.com/office/drawing/2014/main" id="{6A3957CD-69EB-416E-A775-357DF863D1B2}"/>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3">
            <a:extLst>
              <a:ext uri="{FF2B5EF4-FFF2-40B4-BE49-F238E27FC236}">
                <a16:creationId xmlns:a16="http://schemas.microsoft.com/office/drawing/2014/main" id="{152F7FDC-3682-40B1-8099-CE29E745EAC1}"/>
              </a:ext>
            </a:extLst>
          </p:cNvPr>
          <p:cNvSpPr txBox="1">
            <a:spLocks/>
          </p:cNvSpPr>
          <p:nvPr/>
        </p:nvSpPr>
        <p:spPr>
          <a:xfrm>
            <a:off x="359999" y="430718"/>
            <a:ext cx="5626800"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Kantar Brown Cyr" panose="020B0504020101010102" pitchFamily="34" charset="0"/>
                <a:ea typeface="+mj-ea"/>
                <a:cs typeface="Kantar Brown Cyr" panose="020B0504020101010102" pitchFamily="34" charset="0"/>
              </a:defRPr>
            </a:lvl1pPr>
          </a:lstStyle>
          <a:p>
            <a:r>
              <a:rPr lang="en-GB" sz="3200" dirty="0">
                <a:solidFill>
                  <a:schemeClr val="bg1"/>
                </a:solidFill>
                <a:latin typeface="Kantar Brown Cyr Thin"/>
              </a:rPr>
              <a:t>About Kantar</a:t>
            </a:r>
          </a:p>
        </p:txBody>
      </p:sp>
      <p:sp>
        <p:nvSpPr>
          <p:cNvPr id="10" name="Text Placeholder 4">
            <a:extLst>
              <a:ext uri="{FF2B5EF4-FFF2-40B4-BE49-F238E27FC236}">
                <a16:creationId xmlns:a16="http://schemas.microsoft.com/office/drawing/2014/main" id="{6798243A-4864-482A-80B9-8E20E682B94B}"/>
              </a:ext>
            </a:extLst>
          </p:cNvPr>
          <p:cNvSpPr txBox="1">
            <a:spLocks/>
          </p:cNvSpPr>
          <p:nvPr/>
        </p:nvSpPr>
        <p:spPr>
          <a:xfrm>
            <a:off x="359999" y="1708150"/>
            <a:ext cx="7476195" cy="43980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Kantar Brown Cyr Light" panose="020B0404020101010102" pitchFamily="34" charset="0"/>
                <a:ea typeface="+mn-ea"/>
                <a:cs typeface="Kantar Brown Cyr Light" panose="020B0404020101010102" pitchFamily="34" charset="0"/>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Cyr Light" panose="020B0404020101010102" pitchFamily="34" charset="0"/>
                <a:ea typeface="+mn-ea"/>
                <a:cs typeface="Kantar Brown Cyr Light" panose="020B0404020101010102" pitchFamily="34" charset="0"/>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Cyr Light" panose="020B0404020101010102" pitchFamily="34" charset="0"/>
                <a:ea typeface="+mn-ea"/>
                <a:cs typeface="Kantar Brown Cyr Light" panose="020B0404020101010102" pitchFamily="34" charset="0"/>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Cyr Light" panose="020B0404020101010102" pitchFamily="34" charset="0"/>
                <a:ea typeface="+mn-ea"/>
                <a:cs typeface="Kantar Brown Cyr Light" panose="020B0404020101010102" pitchFamily="34" charset="0"/>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Cyr Light" panose="020B0404020101010102" pitchFamily="34" charset="0"/>
                <a:ea typeface="+mn-ea"/>
                <a:cs typeface="Kantar Brown Cyr Light" panose="020B040402010101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Kantar Brown Cyr" panose="020B0504020101010102" pitchFamily="34" charset="0"/>
                <a:cs typeface="Kantar Brown Cyr" panose="020B0504020101010102" pitchFamily="34" charset="0"/>
              </a:rPr>
              <a:t>Our mission is to make our clients smarter. We believe that well-thought out and fact-based decisions win over decisions made by pure gut feeling. That’s why we have studied the Norwegian market since 1946, and helped our clients make well-informed decisions, based on what really happens in their market.</a:t>
            </a:r>
            <a:endParaRPr lang="en-GB" sz="1800" dirty="0">
              <a:solidFill>
                <a:schemeClr val="bg1"/>
              </a:solidFill>
              <a:latin typeface="Kantar Brown Cyr" panose="020B0504020101010102" pitchFamily="34" charset="0"/>
              <a:cs typeface="Kantar Brown Cyr" panose="020B0504020101010102" pitchFamily="34" charset="0"/>
            </a:endParaRPr>
          </a:p>
          <a:p>
            <a:r>
              <a:rPr lang="en-US" sz="1800" dirty="0">
                <a:solidFill>
                  <a:schemeClr val="bg1"/>
                </a:solidFill>
                <a:latin typeface="Kantar Brown Cyr" panose="020B0504020101010102" pitchFamily="34" charset="0"/>
                <a:cs typeface="Kantar Brown Cyr" panose="020B0504020101010102" pitchFamily="34" charset="0"/>
              </a:rPr>
              <a:t>Kantar is the world’s leading evidence-based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a:t>
            </a:r>
          </a:p>
          <a:p>
            <a:r>
              <a:rPr lang="en-GB" sz="1800" dirty="0">
                <a:solidFill>
                  <a:schemeClr val="bg1"/>
                </a:solidFill>
                <a:latin typeface="Kantar Brown Cyr" panose="020B0504020101010102" pitchFamily="34" charset="0"/>
                <a:cs typeface="Kantar Brown Cyr" panose="020B0504020101010102" pitchFamily="34" charset="0"/>
              </a:rPr>
              <a:t>In total we are over 30.000 engaged employees worldwide, where 120 are based in Norway. In Norway our fieldwork organization of </a:t>
            </a:r>
            <a:r>
              <a:rPr lang="en-GB" sz="1800" dirty="0" err="1">
                <a:solidFill>
                  <a:schemeClr val="bg1"/>
                </a:solidFill>
                <a:latin typeface="Kantar Brown Cyr" panose="020B0504020101010102" pitchFamily="34" charset="0"/>
                <a:cs typeface="Kantar Brown Cyr" panose="020B0504020101010102" pitchFamily="34" charset="0"/>
              </a:rPr>
              <a:t>Norsk</a:t>
            </a:r>
            <a:r>
              <a:rPr lang="en-GB" sz="1800" dirty="0">
                <a:solidFill>
                  <a:schemeClr val="bg1"/>
                </a:solidFill>
                <a:latin typeface="Kantar Brown Cyr" panose="020B0504020101010102" pitchFamily="34" charset="0"/>
                <a:cs typeface="Kantar Brown Cyr" panose="020B0504020101010102" pitchFamily="34" charset="0"/>
              </a:rPr>
              <a:t> Gallup </a:t>
            </a:r>
            <a:r>
              <a:rPr lang="en-GB" sz="1800" dirty="0" err="1">
                <a:solidFill>
                  <a:schemeClr val="bg1"/>
                </a:solidFill>
                <a:latin typeface="Kantar Brown Cyr" panose="020B0504020101010102" pitchFamily="34" charset="0"/>
                <a:cs typeface="Kantar Brown Cyr" panose="020B0504020101010102" pitchFamily="34" charset="0"/>
              </a:rPr>
              <a:t>Institutt</a:t>
            </a:r>
            <a:r>
              <a:rPr lang="en-GB" sz="1800" dirty="0">
                <a:solidFill>
                  <a:schemeClr val="bg1"/>
                </a:solidFill>
                <a:latin typeface="Kantar Brown Cyr" panose="020B0504020101010102" pitchFamily="34" charset="0"/>
                <a:cs typeface="Kantar Brown Cyr" panose="020B0504020101010102" pitchFamily="34" charset="0"/>
              </a:rPr>
              <a:t> AS are a 100% owned subsidiary of Kantar.</a:t>
            </a:r>
          </a:p>
        </p:txBody>
      </p:sp>
      <p:pic>
        <p:nvPicPr>
          <p:cNvPr id="14" name="Graphic 13">
            <a:extLst>
              <a:ext uri="{FF2B5EF4-FFF2-40B4-BE49-F238E27FC236}">
                <a16:creationId xmlns:a16="http://schemas.microsoft.com/office/drawing/2014/main" id="{48AF7094-DA6C-4223-9DCA-42D3ADFA0A23}"/>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59999" y="6210232"/>
            <a:ext cx="1468799" cy="277881"/>
          </a:xfrm>
          <a:prstGeom prst="rect">
            <a:avLst/>
          </a:prstGeom>
        </p:spPr>
      </p:pic>
    </p:spTree>
    <p:extLst>
      <p:ext uri="{BB962C8B-B14F-4D97-AF65-F5344CB8AC3E}">
        <p14:creationId xmlns:p14="http://schemas.microsoft.com/office/powerpoint/2010/main" val="224144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7632-63E3-401F-8D72-FF5F2551C91A}"/>
              </a:ext>
            </a:extLst>
          </p:cNvPr>
          <p:cNvSpPr>
            <a:spLocks noGrp="1"/>
          </p:cNvSpPr>
          <p:nvPr>
            <p:ph type="title"/>
          </p:nvPr>
        </p:nvSpPr>
        <p:spPr/>
        <p:txBody>
          <a:bodyPr/>
          <a:lstStyle/>
          <a:p>
            <a:r>
              <a:rPr lang="en-GB" dirty="0"/>
              <a:t>Syndicated media surveys from Kantar</a:t>
            </a:r>
          </a:p>
        </p:txBody>
      </p:sp>
      <p:sp>
        <p:nvSpPr>
          <p:cNvPr id="3" name="Text Placeholder 2">
            <a:extLst>
              <a:ext uri="{FF2B5EF4-FFF2-40B4-BE49-F238E27FC236}">
                <a16:creationId xmlns:a16="http://schemas.microsoft.com/office/drawing/2014/main" id="{8A6C2734-5CD3-4D04-823F-C3CCA2CDC8AF}"/>
              </a:ext>
            </a:extLst>
          </p:cNvPr>
          <p:cNvSpPr>
            <a:spLocks noGrp="1"/>
          </p:cNvSpPr>
          <p:nvPr>
            <p:ph type="body" sz="quarter" idx="17"/>
          </p:nvPr>
        </p:nvSpPr>
        <p:spPr/>
        <p:txBody>
          <a:bodyPr/>
          <a:lstStyle/>
          <a:p>
            <a:r>
              <a:rPr lang="nb-NO" dirty="0"/>
              <a:t>Norway</a:t>
            </a:r>
          </a:p>
        </p:txBody>
      </p:sp>
      <p:sp>
        <p:nvSpPr>
          <p:cNvPr id="4" name="Text Placeholder 3">
            <a:extLst>
              <a:ext uri="{FF2B5EF4-FFF2-40B4-BE49-F238E27FC236}">
                <a16:creationId xmlns:a16="http://schemas.microsoft.com/office/drawing/2014/main" id="{1AEF1F85-39A6-4DEF-A941-7A4DCF832CD2}"/>
              </a:ext>
            </a:extLst>
          </p:cNvPr>
          <p:cNvSpPr>
            <a:spLocks noGrp="1"/>
          </p:cNvSpPr>
          <p:nvPr>
            <p:ph type="body" sz="quarter" idx="18"/>
          </p:nvPr>
        </p:nvSpPr>
        <p:spPr/>
        <p:txBody>
          <a:bodyPr/>
          <a:lstStyle/>
          <a:p>
            <a:endParaRPr lang="nb-NO"/>
          </a:p>
        </p:txBody>
      </p:sp>
      <p:grpSp>
        <p:nvGrpSpPr>
          <p:cNvPr id="30" name="Group 29">
            <a:extLst>
              <a:ext uri="{FF2B5EF4-FFF2-40B4-BE49-F238E27FC236}">
                <a16:creationId xmlns:a16="http://schemas.microsoft.com/office/drawing/2014/main" id="{03C7AEEF-F75D-4746-8C4F-309C367EFC9D}"/>
              </a:ext>
            </a:extLst>
          </p:cNvPr>
          <p:cNvGrpSpPr/>
          <p:nvPr/>
        </p:nvGrpSpPr>
        <p:grpSpPr>
          <a:xfrm>
            <a:off x="908742" y="1708408"/>
            <a:ext cx="1588906" cy="1638097"/>
            <a:chOff x="908742" y="1708408"/>
            <a:chExt cx="1588906" cy="1638097"/>
          </a:xfrm>
        </p:grpSpPr>
        <p:pic>
          <p:nvPicPr>
            <p:cNvPr id="8" name="Picture 7">
              <a:extLst>
                <a:ext uri="{FF2B5EF4-FFF2-40B4-BE49-F238E27FC236}">
                  <a16:creationId xmlns:a16="http://schemas.microsoft.com/office/drawing/2014/main" id="{6B3B91F9-2322-4E87-AB8B-912972469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42" y="1708408"/>
              <a:ext cx="1588906" cy="1620000"/>
            </a:xfrm>
            <a:prstGeom prst="rect">
              <a:avLst/>
            </a:prstGeom>
          </p:spPr>
        </p:pic>
        <p:sp>
          <p:nvSpPr>
            <p:cNvPr id="17" name="TextBox 16">
              <a:extLst>
                <a:ext uri="{FF2B5EF4-FFF2-40B4-BE49-F238E27FC236}">
                  <a16:creationId xmlns:a16="http://schemas.microsoft.com/office/drawing/2014/main" id="{298532C4-4AC2-4F78-B93C-838CA2F743D0}"/>
                </a:ext>
              </a:extLst>
            </p:cNvPr>
            <p:cNvSpPr txBox="1"/>
            <p:nvPr/>
          </p:nvSpPr>
          <p:spPr>
            <a:xfrm>
              <a:off x="1072413" y="3177228"/>
              <a:ext cx="1261564" cy="169277"/>
            </a:xfrm>
            <a:prstGeom prst="rect">
              <a:avLst/>
            </a:prstGeom>
            <a:solidFill>
              <a:schemeClr val="bg1"/>
            </a:solidFill>
          </p:spPr>
          <p:txBody>
            <a:bodyPr wrap="none" lIns="0" tIns="0" rIns="0" bIns="0" rtlCol="0">
              <a:spAutoFit/>
            </a:bodyPr>
            <a:lstStyle/>
            <a:p>
              <a:r>
                <a:rPr lang="nb-NO" sz="1100" b="1" dirty="0">
                  <a:solidFill>
                    <a:srgbClr val="000000"/>
                  </a:solidFill>
                  <a:latin typeface="Calibri" panose="020F0502020204030204" pitchFamily="34" charset="0"/>
                  <a:cs typeface="Calibri" panose="020F0502020204030204" pitchFamily="34" charset="0"/>
                </a:rPr>
                <a:t>CONSUMER &amp; MEDIA</a:t>
              </a:r>
            </a:p>
          </p:txBody>
        </p:sp>
      </p:grpSp>
      <p:grpSp>
        <p:nvGrpSpPr>
          <p:cNvPr id="31" name="Group 30">
            <a:extLst>
              <a:ext uri="{FF2B5EF4-FFF2-40B4-BE49-F238E27FC236}">
                <a16:creationId xmlns:a16="http://schemas.microsoft.com/office/drawing/2014/main" id="{58150C0F-BBEB-47B4-8ED1-78179F7F3B65}"/>
              </a:ext>
            </a:extLst>
          </p:cNvPr>
          <p:cNvGrpSpPr/>
          <p:nvPr/>
        </p:nvGrpSpPr>
        <p:grpSpPr>
          <a:xfrm>
            <a:off x="2610031" y="1741787"/>
            <a:ext cx="1761319" cy="1699516"/>
            <a:chOff x="2610031" y="1741787"/>
            <a:chExt cx="1761319" cy="1699516"/>
          </a:xfrm>
        </p:grpSpPr>
        <p:pic>
          <p:nvPicPr>
            <p:cNvPr id="16" name="Picture 15">
              <a:extLst>
                <a:ext uri="{FF2B5EF4-FFF2-40B4-BE49-F238E27FC236}">
                  <a16:creationId xmlns:a16="http://schemas.microsoft.com/office/drawing/2014/main" id="{D21A33D1-7C4E-470C-A061-49E4CFE9D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031" y="1741787"/>
              <a:ext cx="1761319" cy="1620000"/>
            </a:xfrm>
            <a:prstGeom prst="rect">
              <a:avLst/>
            </a:prstGeom>
          </p:spPr>
        </p:pic>
        <p:sp>
          <p:nvSpPr>
            <p:cNvPr id="19" name="TextBox 18">
              <a:extLst>
                <a:ext uri="{FF2B5EF4-FFF2-40B4-BE49-F238E27FC236}">
                  <a16:creationId xmlns:a16="http://schemas.microsoft.com/office/drawing/2014/main" id="{3EAED4F5-907D-41D7-9254-73A58279B10D}"/>
                </a:ext>
              </a:extLst>
            </p:cNvPr>
            <p:cNvSpPr txBox="1"/>
            <p:nvPr/>
          </p:nvSpPr>
          <p:spPr>
            <a:xfrm>
              <a:off x="2695942" y="3102749"/>
              <a:ext cx="1659108" cy="338554"/>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TVOV MEASUREMENT      </a:t>
              </a:r>
              <a:br>
                <a:rPr lang="nb-NO" sz="1100" b="1" dirty="0">
                  <a:solidFill>
                    <a:srgbClr val="000000"/>
                  </a:solidFill>
                  <a:latin typeface="Calibri" panose="020F0502020204030204" pitchFamily="34" charset="0"/>
                  <a:cs typeface="Calibri" panose="020F0502020204030204" pitchFamily="34" charset="0"/>
                </a:rPr>
              </a:br>
              <a:r>
                <a:rPr lang="nb-NO" sz="1100" b="1" dirty="0">
                  <a:solidFill>
                    <a:srgbClr val="000000"/>
                  </a:solidFill>
                  <a:latin typeface="Calibri" panose="020F0502020204030204" pitchFamily="34" charset="0"/>
                  <a:cs typeface="Calibri" panose="020F0502020204030204" pitchFamily="34" charset="0"/>
                </a:rPr>
                <a:t>(TV CURRENCY)</a:t>
              </a:r>
            </a:p>
          </p:txBody>
        </p:sp>
      </p:grpSp>
      <p:grpSp>
        <p:nvGrpSpPr>
          <p:cNvPr id="32" name="Group 31">
            <a:extLst>
              <a:ext uri="{FF2B5EF4-FFF2-40B4-BE49-F238E27FC236}">
                <a16:creationId xmlns:a16="http://schemas.microsoft.com/office/drawing/2014/main" id="{12630F81-A897-4029-955E-9E7C17EBCEC3}"/>
              </a:ext>
            </a:extLst>
          </p:cNvPr>
          <p:cNvGrpSpPr/>
          <p:nvPr/>
        </p:nvGrpSpPr>
        <p:grpSpPr>
          <a:xfrm>
            <a:off x="4483733" y="1730067"/>
            <a:ext cx="1636007" cy="1620000"/>
            <a:chOff x="4483733" y="1730067"/>
            <a:chExt cx="1636007" cy="1620000"/>
          </a:xfrm>
        </p:grpSpPr>
        <p:pic>
          <p:nvPicPr>
            <p:cNvPr id="15" name="Picture 14">
              <a:extLst>
                <a:ext uri="{FF2B5EF4-FFF2-40B4-BE49-F238E27FC236}">
                  <a16:creationId xmlns:a16="http://schemas.microsoft.com/office/drawing/2014/main" id="{B5C79EC6-DECF-4C0A-BD26-50BD860CD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733" y="1730067"/>
              <a:ext cx="1636007" cy="1620000"/>
            </a:xfrm>
            <a:prstGeom prst="rect">
              <a:avLst/>
            </a:prstGeom>
          </p:spPr>
        </p:pic>
        <p:sp>
          <p:nvSpPr>
            <p:cNvPr id="20" name="TextBox 19">
              <a:extLst>
                <a:ext uri="{FF2B5EF4-FFF2-40B4-BE49-F238E27FC236}">
                  <a16:creationId xmlns:a16="http://schemas.microsoft.com/office/drawing/2014/main" id="{46831A6F-8352-47F6-9809-75E9EDCC2C58}"/>
                </a:ext>
              </a:extLst>
            </p:cNvPr>
            <p:cNvSpPr txBox="1"/>
            <p:nvPr/>
          </p:nvSpPr>
          <p:spPr>
            <a:xfrm>
              <a:off x="4569880" y="3177228"/>
              <a:ext cx="1338508"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24 – THE MEDIA DIARY</a:t>
              </a:r>
            </a:p>
          </p:txBody>
        </p:sp>
      </p:grpSp>
      <p:grpSp>
        <p:nvGrpSpPr>
          <p:cNvPr id="33" name="Group 32">
            <a:extLst>
              <a:ext uri="{FF2B5EF4-FFF2-40B4-BE49-F238E27FC236}">
                <a16:creationId xmlns:a16="http://schemas.microsoft.com/office/drawing/2014/main" id="{41DFCBB2-F2EA-4074-AEF4-67B14522DF83}"/>
              </a:ext>
            </a:extLst>
          </p:cNvPr>
          <p:cNvGrpSpPr/>
          <p:nvPr/>
        </p:nvGrpSpPr>
        <p:grpSpPr>
          <a:xfrm>
            <a:off x="6232123" y="1744604"/>
            <a:ext cx="1757579" cy="1699180"/>
            <a:chOff x="6232123" y="1744604"/>
            <a:chExt cx="1757579" cy="1699180"/>
          </a:xfrm>
        </p:grpSpPr>
        <p:pic>
          <p:nvPicPr>
            <p:cNvPr id="9" name="Picture 8">
              <a:extLst>
                <a:ext uri="{FF2B5EF4-FFF2-40B4-BE49-F238E27FC236}">
                  <a16:creationId xmlns:a16="http://schemas.microsoft.com/office/drawing/2014/main" id="{47B27B15-23D6-453B-B43B-8076D8E42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123" y="1744604"/>
              <a:ext cx="1757579" cy="1620000"/>
            </a:xfrm>
            <a:prstGeom prst="rect">
              <a:avLst/>
            </a:prstGeom>
          </p:spPr>
        </p:pic>
        <p:sp>
          <p:nvSpPr>
            <p:cNvPr id="21" name="TextBox 20">
              <a:extLst>
                <a:ext uri="{FF2B5EF4-FFF2-40B4-BE49-F238E27FC236}">
                  <a16:creationId xmlns:a16="http://schemas.microsoft.com/office/drawing/2014/main" id="{D6BE2A58-0913-4B7D-AEA1-96F636335C8E}"/>
                </a:ext>
              </a:extLst>
            </p:cNvPr>
            <p:cNvSpPr txBox="1"/>
            <p:nvPr/>
          </p:nvSpPr>
          <p:spPr>
            <a:xfrm>
              <a:off x="6515760" y="3105230"/>
              <a:ext cx="1147750" cy="338554"/>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INTERBUS   </a:t>
              </a:r>
            </a:p>
            <a:p>
              <a:pPr algn="ctr"/>
              <a:r>
                <a:rPr lang="nb-NO" sz="1100" b="1" dirty="0">
                  <a:solidFill>
                    <a:srgbClr val="000000"/>
                  </a:solidFill>
                  <a:latin typeface="Calibri" panose="020F0502020204030204" pitchFamily="34" charset="0"/>
                  <a:cs typeface="Calibri" panose="020F0502020204030204" pitchFamily="34" charset="0"/>
                </a:rPr>
                <a:t>(Digital trends TGI)</a:t>
              </a:r>
            </a:p>
          </p:txBody>
        </p:sp>
      </p:grpSp>
      <p:grpSp>
        <p:nvGrpSpPr>
          <p:cNvPr id="34" name="Group 33">
            <a:extLst>
              <a:ext uri="{FF2B5EF4-FFF2-40B4-BE49-F238E27FC236}">
                <a16:creationId xmlns:a16="http://schemas.microsoft.com/office/drawing/2014/main" id="{95209D3D-BB3A-41DF-B56F-3BF6002AC17B}"/>
              </a:ext>
            </a:extLst>
          </p:cNvPr>
          <p:cNvGrpSpPr/>
          <p:nvPr/>
        </p:nvGrpSpPr>
        <p:grpSpPr>
          <a:xfrm>
            <a:off x="8102085" y="1726505"/>
            <a:ext cx="1626365" cy="1620000"/>
            <a:chOff x="8102085" y="1726505"/>
            <a:chExt cx="1626365" cy="1620000"/>
          </a:xfrm>
        </p:grpSpPr>
        <p:pic>
          <p:nvPicPr>
            <p:cNvPr id="14" name="Picture 13">
              <a:extLst>
                <a:ext uri="{FF2B5EF4-FFF2-40B4-BE49-F238E27FC236}">
                  <a16:creationId xmlns:a16="http://schemas.microsoft.com/office/drawing/2014/main" id="{944FFD1D-44CB-4C41-AD98-ACE4C9B479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2085" y="1726505"/>
              <a:ext cx="1626365" cy="1620000"/>
            </a:xfrm>
            <a:prstGeom prst="rect">
              <a:avLst/>
            </a:prstGeom>
          </p:spPr>
        </p:pic>
        <p:sp>
          <p:nvSpPr>
            <p:cNvPr id="22" name="TextBox 21">
              <a:extLst>
                <a:ext uri="{FF2B5EF4-FFF2-40B4-BE49-F238E27FC236}">
                  <a16:creationId xmlns:a16="http://schemas.microsoft.com/office/drawing/2014/main" id="{5050E3F1-D4BF-4BD6-A89A-0130E1CA0AC9}"/>
                </a:ext>
              </a:extLst>
            </p:cNvPr>
            <p:cNvSpPr txBox="1"/>
            <p:nvPr/>
          </p:nvSpPr>
          <p:spPr>
            <a:xfrm>
              <a:off x="8170324" y="3177227"/>
              <a:ext cx="1551708"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SOCIAL MEDIA TRACKER  </a:t>
              </a:r>
            </a:p>
          </p:txBody>
        </p:sp>
      </p:grpSp>
      <p:grpSp>
        <p:nvGrpSpPr>
          <p:cNvPr id="35" name="Group 34">
            <a:extLst>
              <a:ext uri="{FF2B5EF4-FFF2-40B4-BE49-F238E27FC236}">
                <a16:creationId xmlns:a16="http://schemas.microsoft.com/office/drawing/2014/main" id="{4078F212-2856-4B9E-8A9C-688A69F933E6}"/>
              </a:ext>
            </a:extLst>
          </p:cNvPr>
          <p:cNvGrpSpPr/>
          <p:nvPr/>
        </p:nvGrpSpPr>
        <p:grpSpPr>
          <a:xfrm>
            <a:off x="9840832" y="1703812"/>
            <a:ext cx="1480894" cy="1620000"/>
            <a:chOff x="9840832" y="1703812"/>
            <a:chExt cx="1480894" cy="1620000"/>
          </a:xfrm>
        </p:grpSpPr>
        <p:pic>
          <p:nvPicPr>
            <p:cNvPr id="13" name="Picture 12">
              <a:extLst>
                <a:ext uri="{FF2B5EF4-FFF2-40B4-BE49-F238E27FC236}">
                  <a16:creationId xmlns:a16="http://schemas.microsoft.com/office/drawing/2014/main" id="{5921C78E-0203-4CD4-A250-CFE6A1A2F3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0832" y="1703812"/>
              <a:ext cx="1480894" cy="1620000"/>
            </a:xfrm>
            <a:prstGeom prst="rect">
              <a:avLst/>
            </a:prstGeom>
          </p:spPr>
        </p:pic>
        <p:sp>
          <p:nvSpPr>
            <p:cNvPr id="23" name="TextBox 22">
              <a:extLst>
                <a:ext uri="{FF2B5EF4-FFF2-40B4-BE49-F238E27FC236}">
                  <a16:creationId xmlns:a16="http://schemas.microsoft.com/office/drawing/2014/main" id="{1D96A40C-2A8E-44B0-8F66-16723EF1298E}"/>
                </a:ext>
              </a:extLst>
            </p:cNvPr>
            <p:cNvSpPr txBox="1"/>
            <p:nvPr/>
          </p:nvSpPr>
          <p:spPr>
            <a:xfrm>
              <a:off x="9986975" y="3154535"/>
              <a:ext cx="1176605"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MEDIA YOUTH     </a:t>
              </a:r>
            </a:p>
          </p:txBody>
        </p:sp>
      </p:grpSp>
      <p:grpSp>
        <p:nvGrpSpPr>
          <p:cNvPr id="41" name="Group 40">
            <a:extLst>
              <a:ext uri="{FF2B5EF4-FFF2-40B4-BE49-F238E27FC236}">
                <a16:creationId xmlns:a16="http://schemas.microsoft.com/office/drawing/2014/main" id="{2A588F06-6123-4685-BB07-CC8E14B47237}"/>
              </a:ext>
            </a:extLst>
          </p:cNvPr>
          <p:cNvGrpSpPr/>
          <p:nvPr/>
        </p:nvGrpSpPr>
        <p:grpSpPr>
          <a:xfrm>
            <a:off x="9840832" y="3782522"/>
            <a:ext cx="1738868" cy="1620000"/>
            <a:chOff x="9840832" y="3782522"/>
            <a:chExt cx="1738868" cy="1620000"/>
          </a:xfrm>
        </p:grpSpPr>
        <p:pic>
          <p:nvPicPr>
            <p:cNvPr id="12" name="Picture 11">
              <a:extLst>
                <a:ext uri="{FF2B5EF4-FFF2-40B4-BE49-F238E27FC236}">
                  <a16:creationId xmlns:a16="http://schemas.microsoft.com/office/drawing/2014/main" id="{77D3AD7C-3439-4A42-946F-F4CF52FE46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0832" y="3782522"/>
              <a:ext cx="1738868" cy="1620000"/>
            </a:xfrm>
            <a:prstGeom prst="rect">
              <a:avLst/>
            </a:prstGeom>
          </p:spPr>
        </p:pic>
        <p:sp>
          <p:nvSpPr>
            <p:cNvPr id="24" name="TextBox 23">
              <a:extLst>
                <a:ext uri="{FF2B5EF4-FFF2-40B4-BE49-F238E27FC236}">
                  <a16:creationId xmlns:a16="http://schemas.microsoft.com/office/drawing/2014/main" id="{8D3D6F24-0AF3-48B9-B3D2-EAC7BC1C6752}"/>
                </a:ext>
              </a:extLst>
            </p:cNvPr>
            <p:cNvSpPr txBox="1"/>
            <p:nvPr/>
          </p:nvSpPr>
          <p:spPr>
            <a:xfrm>
              <a:off x="10037004" y="5223306"/>
              <a:ext cx="1346522"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MEDIA CHILDREN     </a:t>
              </a:r>
            </a:p>
          </p:txBody>
        </p:sp>
      </p:grpSp>
      <p:grpSp>
        <p:nvGrpSpPr>
          <p:cNvPr id="36" name="Group 35">
            <a:extLst>
              <a:ext uri="{FF2B5EF4-FFF2-40B4-BE49-F238E27FC236}">
                <a16:creationId xmlns:a16="http://schemas.microsoft.com/office/drawing/2014/main" id="{9C0BD322-00B1-4505-847F-E32ABFC99DD1}"/>
              </a:ext>
            </a:extLst>
          </p:cNvPr>
          <p:cNvGrpSpPr/>
          <p:nvPr/>
        </p:nvGrpSpPr>
        <p:grpSpPr>
          <a:xfrm>
            <a:off x="468962" y="3777294"/>
            <a:ext cx="2034211" cy="1625228"/>
            <a:chOff x="468962" y="3777294"/>
            <a:chExt cx="2034211" cy="1625228"/>
          </a:xfrm>
        </p:grpSpPr>
        <p:pic>
          <p:nvPicPr>
            <p:cNvPr id="6" name="Picture 5">
              <a:extLst>
                <a:ext uri="{FF2B5EF4-FFF2-40B4-BE49-F238E27FC236}">
                  <a16:creationId xmlns:a16="http://schemas.microsoft.com/office/drawing/2014/main" id="{425E7D0D-DB3D-4443-84B0-56B0A2A48C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041" y="3777294"/>
              <a:ext cx="1699672" cy="1620000"/>
            </a:xfrm>
            <a:prstGeom prst="rect">
              <a:avLst/>
            </a:prstGeom>
          </p:spPr>
        </p:pic>
        <p:sp>
          <p:nvSpPr>
            <p:cNvPr id="25" name="TextBox 24">
              <a:extLst>
                <a:ext uri="{FF2B5EF4-FFF2-40B4-BE49-F238E27FC236}">
                  <a16:creationId xmlns:a16="http://schemas.microsoft.com/office/drawing/2014/main" id="{6E96ECAD-380D-40F2-AB9B-F921011241F6}"/>
                </a:ext>
              </a:extLst>
            </p:cNvPr>
            <p:cNvSpPr txBox="1"/>
            <p:nvPr/>
          </p:nvSpPr>
          <p:spPr>
            <a:xfrm>
              <a:off x="468962" y="5233245"/>
              <a:ext cx="2034211"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NEWSPAPER READERSHIP (NRS)</a:t>
              </a:r>
            </a:p>
          </p:txBody>
        </p:sp>
      </p:grpSp>
      <p:grpSp>
        <p:nvGrpSpPr>
          <p:cNvPr id="37" name="Group 36">
            <a:extLst>
              <a:ext uri="{FF2B5EF4-FFF2-40B4-BE49-F238E27FC236}">
                <a16:creationId xmlns:a16="http://schemas.microsoft.com/office/drawing/2014/main" id="{E615C367-2BDF-4788-87F9-BCB9743E683F}"/>
              </a:ext>
            </a:extLst>
          </p:cNvPr>
          <p:cNvGrpSpPr/>
          <p:nvPr/>
        </p:nvGrpSpPr>
        <p:grpSpPr>
          <a:xfrm>
            <a:off x="2606380" y="3773353"/>
            <a:ext cx="1806442" cy="1620000"/>
            <a:chOff x="2606380" y="3773353"/>
            <a:chExt cx="1806442" cy="1620000"/>
          </a:xfrm>
        </p:grpSpPr>
        <p:pic>
          <p:nvPicPr>
            <p:cNvPr id="11" name="Picture 10">
              <a:extLst>
                <a:ext uri="{FF2B5EF4-FFF2-40B4-BE49-F238E27FC236}">
                  <a16:creationId xmlns:a16="http://schemas.microsoft.com/office/drawing/2014/main" id="{147D3A95-CFB9-4308-A787-98D9DECFFA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6380" y="3773353"/>
              <a:ext cx="1695578" cy="1620000"/>
            </a:xfrm>
            <a:prstGeom prst="rect">
              <a:avLst/>
            </a:prstGeom>
          </p:spPr>
        </p:pic>
        <p:sp>
          <p:nvSpPr>
            <p:cNvPr id="26" name="TextBox 25">
              <a:extLst>
                <a:ext uri="{FF2B5EF4-FFF2-40B4-BE49-F238E27FC236}">
                  <a16:creationId xmlns:a16="http://schemas.microsoft.com/office/drawing/2014/main" id="{B49AEA40-2954-475E-AE35-513F71AF3B6C}"/>
                </a:ext>
              </a:extLst>
            </p:cNvPr>
            <p:cNvSpPr txBox="1"/>
            <p:nvPr/>
          </p:nvSpPr>
          <p:spPr>
            <a:xfrm>
              <a:off x="2631885" y="5223305"/>
              <a:ext cx="1780937"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MAGAZINE READERSHIP (NRS)</a:t>
              </a:r>
            </a:p>
          </p:txBody>
        </p:sp>
      </p:grpSp>
      <p:grpSp>
        <p:nvGrpSpPr>
          <p:cNvPr id="38" name="Group 37">
            <a:extLst>
              <a:ext uri="{FF2B5EF4-FFF2-40B4-BE49-F238E27FC236}">
                <a16:creationId xmlns:a16="http://schemas.microsoft.com/office/drawing/2014/main" id="{38A00331-A284-4BE5-B55B-54BB12C68556}"/>
              </a:ext>
            </a:extLst>
          </p:cNvPr>
          <p:cNvGrpSpPr/>
          <p:nvPr/>
        </p:nvGrpSpPr>
        <p:grpSpPr>
          <a:xfrm>
            <a:off x="4450534" y="3772583"/>
            <a:ext cx="1828375" cy="1629939"/>
            <a:chOff x="4450534" y="3772583"/>
            <a:chExt cx="1828375" cy="1629939"/>
          </a:xfrm>
        </p:grpSpPr>
        <p:pic>
          <p:nvPicPr>
            <p:cNvPr id="7" name="Picture 6">
              <a:extLst>
                <a:ext uri="{FF2B5EF4-FFF2-40B4-BE49-F238E27FC236}">
                  <a16:creationId xmlns:a16="http://schemas.microsoft.com/office/drawing/2014/main" id="{17F6649F-0F14-4827-BA07-0D8A5115D7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2625" y="3772583"/>
              <a:ext cx="1806284" cy="1620000"/>
            </a:xfrm>
            <a:prstGeom prst="rect">
              <a:avLst/>
            </a:prstGeom>
          </p:spPr>
        </p:pic>
        <p:sp>
          <p:nvSpPr>
            <p:cNvPr id="27" name="TextBox 26">
              <a:extLst>
                <a:ext uri="{FF2B5EF4-FFF2-40B4-BE49-F238E27FC236}">
                  <a16:creationId xmlns:a16="http://schemas.microsoft.com/office/drawing/2014/main" id="{FC51AE1C-29A5-49DD-8606-AE2E5073CFF0}"/>
                </a:ext>
              </a:extLst>
            </p:cNvPr>
            <p:cNvSpPr txBox="1"/>
            <p:nvPr/>
          </p:nvSpPr>
          <p:spPr>
            <a:xfrm>
              <a:off x="4450534" y="5233245"/>
              <a:ext cx="1825821" cy="169277"/>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PROFESSIONAL PRESS        </a:t>
              </a:r>
            </a:p>
          </p:txBody>
        </p:sp>
      </p:grpSp>
      <p:grpSp>
        <p:nvGrpSpPr>
          <p:cNvPr id="39" name="Group 38">
            <a:extLst>
              <a:ext uri="{FF2B5EF4-FFF2-40B4-BE49-F238E27FC236}">
                <a16:creationId xmlns:a16="http://schemas.microsoft.com/office/drawing/2014/main" id="{9E0795A6-A4C3-4AD1-A3FD-72C5FBC41AAB}"/>
              </a:ext>
            </a:extLst>
          </p:cNvPr>
          <p:cNvGrpSpPr/>
          <p:nvPr/>
        </p:nvGrpSpPr>
        <p:grpSpPr>
          <a:xfrm>
            <a:off x="6368699" y="3753475"/>
            <a:ext cx="1708801" cy="1771189"/>
            <a:chOff x="6368699" y="3753475"/>
            <a:chExt cx="1708801" cy="1771189"/>
          </a:xfrm>
        </p:grpSpPr>
        <p:pic>
          <p:nvPicPr>
            <p:cNvPr id="10" name="Picture 9">
              <a:extLst>
                <a:ext uri="{FF2B5EF4-FFF2-40B4-BE49-F238E27FC236}">
                  <a16:creationId xmlns:a16="http://schemas.microsoft.com/office/drawing/2014/main" id="{3ED831C6-3953-4310-BF53-98152346D9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49576" y="3753475"/>
              <a:ext cx="1607417" cy="1620000"/>
            </a:xfrm>
            <a:prstGeom prst="rect">
              <a:avLst/>
            </a:prstGeom>
          </p:spPr>
        </p:pic>
        <p:sp>
          <p:nvSpPr>
            <p:cNvPr id="28" name="TextBox 27">
              <a:extLst>
                <a:ext uri="{FF2B5EF4-FFF2-40B4-BE49-F238E27FC236}">
                  <a16:creationId xmlns:a16="http://schemas.microsoft.com/office/drawing/2014/main" id="{B8DB1B6B-0D33-488D-887A-63F253159C6B}"/>
                </a:ext>
              </a:extLst>
            </p:cNvPr>
            <p:cNvSpPr txBox="1"/>
            <p:nvPr/>
          </p:nvSpPr>
          <p:spPr>
            <a:xfrm>
              <a:off x="6368699" y="5186110"/>
              <a:ext cx="1708801" cy="338554"/>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FUNCTIONALITY OF MEDIA  </a:t>
              </a:r>
              <a:br>
                <a:rPr lang="nb-NO" sz="1100" b="1" dirty="0">
                  <a:solidFill>
                    <a:srgbClr val="000000"/>
                  </a:solidFill>
                  <a:latin typeface="Calibri" panose="020F0502020204030204" pitchFamily="34" charset="0"/>
                  <a:cs typeface="Calibri" panose="020F0502020204030204" pitchFamily="34" charset="0"/>
                </a:rPr>
              </a:br>
              <a:r>
                <a:rPr lang="nb-NO" sz="1100" b="1" dirty="0">
                  <a:solidFill>
                    <a:srgbClr val="000000"/>
                  </a:solidFill>
                  <a:latin typeface="Calibri" panose="020F0502020204030204" pitchFamily="34" charset="0"/>
                  <a:cs typeface="Calibri" panose="020F0502020204030204" pitchFamily="34" charset="0"/>
                </a:rPr>
                <a:t>AND CHANNEL USAGE</a:t>
              </a:r>
            </a:p>
          </p:txBody>
        </p:sp>
      </p:grpSp>
      <p:grpSp>
        <p:nvGrpSpPr>
          <p:cNvPr id="40" name="Group 39">
            <a:extLst>
              <a:ext uri="{FF2B5EF4-FFF2-40B4-BE49-F238E27FC236}">
                <a16:creationId xmlns:a16="http://schemas.microsoft.com/office/drawing/2014/main" id="{48BC4786-935B-417D-81C3-A4D4BBB955FF}"/>
              </a:ext>
            </a:extLst>
          </p:cNvPr>
          <p:cNvGrpSpPr/>
          <p:nvPr/>
        </p:nvGrpSpPr>
        <p:grpSpPr>
          <a:xfrm>
            <a:off x="8145479" y="3823048"/>
            <a:ext cx="1601399" cy="1701616"/>
            <a:chOff x="8145479" y="3823048"/>
            <a:chExt cx="1601399" cy="1701616"/>
          </a:xfrm>
        </p:grpSpPr>
        <p:pic>
          <p:nvPicPr>
            <p:cNvPr id="5" name="Picture 4">
              <a:extLst>
                <a:ext uri="{FF2B5EF4-FFF2-40B4-BE49-F238E27FC236}">
                  <a16:creationId xmlns:a16="http://schemas.microsoft.com/office/drawing/2014/main" id="{9A7B47BE-E6C1-465A-8783-8EF265C5D6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7660" y="3823048"/>
              <a:ext cx="1442505" cy="1620000"/>
            </a:xfrm>
            <a:prstGeom prst="rect">
              <a:avLst/>
            </a:prstGeom>
          </p:spPr>
        </p:pic>
        <p:sp>
          <p:nvSpPr>
            <p:cNvPr id="29" name="TextBox 28">
              <a:extLst>
                <a:ext uri="{FF2B5EF4-FFF2-40B4-BE49-F238E27FC236}">
                  <a16:creationId xmlns:a16="http://schemas.microsoft.com/office/drawing/2014/main" id="{DFE32DD5-62DC-402B-A32C-657ADD8A120F}"/>
                </a:ext>
              </a:extLst>
            </p:cNvPr>
            <p:cNvSpPr txBox="1"/>
            <p:nvPr/>
          </p:nvSpPr>
          <p:spPr>
            <a:xfrm>
              <a:off x="8145479" y="5186110"/>
              <a:ext cx="1601399" cy="338554"/>
            </a:xfrm>
            <a:prstGeom prst="rect">
              <a:avLst/>
            </a:prstGeom>
            <a:solidFill>
              <a:schemeClr val="bg1"/>
            </a:solidFill>
          </p:spPr>
          <p:txBody>
            <a:bodyPr wrap="none" lIns="0" tIns="0" rIns="0" bIns="0" rtlCol="0">
              <a:spAutoFit/>
            </a:bodyPr>
            <a:lstStyle/>
            <a:p>
              <a:pPr algn="ctr"/>
              <a:r>
                <a:rPr lang="nb-NO" sz="1100" b="1" dirty="0">
                  <a:solidFill>
                    <a:srgbClr val="000000"/>
                  </a:solidFill>
                  <a:latin typeface="Calibri" panose="020F0502020204030204" pitchFamily="34" charset="0"/>
                  <a:cs typeface="Calibri" panose="020F0502020204030204" pitchFamily="34" charset="0"/>
                </a:rPr>
                <a:t>     HOUSEHOLDS MEDIA      </a:t>
              </a:r>
            </a:p>
            <a:p>
              <a:pPr algn="ctr"/>
              <a:r>
                <a:rPr lang="nb-NO" sz="1100" b="1" dirty="0">
                  <a:solidFill>
                    <a:srgbClr val="000000"/>
                  </a:solidFill>
                  <a:latin typeface="Calibri" panose="020F0502020204030204" pitchFamily="34" charset="0"/>
                  <a:cs typeface="Calibri" panose="020F0502020204030204" pitchFamily="34" charset="0"/>
                </a:rPr>
                <a:t>COSTS</a:t>
              </a:r>
            </a:p>
          </p:txBody>
        </p:sp>
      </p:grpSp>
    </p:spTree>
    <p:extLst>
      <p:ext uri="{BB962C8B-B14F-4D97-AF65-F5344CB8AC3E}">
        <p14:creationId xmlns:p14="http://schemas.microsoft.com/office/powerpoint/2010/main" val="313750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E0A4C8-437D-7B45-B668-EF68D1554E8F}"/>
              </a:ext>
            </a:extLst>
          </p:cNvPr>
          <p:cNvSpPr>
            <a:spLocks noGrp="1"/>
          </p:cNvSpPr>
          <p:nvPr>
            <p:ph type="ftr" sz="quarter" idx="11"/>
          </p:nvPr>
        </p:nvSpPr>
        <p:spPr/>
        <p:txBody>
          <a:bodyPr/>
          <a:lstStyle/>
          <a:p>
            <a:endParaRPr lang="en-GB" dirty="0"/>
          </a:p>
        </p:txBody>
      </p:sp>
      <p:pic>
        <p:nvPicPr>
          <p:cNvPr id="12" name="Picture Placeholder 11">
            <a:extLst>
              <a:ext uri="{FF2B5EF4-FFF2-40B4-BE49-F238E27FC236}">
                <a16:creationId xmlns:a16="http://schemas.microsoft.com/office/drawing/2014/main" id="{BC6161B7-5248-834D-8050-15A4D122037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4" name="Slide Number Placeholder 3">
            <a:extLst>
              <a:ext uri="{FF2B5EF4-FFF2-40B4-BE49-F238E27FC236}">
                <a16:creationId xmlns:a16="http://schemas.microsoft.com/office/drawing/2014/main" id="{DC3CAC77-8AE0-4F09-921C-5FC42425D7A8}"/>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11174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Consumer and Media (C&amp;M) / Target Group Index (TGI) </a:t>
            </a:r>
            <a:endParaRPr lang="nb-NO" dirty="0"/>
          </a:p>
        </p:txBody>
      </p:sp>
      <p:sp>
        <p:nvSpPr>
          <p:cNvPr id="6" name="Text Placeholder 5"/>
          <p:cNvSpPr>
            <a:spLocks noGrp="1"/>
          </p:cNvSpPr>
          <p:nvPr>
            <p:ph type="body" sz="quarter" idx="17"/>
          </p:nvPr>
        </p:nvSpPr>
        <p:spPr/>
        <p:txBody>
          <a:bodyPr/>
          <a:lstStyle/>
          <a:p>
            <a:r>
              <a:rPr lang="en-US" dirty="0"/>
              <a:t>Norway’s largest consumer &amp; multimedia study</a:t>
            </a:r>
          </a:p>
        </p:txBody>
      </p:sp>
      <p:sp>
        <p:nvSpPr>
          <p:cNvPr id="7" name="Text Placeholder 6"/>
          <p:cNvSpPr>
            <a:spLocks noGrp="1"/>
          </p:cNvSpPr>
          <p:nvPr>
            <p:ph type="body" sz="quarter" idx="18"/>
          </p:nvPr>
        </p:nvSpPr>
        <p:spPr/>
        <p:txBody>
          <a:bodyPr/>
          <a:lstStyle/>
          <a:p>
            <a:endParaRPr lang="nb-NO" dirty="0"/>
          </a:p>
        </p:txBody>
      </p:sp>
      <p:sp>
        <p:nvSpPr>
          <p:cNvPr id="10" name="Content Placeholder 6">
            <a:extLst>
              <a:ext uri="{FF2B5EF4-FFF2-40B4-BE49-F238E27FC236}">
                <a16:creationId xmlns:a16="http://schemas.microsoft.com/office/drawing/2014/main" id="{D5BCB55F-8020-40DC-A2E3-DC75AD2ED4BA}"/>
              </a:ext>
            </a:extLst>
          </p:cNvPr>
          <p:cNvSpPr>
            <a:spLocks noGrp="1"/>
          </p:cNvSpPr>
          <p:nvPr>
            <p:ph idx="1"/>
          </p:nvPr>
        </p:nvSpPr>
        <p:spPr>
          <a:xfrm>
            <a:off x="360363" y="1708150"/>
            <a:ext cx="4997317" cy="4003675"/>
          </a:xfrm>
        </p:spPr>
        <p:txBody>
          <a:bodyPr/>
          <a:lstStyle/>
          <a:p>
            <a:r>
              <a:rPr lang="en-US" sz="2000" dirty="0"/>
              <a:t>The C&amp;M study contains two parts </a:t>
            </a:r>
          </a:p>
          <a:p>
            <a:pPr marL="400050" indent="-400050">
              <a:buFont typeface="Arial" panose="020B0604020202020204" pitchFamily="34" charset="0"/>
              <a:buAutoNum type="romanLcParenR"/>
            </a:pPr>
            <a:r>
              <a:rPr lang="en-US" sz="1600" dirty="0"/>
              <a:t>C&amp;M CATI Survey </a:t>
            </a:r>
            <a:br>
              <a:rPr lang="en-US" sz="1600" dirty="0"/>
            </a:br>
            <a:r>
              <a:rPr lang="nb-NO" sz="1600" dirty="0"/>
              <a:t>– </a:t>
            </a:r>
            <a:r>
              <a:rPr lang="en-US" sz="1600" dirty="0"/>
              <a:t>Gathers data from 45.000 respondents on media usage as well as holding demographic information. The study includes official usage data for newspapers, radio, internet, TV and cinema.</a:t>
            </a:r>
          </a:p>
          <a:p>
            <a:pPr marL="400050" indent="-400050">
              <a:buAutoNum type="romanLcParenR"/>
            </a:pPr>
            <a:r>
              <a:rPr lang="en-US" sz="1600" dirty="0"/>
              <a:t>C&amp;M TGI </a:t>
            </a:r>
            <a:br>
              <a:rPr lang="en-US" sz="1600" dirty="0"/>
            </a:br>
            <a:r>
              <a:rPr lang="nb-NO" sz="1600" dirty="0"/>
              <a:t>– A</a:t>
            </a:r>
            <a:r>
              <a:rPr lang="en-US" sz="1600" dirty="0" err="1"/>
              <a:t>pprox</a:t>
            </a:r>
            <a:r>
              <a:rPr lang="en-US" sz="1600" dirty="0"/>
              <a:t>. 15.000 CATI respondents also complete some but not all sections of a TGI questionnaire. All 15.000 complete a general section which includes questions relating to media usage (e.g. magazines), supplementary demographic information, attitudes and lifestyle. </a:t>
            </a:r>
          </a:p>
        </p:txBody>
      </p:sp>
      <p:grpSp>
        <p:nvGrpSpPr>
          <p:cNvPr id="47" name="Group 46">
            <a:extLst>
              <a:ext uri="{FF2B5EF4-FFF2-40B4-BE49-F238E27FC236}">
                <a16:creationId xmlns:a16="http://schemas.microsoft.com/office/drawing/2014/main" id="{C4F1BCB8-0FBE-4207-81D8-D915FC6FB73D}"/>
              </a:ext>
            </a:extLst>
          </p:cNvPr>
          <p:cNvGrpSpPr/>
          <p:nvPr/>
        </p:nvGrpSpPr>
        <p:grpSpPr>
          <a:xfrm>
            <a:off x="5633329" y="1791705"/>
            <a:ext cx="6558671" cy="4254549"/>
            <a:chOff x="1750594" y="1636692"/>
            <a:chExt cx="6558671" cy="4254549"/>
          </a:xfrm>
        </p:grpSpPr>
        <p:grpSp>
          <p:nvGrpSpPr>
            <p:cNvPr id="48" name="Group 9">
              <a:extLst>
                <a:ext uri="{FF2B5EF4-FFF2-40B4-BE49-F238E27FC236}">
                  <a16:creationId xmlns:a16="http://schemas.microsoft.com/office/drawing/2014/main" id="{AD706662-C549-46B6-AFFD-255BC331FFF8}"/>
                </a:ext>
              </a:extLst>
            </p:cNvPr>
            <p:cNvGrpSpPr>
              <a:grpSpLocks/>
            </p:cNvGrpSpPr>
            <p:nvPr/>
          </p:nvGrpSpPr>
          <p:grpSpPr bwMode="auto">
            <a:xfrm>
              <a:off x="1750594" y="1739062"/>
              <a:ext cx="5356765" cy="4152179"/>
              <a:chOff x="133" y="973"/>
              <a:chExt cx="2254" cy="2378"/>
            </a:xfrm>
          </p:grpSpPr>
          <p:sp>
            <p:nvSpPr>
              <p:cNvPr id="60" name="Line 10">
                <a:extLst>
                  <a:ext uri="{FF2B5EF4-FFF2-40B4-BE49-F238E27FC236}">
                    <a16:creationId xmlns:a16="http://schemas.microsoft.com/office/drawing/2014/main" id="{A0EDD7F3-EA84-4948-B1FD-2E12AD075DAE}"/>
                  </a:ext>
                </a:extLst>
              </p:cNvPr>
              <p:cNvSpPr>
                <a:spLocks noChangeShapeType="1"/>
              </p:cNvSpPr>
              <p:nvPr/>
            </p:nvSpPr>
            <p:spPr bwMode="auto">
              <a:xfrm flipV="1">
                <a:off x="394" y="1125"/>
                <a:ext cx="0" cy="2147"/>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61" name="Line 11">
                <a:extLst>
                  <a:ext uri="{FF2B5EF4-FFF2-40B4-BE49-F238E27FC236}">
                    <a16:creationId xmlns:a16="http://schemas.microsoft.com/office/drawing/2014/main" id="{BC793871-2944-46AA-BFDA-EFF354A7A208}"/>
                  </a:ext>
                </a:extLst>
              </p:cNvPr>
              <p:cNvSpPr>
                <a:spLocks noChangeShapeType="1"/>
              </p:cNvSpPr>
              <p:nvPr/>
            </p:nvSpPr>
            <p:spPr bwMode="auto">
              <a:xfrm>
                <a:off x="394" y="3265"/>
                <a:ext cx="1450" cy="7"/>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62" name="Rectangle 12">
                <a:extLst>
                  <a:ext uri="{FF2B5EF4-FFF2-40B4-BE49-F238E27FC236}">
                    <a16:creationId xmlns:a16="http://schemas.microsoft.com/office/drawing/2014/main" id="{3177FFEA-D255-4E60-BF1D-3816EBC4EDFE}"/>
                  </a:ext>
                </a:extLst>
              </p:cNvPr>
              <p:cNvSpPr>
                <a:spLocks noChangeArrowheads="1"/>
              </p:cNvSpPr>
              <p:nvPr/>
            </p:nvSpPr>
            <p:spPr bwMode="auto">
              <a:xfrm>
                <a:off x="1860" y="3192"/>
                <a:ext cx="527"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100000"/>
                  </a:lnSpc>
                </a:pPr>
                <a:r>
                  <a:rPr lang="en-GB" altLang="en-US" sz="1200" dirty="0"/>
                  <a:t>No. of variables</a:t>
                </a:r>
              </a:p>
            </p:txBody>
          </p:sp>
          <p:sp>
            <p:nvSpPr>
              <p:cNvPr id="63" name="Rectangle 13">
                <a:extLst>
                  <a:ext uri="{FF2B5EF4-FFF2-40B4-BE49-F238E27FC236}">
                    <a16:creationId xmlns:a16="http://schemas.microsoft.com/office/drawing/2014/main" id="{C09271BD-2948-4EB8-BAE7-176AA5C98F0C}"/>
                  </a:ext>
                </a:extLst>
              </p:cNvPr>
              <p:cNvSpPr>
                <a:spLocks noChangeArrowheads="1"/>
              </p:cNvSpPr>
              <p:nvPr/>
            </p:nvSpPr>
            <p:spPr bwMode="auto">
              <a:xfrm>
                <a:off x="133" y="973"/>
                <a:ext cx="624"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100000"/>
                  </a:lnSpc>
                </a:pPr>
                <a:r>
                  <a:rPr lang="en-GB" altLang="en-US" sz="1200" dirty="0"/>
                  <a:t>No. of respondents</a:t>
                </a:r>
              </a:p>
            </p:txBody>
          </p:sp>
        </p:grpSp>
        <p:sp>
          <p:nvSpPr>
            <p:cNvPr id="49" name="Rectangle 7">
              <a:extLst>
                <a:ext uri="{FF2B5EF4-FFF2-40B4-BE49-F238E27FC236}">
                  <a16:creationId xmlns:a16="http://schemas.microsoft.com/office/drawing/2014/main" id="{6F0CC9E7-9704-4D51-9351-029C1FE856B7}"/>
                </a:ext>
              </a:extLst>
            </p:cNvPr>
            <p:cNvSpPr>
              <a:spLocks noChangeArrowheads="1"/>
            </p:cNvSpPr>
            <p:nvPr/>
          </p:nvSpPr>
          <p:spPr bwMode="auto">
            <a:xfrm>
              <a:off x="2500442" y="2411078"/>
              <a:ext cx="936498" cy="3239984"/>
            </a:xfrm>
            <a:prstGeom prst="rect">
              <a:avLst/>
            </a:prstGeom>
            <a:noFill/>
            <a:ln w="76200">
              <a:solidFill>
                <a:schemeClr val="accent3"/>
              </a:solidFill>
              <a:miter lim="800000"/>
              <a:headEnd/>
              <a:tailEnd/>
            </a:ln>
            <a:effectLst/>
          </p:spPr>
          <p:txBody>
            <a:bodyPr wrap="none" anchor="ctr"/>
            <a:lstStyle/>
            <a:p>
              <a:endParaRPr lang="nb-NO" dirty="0"/>
            </a:p>
          </p:txBody>
        </p:sp>
        <p:sp>
          <p:nvSpPr>
            <p:cNvPr id="50" name="Rectangle 8">
              <a:extLst>
                <a:ext uri="{FF2B5EF4-FFF2-40B4-BE49-F238E27FC236}">
                  <a16:creationId xmlns:a16="http://schemas.microsoft.com/office/drawing/2014/main" id="{3840848A-B7B3-4B8A-B3BF-4434EF2A5DBF}"/>
                </a:ext>
              </a:extLst>
            </p:cNvPr>
            <p:cNvSpPr>
              <a:spLocks noChangeArrowheads="1"/>
            </p:cNvSpPr>
            <p:nvPr/>
          </p:nvSpPr>
          <p:spPr bwMode="auto">
            <a:xfrm>
              <a:off x="2482538" y="4788349"/>
              <a:ext cx="2649695" cy="899554"/>
            </a:xfrm>
            <a:prstGeom prst="rect">
              <a:avLst/>
            </a:prstGeom>
            <a:noFill/>
            <a:ln w="76200">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51" name="Rektangel 2">
              <a:extLst>
                <a:ext uri="{FF2B5EF4-FFF2-40B4-BE49-F238E27FC236}">
                  <a16:creationId xmlns:a16="http://schemas.microsoft.com/office/drawing/2014/main" id="{5ECD7D45-0900-4FF3-92A8-70029C52AEC5}"/>
                </a:ext>
              </a:extLst>
            </p:cNvPr>
            <p:cNvSpPr/>
            <p:nvPr/>
          </p:nvSpPr>
          <p:spPr>
            <a:xfrm>
              <a:off x="3662014" y="1636692"/>
              <a:ext cx="4455906" cy="954107"/>
            </a:xfrm>
            <a:prstGeom prst="rect">
              <a:avLst/>
            </a:prstGeom>
          </p:spPr>
          <p:txBody>
            <a:bodyPr wrap="square">
              <a:spAutoFit/>
            </a:bodyPr>
            <a:lstStyle/>
            <a:p>
              <a:r>
                <a:rPr lang="en-US" altLang="nb-NO" sz="1400" dirty="0">
                  <a:solidFill>
                    <a:schemeClr val="accent3"/>
                  </a:solidFill>
                </a:rPr>
                <a:t>Media usage: newspapers, radio, internet, TV, cinema </a:t>
              </a:r>
            </a:p>
            <a:p>
              <a:r>
                <a:rPr lang="en-US" altLang="nb-NO" sz="1400" dirty="0">
                  <a:solidFill>
                    <a:schemeClr val="accent3"/>
                  </a:solidFill>
                </a:rPr>
                <a:t>Background demographics: age, sex, nationality, household/personal income, household size, geography, education </a:t>
              </a:r>
              <a:endParaRPr lang="nb-NO" altLang="nb-NO" sz="1400" dirty="0">
                <a:solidFill>
                  <a:schemeClr val="accent3"/>
                </a:solidFill>
              </a:endParaRPr>
            </a:p>
          </p:txBody>
        </p:sp>
        <p:sp>
          <p:nvSpPr>
            <p:cNvPr id="52" name="Rektangel 3">
              <a:extLst>
                <a:ext uri="{FF2B5EF4-FFF2-40B4-BE49-F238E27FC236}">
                  <a16:creationId xmlns:a16="http://schemas.microsoft.com/office/drawing/2014/main" id="{172D797D-DCD3-4724-9955-C85B0E25BC91}"/>
                </a:ext>
              </a:extLst>
            </p:cNvPr>
            <p:cNvSpPr/>
            <p:nvPr/>
          </p:nvSpPr>
          <p:spPr>
            <a:xfrm>
              <a:off x="5183337" y="2828252"/>
              <a:ext cx="3125928" cy="2893100"/>
            </a:xfrm>
            <a:prstGeom prst="rect">
              <a:avLst/>
            </a:prstGeom>
          </p:spPr>
          <p:txBody>
            <a:bodyPr wrap="square">
              <a:spAutoFit/>
            </a:bodyPr>
            <a:lstStyle/>
            <a:p>
              <a:pPr marL="92075" indent="-92075">
                <a:buFont typeface="Arial" panose="020B0604020202020204" pitchFamily="34" charset="0"/>
                <a:buChar char="•"/>
              </a:pPr>
              <a:r>
                <a:rPr lang="en-US" altLang="nb-NO" sz="1400" dirty="0">
                  <a:solidFill>
                    <a:schemeClr val="accent4"/>
                  </a:solidFill>
                </a:rPr>
                <a:t>Media usage</a:t>
              </a:r>
            </a:p>
            <a:p>
              <a:pPr marL="92075" indent="-92075">
                <a:buFont typeface="Arial" panose="020B0604020202020204" pitchFamily="34" charset="0"/>
                <a:buChar char="•"/>
              </a:pPr>
              <a:r>
                <a:rPr lang="en-US" altLang="nb-NO" sz="1400" dirty="0">
                  <a:solidFill>
                    <a:schemeClr val="accent4"/>
                  </a:solidFill>
                </a:rPr>
                <a:t>Interests and activities</a:t>
              </a:r>
            </a:p>
            <a:p>
              <a:pPr marL="92075" indent="-92075">
                <a:buFont typeface="Arial" panose="020B0604020202020204" pitchFamily="34" charset="0"/>
                <a:buChar char="•"/>
              </a:pPr>
              <a:r>
                <a:rPr lang="en-US" altLang="nb-NO" sz="1400" dirty="0">
                  <a:solidFill>
                    <a:schemeClr val="accent4"/>
                  </a:solidFill>
                </a:rPr>
                <a:t>Attitudes and opinions</a:t>
              </a:r>
            </a:p>
            <a:p>
              <a:pPr marL="92075" indent="-92075">
                <a:buFont typeface="Arial" panose="020B0604020202020204" pitchFamily="34" charset="0"/>
                <a:buChar char="•"/>
              </a:pPr>
              <a:r>
                <a:rPr lang="en-US" altLang="nb-NO" sz="1400" dirty="0">
                  <a:solidFill>
                    <a:schemeClr val="accent4"/>
                  </a:solidFill>
                </a:rPr>
                <a:t>Consumption and spend</a:t>
              </a:r>
            </a:p>
            <a:p>
              <a:pPr marL="92075" indent="-92075">
                <a:buFont typeface="Arial" panose="020B0604020202020204" pitchFamily="34" charset="0"/>
                <a:buChar char="•"/>
              </a:pPr>
              <a:r>
                <a:rPr lang="en-US" altLang="nb-NO" sz="1400" dirty="0">
                  <a:solidFill>
                    <a:schemeClr val="accent4"/>
                  </a:solidFill>
                </a:rPr>
                <a:t>Ownership and purchase intentions </a:t>
              </a:r>
            </a:p>
            <a:p>
              <a:pPr marL="92075" indent="-92075">
                <a:buFont typeface="Arial" panose="020B0604020202020204" pitchFamily="34" charset="0"/>
                <a:buChar char="•"/>
              </a:pPr>
              <a:r>
                <a:rPr lang="en-US" altLang="nb-NO" sz="1400" dirty="0">
                  <a:solidFill>
                    <a:schemeClr val="accent4"/>
                  </a:solidFill>
                </a:rPr>
                <a:t>Brands: Durables, FMCG and services</a:t>
              </a:r>
            </a:p>
            <a:p>
              <a:pPr marL="92075" indent="-92075">
                <a:buFont typeface="Arial" panose="020B0604020202020204" pitchFamily="34" charset="0"/>
                <a:buChar char="•"/>
              </a:pPr>
              <a:r>
                <a:rPr lang="en-US" altLang="nb-NO" sz="1400" dirty="0">
                  <a:solidFill>
                    <a:schemeClr val="accent4"/>
                  </a:solidFill>
                </a:rPr>
                <a:t>Awareness, preference, use most often or own today </a:t>
              </a:r>
            </a:p>
            <a:p>
              <a:pPr marL="92075" indent="-92075">
                <a:buFont typeface="Arial" panose="020B0604020202020204" pitchFamily="34" charset="0"/>
                <a:buChar char="•"/>
              </a:pPr>
              <a:r>
                <a:rPr lang="en-US" altLang="nb-NO" sz="1400" dirty="0">
                  <a:solidFill>
                    <a:schemeClr val="accent4"/>
                  </a:solidFill>
                </a:rPr>
                <a:t>Professional role and business decision making</a:t>
              </a:r>
            </a:p>
            <a:p>
              <a:pPr marL="92075" indent="-92075">
                <a:buFont typeface="Arial" panose="020B0604020202020204" pitchFamily="34" charset="0"/>
                <a:buChar char="•"/>
              </a:pPr>
              <a:r>
                <a:rPr lang="en-US" altLang="nb-NO" sz="1400" dirty="0">
                  <a:solidFill>
                    <a:schemeClr val="accent4"/>
                  </a:solidFill>
                </a:rPr>
                <a:t>Shopping centers and local stores</a:t>
              </a:r>
            </a:p>
            <a:p>
              <a:pPr marL="92075" indent="-92075">
                <a:buFont typeface="Arial" panose="020B0604020202020204" pitchFamily="34" charset="0"/>
                <a:buChar char="•"/>
              </a:pPr>
              <a:r>
                <a:rPr lang="en-US" altLang="nb-NO" sz="1400" dirty="0">
                  <a:solidFill>
                    <a:schemeClr val="accent4"/>
                  </a:solidFill>
                </a:rPr>
                <a:t>Segmentation tools</a:t>
              </a:r>
            </a:p>
          </p:txBody>
        </p:sp>
        <p:sp>
          <p:nvSpPr>
            <p:cNvPr id="53" name="TekstSylinder 45">
              <a:extLst>
                <a:ext uri="{FF2B5EF4-FFF2-40B4-BE49-F238E27FC236}">
                  <a16:creationId xmlns:a16="http://schemas.microsoft.com/office/drawing/2014/main" id="{3668E6F8-F0AA-428A-B4AD-E765851B60C6}"/>
                </a:ext>
              </a:extLst>
            </p:cNvPr>
            <p:cNvSpPr txBox="1"/>
            <p:nvPr/>
          </p:nvSpPr>
          <p:spPr>
            <a:xfrm>
              <a:off x="2585499" y="2484641"/>
              <a:ext cx="719449" cy="553998"/>
            </a:xfrm>
            <a:prstGeom prst="rect">
              <a:avLst/>
            </a:prstGeom>
            <a:noFill/>
          </p:spPr>
          <p:txBody>
            <a:bodyPr wrap="square" rtlCol="0">
              <a:spAutoFit/>
            </a:bodyPr>
            <a:lstStyle/>
            <a:p>
              <a:r>
                <a:rPr lang="nb-NO" dirty="0">
                  <a:solidFill>
                    <a:schemeClr val="accent3"/>
                  </a:solidFill>
                </a:rPr>
                <a:t>CATI</a:t>
              </a:r>
            </a:p>
            <a:p>
              <a:r>
                <a:rPr lang="nb-NO" sz="1200" dirty="0">
                  <a:solidFill>
                    <a:srgbClr val="A84E97"/>
                  </a:solidFill>
                </a:rPr>
                <a:t>Survey</a:t>
              </a:r>
              <a:endParaRPr lang="nb-NO" dirty="0">
                <a:solidFill>
                  <a:schemeClr val="accent3"/>
                </a:solidFill>
              </a:endParaRPr>
            </a:p>
          </p:txBody>
        </p:sp>
        <p:sp>
          <p:nvSpPr>
            <p:cNvPr id="54" name="TekstSylinder 46">
              <a:extLst>
                <a:ext uri="{FF2B5EF4-FFF2-40B4-BE49-F238E27FC236}">
                  <a16:creationId xmlns:a16="http://schemas.microsoft.com/office/drawing/2014/main" id="{F1D7DC03-9A72-4C22-84CB-4F294B69A512}"/>
                </a:ext>
              </a:extLst>
            </p:cNvPr>
            <p:cNvSpPr txBox="1"/>
            <p:nvPr/>
          </p:nvSpPr>
          <p:spPr>
            <a:xfrm>
              <a:off x="3869450" y="4875886"/>
              <a:ext cx="1286294" cy="738664"/>
            </a:xfrm>
            <a:prstGeom prst="rect">
              <a:avLst/>
            </a:prstGeom>
            <a:noFill/>
          </p:spPr>
          <p:txBody>
            <a:bodyPr wrap="square" rtlCol="0">
              <a:spAutoFit/>
            </a:bodyPr>
            <a:lstStyle/>
            <a:p>
              <a:pPr lvl="0" algn="r"/>
              <a:r>
                <a:rPr lang="en-US" dirty="0">
                  <a:solidFill>
                    <a:srgbClr val="0EADC3"/>
                  </a:solidFill>
                </a:rPr>
                <a:t>TGI </a:t>
              </a:r>
              <a:br>
                <a:rPr lang="en-US" dirty="0">
                  <a:solidFill>
                    <a:srgbClr val="0EADC3"/>
                  </a:solidFill>
                </a:rPr>
              </a:br>
              <a:r>
                <a:rPr lang="en-US" sz="1200" dirty="0">
                  <a:solidFill>
                    <a:srgbClr val="0EADC3"/>
                  </a:solidFill>
                </a:rPr>
                <a:t>(Self completion </a:t>
              </a:r>
              <a:r>
                <a:rPr lang="en-US" sz="1200" dirty="0" err="1">
                  <a:solidFill>
                    <a:srgbClr val="0EADC3"/>
                  </a:solidFill>
                </a:rPr>
                <a:t>Cawi</a:t>
              </a:r>
              <a:r>
                <a:rPr lang="en-US" sz="1200" dirty="0">
                  <a:solidFill>
                    <a:srgbClr val="0EADC3"/>
                  </a:solidFill>
                </a:rPr>
                <a:t> or paper)</a:t>
              </a:r>
            </a:p>
          </p:txBody>
        </p:sp>
        <p:sp>
          <p:nvSpPr>
            <p:cNvPr id="57" name="Text Box 1031">
              <a:extLst>
                <a:ext uri="{FF2B5EF4-FFF2-40B4-BE49-F238E27FC236}">
                  <a16:creationId xmlns:a16="http://schemas.microsoft.com/office/drawing/2014/main" id="{B5C42BE1-EC76-429C-A899-80437ACECB82}"/>
                </a:ext>
              </a:extLst>
            </p:cNvPr>
            <p:cNvSpPr txBox="1">
              <a:spLocks noChangeArrowheads="1"/>
            </p:cNvSpPr>
            <p:nvPr/>
          </p:nvSpPr>
          <p:spPr bwMode="auto">
            <a:xfrm>
              <a:off x="1770917" y="3362659"/>
              <a:ext cx="5629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altLang="nb-NO" sz="1050" dirty="0">
                  <a:latin typeface="Calibri" panose="020F0502020204030204" pitchFamily="34" charset="0"/>
                </a:rPr>
                <a:t>30.000</a:t>
              </a:r>
            </a:p>
          </p:txBody>
        </p:sp>
        <p:sp>
          <p:nvSpPr>
            <p:cNvPr id="58" name="Text Box 1031">
              <a:extLst>
                <a:ext uri="{FF2B5EF4-FFF2-40B4-BE49-F238E27FC236}">
                  <a16:creationId xmlns:a16="http://schemas.microsoft.com/office/drawing/2014/main" id="{EBA9B6A3-4399-4172-96C6-BE6E1863075E}"/>
                </a:ext>
              </a:extLst>
            </p:cNvPr>
            <p:cNvSpPr txBox="1">
              <a:spLocks noChangeArrowheads="1"/>
            </p:cNvSpPr>
            <p:nvPr/>
          </p:nvSpPr>
          <p:spPr bwMode="auto">
            <a:xfrm>
              <a:off x="1789634" y="2300394"/>
              <a:ext cx="5629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altLang="nb-NO" sz="1050" dirty="0">
                  <a:latin typeface="Calibri" panose="020F0502020204030204" pitchFamily="34" charset="0"/>
                </a:rPr>
                <a:t>45.000</a:t>
              </a:r>
            </a:p>
          </p:txBody>
        </p:sp>
        <p:sp>
          <p:nvSpPr>
            <p:cNvPr id="59" name="Text Box 1030">
              <a:extLst>
                <a:ext uri="{FF2B5EF4-FFF2-40B4-BE49-F238E27FC236}">
                  <a16:creationId xmlns:a16="http://schemas.microsoft.com/office/drawing/2014/main" id="{9C062D53-88A8-471B-959C-DDFCCB965732}"/>
                </a:ext>
              </a:extLst>
            </p:cNvPr>
            <p:cNvSpPr txBox="1">
              <a:spLocks noChangeArrowheads="1"/>
            </p:cNvSpPr>
            <p:nvPr/>
          </p:nvSpPr>
          <p:spPr bwMode="auto">
            <a:xfrm>
              <a:off x="1770916" y="4647028"/>
              <a:ext cx="5806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altLang="nb-NO" sz="1050" dirty="0">
                  <a:latin typeface="Calibri" panose="020F0502020204030204" pitchFamily="34" charset="0"/>
                </a:rPr>
                <a:t>15.000</a:t>
              </a:r>
            </a:p>
          </p:txBody>
        </p:sp>
      </p:grpSp>
    </p:spTree>
    <p:extLst>
      <p:ext uri="{BB962C8B-B14F-4D97-AF65-F5344CB8AC3E}">
        <p14:creationId xmlns:p14="http://schemas.microsoft.com/office/powerpoint/2010/main" val="33955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a:off x="3866197" y="2372405"/>
            <a:ext cx="0" cy="2453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309198" y="2372405"/>
            <a:ext cx="0" cy="2453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en-US" dirty="0"/>
              <a:t>TGI content and sampling procedure (1)</a:t>
            </a:r>
          </a:p>
        </p:txBody>
      </p:sp>
      <p:sp>
        <p:nvSpPr>
          <p:cNvPr id="4" name="Freeform 3"/>
          <p:cNvSpPr/>
          <p:nvPr/>
        </p:nvSpPr>
        <p:spPr>
          <a:xfrm>
            <a:off x="1778187" y="1667166"/>
            <a:ext cx="8563989" cy="737005"/>
          </a:xfrm>
          <a:custGeom>
            <a:avLst/>
            <a:gdLst>
              <a:gd name="connsiteX0" fmla="*/ 0 w 8563989"/>
              <a:gd name="connsiteY0" fmla="*/ 137011 h 1370108"/>
              <a:gd name="connsiteX1" fmla="*/ 137011 w 8563989"/>
              <a:gd name="connsiteY1" fmla="*/ 0 h 1370108"/>
              <a:gd name="connsiteX2" fmla="*/ 8426978 w 8563989"/>
              <a:gd name="connsiteY2" fmla="*/ 0 h 1370108"/>
              <a:gd name="connsiteX3" fmla="*/ 8563989 w 8563989"/>
              <a:gd name="connsiteY3" fmla="*/ 137011 h 1370108"/>
              <a:gd name="connsiteX4" fmla="*/ 8563989 w 8563989"/>
              <a:gd name="connsiteY4" fmla="*/ 1233097 h 1370108"/>
              <a:gd name="connsiteX5" fmla="*/ 8426978 w 8563989"/>
              <a:gd name="connsiteY5" fmla="*/ 1370108 h 1370108"/>
              <a:gd name="connsiteX6" fmla="*/ 137011 w 8563989"/>
              <a:gd name="connsiteY6" fmla="*/ 1370108 h 1370108"/>
              <a:gd name="connsiteX7" fmla="*/ 0 w 8563989"/>
              <a:gd name="connsiteY7" fmla="*/ 1233097 h 1370108"/>
              <a:gd name="connsiteX8" fmla="*/ 0 w 8563989"/>
              <a:gd name="connsiteY8" fmla="*/ 137011 h 137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3989" h="1370108">
                <a:moveTo>
                  <a:pt x="0" y="137011"/>
                </a:moveTo>
                <a:cubicBezTo>
                  <a:pt x="0" y="61342"/>
                  <a:pt x="61342" y="0"/>
                  <a:pt x="137011" y="0"/>
                </a:cubicBezTo>
                <a:lnTo>
                  <a:pt x="8426978" y="0"/>
                </a:lnTo>
                <a:cubicBezTo>
                  <a:pt x="8502647" y="0"/>
                  <a:pt x="8563989" y="61342"/>
                  <a:pt x="8563989" y="137011"/>
                </a:cubicBezTo>
                <a:lnTo>
                  <a:pt x="8563989" y="1233097"/>
                </a:lnTo>
                <a:cubicBezTo>
                  <a:pt x="8563989" y="1308766"/>
                  <a:pt x="8502647" y="1370108"/>
                  <a:pt x="8426978" y="1370108"/>
                </a:cubicBezTo>
                <a:lnTo>
                  <a:pt x="137011" y="1370108"/>
                </a:lnTo>
                <a:cubicBezTo>
                  <a:pt x="61342" y="1370108"/>
                  <a:pt x="0" y="1308766"/>
                  <a:pt x="0" y="1233097"/>
                </a:cubicBezTo>
                <a:lnTo>
                  <a:pt x="0" y="137011"/>
                </a:lnTo>
                <a:close/>
              </a:path>
            </a:pathLst>
          </a:custGeom>
          <a:solidFill>
            <a:srgbClr val="F7911E">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5849" tIns="85849" rIns="85849" bIns="85849" numCol="1" spcCol="1270" anchor="t" anchorCtr="0">
            <a:noAutofit/>
          </a:bodyPr>
          <a:lstStyle/>
          <a:p>
            <a:pPr lvl="0" algn="ctr" defTabSz="533400">
              <a:lnSpc>
                <a:spcPct val="90000"/>
              </a:lnSpc>
              <a:spcBef>
                <a:spcPct val="0"/>
              </a:spcBef>
              <a:spcAft>
                <a:spcPct val="35000"/>
              </a:spcAft>
            </a:pPr>
            <a:r>
              <a:rPr lang="en-GB" altLang="nb-NO" sz="1200" b="1" kern="1200" dirty="0">
                <a:solidFill>
                  <a:srgbClr val="FFFFFF"/>
                </a:solidFill>
                <a:latin typeface="Arial"/>
                <a:ea typeface="+mn-ea"/>
                <a:cs typeface="+mn-cs"/>
              </a:rPr>
              <a:t>General and Common part:</a:t>
            </a:r>
          </a:p>
          <a:p>
            <a:pPr lvl="0" algn="ctr" defTabSz="533400">
              <a:lnSpc>
                <a:spcPct val="90000"/>
              </a:lnSpc>
              <a:spcBef>
                <a:spcPct val="0"/>
              </a:spcBef>
              <a:spcAft>
                <a:spcPct val="35000"/>
              </a:spcAft>
            </a:pPr>
            <a:r>
              <a:rPr lang="en-US" sz="1200" dirty="0">
                <a:solidFill>
                  <a:srgbClr val="FFFFFF"/>
                </a:solidFill>
              </a:rPr>
              <a:t>Interests and activities, attitudes and opinions, e</a:t>
            </a:r>
            <a:r>
              <a:rPr lang="en-US" sz="1200" kern="1200" dirty="0">
                <a:solidFill>
                  <a:srgbClr val="FFFFFF"/>
                </a:solidFill>
                <a:latin typeface="+mn-lt"/>
                <a:ea typeface="+mn-ea"/>
                <a:cs typeface="+mn-cs"/>
              </a:rPr>
              <a:t>ditorial content, streaming and digital behavior, </a:t>
            </a:r>
            <a:r>
              <a:rPr lang="en-GB" altLang="nb-NO" sz="1200" b="0" kern="1200" dirty="0">
                <a:solidFill>
                  <a:srgbClr val="FFFFFF"/>
                </a:solidFill>
                <a:latin typeface="Arial"/>
                <a:ea typeface="+mn-ea"/>
                <a:cs typeface="+mn-cs"/>
              </a:rPr>
              <a:t>work status, family background, </a:t>
            </a:r>
            <a:r>
              <a:rPr lang="en-US" sz="1200" kern="1200" dirty="0">
                <a:solidFill>
                  <a:srgbClr val="FFFFFF"/>
                </a:solidFill>
                <a:latin typeface="Arial"/>
                <a:ea typeface="+mn-ea"/>
                <a:cs typeface="+mn-cs"/>
              </a:rPr>
              <a:t>spending in categories, </a:t>
            </a:r>
            <a:r>
              <a:rPr lang="en-US" sz="1200" dirty="0">
                <a:solidFill>
                  <a:srgbClr val="FFFFFF"/>
                </a:solidFill>
              </a:rPr>
              <a:t>shopping </a:t>
            </a:r>
            <a:r>
              <a:rPr lang="en-US" sz="1200" kern="1200" dirty="0">
                <a:solidFill>
                  <a:srgbClr val="FFFFFF"/>
                </a:solidFill>
                <a:latin typeface="Arial"/>
                <a:ea typeface="+mn-ea"/>
                <a:cs typeface="+mn-cs"/>
              </a:rPr>
              <a:t>habits and purchase decisions, shopping centers</a:t>
            </a:r>
          </a:p>
          <a:p>
            <a:pPr lvl="0" algn="ctr" defTabSz="533400">
              <a:lnSpc>
                <a:spcPct val="90000"/>
              </a:lnSpc>
              <a:spcBef>
                <a:spcPct val="0"/>
              </a:spcBef>
              <a:spcAft>
                <a:spcPct val="35000"/>
              </a:spcAft>
            </a:pPr>
            <a:endParaRPr lang="en-GB" altLang="nb-NO" sz="1200" b="0" i="1" kern="1200" dirty="0">
              <a:solidFill>
                <a:srgbClr val="FFFFFF"/>
              </a:solidFill>
              <a:latin typeface="Arial"/>
              <a:ea typeface="+mn-ea"/>
              <a:cs typeface="+mn-cs"/>
            </a:endParaRPr>
          </a:p>
        </p:txBody>
      </p:sp>
      <p:sp>
        <p:nvSpPr>
          <p:cNvPr id="5" name="Freeform 4"/>
          <p:cNvSpPr/>
          <p:nvPr/>
        </p:nvSpPr>
        <p:spPr>
          <a:xfrm>
            <a:off x="1786546" y="2610256"/>
            <a:ext cx="4142634" cy="1719960"/>
          </a:xfrm>
          <a:custGeom>
            <a:avLst/>
            <a:gdLst>
              <a:gd name="connsiteX0" fmla="*/ 0 w 4142634"/>
              <a:gd name="connsiteY0" fmla="*/ 171996 h 1719960"/>
              <a:gd name="connsiteX1" fmla="*/ 171996 w 4142634"/>
              <a:gd name="connsiteY1" fmla="*/ 0 h 1719960"/>
              <a:gd name="connsiteX2" fmla="*/ 3970638 w 4142634"/>
              <a:gd name="connsiteY2" fmla="*/ 0 h 1719960"/>
              <a:gd name="connsiteX3" fmla="*/ 4142634 w 4142634"/>
              <a:gd name="connsiteY3" fmla="*/ 171996 h 1719960"/>
              <a:gd name="connsiteX4" fmla="*/ 4142634 w 4142634"/>
              <a:gd name="connsiteY4" fmla="*/ 1547964 h 1719960"/>
              <a:gd name="connsiteX5" fmla="*/ 3970638 w 4142634"/>
              <a:gd name="connsiteY5" fmla="*/ 1719960 h 1719960"/>
              <a:gd name="connsiteX6" fmla="*/ 171996 w 4142634"/>
              <a:gd name="connsiteY6" fmla="*/ 1719960 h 1719960"/>
              <a:gd name="connsiteX7" fmla="*/ 0 w 4142634"/>
              <a:gd name="connsiteY7" fmla="*/ 1547964 h 1719960"/>
              <a:gd name="connsiteX8" fmla="*/ 0 w 4142634"/>
              <a:gd name="connsiteY8" fmla="*/ 171996 h 171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634" h="1719960">
                <a:moveTo>
                  <a:pt x="0" y="171996"/>
                </a:moveTo>
                <a:cubicBezTo>
                  <a:pt x="0" y="77005"/>
                  <a:pt x="77005" y="0"/>
                  <a:pt x="171996" y="0"/>
                </a:cubicBezTo>
                <a:lnTo>
                  <a:pt x="3970638" y="0"/>
                </a:lnTo>
                <a:cubicBezTo>
                  <a:pt x="4065629" y="0"/>
                  <a:pt x="4142634" y="77005"/>
                  <a:pt x="4142634" y="171996"/>
                </a:cubicBezTo>
                <a:lnTo>
                  <a:pt x="4142634" y="1547964"/>
                </a:lnTo>
                <a:cubicBezTo>
                  <a:pt x="4142634" y="1642955"/>
                  <a:pt x="4065629" y="1719960"/>
                  <a:pt x="3970638" y="1719960"/>
                </a:cubicBezTo>
                <a:lnTo>
                  <a:pt x="171996" y="1719960"/>
                </a:lnTo>
                <a:cubicBezTo>
                  <a:pt x="77005" y="1719960"/>
                  <a:pt x="0" y="1642955"/>
                  <a:pt x="0" y="1547964"/>
                </a:cubicBezTo>
                <a:lnTo>
                  <a:pt x="0" y="171996"/>
                </a:lnTo>
                <a:close/>
              </a:path>
            </a:pathLst>
          </a:custGeom>
          <a:solidFill>
            <a:schemeClr val="accent3">
              <a:lumMod val="50000"/>
            </a:scheme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6096" tIns="96096" rIns="96096" bIns="96096" numCol="1" spcCol="1270" anchor="t" anchorCtr="0">
            <a:noAutofit/>
          </a:bodyPr>
          <a:lstStyle/>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PART 1</a:t>
            </a:r>
          </a:p>
          <a:p>
            <a:pPr lvl="0" algn="ctr" defTabSz="533400">
              <a:lnSpc>
                <a:spcPct val="90000"/>
              </a:lnSpc>
              <a:spcBef>
                <a:spcPct val="0"/>
              </a:spcBef>
              <a:spcAft>
                <a:spcPct val="35000"/>
              </a:spcAft>
            </a:pPr>
            <a:r>
              <a:rPr lang="en-US" sz="1200" b="1" kern="1200" noProof="0" dirty="0" err="1">
                <a:solidFill>
                  <a:srgbClr val="FFFFFF"/>
                </a:solidFill>
                <a:latin typeface="Arial"/>
                <a:ea typeface="+mn-ea"/>
                <a:cs typeface="+mn-cs"/>
              </a:rPr>
              <a:t>Fmcg</a:t>
            </a:r>
            <a:r>
              <a:rPr lang="en-US" sz="1200" b="1" kern="1200" noProof="0" dirty="0">
                <a:solidFill>
                  <a:srgbClr val="FFFFFF"/>
                </a:solidFill>
                <a:latin typeface="Arial"/>
                <a:ea typeface="+mn-ea"/>
                <a:cs typeface="+mn-cs"/>
              </a:rPr>
              <a:t> and other non-capital goods</a:t>
            </a:r>
          </a:p>
          <a:p>
            <a:pPr lvl="0" algn="ctr" defTabSz="533400">
              <a:lnSpc>
                <a:spcPct val="90000"/>
              </a:lnSpc>
              <a:spcBef>
                <a:spcPct val="0"/>
              </a:spcBef>
              <a:spcAft>
                <a:spcPct val="35000"/>
              </a:spcAft>
            </a:pPr>
            <a:r>
              <a:rPr lang="en-US" sz="1000" kern="1200" noProof="0" dirty="0">
                <a:solidFill>
                  <a:srgbClr val="FFFFFF"/>
                </a:solidFill>
                <a:latin typeface="Arial"/>
                <a:ea typeface="+mn-ea"/>
                <a:cs typeface="+mn-cs"/>
              </a:rPr>
              <a:t>Category information:</a:t>
            </a:r>
          </a:p>
          <a:p>
            <a:pPr lvl="0" algn="ctr" defTabSz="533400">
              <a:lnSpc>
                <a:spcPct val="90000"/>
              </a:lnSpc>
              <a:spcBef>
                <a:spcPct val="0"/>
              </a:spcBef>
              <a:spcAft>
                <a:spcPct val="35000"/>
              </a:spcAft>
            </a:pPr>
            <a:r>
              <a:rPr lang="en-US" sz="1000" kern="1200" noProof="0" dirty="0">
                <a:solidFill>
                  <a:srgbClr val="FFFFFF"/>
                </a:solidFill>
                <a:latin typeface="Arial"/>
                <a:ea typeface="+mn-ea"/>
                <a:cs typeface="+mn-cs"/>
              </a:rPr>
              <a:t>Consumption</a:t>
            </a:r>
            <a:r>
              <a:rPr lang="en-US" sz="1000" noProof="0" dirty="0">
                <a:solidFill>
                  <a:srgbClr val="FFFFFF"/>
                </a:solidFill>
              </a:rPr>
              <a:t>,</a:t>
            </a:r>
            <a:r>
              <a:rPr lang="en-US" sz="1000" dirty="0">
                <a:solidFill>
                  <a:srgbClr val="FFFFFF"/>
                </a:solidFill>
              </a:rPr>
              <a:t> food &amp; beverages, cosmetics, cleaning and toiletries</a:t>
            </a:r>
            <a:r>
              <a:rPr lang="en-US" sz="1000" kern="1200" noProof="0" dirty="0">
                <a:solidFill>
                  <a:srgbClr val="FFFFFF"/>
                </a:solidFill>
                <a:latin typeface="Arial"/>
                <a:ea typeface="+mn-ea"/>
                <a:cs typeface="+mn-cs"/>
              </a:rPr>
              <a:t>, clothes, shoes, paint, grocery and convenience stores, gas stations, shopping centers, retail stores </a:t>
            </a:r>
            <a:r>
              <a:rPr lang="en-US" sz="1000" dirty="0">
                <a:solidFill>
                  <a:srgbClr val="FFFFFF"/>
                </a:solidFill>
                <a:latin typeface="Arial"/>
              </a:rPr>
              <a:t>visits</a:t>
            </a:r>
            <a:r>
              <a:rPr lang="en-US" sz="1000" kern="1200" noProof="0" dirty="0">
                <a:solidFill>
                  <a:srgbClr val="FFFFFF"/>
                </a:solidFill>
                <a:latin typeface="Arial"/>
                <a:ea typeface="+mn-ea"/>
                <a:cs typeface="+mn-cs"/>
              </a:rPr>
              <a:t>, etc. </a:t>
            </a:r>
          </a:p>
        </p:txBody>
      </p:sp>
      <p:sp>
        <p:nvSpPr>
          <p:cNvPr id="6" name="Freeform 5"/>
          <p:cNvSpPr/>
          <p:nvPr/>
        </p:nvSpPr>
        <p:spPr>
          <a:xfrm>
            <a:off x="1786546" y="4510447"/>
            <a:ext cx="4142634" cy="1568039"/>
          </a:xfrm>
          <a:custGeom>
            <a:avLst/>
            <a:gdLst>
              <a:gd name="connsiteX0" fmla="*/ 0 w 4142634"/>
              <a:gd name="connsiteY0" fmla="*/ 156804 h 1568039"/>
              <a:gd name="connsiteX1" fmla="*/ 156804 w 4142634"/>
              <a:gd name="connsiteY1" fmla="*/ 0 h 1568039"/>
              <a:gd name="connsiteX2" fmla="*/ 3985830 w 4142634"/>
              <a:gd name="connsiteY2" fmla="*/ 0 h 1568039"/>
              <a:gd name="connsiteX3" fmla="*/ 4142634 w 4142634"/>
              <a:gd name="connsiteY3" fmla="*/ 156804 h 1568039"/>
              <a:gd name="connsiteX4" fmla="*/ 4142634 w 4142634"/>
              <a:gd name="connsiteY4" fmla="*/ 1411235 h 1568039"/>
              <a:gd name="connsiteX5" fmla="*/ 3985830 w 4142634"/>
              <a:gd name="connsiteY5" fmla="*/ 1568039 h 1568039"/>
              <a:gd name="connsiteX6" fmla="*/ 156804 w 4142634"/>
              <a:gd name="connsiteY6" fmla="*/ 1568039 h 1568039"/>
              <a:gd name="connsiteX7" fmla="*/ 0 w 4142634"/>
              <a:gd name="connsiteY7" fmla="*/ 1411235 h 1568039"/>
              <a:gd name="connsiteX8" fmla="*/ 0 w 4142634"/>
              <a:gd name="connsiteY8" fmla="*/ 156804 h 1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634" h="1568039">
                <a:moveTo>
                  <a:pt x="0" y="156804"/>
                </a:moveTo>
                <a:cubicBezTo>
                  <a:pt x="0" y="70204"/>
                  <a:pt x="70204" y="0"/>
                  <a:pt x="156804" y="0"/>
                </a:cubicBezTo>
                <a:lnTo>
                  <a:pt x="3985830" y="0"/>
                </a:lnTo>
                <a:cubicBezTo>
                  <a:pt x="4072430" y="0"/>
                  <a:pt x="4142634" y="70204"/>
                  <a:pt x="4142634" y="156804"/>
                </a:cubicBezTo>
                <a:lnTo>
                  <a:pt x="4142634" y="1411235"/>
                </a:lnTo>
                <a:cubicBezTo>
                  <a:pt x="4142634" y="1497835"/>
                  <a:pt x="4072430" y="1568039"/>
                  <a:pt x="3985830" y="1568039"/>
                </a:cubicBezTo>
                <a:lnTo>
                  <a:pt x="156804" y="1568039"/>
                </a:lnTo>
                <a:cubicBezTo>
                  <a:pt x="70204" y="1568039"/>
                  <a:pt x="0" y="1497835"/>
                  <a:pt x="0" y="1411235"/>
                </a:cubicBezTo>
                <a:lnTo>
                  <a:pt x="0" y="156804"/>
                </a:lnTo>
                <a:close/>
              </a:path>
            </a:pathLst>
          </a:custGeom>
          <a:solidFill>
            <a:schemeClr val="accent3">
              <a:lumMod val="75000"/>
            </a:scheme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1646" tIns="91646" rIns="91646" bIns="91646" numCol="1" spcCol="1270" anchor="t" anchorCtr="0">
            <a:noAutofit/>
          </a:bodyPr>
          <a:lstStyle/>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BRANDS</a:t>
            </a:r>
          </a:p>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 </a:t>
            </a:r>
            <a:r>
              <a:rPr lang="en-US" sz="1200" b="1" kern="1200" noProof="0" dirty="0" err="1">
                <a:solidFill>
                  <a:srgbClr val="FFFFFF"/>
                </a:solidFill>
                <a:latin typeface="Arial"/>
                <a:ea typeface="+mn-ea"/>
                <a:cs typeface="+mn-cs"/>
              </a:rPr>
              <a:t>fmcg</a:t>
            </a:r>
            <a:r>
              <a:rPr lang="en-US" sz="1200" b="1" kern="1200" noProof="0" dirty="0">
                <a:solidFill>
                  <a:srgbClr val="FFFFFF"/>
                </a:solidFill>
                <a:latin typeface="Arial"/>
                <a:ea typeface="+mn-ea"/>
                <a:cs typeface="+mn-cs"/>
              </a:rPr>
              <a:t> and other non-capital goods</a:t>
            </a:r>
          </a:p>
          <a:p>
            <a:pPr lvl="0" algn="ctr" defTabSz="533400">
              <a:lnSpc>
                <a:spcPct val="90000"/>
              </a:lnSpc>
              <a:spcBef>
                <a:spcPct val="0"/>
              </a:spcBef>
              <a:spcAft>
                <a:spcPct val="35000"/>
              </a:spcAft>
            </a:pPr>
            <a:r>
              <a:rPr lang="en-US" sz="1100" b="0" kern="1200" noProof="0" dirty="0">
                <a:solidFill>
                  <a:srgbClr val="FFFFFF"/>
                </a:solidFill>
                <a:latin typeface="Arial"/>
                <a:ea typeface="+mn-ea"/>
                <a:cs typeface="+mn-cs"/>
              </a:rPr>
              <a:t>(Brand Awareness, Brand Preference, Brand Use most often)</a:t>
            </a:r>
          </a:p>
          <a:p>
            <a:pPr lvl="0" algn="ctr" defTabSz="533400">
              <a:lnSpc>
                <a:spcPct val="90000"/>
              </a:lnSpc>
              <a:spcBef>
                <a:spcPct val="0"/>
              </a:spcBef>
              <a:spcAft>
                <a:spcPct val="35000"/>
              </a:spcAft>
            </a:pPr>
            <a:r>
              <a:rPr lang="en-US" sz="900" kern="1200" noProof="0" dirty="0">
                <a:solidFill>
                  <a:srgbClr val="FFFFFF"/>
                </a:solidFill>
                <a:latin typeface="Arial"/>
                <a:ea typeface="+mn-ea"/>
                <a:cs typeface="+mn-cs"/>
              </a:rPr>
              <a:t>Food and beverage, household products, personal care, clothing and shoes,</a:t>
            </a:r>
          </a:p>
          <a:p>
            <a:pPr lvl="0" algn="ctr" defTabSz="533400">
              <a:lnSpc>
                <a:spcPct val="90000"/>
              </a:lnSpc>
              <a:spcBef>
                <a:spcPct val="0"/>
              </a:spcBef>
              <a:spcAft>
                <a:spcPct val="35000"/>
              </a:spcAft>
            </a:pPr>
            <a:r>
              <a:rPr lang="en-US" sz="900" kern="1200" noProof="0" dirty="0">
                <a:solidFill>
                  <a:srgbClr val="FFFFFF"/>
                </a:solidFill>
                <a:latin typeface="Arial"/>
                <a:ea typeface="+mn-ea"/>
                <a:cs typeface="+mn-cs"/>
              </a:rPr>
              <a:t>stores and retail chains, etc. </a:t>
            </a:r>
          </a:p>
        </p:txBody>
      </p:sp>
      <p:sp>
        <p:nvSpPr>
          <p:cNvPr id="7" name="Freeform 6"/>
          <p:cNvSpPr/>
          <p:nvPr/>
        </p:nvSpPr>
        <p:spPr>
          <a:xfrm>
            <a:off x="6281526" y="2610256"/>
            <a:ext cx="4063318" cy="1719960"/>
          </a:xfrm>
          <a:custGeom>
            <a:avLst/>
            <a:gdLst>
              <a:gd name="connsiteX0" fmla="*/ 0 w 4063318"/>
              <a:gd name="connsiteY0" fmla="*/ 171996 h 1719960"/>
              <a:gd name="connsiteX1" fmla="*/ 171996 w 4063318"/>
              <a:gd name="connsiteY1" fmla="*/ 0 h 1719960"/>
              <a:gd name="connsiteX2" fmla="*/ 3891322 w 4063318"/>
              <a:gd name="connsiteY2" fmla="*/ 0 h 1719960"/>
              <a:gd name="connsiteX3" fmla="*/ 4063318 w 4063318"/>
              <a:gd name="connsiteY3" fmla="*/ 171996 h 1719960"/>
              <a:gd name="connsiteX4" fmla="*/ 4063318 w 4063318"/>
              <a:gd name="connsiteY4" fmla="*/ 1547964 h 1719960"/>
              <a:gd name="connsiteX5" fmla="*/ 3891322 w 4063318"/>
              <a:gd name="connsiteY5" fmla="*/ 1719960 h 1719960"/>
              <a:gd name="connsiteX6" fmla="*/ 171996 w 4063318"/>
              <a:gd name="connsiteY6" fmla="*/ 1719960 h 1719960"/>
              <a:gd name="connsiteX7" fmla="*/ 0 w 4063318"/>
              <a:gd name="connsiteY7" fmla="*/ 1547964 h 1719960"/>
              <a:gd name="connsiteX8" fmla="*/ 0 w 4063318"/>
              <a:gd name="connsiteY8" fmla="*/ 171996 h 171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318" h="1719960">
                <a:moveTo>
                  <a:pt x="0" y="171996"/>
                </a:moveTo>
                <a:cubicBezTo>
                  <a:pt x="0" y="77005"/>
                  <a:pt x="77005" y="0"/>
                  <a:pt x="171996" y="0"/>
                </a:cubicBezTo>
                <a:lnTo>
                  <a:pt x="3891322" y="0"/>
                </a:lnTo>
                <a:cubicBezTo>
                  <a:pt x="3986313" y="0"/>
                  <a:pt x="4063318" y="77005"/>
                  <a:pt x="4063318" y="171996"/>
                </a:cubicBezTo>
                <a:lnTo>
                  <a:pt x="4063318" y="1547964"/>
                </a:lnTo>
                <a:cubicBezTo>
                  <a:pt x="4063318" y="1642955"/>
                  <a:pt x="3986313" y="1719960"/>
                  <a:pt x="3891322" y="1719960"/>
                </a:cubicBezTo>
                <a:lnTo>
                  <a:pt x="171996" y="1719960"/>
                </a:lnTo>
                <a:cubicBezTo>
                  <a:pt x="77005" y="1719960"/>
                  <a:pt x="0" y="1642955"/>
                  <a:pt x="0" y="1547964"/>
                </a:cubicBezTo>
                <a:lnTo>
                  <a:pt x="0" y="171996"/>
                </a:lnTo>
                <a:close/>
              </a:path>
            </a:pathLst>
          </a:custGeom>
          <a:solidFill>
            <a:schemeClr val="tx2">
              <a:lumMod val="75000"/>
            </a:scheme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6096" tIns="96096" rIns="96096" bIns="96096" numCol="1" spcCol="1270" anchor="t" anchorCtr="0">
            <a:noAutofit/>
          </a:bodyPr>
          <a:lstStyle/>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PART 2</a:t>
            </a:r>
          </a:p>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Durables</a:t>
            </a:r>
          </a:p>
          <a:p>
            <a:pPr lvl="0" algn="ctr" defTabSz="533400">
              <a:lnSpc>
                <a:spcPct val="90000"/>
              </a:lnSpc>
              <a:spcBef>
                <a:spcPct val="0"/>
              </a:spcBef>
              <a:spcAft>
                <a:spcPct val="35000"/>
              </a:spcAft>
            </a:pPr>
            <a:r>
              <a:rPr lang="en-US" sz="1000" kern="1200" noProof="0" dirty="0">
                <a:solidFill>
                  <a:srgbClr val="FFFFFF"/>
                </a:solidFill>
                <a:latin typeface="Arial"/>
                <a:ea typeface="+mn-ea"/>
                <a:cs typeface="+mn-cs"/>
              </a:rPr>
              <a:t>Category information:</a:t>
            </a:r>
          </a:p>
          <a:p>
            <a:pPr lvl="0" algn="ctr" defTabSz="533400">
              <a:lnSpc>
                <a:spcPct val="90000"/>
              </a:lnSpc>
              <a:spcBef>
                <a:spcPct val="0"/>
              </a:spcBef>
              <a:spcAft>
                <a:spcPct val="35000"/>
              </a:spcAft>
            </a:pPr>
            <a:r>
              <a:rPr lang="en-US" sz="1000" kern="1200" noProof="0" dirty="0">
                <a:solidFill>
                  <a:srgbClr val="FFFFFF"/>
                </a:solidFill>
                <a:latin typeface="Arial"/>
                <a:ea typeface="+mn-ea"/>
                <a:cs typeface="+mn-cs"/>
              </a:rPr>
              <a:t>Ownership and purchase intentions, electronics, telecommunication, computer, mobile phones, bank &amp; insurance, tourism/travel/leisure, furniture, building materials, interior materials, garden/flowers, children toys and equipment, cars, charity, lottery/gaming, </a:t>
            </a:r>
            <a:r>
              <a:rPr lang="en-US" sz="1000" dirty="0">
                <a:solidFill>
                  <a:srgbClr val="FFFFFF"/>
                </a:solidFill>
              </a:rPr>
              <a:t>retail stores visits, </a:t>
            </a:r>
            <a:r>
              <a:rPr lang="en-US" sz="1000" dirty="0" err="1">
                <a:solidFill>
                  <a:srgbClr val="FFFFFF"/>
                </a:solidFill>
              </a:rPr>
              <a:t>etc</a:t>
            </a:r>
            <a:r>
              <a:rPr lang="en-US" sz="1000" kern="1200" noProof="0" dirty="0">
                <a:solidFill>
                  <a:srgbClr val="FFFFFF"/>
                </a:solidFill>
                <a:latin typeface="Arial"/>
                <a:ea typeface="+mn-ea"/>
                <a:cs typeface="+mn-cs"/>
              </a:rPr>
              <a:t>. </a:t>
            </a:r>
          </a:p>
        </p:txBody>
      </p:sp>
      <p:sp>
        <p:nvSpPr>
          <p:cNvPr id="8" name="Freeform 7"/>
          <p:cNvSpPr/>
          <p:nvPr/>
        </p:nvSpPr>
        <p:spPr>
          <a:xfrm>
            <a:off x="6270499" y="4510447"/>
            <a:ext cx="4063318" cy="1568039"/>
          </a:xfrm>
          <a:custGeom>
            <a:avLst/>
            <a:gdLst>
              <a:gd name="connsiteX0" fmla="*/ 0 w 4063318"/>
              <a:gd name="connsiteY0" fmla="*/ 156804 h 1568039"/>
              <a:gd name="connsiteX1" fmla="*/ 156804 w 4063318"/>
              <a:gd name="connsiteY1" fmla="*/ 0 h 1568039"/>
              <a:gd name="connsiteX2" fmla="*/ 3906514 w 4063318"/>
              <a:gd name="connsiteY2" fmla="*/ 0 h 1568039"/>
              <a:gd name="connsiteX3" fmla="*/ 4063318 w 4063318"/>
              <a:gd name="connsiteY3" fmla="*/ 156804 h 1568039"/>
              <a:gd name="connsiteX4" fmla="*/ 4063318 w 4063318"/>
              <a:gd name="connsiteY4" fmla="*/ 1411235 h 1568039"/>
              <a:gd name="connsiteX5" fmla="*/ 3906514 w 4063318"/>
              <a:gd name="connsiteY5" fmla="*/ 1568039 h 1568039"/>
              <a:gd name="connsiteX6" fmla="*/ 156804 w 4063318"/>
              <a:gd name="connsiteY6" fmla="*/ 1568039 h 1568039"/>
              <a:gd name="connsiteX7" fmla="*/ 0 w 4063318"/>
              <a:gd name="connsiteY7" fmla="*/ 1411235 h 1568039"/>
              <a:gd name="connsiteX8" fmla="*/ 0 w 4063318"/>
              <a:gd name="connsiteY8" fmla="*/ 156804 h 1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318" h="1568039">
                <a:moveTo>
                  <a:pt x="0" y="156804"/>
                </a:moveTo>
                <a:cubicBezTo>
                  <a:pt x="0" y="70204"/>
                  <a:pt x="70204" y="0"/>
                  <a:pt x="156804" y="0"/>
                </a:cubicBezTo>
                <a:lnTo>
                  <a:pt x="3906514" y="0"/>
                </a:lnTo>
                <a:cubicBezTo>
                  <a:pt x="3993114" y="0"/>
                  <a:pt x="4063318" y="70204"/>
                  <a:pt x="4063318" y="156804"/>
                </a:cubicBezTo>
                <a:lnTo>
                  <a:pt x="4063318" y="1411235"/>
                </a:lnTo>
                <a:cubicBezTo>
                  <a:pt x="4063318" y="1497835"/>
                  <a:pt x="3993114" y="1568039"/>
                  <a:pt x="3906514" y="1568039"/>
                </a:cubicBezTo>
                <a:lnTo>
                  <a:pt x="156804" y="1568039"/>
                </a:lnTo>
                <a:cubicBezTo>
                  <a:pt x="70204" y="1568039"/>
                  <a:pt x="0" y="1497835"/>
                  <a:pt x="0" y="1411235"/>
                </a:cubicBezTo>
                <a:lnTo>
                  <a:pt x="0" y="156804"/>
                </a:lnTo>
                <a:close/>
              </a:path>
            </a:pathLst>
          </a:custGeom>
          <a:solidFill>
            <a:srgbClr val="5CC8EE"/>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1646" tIns="91646" rIns="91646" bIns="91646" numCol="1" spcCol="1270" anchor="t" anchorCtr="0">
            <a:noAutofit/>
          </a:bodyPr>
          <a:lstStyle/>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BRANDS</a:t>
            </a:r>
          </a:p>
          <a:p>
            <a:pPr lvl="0" algn="ctr" defTabSz="533400">
              <a:lnSpc>
                <a:spcPct val="90000"/>
              </a:lnSpc>
              <a:spcBef>
                <a:spcPct val="0"/>
              </a:spcBef>
              <a:spcAft>
                <a:spcPct val="35000"/>
              </a:spcAft>
            </a:pPr>
            <a:r>
              <a:rPr lang="en-US" sz="1200" b="1" kern="1200" noProof="0" dirty="0">
                <a:solidFill>
                  <a:srgbClr val="FFFFFF"/>
                </a:solidFill>
                <a:latin typeface="Arial"/>
                <a:ea typeface="+mn-ea"/>
                <a:cs typeface="+mn-cs"/>
              </a:rPr>
              <a:t>– durables and services</a:t>
            </a:r>
          </a:p>
          <a:p>
            <a:pPr lvl="0" algn="ctr" defTabSz="533400">
              <a:lnSpc>
                <a:spcPct val="90000"/>
              </a:lnSpc>
              <a:spcBef>
                <a:spcPct val="0"/>
              </a:spcBef>
              <a:spcAft>
                <a:spcPct val="35000"/>
              </a:spcAft>
            </a:pPr>
            <a:r>
              <a:rPr lang="en-US" sz="1100" b="0" kern="1200" noProof="0" dirty="0">
                <a:solidFill>
                  <a:srgbClr val="FFFFFF"/>
                </a:solidFill>
                <a:latin typeface="Arial"/>
                <a:ea typeface="+mn-ea"/>
                <a:cs typeface="+mn-cs"/>
              </a:rPr>
              <a:t>(Brand Awareness, Brand choice, Brand ownership)</a:t>
            </a:r>
            <a:endParaRPr lang="en-US" sz="1100" b="1" kern="1200" noProof="0" dirty="0">
              <a:solidFill>
                <a:srgbClr val="FFFFFF"/>
              </a:solidFill>
              <a:latin typeface="Arial"/>
              <a:ea typeface="+mn-ea"/>
              <a:cs typeface="+mn-cs"/>
            </a:endParaRPr>
          </a:p>
          <a:p>
            <a:pPr lvl="0" algn="ctr" defTabSz="533400">
              <a:lnSpc>
                <a:spcPct val="90000"/>
              </a:lnSpc>
              <a:spcBef>
                <a:spcPct val="0"/>
              </a:spcBef>
              <a:spcAft>
                <a:spcPct val="35000"/>
              </a:spcAft>
            </a:pPr>
            <a:r>
              <a:rPr lang="en-US" sz="900" kern="1200" noProof="0" dirty="0">
                <a:solidFill>
                  <a:srgbClr val="FFFFFF"/>
                </a:solidFill>
                <a:latin typeface="Arial"/>
                <a:ea typeface="+mn-ea"/>
                <a:cs typeface="+mn-cs"/>
              </a:rPr>
              <a:t>Cars, white goods, telephone companies, mobile phones, real estate agents, bank/insurance, credit cards, restaurants, hotels, tourism, transportation, media, energy, health and training, stores and retail chains, </a:t>
            </a:r>
            <a:r>
              <a:rPr lang="en-US" sz="900" kern="1200" noProof="0" dirty="0" err="1">
                <a:solidFill>
                  <a:srgbClr val="FFFFFF"/>
                </a:solidFill>
                <a:latin typeface="Arial"/>
                <a:ea typeface="+mn-ea"/>
                <a:cs typeface="+mn-cs"/>
              </a:rPr>
              <a:t>etc</a:t>
            </a:r>
            <a:endParaRPr lang="en-US" sz="900" kern="1200" noProof="0" dirty="0">
              <a:solidFill>
                <a:srgbClr val="FFFFFF"/>
              </a:solidFill>
              <a:latin typeface="Arial"/>
              <a:ea typeface="+mn-ea"/>
              <a:cs typeface="+mn-cs"/>
            </a:endParaRPr>
          </a:p>
        </p:txBody>
      </p:sp>
      <p:sp>
        <p:nvSpPr>
          <p:cNvPr id="36" name="Freeform 35"/>
          <p:cNvSpPr/>
          <p:nvPr/>
        </p:nvSpPr>
        <p:spPr bwMode="ltGray">
          <a:xfrm>
            <a:off x="5921918" y="3796223"/>
            <a:ext cx="360947" cy="1488450"/>
          </a:xfrm>
          <a:custGeom>
            <a:avLst/>
            <a:gdLst>
              <a:gd name="connsiteX0" fmla="*/ 0 w 360947"/>
              <a:gd name="connsiteY0" fmla="*/ 1708485 h 1708485"/>
              <a:gd name="connsiteX1" fmla="*/ 112295 w 360947"/>
              <a:gd name="connsiteY1" fmla="*/ 1708485 h 1708485"/>
              <a:gd name="connsiteX2" fmla="*/ 112295 w 360947"/>
              <a:gd name="connsiteY2" fmla="*/ 0 h 1708485"/>
              <a:gd name="connsiteX3" fmla="*/ 360947 w 360947"/>
              <a:gd name="connsiteY3" fmla="*/ 0 h 1708485"/>
            </a:gdLst>
            <a:ahLst/>
            <a:cxnLst>
              <a:cxn ang="0">
                <a:pos x="connsiteX0" y="connsiteY0"/>
              </a:cxn>
              <a:cxn ang="0">
                <a:pos x="connsiteX1" y="connsiteY1"/>
              </a:cxn>
              <a:cxn ang="0">
                <a:pos x="connsiteX2" y="connsiteY2"/>
              </a:cxn>
              <a:cxn ang="0">
                <a:pos x="connsiteX3" y="connsiteY3"/>
              </a:cxn>
            </a:cxnLst>
            <a:rect l="l" t="t" r="r" b="b"/>
            <a:pathLst>
              <a:path w="360947" h="1708485">
                <a:moveTo>
                  <a:pt x="0" y="1708485"/>
                </a:moveTo>
                <a:lnTo>
                  <a:pt x="112295" y="1708485"/>
                </a:lnTo>
                <a:lnTo>
                  <a:pt x="112295" y="0"/>
                </a:lnTo>
                <a:lnTo>
                  <a:pt x="360947" y="0"/>
                </a:ln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Freeform 36"/>
          <p:cNvSpPr/>
          <p:nvPr/>
        </p:nvSpPr>
        <p:spPr bwMode="ltGray">
          <a:xfrm flipH="1">
            <a:off x="5941295" y="3576188"/>
            <a:ext cx="335929" cy="1708485"/>
          </a:xfrm>
          <a:custGeom>
            <a:avLst/>
            <a:gdLst>
              <a:gd name="connsiteX0" fmla="*/ 0 w 360947"/>
              <a:gd name="connsiteY0" fmla="*/ 1708485 h 1708485"/>
              <a:gd name="connsiteX1" fmla="*/ 112295 w 360947"/>
              <a:gd name="connsiteY1" fmla="*/ 1708485 h 1708485"/>
              <a:gd name="connsiteX2" fmla="*/ 112295 w 360947"/>
              <a:gd name="connsiteY2" fmla="*/ 0 h 1708485"/>
              <a:gd name="connsiteX3" fmla="*/ 360947 w 360947"/>
              <a:gd name="connsiteY3" fmla="*/ 0 h 1708485"/>
            </a:gdLst>
            <a:ahLst/>
            <a:cxnLst>
              <a:cxn ang="0">
                <a:pos x="connsiteX0" y="connsiteY0"/>
              </a:cxn>
              <a:cxn ang="0">
                <a:pos x="connsiteX1" y="connsiteY1"/>
              </a:cxn>
              <a:cxn ang="0">
                <a:pos x="connsiteX2" y="connsiteY2"/>
              </a:cxn>
              <a:cxn ang="0">
                <a:pos x="connsiteX3" y="connsiteY3"/>
              </a:cxn>
            </a:cxnLst>
            <a:rect l="l" t="t" r="r" b="b"/>
            <a:pathLst>
              <a:path w="360947" h="1708485">
                <a:moveTo>
                  <a:pt x="0" y="1708485"/>
                </a:moveTo>
                <a:lnTo>
                  <a:pt x="112295" y="1708485"/>
                </a:lnTo>
                <a:lnTo>
                  <a:pt x="112295" y="0"/>
                </a:lnTo>
                <a:lnTo>
                  <a:pt x="360947" y="0"/>
                </a:ln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2" name="Group 21"/>
          <p:cNvGrpSpPr/>
          <p:nvPr/>
        </p:nvGrpSpPr>
        <p:grpSpPr>
          <a:xfrm>
            <a:off x="3807112" y="4349235"/>
            <a:ext cx="144016" cy="144016"/>
            <a:chOff x="11280576" y="1772816"/>
            <a:chExt cx="144016" cy="144016"/>
          </a:xfrm>
        </p:grpSpPr>
        <p:cxnSp>
          <p:nvCxnSpPr>
            <p:cNvPr id="23" name="Straight Connector 22"/>
            <p:cNvCxnSpPr/>
            <p:nvPr/>
          </p:nvCxnSpPr>
          <p:spPr>
            <a:xfrm>
              <a:off x="11280576" y="1844824"/>
              <a:ext cx="144016"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11280576" y="1844824"/>
              <a:ext cx="144016"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8237190" y="4352079"/>
            <a:ext cx="144016" cy="144016"/>
            <a:chOff x="11280576" y="1772816"/>
            <a:chExt cx="144016" cy="144016"/>
          </a:xfrm>
        </p:grpSpPr>
        <p:cxnSp>
          <p:nvCxnSpPr>
            <p:cNvPr id="26" name="Straight Connector 25"/>
            <p:cNvCxnSpPr/>
            <p:nvPr/>
          </p:nvCxnSpPr>
          <p:spPr>
            <a:xfrm>
              <a:off x="11280576" y="1844824"/>
              <a:ext cx="144016"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11280576" y="1844824"/>
              <a:ext cx="144016"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6094916" y="1439448"/>
            <a:ext cx="0" cy="2453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778186" y="816871"/>
            <a:ext cx="8563989" cy="630261"/>
          </a:xfrm>
          <a:custGeom>
            <a:avLst/>
            <a:gdLst>
              <a:gd name="connsiteX0" fmla="*/ 0 w 8563989"/>
              <a:gd name="connsiteY0" fmla="*/ 137011 h 1370108"/>
              <a:gd name="connsiteX1" fmla="*/ 137011 w 8563989"/>
              <a:gd name="connsiteY1" fmla="*/ 0 h 1370108"/>
              <a:gd name="connsiteX2" fmla="*/ 8426978 w 8563989"/>
              <a:gd name="connsiteY2" fmla="*/ 0 h 1370108"/>
              <a:gd name="connsiteX3" fmla="*/ 8563989 w 8563989"/>
              <a:gd name="connsiteY3" fmla="*/ 137011 h 1370108"/>
              <a:gd name="connsiteX4" fmla="*/ 8563989 w 8563989"/>
              <a:gd name="connsiteY4" fmla="*/ 1233097 h 1370108"/>
              <a:gd name="connsiteX5" fmla="*/ 8426978 w 8563989"/>
              <a:gd name="connsiteY5" fmla="*/ 1370108 h 1370108"/>
              <a:gd name="connsiteX6" fmla="*/ 137011 w 8563989"/>
              <a:gd name="connsiteY6" fmla="*/ 1370108 h 1370108"/>
              <a:gd name="connsiteX7" fmla="*/ 0 w 8563989"/>
              <a:gd name="connsiteY7" fmla="*/ 1233097 h 1370108"/>
              <a:gd name="connsiteX8" fmla="*/ 0 w 8563989"/>
              <a:gd name="connsiteY8" fmla="*/ 137011 h 137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3989" h="1370108">
                <a:moveTo>
                  <a:pt x="0" y="137011"/>
                </a:moveTo>
                <a:cubicBezTo>
                  <a:pt x="0" y="61342"/>
                  <a:pt x="61342" y="0"/>
                  <a:pt x="137011" y="0"/>
                </a:cubicBezTo>
                <a:lnTo>
                  <a:pt x="8426978" y="0"/>
                </a:lnTo>
                <a:cubicBezTo>
                  <a:pt x="8502647" y="0"/>
                  <a:pt x="8563989" y="61342"/>
                  <a:pt x="8563989" y="137011"/>
                </a:cubicBezTo>
                <a:lnTo>
                  <a:pt x="8563989" y="1233097"/>
                </a:lnTo>
                <a:cubicBezTo>
                  <a:pt x="8563989" y="1308766"/>
                  <a:pt x="8502647" y="1370108"/>
                  <a:pt x="8426978" y="1370108"/>
                </a:cubicBezTo>
                <a:lnTo>
                  <a:pt x="137011" y="1370108"/>
                </a:lnTo>
                <a:cubicBezTo>
                  <a:pt x="61342" y="1370108"/>
                  <a:pt x="0" y="1308766"/>
                  <a:pt x="0" y="1233097"/>
                </a:cubicBezTo>
                <a:lnTo>
                  <a:pt x="0" y="137011"/>
                </a:lnTo>
                <a:close/>
              </a:path>
            </a:pathLst>
          </a:custGeom>
          <a:solidFill>
            <a:srgbClr val="FFC000"/>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5849" tIns="85849" rIns="85849" bIns="85849" numCol="1" spcCol="1270" anchor="t" anchorCtr="0">
            <a:noAutofit/>
          </a:bodyPr>
          <a:lstStyle/>
          <a:p>
            <a:pPr lvl="0" algn="ctr" defTabSz="533400">
              <a:lnSpc>
                <a:spcPct val="90000"/>
              </a:lnSpc>
              <a:spcBef>
                <a:spcPct val="0"/>
              </a:spcBef>
              <a:spcAft>
                <a:spcPct val="35000"/>
              </a:spcAft>
            </a:pPr>
            <a:r>
              <a:rPr lang="en-GB" altLang="nb-NO" sz="1200" b="1" kern="1200" dirty="0">
                <a:solidFill>
                  <a:srgbClr val="FFFFFF"/>
                </a:solidFill>
                <a:latin typeface="Arial"/>
                <a:ea typeface="+mn-ea"/>
                <a:cs typeface="+mn-cs"/>
              </a:rPr>
              <a:t>CATI / Recruitment interview</a:t>
            </a:r>
          </a:p>
          <a:p>
            <a:pPr lvl="0" algn="ctr" defTabSz="533400">
              <a:lnSpc>
                <a:spcPct val="90000"/>
              </a:lnSpc>
              <a:spcBef>
                <a:spcPct val="0"/>
              </a:spcBef>
              <a:spcAft>
                <a:spcPct val="35000"/>
              </a:spcAft>
            </a:pPr>
            <a:r>
              <a:rPr lang="en-GB" altLang="nb-NO" sz="1200" b="0" kern="1200" dirty="0">
                <a:solidFill>
                  <a:srgbClr val="FFFFFF"/>
                </a:solidFill>
                <a:latin typeface="Arial"/>
                <a:ea typeface="+mn-ea"/>
                <a:cs typeface="+mn-cs"/>
              </a:rPr>
              <a:t>Demography, geography and </a:t>
            </a:r>
            <a:r>
              <a:rPr lang="en-US" sz="1200" kern="1200" dirty="0">
                <a:solidFill>
                  <a:srgbClr val="FFFFFF"/>
                </a:solidFill>
                <a:latin typeface="+mn-lt"/>
                <a:ea typeface="+mn-ea"/>
                <a:cs typeface="+mn-cs"/>
              </a:rPr>
              <a:t>media usage</a:t>
            </a:r>
            <a:endParaRPr lang="en-GB" altLang="nb-NO" sz="1200" b="0" i="1" kern="1200" dirty="0">
              <a:solidFill>
                <a:srgbClr val="FFFFFF"/>
              </a:solidFill>
              <a:latin typeface="Arial"/>
              <a:ea typeface="+mn-ea"/>
              <a:cs typeface="+mn-cs"/>
            </a:endParaRPr>
          </a:p>
        </p:txBody>
      </p:sp>
    </p:spTree>
    <p:extLst>
      <p:ext uri="{BB962C8B-B14F-4D97-AF65-F5344CB8AC3E}">
        <p14:creationId xmlns:p14="http://schemas.microsoft.com/office/powerpoint/2010/main" val="42332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057986229"/>
              </p:ext>
            </p:extLst>
          </p:nvPr>
        </p:nvGraphicFramePr>
        <p:xfrm>
          <a:off x="6168009" y="116632"/>
          <a:ext cx="5760639" cy="6711620"/>
        </p:xfrm>
        <a:graphic>
          <a:graphicData uri="http://schemas.openxmlformats.org/drawingml/2006/table">
            <a:tbl>
              <a:tblPr firstRow="1" firstCol="1" bandRow="1"/>
              <a:tblGrid>
                <a:gridCol w="1584175">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184831">
                <a:tc gridSpan="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just" hangingPunct="0">
                        <a:spcAft>
                          <a:spcPts val="0"/>
                        </a:spcAft>
                      </a:pPr>
                      <a:r>
                        <a:rPr lang="en-US" sz="1200" b="1" u="none" kern="1200" noProof="0" dirty="0">
                          <a:solidFill>
                            <a:schemeClr val="lt1"/>
                          </a:solidFill>
                          <a:effectLst/>
                          <a:latin typeface="+mn-lt"/>
                          <a:ea typeface="+mn-ea"/>
                          <a:cs typeface="Arial" panose="020B0604020202020204" pitchFamily="34" charset="0"/>
                        </a:rPr>
                        <a:t>MARKET</a:t>
                      </a:r>
                      <a:r>
                        <a:rPr lang="en-US" sz="1200" b="1" u="none" kern="1200" baseline="0" noProof="0" dirty="0">
                          <a:solidFill>
                            <a:schemeClr val="lt1"/>
                          </a:solidFill>
                          <a:effectLst/>
                          <a:latin typeface="+mn-lt"/>
                          <a:ea typeface="+mn-ea"/>
                          <a:cs typeface="Arial" panose="020B0604020202020204" pitchFamily="34" charset="0"/>
                        </a:rPr>
                        <a:t> AND CONSUMER INDEXES:</a:t>
                      </a:r>
                    </a:p>
                  </a:txBody>
                  <a:tcPr marL="56177" marR="56177" marT="0" marB="0">
                    <a:lnL w="12700" cmpd="sng">
                      <a:solidFill>
                        <a:srgbClr val="4655A5"/>
                      </a:solid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solidFill>
                  </a:tcPr>
                </a:tc>
                <a:tc hMerge="1">
                  <a:txBody>
                    <a:bodyPr/>
                    <a:lstStyle/>
                    <a:p>
                      <a:pPr algn="l" hangingPunct="0">
                        <a:spcAft>
                          <a:spcPts val="0"/>
                        </a:spcAft>
                      </a:pPr>
                      <a:endParaRPr lang="nb-NO" sz="1400" dirty="0">
                        <a:effectLst/>
                        <a:latin typeface="Arial" panose="020B0604020202020204" pitchFamily="34" charset="0"/>
                        <a:ea typeface="Times New Roman" panose="02020603050405020304" pitchFamily="18" charset="0"/>
                        <a:cs typeface="Arial" panose="020B0604020202020204" pitchFamily="34" charset="0"/>
                      </a:endParaRPr>
                    </a:p>
                  </a:txBody>
                  <a:tcPr marL="50952" marR="5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273">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ea typeface="+mn-ea"/>
                          <a:cs typeface="Arial" panose="020B0604020202020204" pitchFamily="34" charset="0"/>
                        </a:rPr>
                        <a:t>Lifestyle</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Statements that describes peoples attitudes, opinions</a:t>
                      </a:r>
                      <a:r>
                        <a:rPr lang="en-US" sz="1100" baseline="0" noProof="0" dirty="0">
                          <a:solidFill>
                            <a:srgbClr val="000000"/>
                          </a:solidFill>
                          <a:effectLst/>
                          <a:latin typeface="+mn-lt"/>
                          <a:cs typeface="Arial" panose="020B0604020202020204" pitchFamily="34" charset="0"/>
                        </a:rPr>
                        <a:t> and outlook on life as well as their interests and activities they take part in. This section is the main foundation for the different segmentation models that are developed.</a:t>
                      </a: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1"/>
                  </a:ext>
                </a:extLst>
              </a:tr>
              <a:tr h="74469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Consumption</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Questions about peoples consumption patterns,</a:t>
                      </a:r>
                      <a:r>
                        <a:rPr lang="en-US" sz="1100" baseline="0" noProof="0" dirty="0">
                          <a:solidFill>
                            <a:srgbClr val="000000"/>
                          </a:solidFill>
                          <a:effectLst/>
                          <a:latin typeface="+mn-lt"/>
                          <a:cs typeface="Arial" panose="020B0604020202020204" pitchFamily="34" charset="0"/>
                        </a:rPr>
                        <a:t> spending on different products and services, and</a:t>
                      </a:r>
                      <a:r>
                        <a:rPr lang="en-US" sz="1100" noProof="0" dirty="0">
                          <a:solidFill>
                            <a:srgbClr val="000000"/>
                          </a:solidFill>
                          <a:effectLst/>
                          <a:latin typeface="+mn-lt"/>
                          <a:cs typeface="Arial" panose="020B0604020202020204" pitchFamily="34" charset="0"/>
                        </a:rPr>
                        <a:t> shopping habits. In this section we have included</a:t>
                      </a:r>
                      <a:r>
                        <a:rPr lang="en-US" sz="1100" baseline="0" noProof="0" dirty="0">
                          <a:solidFill>
                            <a:srgbClr val="000000"/>
                          </a:solidFill>
                          <a:effectLst/>
                          <a:latin typeface="+mn-lt"/>
                          <a:cs typeface="Arial" panose="020B0604020202020204" pitchFamily="34" charset="0"/>
                        </a:rPr>
                        <a:t> Opinion Leadership and Word of Mouth categorizations.</a:t>
                      </a: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75417">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Durables</a:t>
                      </a: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Ownership and purchase intentions of different types for durables/capital goods and services.</a:t>
                      </a:r>
                      <a:r>
                        <a:rPr lang="en-US" sz="1100" baseline="0" noProof="0" dirty="0">
                          <a:solidFill>
                            <a:srgbClr val="000000"/>
                          </a:solidFill>
                          <a:effectLst/>
                          <a:latin typeface="+mn-lt"/>
                          <a:cs typeface="Arial" panose="020B0604020202020204" pitchFamily="34" charset="0"/>
                        </a:rPr>
                        <a:t> Travel, holiday, banking, insurance also folds into this index.</a:t>
                      </a:r>
                      <a:endParaRPr lang="nb-NO"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3"/>
                  </a:ext>
                </a:extLst>
              </a:tr>
              <a:tr h="548635">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b="1" kern="1200" noProof="0" dirty="0">
                          <a:solidFill>
                            <a:srgbClr val="000000"/>
                          </a:solidFill>
                          <a:effectLst/>
                          <a:latin typeface="Verdana"/>
                          <a:ea typeface="+mn-ea"/>
                          <a:cs typeface="Arial" panose="020B0604020202020204" pitchFamily="34" charset="0"/>
                        </a:rPr>
                        <a:t>Brands</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Awareness, preference and usage of a variety of different brands within different product categories across </a:t>
                      </a:r>
                      <a:r>
                        <a:rPr lang="en-US" sz="1100" noProof="0" dirty="0" err="1">
                          <a:solidFill>
                            <a:srgbClr val="000000"/>
                          </a:solidFill>
                          <a:effectLst/>
                          <a:latin typeface="+mn-lt"/>
                          <a:cs typeface="Arial" panose="020B0604020202020204" pitchFamily="34" charset="0"/>
                        </a:rPr>
                        <a:t>fmcg</a:t>
                      </a:r>
                      <a:r>
                        <a:rPr lang="en-US" sz="1100" noProof="0" dirty="0">
                          <a:solidFill>
                            <a:srgbClr val="000000"/>
                          </a:solidFill>
                          <a:effectLst/>
                          <a:latin typeface="+mn-lt"/>
                          <a:cs typeface="Arial" panose="020B0604020202020204" pitchFamily="34" charset="0"/>
                        </a:rPr>
                        <a:t>, services and durables. The information is presented in different graphical tools</a:t>
                      </a: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76064">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ea typeface="+mn-ea"/>
                          <a:cs typeface="Arial" panose="020B0604020202020204" pitchFamily="34" charset="0"/>
                        </a:rPr>
                        <a:t>Work</a:t>
                      </a:r>
                      <a:r>
                        <a:rPr lang="en-US" sz="1100" baseline="0" noProof="0" dirty="0">
                          <a:solidFill>
                            <a:srgbClr val="000000"/>
                          </a:solidFill>
                          <a:effectLst/>
                          <a:latin typeface="+mn-lt"/>
                          <a:ea typeface="+mn-ea"/>
                          <a:cs typeface="Arial" panose="020B0604020202020204" pitchFamily="34" charset="0"/>
                        </a:rPr>
                        <a:t> and decision making</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Information about occupation and professional life.</a:t>
                      </a:r>
                      <a:r>
                        <a:rPr lang="en-US" sz="1100" baseline="0" noProof="0" dirty="0">
                          <a:solidFill>
                            <a:srgbClr val="000000"/>
                          </a:solidFill>
                          <a:effectLst/>
                          <a:latin typeface="+mn-lt"/>
                          <a:cs typeface="Arial" panose="020B0604020202020204" pitchFamily="34" charset="0"/>
                        </a:rPr>
                        <a:t> Business sector/industry, company size, title and p</a:t>
                      </a:r>
                      <a:r>
                        <a:rPr lang="en-US" sz="1100" noProof="0" dirty="0">
                          <a:solidFill>
                            <a:srgbClr val="000000"/>
                          </a:solidFill>
                          <a:effectLst/>
                          <a:latin typeface="+mn-lt"/>
                          <a:cs typeface="Arial" panose="020B0604020202020204" pitchFamily="34" charset="0"/>
                        </a:rPr>
                        <a:t>osition, decision-making</a:t>
                      </a:r>
                      <a:r>
                        <a:rPr lang="en-US" sz="1100" baseline="0" noProof="0" dirty="0">
                          <a:solidFill>
                            <a:srgbClr val="000000"/>
                          </a:solidFill>
                          <a:effectLst/>
                          <a:latin typeface="+mn-lt"/>
                          <a:cs typeface="Arial" panose="020B0604020202020204" pitchFamily="34" charset="0"/>
                        </a:rPr>
                        <a:t> responsibility and/or influence </a:t>
                      </a:r>
                      <a:r>
                        <a:rPr lang="en-US" sz="1100" noProof="0" dirty="0">
                          <a:solidFill>
                            <a:srgbClr val="000000"/>
                          </a:solidFill>
                          <a:effectLst/>
                          <a:latin typeface="+mn-lt"/>
                          <a:cs typeface="Arial" panose="020B0604020202020204" pitchFamily="34" charset="0"/>
                        </a:rPr>
                        <a:t>in different product categories. </a:t>
                      </a: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5"/>
                  </a:ext>
                </a:extLst>
              </a:tr>
              <a:tr h="395305">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Regional</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Awareness, preference and usage of local shopping centers in different areas of Norway.</a:t>
                      </a: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539415">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Editorial</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Information about interests in different content categories</a:t>
                      </a:r>
                      <a:r>
                        <a:rPr lang="en-US" sz="1100" baseline="0" noProof="0" dirty="0">
                          <a:solidFill>
                            <a:srgbClr val="000000"/>
                          </a:solidFill>
                          <a:effectLst/>
                          <a:latin typeface="+mn-lt"/>
                          <a:cs typeface="Arial" panose="020B0604020202020204" pitchFamily="34" charset="0"/>
                        </a:rPr>
                        <a:t> in media in general and in specific media channels. Online surf and search behavior.</a:t>
                      </a:r>
                      <a:endParaRPr lang="en-US" sz="11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7"/>
                  </a:ext>
                </a:extLst>
              </a:tr>
              <a:tr h="548640">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err="1">
                          <a:solidFill>
                            <a:srgbClr val="000000"/>
                          </a:solidFill>
                          <a:effectLst/>
                          <a:latin typeface="+mn-lt"/>
                          <a:cs typeface="Arial" panose="020B0604020202020204" pitchFamily="34" charset="0"/>
                        </a:rPr>
                        <a:t>Sosioraster</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Segmentation based on sociology and the theories of the French sociologist Pierre Bourdieu</a:t>
                      </a:r>
                      <a:r>
                        <a:rPr lang="en-US" sz="1100" baseline="0" noProof="0" dirty="0">
                          <a:solidFill>
                            <a:srgbClr val="000000"/>
                          </a:solidFill>
                          <a:effectLst/>
                          <a:latin typeface="+mn-lt"/>
                          <a:cs typeface="Arial" panose="020B0604020202020204" pitchFamily="34" charset="0"/>
                        </a:rPr>
                        <a:t> where f</a:t>
                      </a:r>
                      <a:r>
                        <a:rPr lang="en-US" sz="1100" noProof="0" dirty="0">
                          <a:solidFill>
                            <a:srgbClr val="000000"/>
                          </a:solidFill>
                          <a:effectLst/>
                          <a:latin typeface="+mn-lt"/>
                          <a:cs typeface="Arial" panose="020B0604020202020204" pitchFamily="34" charset="0"/>
                        </a:rPr>
                        <a:t>amily background and upbringing are important factors.</a:t>
                      </a: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372074">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err="1">
                          <a:solidFill>
                            <a:srgbClr val="000000"/>
                          </a:solidFill>
                          <a:effectLst/>
                          <a:latin typeface="+mn-lt"/>
                          <a:cs typeface="Arial" panose="020B0604020202020204" pitchFamily="34" charset="0"/>
                        </a:rPr>
                        <a:t>Kompass</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Lifestyle segmentation</a:t>
                      </a:r>
                      <a:r>
                        <a:rPr lang="en-US" sz="1100" baseline="0" noProof="0" dirty="0">
                          <a:solidFill>
                            <a:srgbClr val="000000"/>
                          </a:solidFill>
                          <a:effectLst/>
                          <a:latin typeface="+mn-lt"/>
                          <a:cs typeface="Arial" panose="020B0604020202020204" pitchFamily="34" charset="0"/>
                        </a:rPr>
                        <a:t> model based on attitudes, activities and interests</a:t>
                      </a: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9"/>
                  </a:ext>
                </a:extLst>
              </a:tr>
              <a:tr h="40008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err="1">
                          <a:solidFill>
                            <a:srgbClr val="000000"/>
                          </a:solidFill>
                          <a:effectLst/>
                          <a:latin typeface="+mn-lt"/>
                          <a:cs typeface="Arial" panose="020B0604020202020204" pitchFamily="34" charset="0"/>
                        </a:rPr>
                        <a:t>LifeValues</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Kantar TGI global segmentation</a:t>
                      </a:r>
                      <a:r>
                        <a:rPr lang="en-US" sz="1100" baseline="0" noProof="0" dirty="0">
                          <a:solidFill>
                            <a:srgbClr val="000000"/>
                          </a:solidFill>
                          <a:effectLst/>
                          <a:latin typeface="+mn-lt"/>
                          <a:cs typeface="Arial" panose="020B0604020202020204" pitchFamily="34" charset="0"/>
                        </a:rPr>
                        <a:t> model based on 32 standardized attitude statements on different subjects.</a:t>
                      </a: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41784">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OCEAN</a:t>
                      </a:r>
                      <a:endParaRPr lang="en-US" sz="1100" noProof="0" dirty="0">
                        <a:solidFill>
                          <a:srgbClr val="000000"/>
                        </a:solidFill>
                        <a:effectLst/>
                        <a:latin typeface="+mn-lt"/>
                        <a:ea typeface="+mn-ea"/>
                        <a:cs typeface="Arial" panose="020B0604020202020204" pitchFamily="34" charset="0"/>
                      </a:endParaRPr>
                    </a:p>
                  </a:txBody>
                  <a:tcPr marL="56177" marR="56177" marT="0" marB="0">
                    <a:lnL w="12700" cmpd="sng">
                      <a:solidFill>
                        <a:srgbClr val="4655A5"/>
                      </a:solidFill>
                    </a:lnL>
                    <a:lnR>
                      <a:no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E9E9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Kantar TGI model of calculating the “The Big Five” personality traits (Openness, Conscientiousness, Extroversion, Agreeableness, Neuroticism) </a:t>
                      </a:r>
                    </a:p>
                  </a:txBody>
                  <a:tcPr marL="56177" marR="56177" marT="0" marB="0">
                    <a:lnL>
                      <a:noFill/>
                    </a:lnL>
                    <a:lnR w="12700" cmpd="sng">
                      <a:solidFill>
                        <a:srgbClr val="4655A5"/>
                      </a:solidFill>
                    </a:lnR>
                    <a:lnT w="12700" cap="flat" cmpd="sng" algn="ctr">
                      <a:solidFill>
                        <a:srgbClr val="4655A5"/>
                      </a:solidFill>
                      <a:prstDash val="solid"/>
                      <a:round/>
                      <a:headEnd type="none" w="med" len="med"/>
                      <a:tailEnd type="none" w="med" len="med"/>
                    </a:lnT>
                    <a:lnB w="12700"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rgbClr val="E9E9F0"/>
                    </a:solidFill>
                  </a:tcPr>
                </a:tc>
                <a:extLst>
                  <a:ext uri="{0D108BD9-81ED-4DB2-BD59-A6C34878D82A}">
                    <a16:rowId xmlns:a16="http://schemas.microsoft.com/office/drawing/2014/main" val="149061817"/>
                  </a:ext>
                </a:extLst>
              </a:tr>
              <a:tr h="533400">
                <a:tc>
                  <a:txBody>
                    <a:bodyPr/>
                    <a:lstStyle/>
                    <a:p>
                      <a:pPr marL="177800" lvl="0" indent="-177800">
                        <a:spcAft>
                          <a:spcPts val="0"/>
                        </a:spcAft>
                        <a:buFont typeface="Symbol" panose="05050102010706020507" pitchFamily="18" charset="2"/>
                        <a:buChar char=""/>
                      </a:pPr>
                      <a:r>
                        <a:rPr lang="en-US" sz="1100" b="1" noProof="0" dirty="0">
                          <a:solidFill>
                            <a:srgbClr val="000000"/>
                          </a:solidFill>
                          <a:effectLst/>
                          <a:latin typeface="+mn-lt"/>
                          <a:ea typeface="Calibri" panose="020F0502020204030204" pitchFamily="34" charset="0"/>
                          <a:cs typeface="Arial" panose="020B0604020202020204" pitchFamily="34" charset="0"/>
                        </a:rPr>
                        <a:t>Mosaic</a:t>
                      </a:r>
                    </a:p>
                  </a:txBody>
                  <a:tcPr marL="56177" marR="56177" marT="0" marB="0">
                    <a:lnL w="12700" cmpd="sng">
                      <a:solidFill>
                        <a:srgbClr val="4655A5"/>
                      </a:solidFill>
                    </a:lnL>
                    <a:lnR>
                      <a:noFill/>
                    </a:lnR>
                    <a:lnT w="12700" cap="flat" cmpd="sng" algn="ctr">
                      <a:solidFill>
                        <a:srgbClr val="4655A5"/>
                      </a:solidFill>
                      <a:prstDash val="solid"/>
                      <a:round/>
                      <a:headEnd type="none" w="med" len="med"/>
                      <a:tailEnd type="none" w="med" len="med"/>
                    </a:lnT>
                    <a:lnB w="12700" cmpd="sng">
                      <a:solidFill>
                        <a:srgbClr val="4655A5"/>
                      </a:solidFill>
                    </a:lnB>
                    <a:lnTlToBr w="12700" cmpd="sng">
                      <a:noFill/>
                      <a:prstDash val="solid"/>
                    </a:lnTlToBr>
                    <a:lnBlToTr w="12700" cmpd="sng">
                      <a:noFill/>
                      <a:prstDash val="solid"/>
                    </a:lnBlToTr>
                    <a:noFill/>
                  </a:tcPr>
                </a:tc>
                <a:tc>
                  <a:txBody>
                    <a:bodyPr/>
                    <a:lstStyle/>
                    <a:p>
                      <a:pPr algn="l" hangingPunct="0">
                        <a:spcAft>
                          <a:spcPts val="0"/>
                        </a:spcAft>
                      </a:pPr>
                      <a:r>
                        <a:rPr lang="en-GB" sz="1100" noProof="0" dirty="0" err="1">
                          <a:solidFill>
                            <a:srgbClr val="000000"/>
                          </a:solidFill>
                          <a:effectLst/>
                          <a:latin typeface="+mn-lt"/>
                          <a:cs typeface="Arial" panose="020B0604020202020204" pitchFamily="34" charset="0"/>
                        </a:rPr>
                        <a:t>Moasic</a:t>
                      </a:r>
                      <a:r>
                        <a:rPr lang="en-GB" sz="1100" noProof="0" dirty="0">
                          <a:solidFill>
                            <a:srgbClr val="000000"/>
                          </a:solidFill>
                          <a:effectLst/>
                          <a:latin typeface="+mn-lt"/>
                          <a:cs typeface="Arial" panose="020B0604020202020204" pitchFamily="34" charset="0"/>
                        </a:rPr>
                        <a:t> is a </a:t>
                      </a:r>
                      <a:r>
                        <a:rPr lang="en-GB" sz="1100" noProof="0" dirty="0" err="1">
                          <a:solidFill>
                            <a:srgbClr val="000000"/>
                          </a:solidFill>
                          <a:effectLst/>
                          <a:latin typeface="+mn-lt"/>
                          <a:cs typeface="Arial" panose="020B0604020202020204" pitchFamily="34" charset="0"/>
                        </a:rPr>
                        <a:t>sosiogeographic</a:t>
                      </a:r>
                      <a:r>
                        <a:rPr lang="en-GB" sz="1100" noProof="0" dirty="0">
                          <a:solidFill>
                            <a:srgbClr val="000000"/>
                          </a:solidFill>
                          <a:effectLst/>
                          <a:latin typeface="+mn-lt"/>
                          <a:cs typeface="Arial" panose="020B0604020202020204" pitchFamily="34" charset="0"/>
                        </a:rPr>
                        <a:t> segmentation model with global presence. 13 Mosaic segments and the 44 underlaying Mosaic types are available for analysis and insight in C&amp;M.</a:t>
                      </a:r>
                      <a:r>
                        <a:rPr lang="nb-NO" sz="1100" noProof="0" dirty="0">
                          <a:solidFill>
                            <a:srgbClr val="000000"/>
                          </a:solidFill>
                          <a:effectLst/>
                          <a:latin typeface="+mn-lt"/>
                          <a:cs typeface="Arial" panose="020B0604020202020204" pitchFamily="34" charset="0"/>
                        </a:rPr>
                        <a:t> </a:t>
                      </a:r>
                    </a:p>
                  </a:txBody>
                  <a:tcPr marL="56177" marR="56177" marT="0" marB="0">
                    <a:lnL>
                      <a:noFill/>
                    </a:lnL>
                    <a:lnR w="12700" cmpd="sng">
                      <a:solidFill>
                        <a:srgbClr val="4655A5"/>
                      </a:solidFill>
                    </a:lnR>
                    <a:lnT w="12700" cap="flat" cmpd="sng" algn="ctr">
                      <a:solidFill>
                        <a:srgbClr val="4655A5"/>
                      </a:solidFill>
                      <a:prstDash val="solid"/>
                      <a:round/>
                      <a:headEnd type="none" w="med" len="med"/>
                      <a:tailEnd type="none" w="med" len="med"/>
                    </a:lnT>
                    <a:lnB w="12700" cmpd="sng">
                      <a:solidFill>
                        <a:srgbClr val="4655A5"/>
                      </a:solidFill>
                    </a:lnB>
                    <a:lnTlToBr w="12700" cmpd="sng">
                      <a:noFill/>
                      <a:prstDash val="solid"/>
                    </a:lnTlToBr>
                    <a:lnBlToTr w="12700" cmpd="sng">
                      <a:noFill/>
                      <a:prstDash val="solid"/>
                    </a:lnBlToTr>
                    <a:noFill/>
                  </a:tcPr>
                </a:tc>
                <a:extLst>
                  <a:ext uri="{0D108BD9-81ED-4DB2-BD59-A6C34878D82A}">
                    <a16:rowId xmlns:a16="http://schemas.microsoft.com/office/drawing/2014/main" val="3537326876"/>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036" y="3089508"/>
            <a:ext cx="2860972" cy="2861985"/>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3483390"/>
            <a:ext cx="2232248" cy="227593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46876137"/>
              </p:ext>
            </p:extLst>
          </p:nvPr>
        </p:nvGraphicFramePr>
        <p:xfrm>
          <a:off x="263352" y="116632"/>
          <a:ext cx="5760640" cy="2382107"/>
        </p:xfrm>
        <a:graphic>
          <a:graphicData uri="http://schemas.openxmlformats.org/drawingml/2006/table">
            <a:tbl>
              <a:tblPr firstRow="1" firstCol="1" bandRow="1"/>
              <a:tblGrid>
                <a:gridCol w="129614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184831">
                <a:tc gridSpan="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just" hangingPunct="0">
                        <a:spcAft>
                          <a:spcPts val="0"/>
                        </a:spcAft>
                      </a:pPr>
                      <a:r>
                        <a:rPr lang="en-US" sz="1200" u="none" noProof="0" dirty="0">
                          <a:effectLst/>
                          <a:latin typeface="+mn-lt"/>
                          <a:cs typeface="Arial" panose="020B0604020202020204" pitchFamily="34" charset="0"/>
                        </a:rPr>
                        <a:t>MEDIA</a:t>
                      </a:r>
                      <a:r>
                        <a:rPr lang="en-US" sz="1200" u="none" baseline="0" noProof="0" dirty="0">
                          <a:effectLst/>
                          <a:latin typeface="+mn-lt"/>
                          <a:cs typeface="Arial" panose="020B0604020202020204" pitchFamily="34" charset="0"/>
                        </a:rPr>
                        <a:t> </a:t>
                      </a:r>
                      <a:r>
                        <a:rPr lang="en-US" sz="1200" u="none" noProof="0" dirty="0">
                          <a:effectLst/>
                          <a:latin typeface="+mn-lt"/>
                          <a:cs typeface="Arial" panose="020B0604020202020204" pitchFamily="34" charset="0"/>
                        </a:rPr>
                        <a:t>INDEXES</a:t>
                      </a:r>
                      <a:r>
                        <a:rPr lang="en-US" sz="1200" noProof="0" dirty="0">
                          <a:effectLst/>
                          <a:latin typeface="+mn-lt"/>
                          <a:cs typeface="Arial" panose="020B0604020202020204" pitchFamily="34" charset="0"/>
                        </a:rPr>
                        <a:t>:</a:t>
                      </a:r>
                      <a:endParaRPr lang="en-US" sz="1200" noProof="0" dirty="0">
                        <a:effectLst/>
                        <a:latin typeface="+mn-lt"/>
                        <a:ea typeface="Times New Roman" panose="02020603050405020304" pitchFamily="18" charset="0"/>
                        <a:cs typeface="Arial" panose="020B0604020202020204" pitchFamily="34" charset="0"/>
                      </a:endParaRPr>
                    </a:p>
                  </a:txBody>
                  <a:tcPr marL="56177" marR="56177" marT="0" marB="0">
                    <a:lnL w="12700" cmpd="sng">
                      <a:solidFill>
                        <a:srgbClr val="4655A5"/>
                      </a:solid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solidFill>
                  </a:tcPr>
                </a:tc>
                <a:tc hMerge="1">
                  <a:txBody>
                    <a:bodyPr/>
                    <a:lstStyle/>
                    <a:p>
                      <a:pPr algn="l" hangingPunct="0">
                        <a:spcAft>
                          <a:spcPts val="0"/>
                        </a:spcAft>
                      </a:pPr>
                      <a:endParaRPr lang="nb-NO" sz="1400" dirty="0">
                        <a:effectLst/>
                        <a:latin typeface="Arial" panose="020B0604020202020204" pitchFamily="34" charset="0"/>
                        <a:ea typeface="Times New Roman" panose="02020603050405020304" pitchFamily="18" charset="0"/>
                        <a:cs typeface="Arial" panose="020B0604020202020204" pitchFamily="34" charset="0"/>
                      </a:endParaRPr>
                    </a:p>
                  </a:txBody>
                  <a:tcPr marL="50952" marR="5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605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Newspapers</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The official readership figures for newspapers</a:t>
                      </a:r>
                      <a:r>
                        <a:rPr lang="en-US" sz="1100" baseline="0" noProof="0" dirty="0">
                          <a:solidFill>
                            <a:srgbClr val="000000"/>
                          </a:solidFill>
                          <a:effectLst/>
                          <a:latin typeface="+mn-lt"/>
                          <a:cs typeface="Arial" panose="020B0604020202020204" pitchFamily="34" charset="0"/>
                        </a:rPr>
                        <a:t> including both paper and digital readership</a:t>
                      </a:r>
                      <a:r>
                        <a:rPr lang="en-US" sz="1100" noProof="0" dirty="0">
                          <a:solidFill>
                            <a:srgbClr val="000000"/>
                          </a:solidFill>
                          <a:effectLst/>
                          <a:latin typeface="+mn-lt"/>
                          <a:cs typeface="Arial" panose="020B0604020202020204" pitchFamily="34" charset="0"/>
                        </a:rPr>
                        <a:t>.</a:t>
                      </a:r>
                    </a:p>
                    <a:p>
                      <a:pPr algn="l" hangingPunct="0">
                        <a:spcAft>
                          <a:spcPts val="0"/>
                        </a:spcAft>
                      </a:pP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1"/>
                  </a:ext>
                </a:extLst>
              </a:tr>
              <a:tr h="33605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Magazines</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The official readership figures for magazines including both paper and digital readership.</a:t>
                      </a:r>
                    </a:p>
                    <a:p>
                      <a:pPr algn="l" hangingPunct="0">
                        <a:spcAft>
                          <a:spcPts val="0"/>
                        </a:spcAft>
                      </a:pP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605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TV</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Access</a:t>
                      </a:r>
                      <a:r>
                        <a:rPr lang="en-US" sz="1100" baseline="0" noProof="0" dirty="0">
                          <a:solidFill>
                            <a:srgbClr val="000000"/>
                          </a:solidFill>
                          <a:effectLst/>
                          <a:latin typeface="+mn-lt"/>
                          <a:cs typeface="Arial" panose="020B0604020202020204" pitchFamily="34" charset="0"/>
                        </a:rPr>
                        <a:t> and daily viewing of TV in total and individual channels. Including Heavy-Medium-Light viewing groups. (incl. Cinema!)</a:t>
                      </a: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3"/>
                  </a:ext>
                </a:extLst>
              </a:tr>
              <a:tr h="336056">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Radio</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noProof="0" dirty="0">
                          <a:solidFill>
                            <a:srgbClr val="000000"/>
                          </a:solidFill>
                          <a:effectLst/>
                          <a:latin typeface="+mn-lt"/>
                          <a:cs typeface="Arial" panose="020B0604020202020204" pitchFamily="34" charset="0"/>
                        </a:rPr>
                        <a:t>Access and daily listening to Radio in total and individual channels. Including Heavy-Medium-Light listener grouping.</a:t>
                      </a:r>
                      <a:endParaRPr lang="en-US" sz="1200" noProof="0" dirty="0">
                        <a:solidFill>
                          <a:srgbClr val="000000"/>
                        </a:solidFill>
                        <a:effectLst/>
                        <a:latin typeface="+mn-lt"/>
                        <a:ea typeface="Times New Roman" panose="02020603050405020304" pitchFamily="18" charset="0"/>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04084">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177800" lvl="0" indent="-177800">
                        <a:spcAft>
                          <a:spcPts val="0"/>
                        </a:spcAft>
                        <a:buFont typeface="Symbol" panose="05050102010706020507" pitchFamily="18" charset="2"/>
                        <a:buChar char=""/>
                      </a:pPr>
                      <a:r>
                        <a:rPr lang="en-US" sz="1100" noProof="0" dirty="0">
                          <a:solidFill>
                            <a:srgbClr val="000000"/>
                          </a:solidFill>
                          <a:effectLst/>
                          <a:latin typeface="+mn-lt"/>
                          <a:cs typeface="Arial" panose="020B0604020202020204" pitchFamily="34" charset="0"/>
                        </a:rPr>
                        <a:t>Internet</a:t>
                      </a:r>
                      <a:endParaRPr lang="en-US" sz="1100" noProof="0" dirty="0">
                        <a:solidFill>
                          <a:srgbClr val="000000"/>
                        </a:solidFill>
                        <a:effectLst/>
                        <a:latin typeface="+mn-lt"/>
                        <a:ea typeface="Calibri" panose="020F0502020204030204" pitchFamily="34" charset="0"/>
                        <a:cs typeface="Arial" panose="020B0604020202020204" pitchFamily="34" charset="0"/>
                      </a:endParaRPr>
                    </a:p>
                  </a:txBody>
                  <a:tcPr marL="56177" marR="56177" marT="0" marB="0">
                    <a:lnL w="12700" cmpd="sng">
                      <a:solidFill>
                        <a:srgbClr val="4655A5"/>
                      </a:solidFill>
                    </a:lnL>
                    <a:lnR>
                      <a:no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hangingPunct="0">
                        <a:spcAft>
                          <a:spcPts val="0"/>
                        </a:spcAft>
                      </a:pPr>
                      <a:r>
                        <a:rPr lang="en-US" sz="1100" kern="1200" noProof="0" dirty="0">
                          <a:solidFill>
                            <a:srgbClr val="000000"/>
                          </a:solidFill>
                          <a:effectLst/>
                          <a:latin typeface="+mn-lt"/>
                          <a:ea typeface="+mn-ea"/>
                          <a:cs typeface="Arial" panose="020B0604020202020204" pitchFamily="34" charset="0"/>
                        </a:rPr>
                        <a:t>Access</a:t>
                      </a:r>
                      <a:r>
                        <a:rPr lang="en-US" sz="1100" kern="1200" baseline="0" noProof="0" dirty="0">
                          <a:solidFill>
                            <a:srgbClr val="000000"/>
                          </a:solidFill>
                          <a:effectLst/>
                          <a:latin typeface="+mn-lt"/>
                          <a:ea typeface="+mn-ea"/>
                          <a:cs typeface="Arial" panose="020B0604020202020204" pitchFamily="34" charset="0"/>
                        </a:rPr>
                        <a:t> and daily usage of Internet in total and loyalty of usage of individual sites. Including Heavy-Medium-Light user groups.</a:t>
                      </a:r>
                      <a:endParaRPr lang="en-US" sz="1100" noProof="0" dirty="0">
                        <a:solidFill>
                          <a:srgbClr val="000000"/>
                        </a:solidFill>
                        <a:effectLst/>
                        <a:latin typeface="+mn-lt"/>
                        <a:cs typeface="Arial" panose="020B0604020202020204" pitchFamily="34" charset="0"/>
                      </a:endParaRPr>
                    </a:p>
                  </a:txBody>
                  <a:tcPr marL="56177" marR="56177" marT="0" marB="0">
                    <a:lnL>
                      <a:noFill/>
                    </a:lnL>
                    <a:lnR w="12700" cmpd="sng">
                      <a:solidFill>
                        <a:srgbClr val="4655A5"/>
                      </a:solidFill>
                    </a:lnR>
                    <a:lnT w="12700" cmpd="sng">
                      <a:solidFill>
                        <a:srgbClr val="4655A5"/>
                      </a:solidFill>
                    </a:lnT>
                    <a:lnB w="12700" cmpd="sng">
                      <a:solidFill>
                        <a:srgbClr val="4655A5"/>
                      </a:solidFill>
                    </a:lnB>
                    <a:lnTlToBr w="12700" cmpd="sng">
                      <a:noFill/>
                      <a:prstDash val="solid"/>
                    </a:lnTlToBr>
                    <a:lnBlToTr w="12700" cmpd="sng">
                      <a:noFill/>
                      <a:prstDash val="solid"/>
                    </a:lnBlToTr>
                    <a:solidFill>
                      <a:srgbClr val="4655A5">
                        <a:tint val="20000"/>
                      </a:srgbClr>
                    </a:solidFill>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D5CC74E7-B435-42E7-9C03-B76A6CD838AB}"/>
              </a:ext>
            </a:extLst>
          </p:cNvPr>
          <p:cNvSpPr>
            <a:spLocks noGrp="1"/>
          </p:cNvSpPr>
          <p:nvPr>
            <p:ph type="sldNum" sz="quarter" idx="4"/>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11419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708150"/>
            <a:ext cx="5626800" cy="4345178"/>
          </a:xfrm>
        </p:spPr>
        <p:txBody>
          <a:bodyPr/>
          <a:lstStyle/>
          <a:p>
            <a:r>
              <a:rPr lang="en-US" b="1" u="sng" dirty="0"/>
              <a:t>Consumer &amp; Media survey at a glance:</a:t>
            </a:r>
            <a:endParaRPr lang="nb-NO" dirty="0"/>
          </a:p>
          <a:p>
            <a:r>
              <a:rPr lang="nb-NO" dirty="0"/>
              <a:t>In Consumer &amp; Media (Forbruker &amp; Media) </a:t>
            </a:r>
            <a:r>
              <a:rPr lang="nb-NO" dirty="0" err="1"/>
              <a:t>we</a:t>
            </a:r>
            <a:r>
              <a:rPr lang="nb-NO" dirty="0"/>
              <a:t> have </a:t>
            </a:r>
            <a:r>
              <a:rPr lang="nb-NO" dirty="0" err="1"/>
              <a:t>approx</a:t>
            </a:r>
            <a:r>
              <a:rPr lang="nb-NO" dirty="0"/>
              <a:t>. </a:t>
            </a:r>
            <a:r>
              <a:rPr lang="en-US" dirty="0"/>
              <a:t>5.800 variables in the TGI part of the survey and 2.500 in the CATI part, There is a single source recruitment from the CATI to the TGI (web/postal) part of the study.</a:t>
            </a:r>
            <a:endParaRPr lang="nb-NO" dirty="0"/>
          </a:p>
          <a:p>
            <a:r>
              <a:rPr lang="en-US" dirty="0"/>
              <a:t>Overall we have approx. 8.300 variables altogether per respondent.</a:t>
            </a:r>
            <a:endParaRPr lang="nb-NO" dirty="0"/>
          </a:p>
          <a:p>
            <a:r>
              <a:rPr lang="en-GB" b="1" u="sng" dirty="0"/>
              <a:t>Categories and Brands:</a:t>
            </a:r>
            <a:endParaRPr lang="nb-NO" dirty="0"/>
          </a:p>
          <a:p>
            <a:pPr marL="285750" lvl="0" indent="-285750">
              <a:spcBef>
                <a:spcPts val="600"/>
              </a:spcBef>
              <a:buFont typeface="Arial" panose="020B0604020202020204" pitchFamily="34" charset="0"/>
              <a:buChar char="•"/>
            </a:pPr>
            <a:r>
              <a:rPr lang="en-GB" dirty="0"/>
              <a:t>173 Categories </a:t>
            </a:r>
          </a:p>
          <a:p>
            <a:pPr marL="466725" lvl="1" indent="-285750">
              <a:buFont typeface="Arial" panose="020B0604020202020204" pitchFamily="34" charset="0"/>
              <a:buChar char="•"/>
            </a:pPr>
            <a:r>
              <a:rPr lang="en-GB" sz="1200" dirty="0"/>
              <a:t>(36 shop/retail categories, 29 categories of services, 108 product categories)</a:t>
            </a:r>
            <a:endParaRPr lang="nb-NO" sz="1200" dirty="0"/>
          </a:p>
          <a:p>
            <a:pPr marL="285750" lvl="0" indent="-285750">
              <a:spcBef>
                <a:spcPts val="600"/>
              </a:spcBef>
              <a:buFont typeface="Arial" panose="020B0604020202020204" pitchFamily="34" charset="0"/>
              <a:buChar char="•"/>
            </a:pPr>
            <a:r>
              <a:rPr lang="en-GB" dirty="0"/>
              <a:t>1.897 Brands </a:t>
            </a:r>
          </a:p>
          <a:p>
            <a:pPr marL="466725" lvl="1" indent="-285750">
              <a:buFont typeface="Arial" panose="020B0604020202020204" pitchFamily="34" charset="0"/>
              <a:buChar char="•"/>
            </a:pPr>
            <a:r>
              <a:rPr lang="en-GB" sz="1200" dirty="0"/>
              <a:t>(293 shops,  311 services companies,  1.293 product brands)</a:t>
            </a:r>
            <a:endParaRPr lang="nb-NO" sz="1200" dirty="0"/>
          </a:p>
          <a:p>
            <a:r>
              <a:rPr lang="en-GB" dirty="0"/>
              <a:t> </a:t>
            </a:r>
            <a:r>
              <a:rPr lang="en-GB" b="1" u="sng" dirty="0"/>
              <a:t>Lifestyle: Attitudes, interests and activities</a:t>
            </a:r>
            <a:endParaRPr lang="nb-NO" dirty="0"/>
          </a:p>
          <a:p>
            <a:pPr marL="285750" lvl="0" indent="-285750">
              <a:spcBef>
                <a:spcPts val="600"/>
              </a:spcBef>
              <a:buFont typeface="Arial" panose="020B0604020202020204" pitchFamily="34" charset="0"/>
              <a:buChar char="•"/>
            </a:pPr>
            <a:r>
              <a:rPr lang="en-GB" dirty="0"/>
              <a:t>Attitude statements: 120 </a:t>
            </a:r>
            <a:endParaRPr lang="nb-NO" dirty="0"/>
          </a:p>
          <a:p>
            <a:pPr marL="285750" lvl="0" indent="-285750">
              <a:spcBef>
                <a:spcPts val="600"/>
              </a:spcBef>
              <a:buFont typeface="Arial" panose="020B0604020202020204" pitchFamily="34" charset="0"/>
              <a:buChar char="•"/>
            </a:pPr>
            <a:r>
              <a:rPr lang="en-GB" dirty="0"/>
              <a:t>Interests: 92</a:t>
            </a:r>
            <a:endParaRPr lang="nb-NO" dirty="0"/>
          </a:p>
          <a:p>
            <a:pPr marL="285750" lvl="0" indent="-285750">
              <a:spcBef>
                <a:spcPts val="600"/>
              </a:spcBef>
              <a:buFont typeface="Arial" panose="020B0604020202020204" pitchFamily="34" charset="0"/>
              <a:buChar char="•"/>
            </a:pPr>
            <a:r>
              <a:rPr lang="en-GB" dirty="0"/>
              <a:t>Activities/doings: </a:t>
            </a:r>
            <a:r>
              <a:rPr lang="nb-NO" dirty="0"/>
              <a:t>40</a:t>
            </a:r>
          </a:p>
          <a:p>
            <a:endParaRPr lang="nb-NO" dirty="0"/>
          </a:p>
        </p:txBody>
      </p:sp>
      <p:sp>
        <p:nvSpPr>
          <p:cNvPr id="4" name="Title 3"/>
          <p:cNvSpPr>
            <a:spLocks noGrp="1"/>
          </p:cNvSpPr>
          <p:nvPr>
            <p:ph type="title"/>
          </p:nvPr>
        </p:nvSpPr>
        <p:spPr/>
        <p:txBody>
          <a:bodyPr/>
          <a:lstStyle/>
          <a:p>
            <a:r>
              <a:rPr lang="nb-NO" dirty="0"/>
              <a:t>Key </a:t>
            </a:r>
            <a:r>
              <a:rPr lang="nb-NO" dirty="0" err="1"/>
              <a:t>facts</a:t>
            </a:r>
            <a:r>
              <a:rPr lang="nb-NO" dirty="0"/>
              <a:t> Consumer &amp; Media </a:t>
            </a:r>
            <a:r>
              <a:rPr lang="nb-NO" dirty="0" err="1"/>
              <a:t>Study</a:t>
            </a:r>
            <a:endParaRPr lang="nb-NO" dirty="0"/>
          </a:p>
        </p:txBody>
      </p:sp>
      <p:sp>
        <p:nvSpPr>
          <p:cNvPr id="6" name="Text Placeholder 5"/>
          <p:cNvSpPr>
            <a:spLocks noGrp="1"/>
          </p:cNvSpPr>
          <p:nvPr>
            <p:ph type="body" sz="quarter" idx="17"/>
          </p:nvPr>
        </p:nvSpPr>
        <p:spPr/>
        <p:txBody>
          <a:bodyPr/>
          <a:lstStyle/>
          <a:p>
            <a:r>
              <a:rPr lang="nb-NO" dirty="0"/>
              <a:t>Norwegian TGI</a:t>
            </a:r>
          </a:p>
        </p:txBody>
      </p:sp>
      <p:sp>
        <p:nvSpPr>
          <p:cNvPr id="7" name="Text Placeholder 6"/>
          <p:cNvSpPr>
            <a:spLocks noGrp="1"/>
          </p:cNvSpPr>
          <p:nvPr>
            <p:ph type="body" sz="quarter" idx="18"/>
          </p:nvPr>
        </p:nvSpPr>
        <p:spPr/>
        <p:txBody>
          <a:bodyPr/>
          <a:lstStyle/>
          <a:p>
            <a:endParaRPr lang="nb-NO"/>
          </a:p>
        </p:txBody>
      </p:sp>
      <p:pic>
        <p:nvPicPr>
          <p:cNvPr id="10" name="Picture 2" descr="99a23614-66d2-4a93-8b63-566a0b7d665c@eurprd01">
            <a:extLst>
              <a:ext uri="{FF2B5EF4-FFF2-40B4-BE49-F238E27FC236}">
                <a16:creationId xmlns:a16="http://schemas.microsoft.com/office/drawing/2014/main" id="{81F46ABC-BE67-44D5-A1A7-1FB1D1FE8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114" y="834836"/>
            <a:ext cx="3850780" cy="5134374"/>
          </a:xfrm>
          <a:prstGeom prst="rect">
            <a:avLst/>
          </a:prstGeom>
          <a:solidFill>
            <a:srgbClr val="000000"/>
          </a:solidFill>
          <a:ln>
            <a:noFill/>
          </a:ln>
          <a:effectLst/>
        </p:spPr>
      </p:pic>
    </p:spTree>
    <p:extLst>
      <p:ext uri="{BB962C8B-B14F-4D97-AF65-F5344CB8AC3E}">
        <p14:creationId xmlns:p14="http://schemas.microsoft.com/office/powerpoint/2010/main" val="135325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a:t>Segmentation and market models within Consumer &amp; Media (TGI Norway)</a:t>
            </a:r>
          </a:p>
          <a:p>
            <a:endParaRPr lang="en-US" dirty="0"/>
          </a:p>
        </p:txBody>
      </p:sp>
      <p:sp>
        <p:nvSpPr>
          <p:cNvPr id="4" name="Text Placeholder 3"/>
          <p:cNvSpPr>
            <a:spLocks noGrp="1"/>
          </p:cNvSpPr>
          <p:nvPr>
            <p:ph type="body" sz="quarter" idx="16"/>
          </p:nvPr>
        </p:nvSpPr>
        <p:spPr/>
        <p:txBody>
          <a:bodyPr/>
          <a:lstStyle/>
          <a:p>
            <a:r>
              <a:rPr lang="en-US" dirty="0"/>
              <a:t>2.</a:t>
            </a:r>
          </a:p>
        </p:txBody>
      </p:sp>
      <p:sp>
        <p:nvSpPr>
          <p:cNvPr id="6" name="Text Placeholder 5"/>
          <p:cNvSpPr>
            <a:spLocks noGrp="1"/>
          </p:cNvSpPr>
          <p:nvPr>
            <p:ph type="body" sz="quarter" idx="17"/>
          </p:nvPr>
        </p:nvSpPr>
        <p:spPr/>
        <p:txBody>
          <a:bodyPr/>
          <a:lstStyle/>
          <a:p>
            <a:endParaRPr lang="en-US"/>
          </a:p>
        </p:txBody>
      </p:sp>
      <p:sp>
        <p:nvSpPr>
          <p:cNvPr id="7" name="Slide Number Placeholder 6">
            <a:extLst>
              <a:ext uri="{FF2B5EF4-FFF2-40B4-BE49-F238E27FC236}">
                <a16:creationId xmlns:a16="http://schemas.microsoft.com/office/drawing/2014/main" id="{7A5133E5-6BA7-42EC-AF4F-66DB0606F2F1}"/>
              </a:ext>
            </a:extLst>
          </p:cNvPr>
          <p:cNvSpPr>
            <a:spLocks noGrp="1"/>
          </p:cNvSpPr>
          <p:nvPr>
            <p:ph type="sldNum" sz="quarter" idx="4"/>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93289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endParaRPr lang="en-AU">
              <a:solidFill>
                <a:srgbClr val="000000"/>
              </a:solidFill>
            </a:endParaRPr>
          </a:p>
        </p:txBody>
      </p:sp>
      <p:sp>
        <p:nvSpPr>
          <p:cNvPr id="7" name="Content Placeholder 6"/>
          <p:cNvSpPr>
            <a:spLocks noGrp="1"/>
          </p:cNvSpPr>
          <p:nvPr>
            <p:ph idx="1"/>
          </p:nvPr>
        </p:nvSpPr>
        <p:spPr/>
        <p:txBody>
          <a:bodyPr/>
          <a:lstStyle/>
          <a:p>
            <a:r>
              <a:rPr lang="en-US" sz="1400" dirty="0"/>
              <a:t>The software Gallup PC contains all the C&amp;M data, including different segmentation tools for analysis purposes. </a:t>
            </a:r>
          </a:p>
          <a:p>
            <a:r>
              <a:rPr lang="en-US" sz="1400" dirty="0"/>
              <a:t>The different segmentation solutions are</a:t>
            </a:r>
          </a:p>
          <a:p>
            <a:pPr marL="342900" indent="-342900">
              <a:buAutoNum type="arabicPeriod"/>
            </a:pPr>
            <a:r>
              <a:rPr lang="en-US" sz="1200" dirty="0"/>
              <a:t>Compass</a:t>
            </a:r>
          </a:p>
          <a:p>
            <a:pPr marL="342900" indent="-342900">
              <a:buFont typeface="+mj-lt"/>
              <a:buAutoNum type="arabicPeriod"/>
            </a:pPr>
            <a:r>
              <a:rPr lang="en-US" sz="1200" dirty="0"/>
              <a:t>Life Values </a:t>
            </a:r>
            <a:r>
              <a:rPr lang="nb-NO" sz="1200" dirty="0"/>
              <a:t>(Kantar global modell)</a:t>
            </a:r>
            <a:endParaRPr lang="en-US" sz="1200" dirty="0"/>
          </a:p>
          <a:p>
            <a:pPr marL="342900" indent="-342900">
              <a:buFont typeface="+mj-lt"/>
              <a:buAutoNum type="arabicPeriod"/>
            </a:pPr>
            <a:r>
              <a:rPr lang="en-US" sz="1200" dirty="0" err="1"/>
              <a:t>Sosioraster</a:t>
            </a:r>
            <a:endParaRPr lang="en-US" sz="1200" dirty="0"/>
          </a:p>
          <a:p>
            <a:pPr marL="342900" indent="-342900">
              <a:buFont typeface="+mj-lt"/>
              <a:buAutoNum type="arabicPeriod"/>
            </a:pPr>
            <a:r>
              <a:rPr lang="en-US" sz="1200" dirty="0"/>
              <a:t>Connected Life (Kantar global model)</a:t>
            </a:r>
          </a:p>
          <a:p>
            <a:pPr marL="342900" indent="-342900">
              <a:buFont typeface="+mj-lt"/>
              <a:buAutoNum type="arabicPeriod"/>
            </a:pPr>
            <a:r>
              <a:rPr lang="en-US" sz="1200" dirty="0"/>
              <a:t>Word Of Mount index (WOM)</a:t>
            </a:r>
          </a:p>
          <a:p>
            <a:pPr marL="342900" indent="-342900">
              <a:buFont typeface="+mj-lt"/>
              <a:buAutoNum type="arabicPeriod"/>
            </a:pPr>
            <a:r>
              <a:rPr lang="en-US" sz="1200" dirty="0"/>
              <a:t>Early Adopters</a:t>
            </a:r>
          </a:p>
          <a:p>
            <a:pPr marL="342900" indent="-342900">
              <a:buFont typeface="+mj-lt"/>
              <a:buAutoNum type="arabicPeriod"/>
            </a:pPr>
            <a:r>
              <a:rPr lang="en-US" sz="1200" dirty="0"/>
              <a:t>Media Consumption Index (H, M, L)</a:t>
            </a:r>
          </a:p>
          <a:p>
            <a:pPr marL="342900" indent="-342900">
              <a:buFont typeface="+mj-lt"/>
              <a:buAutoNum type="arabicPeriod"/>
            </a:pPr>
            <a:r>
              <a:rPr lang="en-US" sz="1200" dirty="0"/>
              <a:t>Generations</a:t>
            </a:r>
          </a:p>
          <a:p>
            <a:pPr marL="342900" indent="-342900">
              <a:buFont typeface="+mj-lt"/>
              <a:buAutoNum type="arabicPeriod"/>
            </a:pPr>
            <a:r>
              <a:rPr lang="en-US" sz="1200" dirty="0"/>
              <a:t>Mosaic</a:t>
            </a:r>
          </a:p>
          <a:p>
            <a:pPr marL="342900" indent="-342900">
              <a:buFont typeface="+mj-lt"/>
              <a:buAutoNum type="arabicPeriod"/>
            </a:pPr>
            <a:r>
              <a:rPr lang="en-US" sz="1200" dirty="0"/>
              <a:t>OCEAN (Kantar global model)</a:t>
            </a:r>
          </a:p>
          <a:p>
            <a:pPr>
              <a:tabLst>
                <a:tab pos="2755900" algn="l"/>
              </a:tabLst>
            </a:pPr>
            <a:r>
              <a:rPr lang="en-GB" altLang="nb-NO" sz="1400" dirty="0"/>
              <a:t>Applications: Identify and describe target groups, communication strategies and media planning </a:t>
            </a:r>
          </a:p>
          <a:p>
            <a:pPr marL="342900" indent="-342900">
              <a:buFont typeface="+mj-lt"/>
              <a:buAutoNum type="arabicPeriod"/>
            </a:pPr>
            <a:endParaRPr lang="en-AU" sz="1400" dirty="0"/>
          </a:p>
        </p:txBody>
      </p:sp>
      <p:pic>
        <p:nvPicPr>
          <p:cNvPr id="8" name="Picture 7"/>
          <p:cNvPicPr>
            <a:picLocks noChangeAspect="1"/>
          </p:cNvPicPr>
          <p:nvPr/>
        </p:nvPicPr>
        <p:blipFill>
          <a:blip r:embed="rId2">
            <a:duotone>
              <a:schemeClr val="accent3">
                <a:shade val="45000"/>
                <a:satMod val="135000"/>
              </a:schemeClr>
              <a:prstClr val="white"/>
            </a:duotone>
          </a:blip>
          <a:stretch>
            <a:fillRect/>
          </a:stretch>
        </p:blipFill>
        <p:spPr>
          <a:xfrm>
            <a:off x="5181599" y="2852796"/>
            <a:ext cx="4603626" cy="1996707"/>
          </a:xfrm>
          <a:prstGeom prst="rect">
            <a:avLst/>
          </a:prstGeom>
        </p:spPr>
      </p:pic>
      <p:sp>
        <p:nvSpPr>
          <p:cNvPr id="9" name="Title 4"/>
          <p:cNvSpPr txBox="1">
            <a:spLocks/>
          </p:cNvSpPr>
          <p:nvPr/>
        </p:nvSpPr>
        <p:spPr>
          <a:xfrm>
            <a:off x="359999" y="43071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US" sz="2400" dirty="0">
                <a:solidFill>
                  <a:srgbClr val="000000"/>
                </a:solidFill>
              </a:rPr>
              <a:t>Segmentation models within TGI Norway</a:t>
            </a:r>
            <a:endParaRPr lang="nb-NO" sz="2400" dirty="0">
              <a:solidFill>
                <a:srgbClr val="000000"/>
              </a:solidFill>
            </a:endParaRPr>
          </a:p>
        </p:txBody>
      </p:sp>
      <p:sp>
        <p:nvSpPr>
          <p:cNvPr id="10" name="Text Placeholder 5"/>
          <p:cNvSpPr txBox="1">
            <a:spLocks/>
          </p:cNvSpPr>
          <p:nvPr/>
        </p:nvSpPr>
        <p:spPr>
          <a:xfrm>
            <a:off x="357188" y="909635"/>
            <a:ext cx="11477331" cy="396875"/>
          </a:xfrm>
          <a:prstGeom prst="rect">
            <a:avLst/>
          </a:prstGeom>
        </p:spPr>
        <p:txBody>
          <a:bodyPr vert="horz" lIns="0" tIns="0" rIns="0" bIns="0" rtlCol="0">
            <a:noAutofit/>
          </a:bodyPr>
          <a:lstStyle>
            <a:lvl1pPr indent="0">
              <a:lnSpc>
                <a:spcPct val="100000"/>
              </a:lnSpc>
              <a:spcBef>
                <a:spcPts val="1200"/>
              </a:spcBef>
              <a:buFont typeface="Arial" panose="020B0604020202020204" pitchFamily="34" charset="0"/>
              <a:buNone/>
            </a:lvl1pPr>
            <a:lvl2pPr marL="180975" indent="-180975">
              <a:lnSpc>
                <a:spcPct val="100000"/>
              </a:lnSpc>
              <a:spcBef>
                <a:spcPts val="600"/>
              </a:spcBef>
              <a:buFont typeface="Wingdings" panose="05000000000000000000" pitchFamily="2" charset="2"/>
              <a:buChar char="§"/>
              <a:defRPr sz="1400"/>
            </a:lvl2pPr>
            <a:lvl3pPr marL="361950" indent="-180975">
              <a:lnSpc>
                <a:spcPct val="100000"/>
              </a:lnSpc>
              <a:spcBef>
                <a:spcPts val="600"/>
              </a:spcBef>
              <a:buFont typeface="Wingdings" panose="05000000000000000000" pitchFamily="2" charset="2"/>
              <a:buChar char="§"/>
              <a:defRPr sz="1400"/>
            </a:lvl3pPr>
            <a:lvl4pPr marL="542925" indent="-180975">
              <a:lnSpc>
                <a:spcPct val="100000"/>
              </a:lnSpc>
              <a:spcBef>
                <a:spcPts val="600"/>
              </a:spcBef>
              <a:buFont typeface="Wingdings" panose="05000000000000000000" pitchFamily="2" charset="2"/>
              <a:buChar char="§"/>
              <a:defRPr sz="1400"/>
            </a:lvl4pPr>
            <a:lvl5pPr marL="714375" indent="-171450">
              <a:lnSpc>
                <a:spcPct val="100000"/>
              </a:lnSpc>
              <a:spcBef>
                <a:spcPts val="600"/>
              </a:spcBef>
              <a:buFont typeface="Wingdings" panose="05000000000000000000" pitchFamily="2" charset="2"/>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0000"/>
                </a:solidFill>
              </a:rPr>
              <a:t>Different segmentation solutions</a:t>
            </a:r>
          </a:p>
        </p:txBody>
      </p:sp>
    </p:spTree>
    <p:extLst>
      <p:ext uri="{BB962C8B-B14F-4D97-AF65-F5344CB8AC3E}">
        <p14:creationId xmlns:p14="http://schemas.microsoft.com/office/powerpoint/2010/main" val="164761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708150"/>
            <a:ext cx="3573083" cy="4003675"/>
          </a:xfrm>
        </p:spPr>
        <p:txBody>
          <a:bodyPr/>
          <a:lstStyle/>
          <a:p>
            <a:pPr algn="ctr">
              <a:tabLst>
                <a:tab pos="2755900" algn="l"/>
              </a:tabLst>
            </a:pPr>
            <a:r>
              <a:rPr lang="en-GB" altLang="nb-NO" b="1" dirty="0"/>
              <a:t>Segmentation methodology</a:t>
            </a:r>
          </a:p>
          <a:p>
            <a:pPr>
              <a:spcBef>
                <a:spcPts val="600"/>
              </a:spcBef>
              <a:tabLst>
                <a:tab pos="2755900" algn="l"/>
              </a:tabLst>
            </a:pPr>
            <a:r>
              <a:rPr lang="en-GB" altLang="nb-NO" sz="1200" dirty="0"/>
              <a:t>The segmentation tool is based on the idea that the personal attitudes and actions of individuals in a society will follow given patterns.</a:t>
            </a:r>
          </a:p>
          <a:p>
            <a:pPr>
              <a:tabLst>
                <a:tab pos="2755900" algn="l"/>
              </a:tabLst>
            </a:pPr>
            <a:r>
              <a:rPr lang="en-GB" altLang="nb-NO" sz="1200" dirty="0"/>
              <a:t>The two main dimensions in the </a:t>
            </a:r>
            <a:r>
              <a:rPr lang="en-GB" altLang="nb-NO" sz="1200" i="1" dirty="0"/>
              <a:t>Compass</a:t>
            </a:r>
            <a:r>
              <a:rPr lang="en-GB" altLang="nb-NO" sz="1200" dirty="0"/>
              <a:t>:</a:t>
            </a:r>
          </a:p>
          <a:p>
            <a:pPr marL="182563" indent="-182563">
              <a:spcBef>
                <a:spcPts val="600"/>
              </a:spcBef>
              <a:buFontTx/>
              <a:buChar char="-"/>
              <a:tabLst>
                <a:tab pos="2755900" algn="l"/>
              </a:tabLst>
            </a:pPr>
            <a:r>
              <a:rPr lang="en-GB" altLang="nb-NO" sz="1100" dirty="0"/>
              <a:t>Dimension 1:  Community – Individuality</a:t>
            </a:r>
          </a:p>
          <a:p>
            <a:pPr marL="182563" indent="-182563">
              <a:spcBef>
                <a:spcPts val="600"/>
              </a:spcBef>
              <a:buFontTx/>
              <a:buChar char="-"/>
              <a:tabLst>
                <a:tab pos="2755900" algn="l"/>
              </a:tabLst>
            </a:pPr>
            <a:r>
              <a:rPr lang="en-GB" altLang="nb-NO" sz="1100" dirty="0"/>
              <a:t>Dimension 2:  Modern – Traditional</a:t>
            </a:r>
          </a:p>
          <a:p>
            <a:pPr>
              <a:tabLst>
                <a:tab pos="2755900" algn="l"/>
              </a:tabLst>
            </a:pPr>
            <a:r>
              <a:rPr lang="en-GB" altLang="nb-NO" sz="1200" dirty="0"/>
              <a:t>In </a:t>
            </a:r>
            <a:r>
              <a:rPr lang="en-GB" altLang="nb-NO" sz="1200" i="1" dirty="0"/>
              <a:t>Compass </a:t>
            </a:r>
            <a:r>
              <a:rPr lang="en-GB" altLang="nb-NO" sz="1200" dirty="0"/>
              <a:t>the population are divided into 9 segments. </a:t>
            </a:r>
          </a:p>
          <a:p>
            <a:pPr>
              <a:tabLst>
                <a:tab pos="2755900" algn="l"/>
              </a:tabLst>
            </a:pPr>
            <a:r>
              <a:rPr lang="en-GB" altLang="nb-NO" sz="1200" dirty="0"/>
              <a:t>The method being used to create the two dimensions, and consequently the 9 segments, is Principal Component Analysis (PCA), base on different </a:t>
            </a:r>
            <a:r>
              <a:rPr lang="en-GB" altLang="nb-NO" sz="1200" i="1" dirty="0"/>
              <a:t>subjective</a:t>
            </a:r>
            <a:r>
              <a:rPr lang="en-GB" altLang="nb-NO" sz="1200" dirty="0"/>
              <a:t> variables:</a:t>
            </a:r>
          </a:p>
          <a:p>
            <a:pPr marL="182563" indent="-182563">
              <a:spcBef>
                <a:spcPts val="600"/>
              </a:spcBef>
              <a:buFontTx/>
              <a:buChar char="-"/>
              <a:tabLst>
                <a:tab pos="2755900" algn="l"/>
              </a:tabLst>
            </a:pPr>
            <a:r>
              <a:rPr lang="en-GB" altLang="nb-NO" sz="1100" dirty="0"/>
              <a:t>Interests and activities: sport, culture, music, technology and media. </a:t>
            </a:r>
          </a:p>
          <a:p>
            <a:pPr marL="182563" indent="-182563">
              <a:spcBef>
                <a:spcPts val="600"/>
              </a:spcBef>
              <a:buFontTx/>
              <a:buChar char="-"/>
              <a:tabLst>
                <a:tab pos="2755900" algn="l"/>
              </a:tabLst>
            </a:pPr>
            <a:r>
              <a:rPr lang="en-GB" altLang="nb-NO" sz="1100" dirty="0"/>
              <a:t>Opinions and attitudes towards different subjects: risk and regularity, environmental and economical issues, shopping and consumption habits, level of solidarity and cultural and economic liberalism in the society.</a:t>
            </a:r>
          </a:p>
          <a:p>
            <a:pPr marL="182563" indent="-182563">
              <a:buFontTx/>
              <a:buChar char="-"/>
              <a:tabLst>
                <a:tab pos="2755900" algn="l"/>
              </a:tabLst>
            </a:pPr>
            <a:endParaRPr lang="nb-NO" sz="1100" dirty="0"/>
          </a:p>
        </p:txBody>
      </p:sp>
      <p:sp>
        <p:nvSpPr>
          <p:cNvPr id="3" name="Content Placeholder 2"/>
          <p:cNvSpPr>
            <a:spLocks noGrp="1"/>
          </p:cNvSpPr>
          <p:nvPr>
            <p:ph idx="14"/>
          </p:nvPr>
        </p:nvSpPr>
        <p:spPr/>
        <p:txBody>
          <a:bodyPr/>
          <a:lstStyle/>
          <a:p>
            <a:pPr algn="ctr"/>
            <a:r>
              <a:rPr lang="en-US" b="1" dirty="0"/>
              <a:t>Two main dimensions and 9 segments</a:t>
            </a:r>
          </a:p>
        </p:txBody>
      </p:sp>
      <p:sp>
        <p:nvSpPr>
          <p:cNvPr id="4" name="Content Placeholder 3"/>
          <p:cNvSpPr>
            <a:spLocks noGrp="1"/>
          </p:cNvSpPr>
          <p:nvPr>
            <p:ph idx="15"/>
          </p:nvPr>
        </p:nvSpPr>
        <p:spPr/>
        <p:txBody>
          <a:bodyPr/>
          <a:lstStyle/>
          <a:p>
            <a:pPr algn="ctr"/>
            <a:r>
              <a:rPr lang="en-US" b="1" dirty="0"/>
              <a:t>Example on graphical output</a:t>
            </a:r>
          </a:p>
          <a:p>
            <a:pPr marL="182563" indent="-182563" algn="ctr">
              <a:spcBef>
                <a:spcPts val="600"/>
              </a:spcBef>
              <a:buFontTx/>
              <a:buChar char="-"/>
              <a:tabLst>
                <a:tab pos="2755900" algn="l"/>
              </a:tabLst>
            </a:pPr>
            <a:r>
              <a:rPr lang="en-US" sz="1100" dirty="0"/>
              <a:t>Usage of cheese brand “TINE </a:t>
            </a:r>
            <a:r>
              <a:rPr lang="en-US" sz="1100" dirty="0" err="1"/>
              <a:t>Norvegia</a:t>
            </a:r>
            <a:r>
              <a:rPr lang="en-US" sz="1100" dirty="0"/>
              <a:t>”</a:t>
            </a:r>
          </a:p>
          <a:p>
            <a:pPr marL="363538" lvl="1" indent="-182563" algn="ctr">
              <a:buFontTx/>
              <a:buChar char="-"/>
              <a:tabLst>
                <a:tab pos="2755900" algn="l"/>
              </a:tabLst>
            </a:pPr>
            <a:r>
              <a:rPr lang="en-US" sz="1000" dirty="0"/>
              <a:t>Red: high indexed segments</a:t>
            </a:r>
          </a:p>
          <a:p>
            <a:pPr marL="363538" lvl="1" indent="-182563" algn="ctr">
              <a:buFontTx/>
              <a:buChar char="-"/>
              <a:tabLst>
                <a:tab pos="2755900" algn="l"/>
              </a:tabLst>
            </a:pPr>
            <a:r>
              <a:rPr lang="en-US" sz="1000" dirty="0"/>
              <a:t>Blue: Low indexed segments</a:t>
            </a:r>
          </a:p>
        </p:txBody>
      </p:sp>
      <p:sp>
        <p:nvSpPr>
          <p:cNvPr id="5" name="Title 4"/>
          <p:cNvSpPr>
            <a:spLocks noGrp="1"/>
          </p:cNvSpPr>
          <p:nvPr>
            <p:ph type="title"/>
          </p:nvPr>
        </p:nvSpPr>
        <p:spPr/>
        <p:txBody>
          <a:bodyPr/>
          <a:lstStyle/>
          <a:p>
            <a:r>
              <a:rPr lang="en-US" sz="2400" dirty="0"/>
              <a:t>1. Compass</a:t>
            </a:r>
            <a:endParaRPr lang="nb-NO" sz="2400" dirty="0"/>
          </a:p>
        </p:txBody>
      </p:sp>
      <p:sp>
        <p:nvSpPr>
          <p:cNvPr id="6" name="Text Placeholder 5"/>
          <p:cNvSpPr>
            <a:spLocks noGrp="1"/>
          </p:cNvSpPr>
          <p:nvPr>
            <p:ph type="body" sz="quarter" idx="17"/>
          </p:nvPr>
        </p:nvSpPr>
        <p:spPr/>
        <p:txBody>
          <a:bodyPr/>
          <a:lstStyle/>
          <a:p>
            <a:r>
              <a:rPr lang="en-US" dirty="0"/>
              <a:t>Lifestyle segmentation based on attitudes, interests and activities</a:t>
            </a:r>
          </a:p>
        </p:txBody>
      </p:sp>
      <p:sp>
        <p:nvSpPr>
          <p:cNvPr id="7" name="Text Placeholder 6"/>
          <p:cNvSpPr>
            <a:spLocks noGrp="1"/>
          </p:cNvSpPr>
          <p:nvPr>
            <p:ph type="body" sz="quarter" idx="18"/>
          </p:nvPr>
        </p:nvSpPr>
        <p:spPr/>
        <p:txBody>
          <a:bodyPr/>
          <a:lstStyle/>
          <a:p>
            <a:endParaRPr lang="nb-NO"/>
          </a:p>
        </p:txBody>
      </p:sp>
      <p:grpSp>
        <p:nvGrpSpPr>
          <p:cNvPr id="149" name="Group 148"/>
          <p:cNvGrpSpPr/>
          <p:nvPr/>
        </p:nvGrpSpPr>
        <p:grpSpPr>
          <a:xfrm>
            <a:off x="3934525" y="2560320"/>
            <a:ext cx="4312802" cy="2461260"/>
            <a:chOff x="393210" y="1166884"/>
            <a:chExt cx="8391726" cy="4839760"/>
          </a:xfrm>
        </p:grpSpPr>
        <p:sp>
          <p:nvSpPr>
            <p:cNvPr id="150" name="AutoShape 2" descr="Stor konfetti"/>
            <p:cNvSpPr>
              <a:spLocks noChangeAspect="1" noChangeArrowheads="1"/>
            </p:cNvSpPr>
            <p:nvPr/>
          </p:nvSpPr>
          <p:spPr bwMode="auto">
            <a:xfrm>
              <a:off x="2746087" y="2056933"/>
              <a:ext cx="3432175" cy="3254375"/>
            </a:xfrm>
            <a:prstGeom prst="star16">
              <a:avLst>
                <a:gd name="adj" fmla="val 37500"/>
              </a:avLst>
            </a:prstGeom>
            <a:solidFill>
              <a:schemeClr val="accent5">
                <a:lumMod val="20000"/>
                <a:lumOff val="80000"/>
              </a:schemeClr>
            </a:solidFill>
            <a:ln>
              <a:noFill/>
            </a:ln>
            <a:effectLst/>
          </p:spPr>
          <p:txBody>
            <a:bodyPr wrap="none" anchor="ctr"/>
            <a:lstStyle/>
            <a:p>
              <a:endParaRPr lang="en-AU"/>
            </a:p>
          </p:txBody>
        </p:sp>
        <p:cxnSp>
          <p:nvCxnSpPr>
            <p:cNvPr id="151" name="Rett pil 37"/>
            <p:cNvCxnSpPr/>
            <p:nvPr/>
          </p:nvCxnSpPr>
          <p:spPr>
            <a:xfrm>
              <a:off x="2490098" y="3671760"/>
              <a:ext cx="4164414" cy="18711"/>
            </a:xfrm>
            <a:prstGeom prst="straightConnector1">
              <a:avLst/>
            </a:prstGeom>
            <a:ln w="28575">
              <a:solidFill>
                <a:schemeClr val="accent5"/>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Rett pil 37"/>
            <p:cNvCxnSpPr/>
            <p:nvPr/>
          </p:nvCxnSpPr>
          <p:spPr>
            <a:xfrm flipH="1" flipV="1">
              <a:off x="4468633" y="1582309"/>
              <a:ext cx="7952" cy="4053179"/>
            </a:xfrm>
            <a:prstGeom prst="straightConnector1">
              <a:avLst/>
            </a:prstGeom>
            <a:ln w="28575">
              <a:solidFill>
                <a:schemeClr val="accent5"/>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3" name="Rectangle 33"/>
            <p:cNvSpPr>
              <a:spLocks noChangeArrowheads="1"/>
            </p:cNvSpPr>
            <p:nvPr/>
          </p:nvSpPr>
          <p:spPr bwMode="auto">
            <a:xfrm>
              <a:off x="3580146" y="1166884"/>
              <a:ext cx="176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chemeClr val="accent1"/>
                  </a:solidFill>
                  <a:latin typeface="+mn-lt"/>
                </a:rPr>
                <a:t>Modern</a:t>
              </a:r>
            </a:p>
          </p:txBody>
        </p:sp>
        <p:sp>
          <p:nvSpPr>
            <p:cNvPr id="154" name="Rectangle 33"/>
            <p:cNvSpPr>
              <a:spLocks noChangeArrowheads="1"/>
            </p:cNvSpPr>
            <p:nvPr/>
          </p:nvSpPr>
          <p:spPr bwMode="auto">
            <a:xfrm>
              <a:off x="3317181" y="5625645"/>
              <a:ext cx="2289988"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chemeClr val="accent1"/>
                  </a:solidFill>
                  <a:latin typeface="+mn-lt"/>
                </a:rPr>
                <a:t>Traditional</a:t>
              </a:r>
            </a:p>
          </p:txBody>
        </p:sp>
        <p:sp>
          <p:nvSpPr>
            <p:cNvPr id="155" name="Rectangle 33"/>
            <p:cNvSpPr>
              <a:spLocks noChangeArrowheads="1"/>
            </p:cNvSpPr>
            <p:nvPr/>
          </p:nvSpPr>
          <p:spPr bwMode="auto">
            <a:xfrm>
              <a:off x="393210" y="3379939"/>
              <a:ext cx="256445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chemeClr val="accent1"/>
                  </a:solidFill>
                  <a:latin typeface="+mn-lt"/>
                </a:rPr>
                <a:t>Community </a:t>
              </a:r>
            </a:p>
            <a:p>
              <a:pPr algn="ctr"/>
              <a:r>
                <a:rPr lang="en-GB" altLang="nb-NO" sz="1200" b="1" dirty="0">
                  <a:solidFill>
                    <a:schemeClr val="accent1"/>
                  </a:solidFill>
                  <a:latin typeface="+mn-lt"/>
                </a:rPr>
                <a:t>oriented</a:t>
              </a:r>
            </a:p>
          </p:txBody>
        </p:sp>
        <p:sp>
          <p:nvSpPr>
            <p:cNvPr id="156" name="Rectangle 33"/>
            <p:cNvSpPr>
              <a:spLocks noChangeArrowheads="1"/>
            </p:cNvSpPr>
            <p:nvPr/>
          </p:nvSpPr>
          <p:spPr bwMode="auto">
            <a:xfrm>
              <a:off x="6220476" y="3404838"/>
              <a:ext cx="256446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nb-NO" sz="1200" b="1" dirty="0">
                  <a:solidFill>
                    <a:schemeClr val="accent1"/>
                  </a:solidFill>
                  <a:latin typeface="+mn-lt"/>
                </a:rPr>
                <a:t>Individually </a:t>
              </a:r>
            </a:p>
            <a:p>
              <a:pPr algn="ctr"/>
              <a:r>
                <a:rPr lang="en-GB" altLang="nb-NO" sz="1200" b="1" dirty="0">
                  <a:solidFill>
                    <a:schemeClr val="accent1"/>
                  </a:solidFill>
                  <a:latin typeface="+mn-lt"/>
                </a:rPr>
                <a:t>oriented</a:t>
              </a:r>
            </a:p>
          </p:txBody>
        </p:sp>
        <p:grpSp>
          <p:nvGrpSpPr>
            <p:cNvPr id="157" name="Group 4"/>
            <p:cNvGrpSpPr>
              <a:grpSpLocks/>
            </p:cNvGrpSpPr>
            <p:nvPr/>
          </p:nvGrpSpPr>
          <p:grpSpPr bwMode="auto">
            <a:xfrm>
              <a:off x="3849399" y="2120433"/>
              <a:ext cx="1222375" cy="3157538"/>
              <a:chOff x="2530" y="1506"/>
              <a:chExt cx="770" cy="1989"/>
            </a:xfrm>
          </p:grpSpPr>
          <p:sp>
            <p:nvSpPr>
              <p:cNvPr id="172" name="Line 5"/>
              <p:cNvSpPr>
                <a:spLocks noChangeAspect="1" noChangeShapeType="1"/>
              </p:cNvSpPr>
              <p:nvPr/>
            </p:nvSpPr>
            <p:spPr bwMode="auto">
              <a:xfrm>
                <a:off x="2530" y="1506"/>
                <a:ext cx="0" cy="1979"/>
              </a:xfrm>
              <a:prstGeom prst="line">
                <a:avLst/>
              </a:prstGeom>
              <a:noFill/>
              <a:ln w="25400">
                <a:solidFill>
                  <a:schemeClr val="accent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3" name="Line 6"/>
              <p:cNvSpPr>
                <a:spLocks noChangeAspect="1" noChangeShapeType="1"/>
              </p:cNvSpPr>
              <p:nvPr/>
            </p:nvSpPr>
            <p:spPr bwMode="auto">
              <a:xfrm>
                <a:off x="3300" y="1517"/>
                <a:ext cx="0" cy="1978"/>
              </a:xfrm>
              <a:prstGeom prst="line">
                <a:avLst/>
              </a:prstGeom>
              <a:noFill/>
              <a:ln w="25400">
                <a:solidFill>
                  <a:schemeClr val="accent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58" name="Group 7"/>
            <p:cNvGrpSpPr>
              <a:grpSpLocks/>
            </p:cNvGrpSpPr>
            <p:nvPr/>
          </p:nvGrpSpPr>
          <p:grpSpPr bwMode="auto">
            <a:xfrm>
              <a:off x="2728624" y="3093570"/>
              <a:ext cx="3641725" cy="1204913"/>
              <a:chOff x="1824" y="2119"/>
              <a:chExt cx="2294" cy="759"/>
            </a:xfrm>
          </p:grpSpPr>
          <p:sp>
            <p:nvSpPr>
              <p:cNvPr id="170" name="Line 8"/>
              <p:cNvSpPr>
                <a:spLocks noChangeAspect="1" noChangeShapeType="1"/>
              </p:cNvSpPr>
              <p:nvPr/>
            </p:nvSpPr>
            <p:spPr bwMode="auto">
              <a:xfrm>
                <a:off x="1824" y="2878"/>
                <a:ext cx="2294" cy="0"/>
              </a:xfrm>
              <a:prstGeom prst="line">
                <a:avLst/>
              </a:prstGeom>
              <a:noFill/>
              <a:ln w="25400">
                <a:solidFill>
                  <a:schemeClr val="accent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1" name="Line 9"/>
              <p:cNvSpPr>
                <a:spLocks noChangeAspect="1" noChangeShapeType="1"/>
              </p:cNvSpPr>
              <p:nvPr/>
            </p:nvSpPr>
            <p:spPr bwMode="auto">
              <a:xfrm>
                <a:off x="1835" y="2119"/>
                <a:ext cx="2274" cy="0"/>
              </a:xfrm>
              <a:prstGeom prst="line">
                <a:avLst/>
              </a:prstGeom>
              <a:noFill/>
              <a:ln w="25400">
                <a:solidFill>
                  <a:schemeClr val="accent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59" name="Oval 22"/>
            <p:cNvSpPr>
              <a:spLocks noChangeAspect="1" noChangeArrowheads="1"/>
            </p:cNvSpPr>
            <p:nvPr/>
          </p:nvSpPr>
          <p:spPr bwMode="auto">
            <a:xfrm>
              <a:off x="3911312" y="3152308"/>
              <a:ext cx="1122362" cy="1073150"/>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9</a:t>
              </a:r>
            </a:p>
          </p:txBody>
        </p:sp>
        <p:sp>
          <p:nvSpPr>
            <p:cNvPr id="160" name="Oval 23"/>
            <p:cNvSpPr>
              <a:spLocks noChangeAspect="1" noChangeArrowheads="1"/>
            </p:cNvSpPr>
            <p:nvPr/>
          </p:nvSpPr>
          <p:spPr bwMode="auto">
            <a:xfrm>
              <a:off x="5195599" y="3265021"/>
              <a:ext cx="847725" cy="798512"/>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3</a:t>
              </a:r>
            </a:p>
          </p:txBody>
        </p:sp>
        <p:sp>
          <p:nvSpPr>
            <p:cNvPr id="161" name="Oval 24"/>
            <p:cNvSpPr>
              <a:spLocks noChangeAspect="1" noChangeArrowheads="1"/>
            </p:cNvSpPr>
            <p:nvPr/>
          </p:nvSpPr>
          <p:spPr bwMode="auto">
            <a:xfrm>
              <a:off x="2868324" y="3280896"/>
              <a:ext cx="847725" cy="800100"/>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7</a:t>
              </a:r>
            </a:p>
          </p:txBody>
        </p:sp>
        <p:sp>
          <p:nvSpPr>
            <p:cNvPr id="162" name="Oval 25"/>
            <p:cNvSpPr>
              <a:spLocks noChangeAspect="1" noChangeArrowheads="1"/>
            </p:cNvSpPr>
            <p:nvPr/>
          </p:nvSpPr>
          <p:spPr bwMode="auto">
            <a:xfrm>
              <a:off x="4017674" y="4401671"/>
              <a:ext cx="846138" cy="798512"/>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5</a:t>
              </a:r>
            </a:p>
          </p:txBody>
        </p:sp>
        <p:sp>
          <p:nvSpPr>
            <p:cNvPr id="163" name="Oval 26"/>
            <p:cNvSpPr>
              <a:spLocks noChangeAspect="1" noChangeArrowheads="1"/>
            </p:cNvSpPr>
            <p:nvPr/>
          </p:nvSpPr>
          <p:spPr bwMode="auto">
            <a:xfrm>
              <a:off x="4043074" y="2171233"/>
              <a:ext cx="847725" cy="798513"/>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1</a:t>
              </a:r>
            </a:p>
          </p:txBody>
        </p:sp>
        <p:sp>
          <p:nvSpPr>
            <p:cNvPr id="164" name="Oval 27"/>
            <p:cNvSpPr>
              <a:spLocks noChangeAspect="1" noChangeArrowheads="1"/>
            </p:cNvSpPr>
            <p:nvPr/>
          </p:nvSpPr>
          <p:spPr bwMode="auto">
            <a:xfrm>
              <a:off x="3111212" y="2410946"/>
              <a:ext cx="701675" cy="654050"/>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8</a:t>
              </a:r>
            </a:p>
          </p:txBody>
        </p:sp>
        <p:sp>
          <p:nvSpPr>
            <p:cNvPr id="165" name="Oval 28"/>
            <p:cNvSpPr>
              <a:spLocks noChangeAspect="1" noChangeArrowheads="1"/>
            </p:cNvSpPr>
            <p:nvPr/>
          </p:nvSpPr>
          <p:spPr bwMode="auto">
            <a:xfrm>
              <a:off x="3095337" y="4327058"/>
              <a:ext cx="701675" cy="652463"/>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6</a:t>
              </a:r>
            </a:p>
          </p:txBody>
        </p:sp>
        <p:sp>
          <p:nvSpPr>
            <p:cNvPr id="166" name="Oval 29"/>
            <p:cNvSpPr>
              <a:spLocks noChangeAspect="1" noChangeArrowheads="1"/>
            </p:cNvSpPr>
            <p:nvPr/>
          </p:nvSpPr>
          <p:spPr bwMode="auto">
            <a:xfrm>
              <a:off x="5124162" y="4314358"/>
              <a:ext cx="701675" cy="654050"/>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4</a:t>
              </a:r>
            </a:p>
          </p:txBody>
        </p:sp>
        <p:sp>
          <p:nvSpPr>
            <p:cNvPr id="167" name="Oval 30"/>
            <p:cNvSpPr>
              <a:spLocks noChangeAspect="1" noChangeArrowheads="1"/>
            </p:cNvSpPr>
            <p:nvPr/>
          </p:nvSpPr>
          <p:spPr bwMode="auto">
            <a:xfrm>
              <a:off x="5108287" y="2409358"/>
              <a:ext cx="701675" cy="654050"/>
            </a:xfrm>
            <a:prstGeom prst="ellipse">
              <a:avLst/>
            </a:prstGeom>
            <a:solidFill>
              <a:schemeClr val="accent6">
                <a:lumMod val="75000"/>
              </a:schemeClr>
            </a:solidFill>
            <a:ln w="12700">
              <a:solidFill>
                <a:schemeClr val="accent6"/>
              </a:solidFill>
              <a:round/>
              <a:headEnd/>
              <a:tailEnd/>
            </a:ln>
            <a:effectLst/>
          </p:spPr>
          <p:txBody>
            <a:bodyPr wrap="none" anchor="ctr"/>
            <a:lstStyle/>
            <a:p>
              <a:pPr algn="ctr"/>
              <a:r>
                <a:rPr lang="en-AU" sz="1400" b="1" dirty="0">
                  <a:solidFill>
                    <a:schemeClr val="bg1"/>
                  </a:solidFill>
                </a:rPr>
                <a:t>2</a:t>
              </a:r>
            </a:p>
          </p:txBody>
        </p:sp>
        <p:sp>
          <p:nvSpPr>
            <p:cNvPr id="168" name="Rectangle 33"/>
            <p:cNvSpPr>
              <a:spLocks noChangeArrowheads="1"/>
            </p:cNvSpPr>
            <p:nvPr/>
          </p:nvSpPr>
          <p:spPr bwMode="auto">
            <a:xfrm>
              <a:off x="6073210" y="2281333"/>
              <a:ext cx="2126259" cy="78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65175" indent="-285750">
                <a:defRPr sz="2400">
                  <a:solidFill>
                    <a:schemeClr val="tx1"/>
                  </a:solidFill>
                  <a:latin typeface="Times New Roman" panose="02020603050405020304" pitchFamily="18" charset="0"/>
                </a:defRPr>
              </a:lvl2pPr>
              <a:lvl3pPr marL="1184275"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nb-NO" sz="1100" dirty="0">
                  <a:latin typeface="+mn-lt"/>
                </a:rPr>
                <a:t>Distribution of the population</a:t>
              </a:r>
            </a:p>
          </p:txBody>
        </p:sp>
        <p:sp>
          <p:nvSpPr>
            <p:cNvPr id="169" name="Line 34"/>
            <p:cNvSpPr>
              <a:spLocks noChangeShapeType="1"/>
            </p:cNvSpPr>
            <p:nvPr/>
          </p:nvSpPr>
          <p:spPr bwMode="auto">
            <a:xfrm flipH="1">
              <a:off x="5853618" y="3009428"/>
              <a:ext cx="457994" cy="197193"/>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pic>
        <p:nvPicPr>
          <p:cNvPr id="227" name="Picture 226"/>
          <p:cNvPicPr>
            <a:picLocks noChangeAspect="1"/>
          </p:cNvPicPr>
          <p:nvPr/>
        </p:nvPicPr>
        <p:blipFill>
          <a:blip r:embed="rId2"/>
          <a:stretch>
            <a:fillRect/>
          </a:stretch>
        </p:blipFill>
        <p:spPr>
          <a:xfrm>
            <a:off x="8332342" y="2854910"/>
            <a:ext cx="3530374" cy="2521694"/>
          </a:xfrm>
          <a:prstGeom prst="rect">
            <a:avLst/>
          </a:prstGeom>
        </p:spPr>
      </p:pic>
      <p:cxnSp>
        <p:nvCxnSpPr>
          <p:cNvPr id="35" name="Straight Connector 34">
            <a:extLst>
              <a:ext uri="{FF2B5EF4-FFF2-40B4-BE49-F238E27FC236}">
                <a16:creationId xmlns:a16="http://schemas.microsoft.com/office/drawing/2014/main" id="{E98B6D10-583D-40E5-92CF-C82FA38FFA9F}"/>
              </a:ext>
            </a:extLst>
          </p:cNvPr>
          <p:cNvCxnSpPr/>
          <p:nvPr/>
        </p:nvCxnSpPr>
        <p:spPr bwMode="gray">
          <a:xfrm>
            <a:off x="357188" y="1935147"/>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8B6D10-583D-40E5-92CF-C82FA38FFA9F}"/>
              </a:ext>
            </a:extLst>
          </p:cNvPr>
          <p:cNvCxnSpPr/>
          <p:nvPr/>
        </p:nvCxnSpPr>
        <p:spPr bwMode="gray">
          <a:xfrm>
            <a:off x="4256400" y="1937415"/>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8B6D10-583D-40E5-92CF-C82FA38FFA9F}"/>
              </a:ext>
            </a:extLst>
          </p:cNvPr>
          <p:cNvCxnSpPr/>
          <p:nvPr/>
        </p:nvCxnSpPr>
        <p:spPr bwMode="gray">
          <a:xfrm>
            <a:off x="8144458" y="1944849"/>
            <a:ext cx="3679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67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25"/>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16.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17.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18.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19.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1.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2.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3.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4.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5.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6.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7.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8.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2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heme/theme1.xml><?xml version="1.0" encoding="utf-8"?>
<a:theme xmlns:a="http://schemas.openxmlformats.org/drawingml/2006/main" name="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06FDBCF1-EFF7-4BA4-A666-2F394F858348}" vid="{4B7DDC06-1433-49B2-B358-FFCB96371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2416FABF26824CB633A3F5FCE21E05" ma:contentTypeVersion="4" ma:contentTypeDescription="Create a new document." ma:contentTypeScope="" ma:versionID="0a4d14e1cfafa4d757e62ed92c720ac3">
  <xsd:schema xmlns:xsd="http://www.w3.org/2001/XMLSchema" xmlns:xs="http://www.w3.org/2001/XMLSchema" xmlns:p="http://schemas.microsoft.com/office/2006/metadata/properties" xmlns:ns2="0b437f98-23ae-4433-b13b-76c2068079ae" targetNamespace="http://schemas.microsoft.com/office/2006/metadata/properties" ma:root="true" ma:fieldsID="33ce60b283589440a2cb25727e9d8219" ns2:_="">
    <xsd:import namespace="0b437f98-23ae-4433-b13b-76c2068079a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B0771-AE2A-489A-A5F1-D405A7754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FE589-C764-4EEE-ACD6-82389108286A}">
  <ds:schemaRefs>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0b437f98-23ae-4433-b13b-76c2068079a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48C25D-BACB-4679-8A31-5C58AF87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Media Presentation Template (16_9)</Template>
  <TotalTime>0</TotalTime>
  <Words>5572</Words>
  <Application>Microsoft Office PowerPoint</Application>
  <PresentationFormat>Widescreen</PresentationFormat>
  <Paragraphs>588</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Kantar Brown Cyr</vt:lpstr>
      <vt:lpstr>Kantar Brown Cyr Thin</vt:lpstr>
      <vt:lpstr>Arial</vt:lpstr>
      <vt:lpstr>Calibri</vt:lpstr>
      <vt:lpstr>Symbol</vt:lpstr>
      <vt:lpstr>Verdana</vt:lpstr>
      <vt:lpstr>Wingdings</vt:lpstr>
      <vt:lpstr>Kantar template master</vt:lpstr>
      <vt:lpstr>PowerPoint Presentation</vt:lpstr>
      <vt:lpstr>Consumer &amp; Media</vt:lpstr>
      <vt:lpstr>Consumer and Media (C&amp;M) / Target Group Index (TGI) </vt:lpstr>
      <vt:lpstr>TGI content and sampling procedure (1)</vt:lpstr>
      <vt:lpstr>PowerPoint Presentation</vt:lpstr>
      <vt:lpstr>Key facts Consumer &amp; Media Study</vt:lpstr>
      <vt:lpstr>PowerPoint Presentation</vt:lpstr>
      <vt:lpstr>PowerPoint Presentation</vt:lpstr>
      <vt:lpstr>1. Compass</vt:lpstr>
      <vt:lpstr>Compass</vt:lpstr>
      <vt:lpstr>2. Life Values segmentation</vt:lpstr>
      <vt:lpstr>3. Sosioraster</vt:lpstr>
      <vt:lpstr>Sosioraster</vt:lpstr>
      <vt:lpstr>4. Connected Life</vt:lpstr>
      <vt:lpstr>5. Word of Mouth and Opinion Leadership</vt:lpstr>
      <vt:lpstr>6. Diffusion and Adopters</vt:lpstr>
      <vt:lpstr>7. Media Consumption</vt:lpstr>
      <vt:lpstr>PowerPoint Presentation</vt:lpstr>
      <vt:lpstr>PowerPoint Presentation</vt:lpstr>
      <vt:lpstr>Market map</vt:lpstr>
      <vt:lpstr>Communication map</vt:lpstr>
      <vt:lpstr>Push/Pull</vt:lpstr>
      <vt:lpstr>PowerPoint Presentation</vt:lpstr>
      <vt:lpstr>Syndicated media surveys from Kantar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Helly Hansen Norway</dc:title>
  <dc:creator>Haugan, Jesper (TSOSO)</dc:creator>
  <cp:lastModifiedBy>Sandvik, Ingvar (TSOSO)</cp:lastModifiedBy>
  <cp:revision>484</cp:revision>
  <cp:lastPrinted>2019-02-21T07:41:37Z</cp:lastPrinted>
  <dcterms:created xsi:type="dcterms:W3CDTF">2019-01-15T15:22:03Z</dcterms:created>
  <dcterms:modified xsi:type="dcterms:W3CDTF">2020-09-22T07:44:18Z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0x0101004D2416FABF26824CB633A3F5FCE21E05</vt:lpwstr>
  </property>
</Properties>
</file>