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0.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14.xml" ContentType="application/vnd.openxmlformats-officedocument.presentationml.tags+xml"/>
  <Override PartName="/ppt/charts/chart2.xml" ContentType="application/vnd.openxmlformats-officedocument.drawingml.chart+xml"/>
  <Override PartName="/ppt/tags/tag15.xml" ContentType="application/vnd.openxmlformats-officedocument.presentationml.tags+xml"/>
  <Override PartName="/ppt/charts/chart3.xml" ContentType="application/vnd.openxmlformats-officedocument.drawingml.chart+xml"/>
  <Override PartName="/ppt/tags/tag16.xml" ContentType="application/vnd.openxmlformats-officedocument.presentationml.tags+xml"/>
  <Override PartName="/ppt/charts/chart4.xml" ContentType="application/vnd.openxmlformats-officedocument.drawingml.chart+xml"/>
  <Override PartName="/ppt/tags/tag17.xml" ContentType="application/vnd.openxmlformats-officedocument.presentationml.tags+xml"/>
  <Override PartName="/ppt/notesSlides/notesSlide2.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17"/>
  </p:notesMasterIdLst>
  <p:handoutMasterIdLst>
    <p:handoutMasterId r:id="rId18"/>
  </p:handoutMasterIdLst>
  <p:sldIdLst>
    <p:sldId id="2145704748" r:id="rId9"/>
    <p:sldId id="2145704747" r:id="rId10"/>
    <p:sldId id="2145704850" r:id="rId11"/>
    <p:sldId id="2145704753" r:id="rId12"/>
    <p:sldId id="754" r:id="rId13"/>
    <p:sldId id="2145704841" r:id="rId14"/>
    <p:sldId id="2145704852" r:id="rId15"/>
    <p:sldId id="2145704744" r:id="rId16"/>
  </p:sldIdLst>
  <p:sldSz cx="12192000" cy="6858000"/>
  <p:notesSz cx="6805613" cy="9939338"/>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0000"/>
    <a:srgbClr val="FFFFFF"/>
    <a:srgbClr val="E6304B"/>
    <a:srgbClr val="333333"/>
    <a:srgbClr val="E7E7E7"/>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505" autoAdjust="0"/>
  </p:normalViewPr>
  <p:slideViewPr>
    <p:cSldViewPr snapToGrid="0" showGuides="1">
      <p:cViewPr varScale="1">
        <p:scale>
          <a:sx n="108" d="100"/>
          <a:sy n="108" d="100"/>
        </p:scale>
        <p:origin x="144" y="1128"/>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187182615398219E-4"/>
          <c:y val="5.89874579475039E-3"/>
          <c:w val="0.99938812817384604"/>
          <c:h val="0.89912642370362506"/>
        </c:manualLayout>
      </c:layout>
      <c:lineChart>
        <c:grouping val="standard"/>
        <c:varyColors val="0"/>
        <c:ser>
          <c:idx val="0"/>
          <c:order val="0"/>
          <c:tx>
            <c:strRef>
              <c:f>'Ark1'!$A$2</c:f>
              <c:strCache>
                <c:ptCount val="1"/>
                <c:pt idx="0">
                  <c:v>VG</c:v>
                </c:pt>
              </c:strCache>
            </c:strRef>
          </c:tx>
          <c:spPr>
            <a:ln w="38100">
              <a:solidFill>
                <a:srgbClr val="FFFFFF">
                  <a:lumMod val="50000"/>
                </a:srgbClr>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'Ark1'!$D$1:$T$1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'Ark1'!$D$2:$T$2</c:f>
              <c:numCache>
                <c:formatCode>0</c:formatCode>
                <c:ptCount val="17"/>
                <c:pt idx="0">
                  <c:v>2163</c:v>
                </c:pt>
                <c:pt idx="1">
                  <c:v>2089</c:v>
                </c:pt>
                <c:pt idx="2">
                  <c:v>2000</c:v>
                </c:pt>
                <c:pt idx="3">
                  <c:v>2009</c:v>
                </c:pt>
                <c:pt idx="4">
                  <c:v>2074</c:v>
                </c:pt>
                <c:pt idx="5">
                  <c:v>1916</c:v>
                </c:pt>
                <c:pt idx="6">
                  <c:v>1947</c:v>
                </c:pt>
                <c:pt idx="7">
                  <c:v>1958</c:v>
                </c:pt>
                <c:pt idx="8">
                  <c:v>1947</c:v>
                </c:pt>
                <c:pt idx="9">
                  <c:v>1888</c:v>
                </c:pt>
                <c:pt idx="10">
                  <c:v>1893</c:v>
                </c:pt>
                <c:pt idx="11">
                  <c:v>1964</c:v>
                </c:pt>
                <c:pt idx="12">
                  <c:v>1995</c:v>
                </c:pt>
                <c:pt idx="13">
                  <c:v>1960</c:v>
                </c:pt>
                <c:pt idx="14">
                  <c:v>1909</c:v>
                </c:pt>
                <c:pt idx="15">
                  <c:v>1899</c:v>
                </c:pt>
                <c:pt idx="16">
                  <c:v>1951</c:v>
                </c:pt>
              </c:numCache>
            </c:numRef>
          </c:val>
          <c:smooth val="1"/>
          <c:extLst>
            <c:ext xmlns:c16="http://schemas.microsoft.com/office/drawing/2014/chart" uri="{C3380CC4-5D6E-409C-BE32-E72D297353CC}">
              <c16:uniqueId val="{00000007-B9E2-40F9-9FEA-E6C9AA40E7B2}"/>
            </c:ext>
          </c:extLst>
        </c:ser>
        <c:ser>
          <c:idx val="1"/>
          <c:order val="1"/>
          <c:tx>
            <c:strRef>
              <c:f>'Ark1'!$A$3</c:f>
              <c:strCache>
                <c:ptCount val="1"/>
                <c:pt idx="0">
                  <c:v>NRK</c:v>
                </c:pt>
              </c:strCache>
            </c:strRef>
          </c:tx>
          <c:spPr>
            <a:ln>
              <a:solidFill>
                <a:srgbClr val="0070C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'Ark1'!$D$1:$T$1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'Ark1'!$D$3:$T$3</c:f>
              <c:numCache>
                <c:formatCode>General</c:formatCode>
                <c:ptCount val="17"/>
                <c:pt idx="0">
                  <c:v>1592</c:v>
                </c:pt>
                <c:pt idx="1">
                  <c:v>1452</c:v>
                </c:pt>
                <c:pt idx="2">
                  <c:v>1470</c:v>
                </c:pt>
                <c:pt idx="3">
                  <c:v>1619</c:v>
                </c:pt>
                <c:pt idx="4">
                  <c:v>1660</c:v>
                </c:pt>
                <c:pt idx="5">
                  <c:v>1457</c:v>
                </c:pt>
                <c:pt idx="6">
                  <c:v>1431</c:v>
                </c:pt>
                <c:pt idx="7">
                  <c:v>1540</c:v>
                </c:pt>
                <c:pt idx="8">
                  <c:v>1529</c:v>
                </c:pt>
                <c:pt idx="9">
                  <c:v>1426</c:v>
                </c:pt>
                <c:pt idx="10">
                  <c:v>1391</c:v>
                </c:pt>
                <c:pt idx="11">
                  <c:v>1501</c:v>
                </c:pt>
                <c:pt idx="12">
                  <c:v>1476</c:v>
                </c:pt>
                <c:pt idx="13">
                  <c:v>1363</c:v>
                </c:pt>
                <c:pt idx="14">
                  <c:v>1335</c:v>
                </c:pt>
                <c:pt idx="15">
                  <c:v>1368</c:v>
                </c:pt>
                <c:pt idx="16">
                  <c:v>1444</c:v>
                </c:pt>
              </c:numCache>
            </c:numRef>
          </c:val>
          <c:smooth val="1"/>
          <c:extLst>
            <c:ext xmlns:c16="http://schemas.microsoft.com/office/drawing/2014/chart" uri="{C3380CC4-5D6E-409C-BE32-E72D297353CC}">
              <c16:uniqueId val="{00000000-A7F4-4D62-AADC-76FFA6540394}"/>
            </c:ext>
          </c:extLst>
        </c:ser>
        <c:ser>
          <c:idx val="2"/>
          <c:order val="2"/>
          <c:tx>
            <c:strRef>
              <c:f>'Ark1'!$A$4</c:f>
              <c:strCache>
                <c:ptCount val="1"/>
                <c:pt idx="0">
                  <c:v>Dagbladet</c:v>
                </c:pt>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'Ark1'!$D$1:$T$1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'Ark1'!$D$4:$T$4</c:f>
              <c:numCache>
                <c:formatCode>General</c:formatCode>
                <c:ptCount val="17"/>
                <c:pt idx="0">
                  <c:v>1245</c:v>
                </c:pt>
                <c:pt idx="1">
                  <c:v>1236</c:v>
                </c:pt>
                <c:pt idx="2">
                  <c:v>1217</c:v>
                </c:pt>
                <c:pt idx="3">
                  <c:v>1268</c:v>
                </c:pt>
                <c:pt idx="4">
                  <c:v>1341</c:v>
                </c:pt>
                <c:pt idx="5">
                  <c:v>1291</c:v>
                </c:pt>
                <c:pt idx="6">
                  <c:v>1340</c:v>
                </c:pt>
                <c:pt idx="7">
                  <c:v>1360</c:v>
                </c:pt>
                <c:pt idx="8">
                  <c:v>1348</c:v>
                </c:pt>
                <c:pt idx="9">
                  <c:v>1242</c:v>
                </c:pt>
                <c:pt idx="10">
                  <c:v>1140</c:v>
                </c:pt>
                <c:pt idx="11">
                  <c:v>1202</c:v>
                </c:pt>
                <c:pt idx="12">
                  <c:v>1213</c:v>
                </c:pt>
                <c:pt idx="13">
                  <c:v>1178</c:v>
                </c:pt>
                <c:pt idx="14">
                  <c:v>1105</c:v>
                </c:pt>
                <c:pt idx="15">
                  <c:v>1014</c:v>
                </c:pt>
                <c:pt idx="16">
                  <c:v>1116</c:v>
                </c:pt>
              </c:numCache>
            </c:numRef>
          </c:val>
          <c:smooth val="1"/>
          <c:extLst>
            <c:ext xmlns:c16="http://schemas.microsoft.com/office/drawing/2014/chart" uri="{C3380CC4-5D6E-409C-BE32-E72D297353CC}">
              <c16:uniqueId val="{00000001-A7F4-4D62-AADC-76FFA6540394}"/>
            </c:ext>
          </c:extLst>
        </c:ser>
        <c:ser>
          <c:idx val="3"/>
          <c:order val="3"/>
          <c:tx>
            <c:strRef>
              <c:f>'Ark1'!$A$5</c:f>
              <c:strCache>
                <c:ptCount val="1"/>
                <c:pt idx="0">
                  <c:v>TV 2</c:v>
                </c:pt>
              </c:strCache>
            </c:strRef>
          </c:tx>
          <c:spPr>
            <a:ln>
              <a:solidFill>
                <a:srgbClr val="FFC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'Ark1'!$D$1:$T$1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'Ark1'!$D$5:$T$5</c:f>
              <c:numCache>
                <c:formatCode>General</c:formatCode>
                <c:ptCount val="17"/>
                <c:pt idx="0">
                  <c:v>1010</c:v>
                </c:pt>
                <c:pt idx="1">
                  <c:v>841</c:v>
                </c:pt>
                <c:pt idx="2">
                  <c:v>762</c:v>
                </c:pt>
                <c:pt idx="3">
                  <c:v>957</c:v>
                </c:pt>
                <c:pt idx="4">
                  <c:v>933</c:v>
                </c:pt>
                <c:pt idx="5">
                  <c:v>884</c:v>
                </c:pt>
                <c:pt idx="6">
                  <c:v>966</c:v>
                </c:pt>
                <c:pt idx="7">
                  <c:v>1127</c:v>
                </c:pt>
                <c:pt idx="8">
                  <c:v>1103</c:v>
                </c:pt>
                <c:pt idx="9">
                  <c:v>989</c:v>
                </c:pt>
                <c:pt idx="10">
                  <c:v>958</c:v>
                </c:pt>
                <c:pt idx="11">
                  <c:v>1039</c:v>
                </c:pt>
                <c:pt idx="12">
                  <c:v>1030</c:v>
                </c:pt>
                <c:pt idx="13">
                  <c:v>933</c:v>
                </c:pt>
                <c:pt idx="14">
                  <c:v>850</c:v>
                </c:pt>
                <c:pt idx="15">
                  <c:v>823</c:v>
                </c:pt>
                <c:pt idx="16">
                  <c:v>931</c:v>
                </c:pt>
              </c:numCache>
            </c:numRef>
          </c:val>
          <c:smooth val="1"/>
          <c:extLst>
            <c:ext xmlns:c16="http://schemas.microsoft.com/office/drawing/2014/chart" uri="{C3380CC4-5D6E-409C-BE32-E72D297353CC}">
              <c16:uniqueId val="{00000002-A7F4-4D62-AADC-76FFA6540394}"/>
            </c:ext>
          </c:extLst>
        </c:ser>
        <c:dLbls>
          <c:showLegendKey val="0"/>
          <c:showVal val="0"/>
          <c:showCatName val="0"/>
          <c:showSerName val="0"/>
          <c:showPercent val="0"/>
          <c:showBubbleSize val="0"/>
        </c:dLbls>
        <c:smooth val="0"/>
        <c:axId val="588472736"/>
        <c:axId val="588469208"/>
      </c:lineChart>
      <c:catAx>
        <c:axId val="588472736"/>
        <c:scaling>
          <c:orientation val="minMax"/>
        </c:scaling>
        <c:delete val="0"/>
        <c:axPos val="b"/>
        <c:numFmt formatCode="General" sourceLinked="0"/>
        <c:majorTickMark val="none"/>
        <c:minorTickMark val="none"/>
        <c:tickLblPos val="nextTo"/>
        <c:spPr>
          <a:ln>
            <a:solidFill>
              <a:schemeClr val="bg1">
                <a:lumMod val="50000"/>
              </a:schemeClr>
            </a:solidFill>
          </a:ln>
        </c:spPr>
        <c:txPr>
          <a:bodyPr/>
          <a:lstStyle/>
          <a:p>
            <a:pPr>
              <a:defRPr sz="1050" b="0">
                <a:solidFill>
                  <a:srgbClr val="000000"/>
                </a:solidFill>
              </a:defRPr>
            </a:pPr>
            <a:endParaRPr lang="nb-NO"/>
          </a:p>
        </c:txPr>
        <c:crossAx val="588469208"/>
        <c:crosses val="autoZero"/>
        <c:auto val="0"/>
        <c:lblAlgn val="ctr"/>
        <c:lblOffset val="100"/>
        <c:noMultiLvlLbl val="0"/>
      </c:catAx>
      <c:valAx>
        <c:axId val="588469208"/>
        <c:scaling>
          <c:orientation val="minMax"/>
          <c:max val="2500"/>
          <c:min val="0"/>
        </c:scaling>
        <c:delete val="1"/>
        <c:axPos val="l"/>
        <c:numFmt formatCode="#,##0" sourceLinked="0"/>
        <c:majorTickMark val="none"/>
        <c:minorTickMark val="none"/>
        <c:tickLblPos val="nextTo"/>
        <c:crossAx val="588472736"/>
        <c:crosses val="autoZero"/>
        <c:crossBetween val="between"/>
        <c:majorUnit val="500"/>
        <c:minorUnit val="1"/>
      </c:valAx>
      <c:spPr>
        <a:noFill/>
        <a:ln w="25400">
          <a:noFill/>
        </a:ln>
      </c:spPr>
    </c:plotArea>
    <c:legend>
      <c:legendPos val="b"/>
      <c:layout>
        <c:manualLayout>
          <c:xMode val="edge"/>
          <c:yMode val="edge"/>
          <c:x val="2.7976748175105359E-4"/>
          <c:y val="0.72613672164261289"/>
          <c:w val="0.13307968791580962"/>
          <c:h val="0.17922827021786766"/>
        </c:manualLayout>
      </c:layout>
      <c:overlay val="0"/>
      <c:spPr>
        <a:ln w="19050">
          <a:solidFill>
            <a:srgbClr val="FFFFFF">
              <a:lumMod val="50000"/>
            </a:srgbClr>
          </a:solidFill>
        </a:ln>
      </c:spPr>
      <c:txPr>
        <a:bodyPr/>
        <a:lstStyle/>
        <a:p>
          <a:pPr>
            <a:defRPr sz="1200" b="0">
              <a:solidFill>
                <a:srgbClr val="333333"/>
              </a:solidFill>
            </a:defRPr>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08716875425357"/>
          <c:y val="0"/>
          <c:w val="0.82856126112864104"/>
          <c:h val="0.94207734047810632"/>
        </c:manualLayout>
      </c:layout>
      <c:barChart>
        <c:barDir val="bar"/>
        <c:grouping val="clustered"/>
        <c:varyColors val="0"/>
        <c:ser>
          <c:idx val="0"/>
          <c:order val="0"/>
          <c:tx>
            <c:strRef>
              <c:f>Sheet1!$B$1</c:f>
              <c:strCache>
                <c:ptCount val="1"/>
                <c:pt idx="0">
                  <c:v>Q1 2024</c:v>
                </c:pt>
              </c:strCache>
            </c:strRef>
          </c:tx>
          <c:spPr>
            <a:solidFill>
              <a:srgbClr val="9EE900"/>
            </a:solidFill>
          </c:spPr>
          <c:invertIfNegative val="0"/>
          <c:dLbls>
            <c:spPr>
              <a:noFill/>
              <a:ln>
                <a:noFill/>
              </a:ln>
              <a:effectLst/>
            </c:spPr>
            <c:txPr>
              <a:bodyPr wrap="square" lIns="38100" tIns="19050" rIns="38100" bIns="19050" anchor="ctr">
                <a:spAutoFit/>
              </a:bodyPr>
              <a:lstStyle/>
              <a:p>
                <a:pPr>
                  <a:defRPr sz="1200" b="0">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Startsiden </c:v>
                </c:pt>
                <c:pt idx="1">
                  <c:v>Adresseavisen</c:v>
                </c:pt>
                <c:pt idx="2">
                  <c:v>ABC Nyheter </c:v>
                </c:pt>
                <c:pt idx="3">
                  <c:v>Bergens Tidende</c:v>
                </c:pt>
                <c:pt idx="4">
                  <c:v>Se og Hør </c:v>
                </c:pt>
                <c:pt idx="5">
                  <c:v>Aftenposten</c:v>
                </c:pt>
                <c:pt idx="6">
                  <c:v>Nettavisen </c:v>
                </c:pt>
                <c:pt idx="7">
                  <c:v>E24 </c:v>
                </c:pt>
                <c:pt idx="8">
                  <c:v>TV 2 </c:v>
                </c:pt>
                <c:pt idx="9">
                  <c:v>FINN</c:v>
                </c:pt>
                <c:pt idx="10">
                  <c:v>Dagbladet</c:v>
                </c:pt>
                <c:pt idx="11">
                  <c:v>NRK </c:v>
                </c:pt>
                <c:pt idx="12">
                  <c:v>YR</c:v>
                </c:pt>
                <c:pt idx="13">
                  <c:v>VG</c:v>
                </c:pt>
              </c:strCache>
            </c:strRef>
          </c:cat>
          <c:val>
            <c:numRef>
              <c:f>Sheet1!$B$2:$B$15</c:f>
              <c:numCache>
                <c:formatCode>0</c:formatCode>
                <c:ptCount val="14"/>
                <c:pt idx="0">
                  <c:v>173.15299999999999</c:v>
                </c:pt>
                <c:pt idx="1">
                  <c:v>162.81800000000001</c:v>
                </c:pt>
                <c:pt idx="2">
                  <c:v>207.893</c:v>
                </c:pt>
                <c:pt idx="3">
                  <c:v>200.66900000000001</c:v>
                </c:pt>
                <c:pt idx="4">
                  <c:v>230.399</c:v>
                </c:pt>
                <c:pt idx="5">
                  <c:v>355.233</c:v>
                </c:pt>
                <c:pt idx="6">
                  <c:v>506.91699999999997</c:v>
                </c:pt>
                <c:pt idx="7">
                  <c:v>545.70899999999995</c:v>
                </c:pt>
                <c:pt idx="8">
                  <c:v>1029.5450000000001</c:v>
                </c:pt>
                <c:pt idx="9">
                  <c:v>928.32</c:v>
                </c:pt>
                <c:pt idx="10">
                  <c:v>1213.4939999999999</c:v>
                </c:pt>
                <c:pt idx="11">
                  <c:v>1475.53</c:v>
                </c:pt>
                <c:pt idx="12">
                  <c:v>1525.94</c:v>
                </c:pt>
                <c:pt idx="13">
                  <c:v>1994.9159999999999</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Q1 2025</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Startsiden </c:v>
                </c:pt>
                <c:pt idx="1">
                  <c:v>Adresseavisen</c:v>
                </c:pt>
                <c:pt idx="2">
                  <c:v>ABC Nyheter </c:v>
                </c:pt>
                <c:pt idx="3">
                  <c:v>Bergens Tidende</c:v>
                </c:pt>
                <c:pt idx="4">
                  <c:v>Se og Hør </c:v>
                </c:pt>
                <c:pt idx="5">
                  <c:v>Aftenposten</c:v>
                </c:pt>
                <c:pt idx="6">
                  <c:v>Nettavisen </c:v>
                </c:pt>
                <c:pt idx="7">
                  <c:v>E24 </c:v>
                </c:pt>
                <c:pt idx="8">
                  <c:v>TV 2 </c:v>
                </c:pt>
                <c:pt idx="9">
                  <c:v>FINN</c:v>
                </c:pt>
                <c:pt idx="10">
                  <c:v>Dagbladet</c:v>
                </c:pt>
                <c:pt idx="11">
                  <c:v>NRK </c:v>
                </c:pt>
                <c:pt idx="12">
                  <c:v>YR</c:v>
                </c:pt>
                <c:pt idx="13">
                  <c:v>VG</c:v>
                </c:pt>
              </c:strCache>
            </c:strRef>
          </c:cat>
          <c:val>
            <c:numRef>
              <c:f>Sheet1!$C$2:$C$15</c:f>
              <c:numCache>
                <c:formatCode>0</c:formatCode>
                <c:ptCount val="14"/>
                <c:pt idx="0">
                  <c:v>156.82</c:v>
                </c:pt>
                <c:pt idx="1">
                  <c:v>158.57499999999999</c:v>
                </c:pt>
                <c:pt idx="2">
                  <c:v>176.96299999999999</c:v>
                </c:pt>
                <c:pt idx="3">
                  <c:v>195.04499999999999</c:v>
                </c:pt>
                <c:pt idx="4">
                  <c:v>305.84199999999998</c:v>
                </c:pt>
                <c:pt idx="5">
                  <c:v>379.399</c:v>
                </c:pt>
                <c:pt idx="6">
                  <c:v>498.875</c:v>
                </c:pt>
                <c:pt idx="7">
                  <c:v>579.43100000000004</c:v>
                </c:pt>
                <c:pt idx="8">
                  <c:v>931.31799999999998</c:v>
                </c:pt>
                <c:pt idx="9">
                  <c:v>1009.006</c:v>
                </c:pt>
                <c:pt idx="10">
                  <c:v>1116.2049999999999</c:v>
                </c:pt>
                <c:pt idx="11">
                  <c:v>1443.6510000000001</c:v>
                </c:pt>
                <c:pt idx="12">
                  <c:v>1505.972</c:v>
                </c:pt>
                <c:pt idx="13">
                  <c:v>1951.2470000000001</c:v>
                </c:pt>
              </c:numCache>
            </c:numRef>
          </c:val>
          <c:extLst>
            <c:ext xmlns:c16="http://schemas.microsoft.com/office/drawing/2014/chart" uri="{C3380CC4-5D6E-409C-BE32-E72D297353CC}">
              <c16:uniqueId val="{00000001-67B2-4B0A-A961-9CEEFB94D88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nb-NO"/>
          </a:p>
        </c:txPr>
        <c:crossAx val="260153464"/>
        <c:crosses val="autoZero"/>
        <c:auto val="0"/>
        <c:lblAlgn val="ctr"/>
        <c:lblOffset val="100"/>
        <c:tickLblSkip val="1"/>
        <c:tickMarkSkip val="1"/>
        <c:noMultiLvlLbl val="0"/>
      </c:catAx>
      <c:valAx>
        <c:axId val="260153464"/>
        <c:scaling>
          <c:orientation val="minMax"/>
          <c:max val="22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900">
                <a:solidFill>
                  <a:schemeClr val="bg1">
                    <a:lumMod val="50000"/>
                  </a:schemeClr>
                </a:solidFill>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7198818918636378"/>
          <c:y val="0.68012104189240985"/>
          <c:w val="9.0472624556507786E-2"/>
          <c:h val="0.18012752613699234"/>
        </c:manualLayout>
      </c:layout>
      <c:overlay val="0"/>
      <c:spPr>
        <a:solidFill>
          <a:schemeClr val="bg1"/>
        </a:solidFill>
        <a:ln>
          <a:solidFill>
            <a:schemeClr val="bg1">
              <a:lumMod val="50000"/>
            </a:schemeClr>
          </a:solidFill>
        </a:ln>
      </c:spPr>
      <c:txPr>
        <a:bodyPr/>
        <a:lstStyle/>
        <a:p>
          <a:pPr>
            <a:defRPr sz="16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08716875425357"/>
          <c:y val="0"/>
          <c:w val="0.82856126112864104"/>
          <c:h val="0.94207734047810632"/>
        </c:manualLayout>
      </c:layout>
      <c:barChart>
        <c:barDir val="bar"/>
        <c:grouping val="clustered"/>
        <c:varyColors val="0"/>
        <c:ser>
          <c:idx val="0"/>
          <c:order val="0"/>
          <c:tx>
            <c:strRef>
              <c:f>Sheet1!$B$1</c:f>
              <c:strCache>
                <c:ptCount val="1"/>
                <c:pt idx="0">
                  <c:v>Q1 2024</c:v>
                </c:pt>
              </c:strCache>
            </c:strRef>
          </c:tx>
          <c:spPr>
            <a:solidFill>
              <a:srgbClr val="9EE900"/>
            </a:solidFill>
          </c:spPr>
          <c:invertIfNegative val="0"/>
          <c:dLbls>
            <c:spPr>
              <a:noFill/>
              <a:ln>
                <a:noFill/>
              </a:ln>
              <a:effectLst/>
            </c:spPr>
            <c:txPr>
              <a:bodyPr wrap="square" lIns="38100" tIns="19050" rIns="38100" bIns="19050" anchor="ctr">
                <a:spAutoFit/>
              </a:bodyPr>
              <a:lstStyle/>
              <a:p>
                <a:pPr>
                  <a:defRPr sz="1200" b="0">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Dagsavisen</c:v>
                </c:pt>
                <c:pt idx="1">
                  <c:v>Sunnmørsposten</c:v>
                </c:pt>
                <c:pt idx="2">
                  <c:v>Romerikes Blad</c:v>
                </c:pt>
                <c:pt idx="3">
                  <c:v>Drammens Tidende</c:v>
                </c:pt>
                <c:pt idx="4">
                  <c:v>Nordlys</c:v>
                </c:pt>
                <c:pt idx="5">
                  <c:v>Fædrelandsvennen</c:v>
                </c:pt>
                <c:pt idx="6">
                  <c:v>Kvinneguiden </c:v>
                </c:pt>
                <c:pt idx="7">
                  <c:v>Bergensavisen</c:v>
                </c:pt>
                <c:pt idx="8">
                  <c:v>Stavanger Aftenblad</c:v>
                </c:pt>
                <c:pt idx="9">
                  <c:v>KK </c:v>
                </c:pt>
                <c:pt idx="10">
                  <c:v>Klikk </c:v>
                </c:pt>
                <c:pt idx="11">
                  <c:v>Finansavisen</c:v>
                </c:pt>
                <c:pt idx="12">
                  <c:v>Dagens Næringsliv</c:v>
                </c:pt>
                <c:pt idx="13">
                  <c:v>SOL </c:v>
                </c:pt>
              </c:strCache>
            </c:strRef>
          </c:cat>
          <c:val>
            <c:numRef>
              <c:f>Sheet1!$B$2:$B$15</c:f>
              <c:numCache>
                <c:formatCode>0</c:formatCode>
                <c:ptCount val="14"/>
                <c:pt idx="0">
                  <c:v>101.496</c:v>
                </c:pt>
                <c:pt idx="1">
                  <c:v>62.677999999999997</c:v>
                </c:pt>
                <c:pt idx="2">
                  <c:v>58.835999999999999</c:v>
                </c:pt>
                <c:pt idx="3">
                  <c:v>57.533999999999999</c:v>
                </c:pt>
                <c:pt idx="4">
                  <c:v>61.097000000000001</c:v>
                </c:pt>
                <c:pt idx="5">
                  <c:v>80.174999999999997</c:v>
                </c:pt>
                <c:pt idx="6">
                  <c:v>74.435000000000002</c:v>
                </c:pt>
                <c:pt idx="7">
                  <c:v>86.819000000000003</c:v>
                </c:pt>
                <c:pt idx="8">
                  <c:v>119.31699999999999</c:v>
                </c:pt>
                <c:pt idx="9">
                  <c:v>138.23099999999999</c:v>
                </c:pt>
                <c:pt idx="10">
                  <c:v>166.292</c:v>
                </c:pt>
                <c:pt idx="11">
                  <c:v>124.965</c:v>
                </c:pt>
                <c:pt idx="12">
                  <c:v>144.08000000000001</c:v>
                </c:pt>
                <c:pt idx="13">
                  <c:v>142.11600000000001</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Q1 2025</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solidFill>
                      <a:schemeClr val="tx1"/>
                    </a:solidFill>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Sheet1!$A$2:$A$15</c:f>
              <c:strCache>
                <c:ptCount val="14"/>
                <c:pt idx="0">
                  <c:v>Dagsavisen</c:v>
                </c:pt>
                <c:pt idx="1">
                  <c:v>Sunnmørsposten</c:v>
                </c:pt>
                <c:pt idx="2">
                  <c:v>Romerikes Blad</c:v>
                </c:pt>
                <c:pt idx="3">
                  <c:v>Drammens Tidende</c:v>
                </c:pt>
                <c:pt idx="4">
                  <c:v>Nordlys</c:v>
                </c:pt>
                <c:pt idx="5">
                  <c:v>Fædrelandsvennen</c:v>
                </c:pt>
                <c:pt idx="6">
                  <c:v>Kvinneguiden </c:v>
                </c:pt>
                <c:pt idx="7">
                  <c:v>Bergensavisen</c:v>
                </c:pt>
                <c:pt idx="8">
                  <c:v>Stavanger Aftenblad</c:v>
                </c:pt>
                <c:pt idx="9">
                  <c:v>KK </c:v>
                </c:pt>
                <c:pt idx="10">
                  <c:v>Klikk </c:v>
                </c:pt>
                <c:pt idx="11">
                  <c:v>Finansavisen</c:v>
                </c:pt>
                <c:pt idx="12">
                  <c:v>Dagens Næringsliv</c:v>
                </c:pt>
                <c:pt idx="13">
                  <c:v>SOL </c:v>
                </c:pt>
              </c:strCache>
            </c:strRef>
          </c:cat>
          <c:val>
            <c:numRef>
              <c:f>Sheet1!$C$2:$C$15</c:f>
              <c:numCache>
                <c:formatCode>0</c:formatCode>
                <c:ptCount val="14"/>
                <c:pt idx="0">
                  <c:v>54.061999999999998</c:v>
                </c:pt>
                <c:pt idx="1">
                  <c:v>54.854999999999997</c:v>
                </c:pt>
                <c:pt idx="2">
                  <c:v>56.805</c:v>
                </c:pt>
                <c:pt idx="3">
                  <c:v>57.396000000000001</c:v>
                </c:pt>
                <c:pt idx="4">
                  <c:v>58.877000000000002</c:v>
                </c:pt>
                <c:pt idx="5">
                  <c:v>68.950999999999993</c:v>
                </c:pt>
                <c:pt idx="6">
                  <c:v>71.424999999999997</c:v>
                </c:pt>
                <c:pt idx="7">
                  <c:v>95.144999999999996</c:v>
                </c:pt>
                <c:pt idx="8">
                  <c:v>116.76600000000001</c:v>
                </c:pt>
                <c:pt idx="9">
                  <c:v>120.952</c:v>
                </c:pt>
                <c:pt idx="10">
                  <c:v>121.181</c:v>
                </c:pt>
                <c:pt idx="11">
                  <c:v>133.21600000000001</c:v>
                </c:pt>
                <c:pt idx="12">
                  <c:v>146.36199999999999</c:v>
                </c:pt>
                <c:pt idx="13">
                  <c:v>150.39500000000001</c:v>
                </c:pt>
              </c:numCache>
            </c:numRef>
          </c:val>
          <c:extLst>
            <c:ext xmlns:c16="http://schemas.microsoft.com/office/drawing/2014/chart" uri="{C3380CC4-5D6E-409C-BE32-E72D297353CC}">
              <c16:uniqueId val="{00000001-67B2-4B0A-A961-9CEEFB94D88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nb-NO"/>
          </a:p>
        </c:txPr>
        <c:crossAx val="260153464"/>
        <c:crosses val="autoZero"/>
        <c:auto val="0"/>
        <c:lblAlgn val="ctr"/>
        <c:lblOffset val="100"/>
        <c:tickLblSkip val="1"/>
        <c:tickMarkSkip val="1"/>
        <c:noMultiLvlLbl val="0"/>
      </c:catAx>
      <c:valAx>
        <c:axId val="260153464"/>
        <c:scaling>
          <c:orientation val="minMax"/>
          <c:max val="22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900">
                <a:solidFill>
                  <a:schemeClr val="bg1">
                    <a:lumMod val="50000"/>
                  </a:schemeClr>
                </a:solidFill>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7198818918636378"/>
          <c:y val="0.68012104189240985"/>
          <c:w val="9.0472624556507786E-2"/>
          <c:h val="0.18012752613699234"/>
        </c:manualLayout>
      </c:layout>
      <c:overlay val="0"/>
      <c:spPr>
        <a:solidFill>
          <a:schemeClr val="bg1"/>
        </a:solidFill>
        <a:ln>
          <a:solidFill>
            <a:schemeClr val="bg1">
              <a:lumMod val="50000"/>
            </a:schemeClr>
          </a:solidFill>
        </a:ln>
      </c:spPr>
      <c:txPr>
        <a:bodyPr/>
        <a:lstStyle/>
        <a:p>
          <a:pPr>
            <a:defRPr sz="16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06099124642912"/>
          <c:y val="5.2751823618970618E-4"/>
          <c:w val="0.75279574503491398"/>
          <c:h val="0.94207734047810632"/>
        </c:manualLayout>
      </c:layout>
      <c:barChart>
        <c:barDir val="bar"/>
        <c:grouping val="clustered"/>
        <c:varyColors val="0"/>
        <c:ser>
          <c:idx val="3"/>
          <c:order val="0"/>
          <c:tx>
            <c:strRef>
              <c:f>Sheet1!$B$1</c:f>
              <c:strCache>
                <c:ptCount val="1"/>
                <c:pt idx="0">
                  <c:v>Q1 2024</c:v>
                </c:pt>
              </c:strCache>
            </c:strRef>
          </c:tx>
          <c:spPr>
            <a:solidFill>
              <a:srgbClr val="9EE900"/>
            </a:solidFill>
          </c:spPr>
          <c:invertIfNegative val="0"/>
          <c:dLbls>
            <c:spPr>
              <a:noFill/>
              <a:ln w="25676">
                <a:noFill/>
              </a:ln>
            </c:spPr>
            <c:txPr>
              <a:bodyPr wrap="square" lIns="38100" tIns="19050" rIns="38100" bIns="19050" anchor="ctr">
                <a:spAutoFit/>
              </a:bodyPr>
              <a:lstStyle/>
              <a:p>
                <a:pPr>
                  <a:defRPr sz="1400" b="0" i="0" u="none" strike="noStrike" baseline="0">
                    <a:solidFill>
                      <a:schemeClr val="bg1">
                        <a:lumMod val="50000"/>
                      </a:schemeClr>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Egmont Digitalt total (PC/M/N)</c:v>
                </c:pt>
                <c:pt idx="1">
                  <c:v>Storby totalt (P/PC/M/N/eA)</c:v>
                </c:pt>
                <c:pt idx="2">
                  <c:v>Aller Media totalt (P/PC/M/N/eA)</c:v>
                </c:pt>
                <c:pt idx="3">
                  <c:v>Amedia Marked totalt (P/PC/M/N/eA)</c:v>
                </c:pt>
                <c:pt idx="4">
                  <c:v>DIAR totalt digitalt (PC/M/N/eA)</c:v>
                </c:pt>
                <c:pt idx="5">
                  <c:v>Schibsted totalt (P/PC/M/N/eA)</c:v>
                </c:pt>
              </c:strCache>
            </c:strRef>
          </c:cat>
          <c:val>
            <c:numRef>
              <c:f>Sheet1!$B$2:$B$7</c:f>
              <c:numCache>
                <c:formatCode>#,##0</c:formatCode>
                <c:ptCount val="6"/>
                <c:pt idx="0">
                  <c:v>1177.2090000000001</c:v>
                </c:pt>
                <c:pt idx="1">
                  <c:v>1150.8230000000001</c:v>
                </c:pt>
                <c:pt idx="2">
                  <c:v>1997.3589999999999</c:v>
                </c:pt>
                <c:pt idx="3">
                  <c:v>2071.4009999999998</c:v>
                </c:pt>
                <c:pt idx="4">
                  <c:v>2464.5079999999998</c:v>
                </c:pt>
                <c:pt idx="5">
                  <c:v>3038.3249999999998</c:v>
                </c:pt>
              </c:numCache>
            </c:numRef>
          </c:val>
          <c:extLst>
            <c:ext xmlns:c16="http://schemas.microsoft.com/office/drawing/2014/chart" uri="{C3380CC4-5D6E-409C-BE32-E72D297353CC}">
              <c16:uniqueId val="{00000000-C85F-485B-BD3D-783D1F487BF7}"/>
            </c:ext>
          </c:extLst>
        </c:ser>
        <c:ser>
          <c:idx val="0"/>
          <c:order val="1"/>
          <c:tx>
            <c:strRef>
              <c:f>Sheet1!$C$1</c:f>
              <c:strCache>
                <c:ptCount val="1"/>
                <c:pt idx="0">
                  <c:v>Q1 2025</c:v>
                </c:pt>
              </c:strCache>
            </c:strRef>
          </c:tx>
          <c:spPr>
            <a:solidFill>
              <a:srgbClr val="00B6FF"/>
            </a:solidFill>
          </c:spPr>
          <c:invertIfNegative val="0"/>
          <c:dLbls>
            <c:spPr>
              <a:noFill/>
              <a:ln>
                <a:noFill/>
              </a:ln>
              <a:effectLst/>
            </c:spPr>
            <c:txPr>
              <a:bodyPr wrap="square" lIns="38100" tIns="19050" rIns="38100" bIns="19050" anchor="ctr">
                <a:spAutoFit/>
              </a:bodyPr>
              <a:lstStyle/>
              <a:p>
                <a:pPr>
                  <a:defRPr sz="1400" b="1">
                    <a:latin typeface="+mn-lt"/>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Egmont Digitalt total (PC/M/N)</c:v>
                </c:pt>
                <c:pt idx="1">
                  <c:v>Storby totalt (P/PC/M/N/eA)</c:v>
                </c:pt>
                <c:pt idx="2">
                  <c:v>Aller Media totalt (P/PC/M/N/eA)</c:v>
                </c:pt>
                <c:pt idx="3">
                  <c:v>Amedia Marked totalt (P/PC/M/N/eA)</c:v>
                </c:pt>
                <c:pt idx="4">
                  <c:v>DIAR totalt digitalt (PC/M/N/eA)</c:v>
                </c:pt>
                <c:pt idx="5">
                  <c:v>Schibsted totalt (P/PC/M/N/eA)</c:v>
                </c:pt>
              </c:strCache>
            </c:strRef>
          </c:cat>
          <c:val>
            <c:numRef>
              <c:f>Sheet1!$C$2:$C$7</c:f>
              <c:numCache>
                <c:formatCode>#,##0</c:formatCode>
                <c:ptCount val="6"/>
                <c:pt idx="0">
                  <c:v>1053.6130000000001</c:v>
                </c:pt>
                <c:pt idx="1">
                  <c:v>1121.049</c:v>
                </c:pt>
                <c:pt idx="2">
                  <c:v>1904.2270000000001</c:v>
                </c:pt>
                <c:pt idx="3">
                  <c:v>2057.5520000000001</c:v>
                </c:pt>
                <c:pt idx="4">
                  <c:v>2456.98</c:v>
                </c:pt>
                <c:pt idx="5">
                  <c:v>3068.3159999999998</c:v>
                </c:pt>
              </c:numCache>
            </c:numRef>
          </c:val>
          <c:extLst>
            <c:ext xmlns:c16="http://schemas.microsoft.com/office/drawing/2014/chart" uri="{C3380CC4-5D6E-409C-BE32-E72D297353CC}">
              <c16:uniqueId val="{00000001-C85F-485B-BD3D-783D1F487BF7}"/>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i="0" u="none" strike="noStrike" baseline="0">
                <a:solidFill>
                  <a:schemeClr val="tx1"/>
                </a:solidFill>
                <a:latin typeface="+mn-lt"/>
                <a:ea typeface="Verdana"/>
                <a:cs typeface="Verdana"/>
              </a:defRPr>
            </a:pPr>
            <a:endParaRPr lang="nb-NO"/>
          </a:p>
        </c:txPr>
        <c:crossAx val="260153464"/>
        <c:crosses val="autoZero"/>
        <c:auto val="0"/>
        <c:lblAlgn val="ctr"/>
        <c:lblOffset val="100"/>
        <c:tickLblSkip val="1"/>
        <c:tickMarkSkip val="1"/>
        <c:noMultiLvlLbl val="0"/>
      </c:catAx>
      <c:valAx>
        <c:axId val="260153464"/>
        <c:scaling>
          <c:orientation val="minMax"/>
          <c:max val="32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100" b="0" i="0" u="none" strike="noStrike" baseline="0">
                <a:solidFill>
                  <a:schemeClr val="tx1"/>
                </a:solidFill>
                <a:latin typeface="+mj-lt"/>
                <a:ea typeface="Verdana"/>
                <a:cs typeface="Verdana"/>
              </a:defRPr>
            </a:pPr>
            <a:endParaRPr lang="nb-NO"/>
          </a:p>
        </c:txPr>
        <c:crossAx val="260152680"/>
        <c:crosses val="autoZero"/>
        <c:crossBetween val="between"/>
        <c:majorUnit val="500"/>
        <c:minorUnit val="1"/>
      </c:valAx>
      <c:spPr>
        <a:noFill/>
        <a:ln w="25676">
          <a:noFill/>
        </a:ln>
      </c:spPr>
    </c:plotArea>
    <c:legend>
      <c:legendPos val="r"/>
      <c:layout>
        <c:manualLayout>
          <c:xMode val="edge"/>
          <c:yMode val="edge"/>
          <c:x val="0.86633410351102891"/>
          <c:y val="0.67333353417865272"/>
          <c:w val="9.6926585637999413E-2"/>
          <c:h val="0.18012752613699234"/>
        </c:manualLayout>
      </c:layout>
      <c:overlay val="0"/>
      <c:spPr>
        <a:ln>
          <a:solidFill>
            <a:schemeClr val="bg1">
              <a:lumMod val="50000"/>
            </a:schemeClr>
          </a:solidFill>
        </a:ln>
      </c:spPr>
      <c:txPr>
        <a:bodyPr/>
        <a:lstStyle/>
        <a:p>
          <a:pPr>
            <a:defRPr sz="1600">
              <a:solidFill>
                <a:schemeClr val="tx1"/>
              </a:solidFill>
              <a:latin typeface="+mn-lt"/>
            </a:defRPr>
          </a:pPr>
          <a:endParaRPr lang="nb-NO"/>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187182615398219E-4"/>
          <c:y val="5.8987457947503891E-3"/>
          <c:w val="0.99938812817384604"/>
          <c:h val="0.89912642370362506"/>
        </c:manualLayout>
      </c:layout>
      <c:lineChart>
        <c:grouping val="standard"/>
        <c:varyColors val="0"/>
        <c:ser>
          <c:idx val="0"/>
          <c:order val="0"/>
          <c:tx>
            <c:strRef>
              <c:f>'Ark1'!$A$2</c:f>
              <c:strCache>
                <c:ptCount val="1"/>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'Ark1'!$B$1:$R$1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'Ark1'!$B$2:$R$2</c:f>
            </c:numRef>
          </c:val>
          <c:smooth val="1"/>
          <c:extLst>
            <c:ext xmlns:c16="http://schemas.microsoft.com/office/drawing/2014/chart" uri="{C3380CC4-5D6E-409C-BE32-E72D297353CC}">
              <c16:uniqueId val="{00000000-7DA1-427E-A436-FB306F7E5D12}"/>
            </c:ext>
          </c:extLst>
        </c:ser>
        <c:ser>
          <c:idx val="1"/>
          <c:order val="1"/>
          <c:tx>
            <c:strRef>
              <c:f>'Ark1'!$A$3</c:f>
              <c:strCache>
                <c:ptCount val="1"/>
                <c:pt idx="0">
                  <c:v>Mobil</c:v>
                </c:pt>
              </c:strCache>
            </c:strRef>
          </c:tx>
          <c:spPr>
            <a:ln>
              <a:solidFill>
                <a:srgbClr val="0070C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'Ark1'!$B$1:$R$1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'Ark1'!$B$3:$R$3</c:f>
              <c:numCache>
                <c:formatCode>0</c:formatCode>
                <c:ptCount val="17"/>
                <c:pt idx="0">
                  <c:v>68</c:v>
                </c:pt>
                <c:pt idx="1">
                  <c:v>70</c:v>
                </c:pt>
                <c:pt idx="2">
                  <c:v>71</c:v>
                </c:pt>
                <c:pt idx="3">
                  <c:v>70</c:v>
                </c:pt>
                <c:pt idx="4">
                  <c:v>70</c:v>
                </c:pt>
                <c:pt idx="5">
                  <c:v>72</c:v>
                </c:pt>
                <c:pt idx="6">
                  <c:v>74</c:v>
                </c:pt>
                <c:pt idx="7">
                  <c:v>72</c:v>
                </c:pt>
                <c:pt idx="8">
                  <c:v>71</c:v>
                </c:pt>
                <c:pt idx="9">
                  <c:v>73</c:v>
                </c:pt>
                <c:pt idx="10">
                  <c:v>73</c:v>
                </c:pt>
                <c:pt idx="11">
                  <c:v>72</c:v>
                </c:pt>
                <c:pt idx="12">
                  <c:v>73</c:v>
                </c:pt>
                <c:pt idx="13">
                  <c:v>75</c:v>
                </c:pt>
                <c:pt idx="14">
                  <c:v>76</c:v>
                </c:pt>
                <c:pt idx="15">
                  <c:v>74</c:v>
                </c:pt>
                <c:pt idx="16">
                  <c:v>74</c:v>
                </c:pt>
              </c:numCache>
            </c:numRef>
          </c:val>
          <c:smooth val="1"/>
          <c:extLst>
            <c:ext xmlns:c16="http://schemas.microsoft.com/office/drawing/2014/chart" uri="{C3380CC4-5D6E-409C-BE32-E72D297353CC}">
              <c16:uniqueId val="{00000004-7DA1-427E-A436-FB306F7E5D12}"/>
            </c:ext>
          </c:extLst>
        </c:ser>
        <c:ser>
          <c:idx val="2"/>
          <c:order val="2"/>
          <c:tx>
            <c:strRef>
              <c:f>'Ark1'!$A$4</c:f>
              <c:strCache>
                <c:ptCount val="1"/>
              </c:strCache>
            </c:strRef>
          </c:tx>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'Ark1'!$B$1:$R$1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'Ark1'!$B$4:$R$4</c:f>
            </c:numRef>
          </c:val>
          <c:smooth val="1"/>
          <c:extLst>
            <c:ext xmlns:c16="http://schemas.microsoft.com/office/drawing/2014/chart" uri="{C3380CC4-5D6E-409C-BE32-E72D297353CC}">
              <c16:uniqueId val="{00000005-7DA1-427E-A436-FB306F7E5D12}"/>
            </c:ext>
          </c:extLst>
        </c:ser>
        <c:ser>
          <c:idx val="3"/>
          <c:order val="3"/>
          <c:tx>
            <c:strRef>
              <c:f>'Ark1'!$A$5</c:f>
              <c:strCache>
                <c:ptCount val="1"/>
                <c:pt idx="0">
                  <c:v>PC</c:v>
                </c:pt>
              </c:strCache>
            </c:strRef>
          </c:tx>
          <c:spPr>
            <a:ln>
              <a:solidFill>
                <a:srgbClr val="FFC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'Ark1'!$B$1:$R$1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'Ark1'!$B$5:$R$5</c:f>
              <c:numCache>
                <c:formatCode>0</c:formatCode>
                <c:ptCount val="17"/>
                <c:pt idx="0">
                  <c:v>21</c:v>
                </c:pt>
                <c:pt idx="1">
                  <c:v>19</c:v>
                </c:pt>
                <c:pt idx="2">
                  <c:v>18</c:v>
                </c:pt>
                <c:pt idx="3">
                  <c:v>19</c:v>
                </c:pt>
                <c:pt idx="4">
                  <c:v>19</c:v>
                </c:pt>
                <c:pt idx="5">
                  <c:v>18</c:v>
                </c:pt>
                <c:pt idx="6">
                  <c:v>16</c:v>
                </c:pt>
                <c:pt idx="7">
                  <c:v>18</c:v>
                </c:pt>
                <c:pt idx="8">
                  <c:v>18</c:v>
                </c:pt>
                <c:pt idx="9">
                  <c:v>17</c:v>
                </c:pt>
                <c:pt idx="10">
                  <c:v>17</c:v>
                </c:pt>
                <c:pt idx="11">
                  <c:v>17</c:v>
                </c:pt>
                <c:pt idx="12">
                  <c:v>16</c:v>
                </c:pt>
                <c:pt idx="13">
                  <c:v>15</c:v>
                </c:pt>
                <c:pt idx="14">
                  <c:v>14</c:v>
                </c:pt>
                <c:pt idx="15">
                  <c:v>15</c:v>
                </c:pt>
                <c:pt idx="16">
                  <c:v>15</c:v>
                </c:pt>
              </c:numCache>
            </c:numRef>
          </c:val>
          <c:smooth val="1"/>
          <c:extLst>
            <c:ext xmlns:c16="http://schemas.microsoft.com/office/drawing/2014/chart" uri="{C3380CC4-5D6E-409C-BE32-E72D297353CC}">
              <c16:uniqueId val="{00000006-7DA1-427E-A436-FB306F7E5D12}"/>
            </c:ext>
          </c:extLst>
        </c:ser>
        <c:ser>
          <c:idx val="4"/>
          <c:order val="4"/>
          <c:tx>
            <c:strRef>
              <c:f>'Ark1'!$A$6</c:f>
              <c:strCache>
                <c:ptCount val="1"/>
                <c:pt idx="0">
                  <c:v>Nettbrett</c:v>
                </c:pt>
              </c:strCache>
            </c:strRef>
          </c:tx>
          <c:spPr>
            <a:ln>
              <a:solidFill>
                <a:srgbClr val="E10000"/>
              </a:solidFill>
            </a:ln>
          </c:spPr>
          <c:marker>
            <c:symbol val="none"/>
          </c:marker>
          <c:dLbls>
            <c:spPr>
              <a:noFill/>
              <a:ln>
                <a:noFill/>
              </a:ln>
              <a:effectLst/>
            </c:spPr>
            <c:txPr>
              <a:bodyPr wrap="square" lIns="38100" tIns="19050" rIns="38100" bIns="19050" anchor="ctr">
                <a:spAutoFit/>
              </a:bodyPr>
              <a:lstStyle/>
              <a:p>
                <a:pPr>
                  <a:defRPr sz="1400"/>
                </a:pPr>
                <a:endParaRPr lang="nb-NO"/>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'Ark1'!$B$1:$R$1</c:f>
              <c:strCache>
                <c:ptCount val="17"/>
                <c:pt idx="0">
                  <c:v>1Q 2021</c:v>
                </c:pt>
                <c:pt idx="1">
                  <c:v>2Q 2021</c:v>
                </c:pt>
                <c:pt idx="2">
                  <c:v>3Q 2021</c:v>
                </c:pt>
                <c:pt idx="3">
                  <c:v>4Q 2021</c:v>
                </c:pt>
                <c:pt idx="4">
                  <c:v>1Q 2022</c:v>
                </c:pt>
                <c:pt idx="5">
                  <c:v>2Q 2022</c:v>
                </c:pt>
                <c:pt idx="6">
                  <c:v>3Q 2022</c:v>
                </c:pt>
                <c:pt idx="7">
                  <c:v>4Q 2022</c:v>
                </c:pt>
                <c:pt idx="8">
                  <c:v>1Q 2023</c:v>
                </c:pt>
                <c:pt idx="9">
                  <c:v>2Q 2023</c:v>
                </c:pt>
                <c:pt idx="10">
                  <c:v>3Q 2023</c:v>
                </c:pt>
                <c:pt idx="11">
                  <c:v>4Q 2023</c:v>
                </c:pt>
                <c:pt idx="12">
                  <c:v>1Q 2024</c:v>
                </c:pt>
                <c:pt idx="13">
                  <c:v>2Q 2024</c:v>
                </c:pt>
                <c:pt idx="14">
                  <c:v>3Q 2024</c:v>
                </c:pt>
                <c:pt idx="15">
                  <c:v>4Q 2024</c:v>
                </c:pt>
                <c:pt idx="16">
                  <c:v>1Q 2025</c:v>
                </c:pt>
              </c:strCache>
            </c:strRef>
          </c:cat>
          <c:val>
            <c:numRef>
              <c:f>'Ark1'!$B$6:$R$6</c:f>
              <c:numCache>
                <c:formatCode>0</c:formatCode>
                <c:ptCount val="17"/>
                <c:pt idx="0">
                  <c:v>11</c:v>
                </c:pt>
                <c:pt idx="1">
                  <c:v>11</c:v>
                </c:pt>
                <c:pt idx="2">
                  <c:v>11</c:v>
                </c:pt>
                <c:pt idx="3">
                  <c:v>11</c:v>
                </c:pt>
                <c:pt idx="4">
                  <c:v>11</c:v>
                </c:pt>
                <c:pt idx="5">
                  <c:v>10</c:v>
                </c:pt>
                <c:pt idx="6">
                  <c:v>10</c:v>
                </c:pt>
                <c:pt idx="7">
                  <c:v>10</c:v>
                </c:pt>
                <c:pt idx="8">
                  <c:v>10</c:v>
                </c:pt>
                <c:pt idx="9">
                  <c:v>10</c:v>
                </c:pt>
                <c:pt idx="10">
                  <c:v>10</c:v>
                </c:pt>
                <c:pt idx="11">
                  <c:v>11</c:v>
                </c:pt>
                <c:pt idx="12">
                  <c:v>11</c:v>
                </c:pt>
                <c:pt idx="13">
                  <c:v>10</c:v>
                </c:pt>
                <c:pt idx="14">
                  <c:v>10</c:v>
                </c:pt>
                <c:pt idx="15">
                  <c:v>11</c:v>
                </c:pt>
                <c:pt idx="16">
                  <c:v>11</c:v>
                </c:pt>
              </c:numCache>
            </c:numRef>
          </c:val>
          <c:smooth val="0"/>
          <c:extLst>
            <c:ext xmlns:c16="http://schemas.microsoft.com/office/drawing/2014/chart" uri="{C3380CC4-5D6E-409C-BE32-E72D297353CC}">
              <c16:uniqueId val="{00000000-ED5A-4600-9F2B-799BF67AE5FA}"/>
            </c:ext>
          </c:extLst>
        </c:ser>
        <c:dLbls>
          <c:showLegendKey val="0"/>
          <c:showVal val="0"/>
          <c:showCatName val="0"/>
          <c:showSerName val="0"/>
          <c:showPercent val="0"/>
          <c:showBubbleSize val="0"/>
        </c:dLbls>
        <c:smooth val="0"/>
        <c:axId val="588472736"/>
        <c:axId val="588469208"/>
      </c:lineChart>
      <c:catAx>
        <c:axId val="588472736"/>
        <c:scaling>
          <c:orientation val="minMax"/>
        </c:scaling>
        <c:delete val="0"/>
        <c:axPos val="b"/>
        <c:numFmt formatCode="General" sourceLinked="0"/>
        <c:majorTickMark val="none"/>
        <c:minorTickMark val="none"/>
        <c:tickLblPos val="nextTo"/>
        <c:spPr>
          <a:ln>
            <a:solidFill>
              <a:schemeClr val="bg1">
                <a:lumMod val="50000"/>
              </a:schemeClr>
            </a:solidFill>
          </a:ln>
        </c:spPr>
        <c:txPr>
          <a:bodyPr/>
          <a:lstStyle/>
          <a:p>
            <a:pPr>
              <a:defRPr sz="1100" b="0">
                <a:solidFill>
                  <a:srgbClr val="000000"/>
                </a:solidFill>
              </a:defRPr>
            </a:pPr>
            <a:endParaRPr lang="nb-NO"/>
          </a:p>
        </c:txPr>
        <c:crossAx val="588469208"/>
        <c:crosses val="autoZero"/>
        <c:auto val="0"/>
        <c:lblAlgn val="ctr"/>
        <c:lblOffset val="100"/>
        <c:noMultiLvlLbl val="0"/>
      </c:catAx>
      <c:valAx>
        <c:axId val="588469208"/>
        <c:scaling>
          <c:orientation val="minMax"/>
          <c:max val="80"/>
          <c:min val="0"/>
        </c:scaling>
        <c:delete val="1"/>
        <c:axPos val="l"/>
        <c:numFmt formatCode="#,##0" sourceLinked="0"/>
        <c:majorTickMark val="out"/>
        <c:minorTickMark val="none"/>
        <c:tickLblPos val="nextTo"/>
        <c:crossAx val="588472736"/>
        <c:crosses val="autoZero"/>
        <c:crossBetween val="between"/>
        <c:majorUnit val="25"/>
        <c:minorUnit val="1"/>
      </c:valAx>
      <c:spPr>
        <a:noFill/>
        <a:ln w="25400">
          <a:noFill/>
        </a:ln>
      </c:spPr>
    </c:plotArea>
    <c:legend>
      <c:legendPos val="b"/>
      <c:layout>
        <c:manualLayout>
          <c:xMode val="edge"/>
          <c:yMode val="edge"/>
          <c:x val="2.015386515989824E-2"/>
          <c:y val="0.34532674067703378"/>
          <c:w val="0.16072233216537513"/>
          <c:h val="0.23326211886838902"/>
        </c:manualLayout>
      </c:layout>
      <c:overlay val="0"/>
      <c:spPr>
        <a:ln w="19050">
          <a:solidFill>
            <a:srgbClr val="FFFFFF">
              <a:lumMod val="50000"/>
            </a:srgbClr>
          </a:solidFill>
        </a:ln>
      </c:spPr>
      <c:txPr>
        <a:bodyPr/>
        <a:lstStyle/>
        <a:p>
          <a:pPr>
            <a:defRPr sz="1800" b="0">
              <a:solidFill>
                <a:srgbClr val="333333"/>
              </a:solidFill>
            </a:defRPr>
          </a:pPr>
          <a:endParaRPr lang="nb-NO"/>
        </a:p>
      </c:txPr>
    </c:legend>
    <c:plotVisOnly val="1"/>
    <c:dispBlanksAs val="gap"/>
    <c:showDLblsOverMax val="0"/>
  </c:chart>
  <c:txPr>
    <a:bodyPr/>
    <a:lstStyle/>
    <a:p>
      <a:pPr>
        <a:defRPr sz="1800"/>
      </a:pPr>
      <a:endParaRPr lang="nb-NO"/>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13/05/2025</a:t>
            </a:fld>
            <a:endParaRPr lang="en-GB" dirty="0"/>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dirty="0"/>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13/05/2025</a:t>
            </a:fld>
            <a:endParaRPr lang="en-GB"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dirty="0"/>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22919" y="4751272"/>
            <a:ext cx="6443424" cy="3887405"/>
          </a:xfrm>
        </p:spPr>
        <p:txBody>
          <a:bodyPr/>
          <a:lstStyle/>
          <a:p>
            <a:endParaRPr lang="nb-NO" b="0" dirty="0">
              <a:solidFill>
                <a:srgbClr val="000000"/>
              </a:solidFill>
            </a:endParaRPr>
          </a:p>
        </p:txBody>
      </p:sp>
      <p:sp>
        <p:nvSpPr>
          <p:cNvPr id="4" name="Slide Number Placeholder 3"/>
          <p:cNvSpPr>
            <a:spLocks noGrp="1"/>
          </p:cNvSpPr>
          <p:nvPr>
            <p:ph type="sldNum" sz="quarter" idx="10"/>
          </p:nvPr>
        </p:nvSpPr>
        <p:spPr/>
        <p:txBody>
          <a:bodyPr/>
          <a:lstStyle/>
          <a:p>
            <a:fld id="{65900C33-90AE-4963-9AD8-3B07939F57E9}" type="slidenum">
              <a:rPr lang="en-GB" smtClean="0"/>
              <a:t>4</a:t>
            </a:fld>
            <a:endParaRPr lang="en-GB" dirty="0"/>
          </a:p>
        </p:txBody>
      </p:sp>
    </p:spTree>
    <p:extLst>
      <p:ext uri="{BB962C8B-B14F-4D97-AF65-F5344CB8AC3E}">
        <p14:creationId xmlns:p14="http://schemas.microsoft.com/office/powerpoint/2010/main" val="1475027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8</a:t>
            </a:fld>
            <a:endParaRPr lang="en-GB" dirty="0">
              <a:solidFill>
                <a:prstClr val="black"/>
              </a:solidFill>
              <a:latin typeface="Calibri"/>
            </a:endParaRPr>
          </a:p>
        </p:txBody>
      </p:sp>
    </p:spTree>
    <p:extLst>
      <p:ext uri="{BB962C8B-B14F-4D97-AF65-F5344CB8AC3E}">
        <p14:creationId xmlns:p14="http://schemas.microsoft.com/office/powerpoint/2010/main" val="3714574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dirty="0"/>
              <a:t>Click icon to add picture</a:t>
            </a:r>
            <a:endParaRPr lang="en-GB" dirty="0"/>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dirty="0"/>
              <a:t>Click icon to add picture</a:t>
            </a:r>
            <a:endParaRPr lang="en-GB" dirty="0"/>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784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and 2 x Content (3)">
    <p:spTree>
      <p:nvGrpSpPr>
        <p:cNvPr id="1" name=""/>
        <p:cNvGrpSpPr/>
        <p:nvPr/>
      </p:nvGrpSpPr>
      <p:grpSpPr>
        <a:xfrm>
          <a:off x="0" y="0"/>
          <a:ext cx="0" cy="0"/>
          <a:chOff x="0" y="0"/>
          <a:chExt cx="0" cy="0"/>
        </a:xfrm>
      </p:grpSpPr>
      <p:sp>
        <p:nvSpPr>
          <p:cNvPr id="8" name="Content Placeholder 2"/>
          <p:cNvSpPr>
            <a:spLocks noGrp="1"/>
          </p:cNvSpPr>
          <p:nvPr>
            <p:ph idx="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35"/>
          <p:cNvSpPr>
            <a:spLocks noGrp="1"/>
          </p:cNvSpPr>
          <p:nvPr>
            <p:ph sz="quarter" idx="14"/>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dirty="0"/>
          </a:p>
        </p:txBody>
      </p:sp>
      <p:sp>
        <p:nvSpPr>
          <p:cNvPr id="14"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5"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41530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6800"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5" y="1706563"/>
            <a:ext cx="5628408" cy="4006849"/>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07166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dirty="0"/>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dirty="0"/>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dirty="0"/>
          </a:p>
        </p:txBody>
      </p:sp>
      <p:sp>
        <p:nvSpPr>
          <p:cNvPr id="4" name="Rectangle 23"/>
          <p:cNvSpPr>
            <a:spLocks noGrp="1" noChangeArrowheads="1"/>
          </p:cNvSpPr>
          <p:nvPr>
            <p:ph type="ftr" sz="quarter" idx="11"/>
          </p:nvPr>
        </p:nvSpPr>
        <p:spPr>
          <a:xfrm>
            <a:off x="9431868" y="6248400"/>
            <a:ext cx="2442633" cy="304800"/>
          </a:xfrm>
          <a:prstGeom prst="rect">
            <a:avLst/>
          </a:prstGeom>
          <a:ln/>
        </p:spPr>
        <p:txBody>
          <a:bodyPr/>
          <a:lstStyle>
            <a:lvl1pPr>
              <a:defRPr/>
            </a:lvl1pPr>
          </a:lstStyle>
          <a:p>
            <a:pPr>
              <a:defRPr/>
            </a:pPr>
            <a:r>
              <a:rPr lang="en-GB" dirty="0"/>
              <a:t>Gallupskolen November 2011</a:t>
            </a:r>
          </a:p>
        </p:txBody>
      </p:sp>
    </p:spTree>
    <p:extLst>
      <p:ext uri="{BB962C8B-B14F-4D97-AF65-F5344CB8AC3E}">
        <p14:creationId xmlns:p14="http://schemas.microsoft.com/office/powerpoint/2010/main" val="188815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image" Target="../media/image2.sv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tags" Target="../tags/tag9.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ags" Target="../tags/tag8.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40.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3.xml"/><Relationship Id="rId7" Type="http://schemas.openxmlformats.org/officeDocument/2006/relationships/tags" Target="../tags/tag11.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theme" Target="../theme/theme4.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image" Target="../media/image9.png"/><Relationship Id="rId2" Type="http://schemas.openxmlformats.org/officeDocument/2006/relationships/slideLayout" Target="../slideLayouts/slideLayout47.xml"/><Relationship Id="rId16" Type="http://schemas.openxmlformats.org/officeDocument/2006/relationships/theme" Target="../theme/theme5.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8"/>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29"/>
            </p:custDataLst>
          </p:nvPr>
        </p:nvPicPr>
        <p:blipFill rotWithShape="1">
          <a:blip r:embed="rId30">
            <a:extLst>
              <a:ext uri="{96DAC541-7B7A-43D3-8B79-37D633B846F1}">
                <asvg:svgBlip xmlns:asvg="http://schemas.microsoft.com/office/drawing/2016/SVG/main" r:embed="rId31"/>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3" r:id="rId23"/>
    <p:sldLayoutId id="2147483857" r:id="rId24"/>
    <p:sldLayoutId id="2147483858" r:id="rId25"/>
    <p:sldLayoutId id="2147483859"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dirty="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dirty="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dirty="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dirty="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dirty="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dirty="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dirty="0">
                  <a:solidFill>
                    <a:schemeClr val="tx1"/>
                  </a:solidFill>
                </a:rPr>
                <a:t>Middle</a:t>
              </a:r>
              <a:br>
                <a:rPr lang="en-GB" sz="800" dirty="0">
                  <a:solidFill>
                    <a:schemeClr val="tx1"/>
                  </a:solidFill>
                </a:rPr>
              </a:br>
              <a:r>
                <a:rPr lang="en-GB" sz="800" dirty="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dirty="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Bytte%20av%20teknisk%20plattform%20kan%20i%20en%20overgangsperiode%20gi%20utslag%20i%20lavere%20digitale%20persontall." TargetMode="External"/><Relationship Id="rId2" Type="http://schemas.openxmlformats.org/officeDocument/2006/relationships/hyperlink" Target="https://www.medietall.no/" TargetMode="External"/><Relationship Id="rId1" Type="http://schemas.openxmlformats.org/officeDocument/2006/relationships/slideLayout" Target="../slideLayouts/slideLayout24.xml"/><Relationship Id="rId6" Type="http://schemas.openxmlformats.org/officeDocument/2006/relationships/hyperlink" Target="https://www.medietall.no/index.php?liste=qa" TargetMode="External"/><Relationship Id="rId5" Type="http://schemas.openxmlformats.org/officeDocument/2006/relationships/hyperlink" Target="https://kantar.no/medier/internett/" TargetMode="External"/><Relationship Id="rId4" Type="http://schemas.openxmlformats.org/officeDocument/2006/relationships/hyperlink" Target="https://kantar.no/metoder-og-verktoy/Kantar_Onlin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5.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6.xml"/><Relationship Id="rId1" Type="http://schemas.openxmlformats.org/officeDocument/2006/relationships/tags" Target="../tags/tag13.xml"/><Relationship Id="rId6" Type="http://schemas.openxmlformats.org/officeDocument/2006/relationships/chart" Target="../charts/chart1.xml"/><Relationship Id="rId5" Type="http://schemas.openxmlformats.org/officeDocument/2006/relationships/hyperlink" Target="https://kantar.no/medier/qa-for-de-nye-malingene-for-avis-magasin-og-online/" TargetMode="External"/><Relationship Id="rId4" Type="http://schemas.openxmlformats.org/officeDocument/2006/relationships/hyperlink" Target="https://medietall.no/?liste=qa"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2.xml"/><Relationship Id="rId1" Type="http://schemas.openxmlformats.org/officeDocument/2006/relationships/tags" Target="../tags/tag14.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2.xml"/><Relationship Id="rId1" Type="http://schemas.openxmlformats.org/officeDocument/2006/relationships/tags" Target="../tags/tag15.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hyperlink" Target="http://tnslistene.no/samkjoringsliste/" TargetMode="External"/><Relationship Id="rId7" Type="http://schemas.openxmlformats.org/officeDocument/2006/relationships/chart" Target="../charts/chart4.xml"/><Relationship Id="rId2" Type="http://schemas.openxmlformats.org/officeDocument/2006/relationships/slideLayout" Target="../slideLayouts/slideLayout22.xml"/><Relationship Id="rId1" Type="http://schemas.openxmlformats.org/officeDocument/2006/relationships/tags" Target="../tags/tag1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www.medietall.no/?liste=persontall&amp;r=PERSONTALL"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3.xml"/><Relationship Id="rId1" Type="http://schemas.openxmlformats.org/officeDocument/2006/relationships/tags" Target="../tags/tag17.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1" dirty="0">
                <a:solidFill>
                  <a:srgbClr val="FFFF00"/>
                </a:solidFill>
                <a:latin typeface="Verdana"/>
              </a:rPr>
              <a:t>15</a:t>
            </a:r>
            <a:r>
              <a:rPr kumimoji="0" lang="en-GB" sz="1800" b="1" i="0" u="none" strike="noStrike" kern="1200" cap="none" spc="0" normalizeH="0" baseline="0" noProof="0" dirty="0">
                <a:ln>
                  <a:noFill/>
                </a:ln>
                <a:solidFill>
                  <a:srgbClr val="FFFF00"/>
                </a:solidFill>
                <a:effectLst/>
                <a:uLnTx/>
                <a:uFillTx/>
                <a:latin typeface="Verdana"/>
                <a:ea typeface="+mn-ea"/>
                <a:cs typeface="+mn-cs"/>
              </a:rPr>
              <a:t>.05.25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Verdana"/>
                <a:ea typeface="+mn-ea"/>
                <a:cs typeface="+mn-cs"/>
              </a:rPr>
              <a:t>Knut-Arne Futsæter Kantar Media</a:t>
            </a:r>
            <a:br>
              <a:rPr kumimoji="0" lang="en-GB" sz="1100" b="0" i="0" u="none" strike="noStrike" kern="1200" cap="none" spc="0" normalizeH="0" baseline="0" noProof="0" dirty="0">
                <a:ln>
                  <a:noFill/>
                </a:ln>
                <a:solidFill>
                  <a:srgbClr val="FFFFFF"/>
                </a:solidFill>
                <a:effectLst/>
                <a:uLnTx/>
                <a:uFillTx/>
                <a:latin typeface="Verdana"/>
                <a:ea typeface="+mn-ea"/>
                <a:cs typeface="+mn-cs"/>
              </a:rPr>
            </a:br>
            <a:endParaRPr kumimoji="0" lang="en-US" sz="1800" b="0" i="0" u="none" strike="noStrike" kern="1200" cap="none" spc="0" normalizeH="0" baseline="0" noProof="0" dirty="0">
              <a:ln>
                <a:noFill/>
              </a:ln>
              <a:solidFill>
                <a:srgbClr val="FFFFFF"/>
              </a:solidFill>
              <a:effectLst/>
              <a:uLnTx/>
              <a:uFillTx/>
              <a:latin typeface="Verdana"/>
              <a:ea typeface="+mn-ea"/>
              <a:cs typeface="+mn-cs"/>
            </a:endParaRPr>
          </a:p>
        </p:txBody>
      </p:sp>
      <p:sp>
        <p:nvSpPr>
          <p:cNvPr id="4" name="Title 1">
            <a:extLst>
              <a:ext uri="{FF2B5EF4-FFF2-40B4-BE49-F238E27FC236}">
                <a16:creationId xmlns:a16="http://schemas.microsoft.com/office/drawing/2014/main" id="{6FF7C5C4-CA1E-3420-478B-3119F2CD3BE3}"/>
              </a:ext>
            </a:extLst>
          </p:cNvPr>
          <p:cNvSpPr>
            <a:spLocks noGrp="1"/>
          </p:cNvSpPr>
          <p:nvPr>
            <p:ph type="ctrTitle"/>
          </p:nvPr>
        </p:nvSpPr>
        <p:spPr>
          <a:xfrm>
            <a:off x="362562" y="2904236"/>
            <a:ext cx="11466875" cy="1492172"/>
          </a:xfrm>
        </p:spPr>
        <p:txBody>
          <a:bodyPr/>
          <a:lstStyle/>
          <a:p>
            <a:r>
              <a:rPr lang="nb-NO" sz="4800" dirty="0">
                <a:solidFill>
                  <a:schemeClr val="bg1"/>
                </a:solidFill>
                <a:highlight>
                  <a:srgbClr val="000000"/>
                </a:highlight>
              </a:rPr>
              <a:t>Offisielle digitaltall for Q1 2025:</a:t>
            </a:r>
            <a:br>
              <a:rPr lang="nb-NO" sz="4800" dirty="0">
                <a:solidFill>
                  <a:schemeClr val="bg1"/>
                </a:solidFill>
                <a:highlight>
                  <a:srgbClr val="000000"/>
                </a:highlight>
              </a:rPr>
            </a:br>
            <a:r>
              <a:rPr lang="nb-NO" sz="4800" dirty="0">
                <a:solidFill>
                  <a:schemeClr val="bg1"/>
                </a:solidFill>
                <a:highlight>
                  <a:srgbClr val="000000"/>
                </a:highlight>
              </a:rPr>
              <a:t>Svak tilbakegang for norske nettsteder</a:t>
            </a:r>
            <a:br>
              <a:rPr lang="nb-NO" sz="4800" dirty="0">
                <a:solidFill>
                  <a:schemeClr val="bg1"/>
                </a:solidFill>
                <a:highlight>
                  <a:srgbClr val="000000"/>
                </a:highlight>
              </a:rPr>
            </a:br>
            <a:endParaRPr lang="nb-NO" sz="4800" dirty="0">
              <a:solidFill>
                <a:schemeClr val="bg1"/>
              </a:solidFill>
              <a:highlight>
                <a:srgbClr val="000000"/>
              </a:highlight>
            </a:endParaRPr>
          </a:p>
        </p:txBody>
      </p:sp>
    </p:spTree>
    <p:extLst>
      <p:ext uri="{BB962C8B-B14F-4D97-AF65-F5344CB8AC3E}">
        <p14:creationId xmlns:p14="http://schemas.microsoft.com/office/powerpoint/2010/main" val="305413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999" y="159568"/>
            <a:ext cx="11466875" cy="403200"/>
          </a:xfrm>
        </p:spPr>
        <p:txBody>
          <a:bodyPr/>
          <a:lstStyle/>
          <a:p>
            <a:r>
              <a:rPr lang="nb-NO" dirty="0"/>
              <a:t>Metode</a:t>
            </a:r>
          </a:p>
        </p:txBody>
      </p:sp>
      <p:sp>
        <p:nvSpPr>
          <p:cNvPr id="9" name="Content Placeholder 1">
            <a:extLst>
              <a:ext uri="{FF2B5EF4-FFF2-40B4-BE49-F238E27FC236}">
                <a16:creationId xmlns:a16="http://schemas.microsoft.com/office/drawing/2014/main" id="{60A223F2-5638-4E79-97BA-B2E32F271CB9}"/>
              </a:ext>
            </a:extLst>
          </p:cNvPr>
          <p:cNvSpPr>
            <a:spLocks noGrp="1"/>
          </p:cNvSpPr>
          <p:nvPr>
            <p:ph sz="quarter" idx="14"/>
          </p:nvPr>
        </p:nvSpPr>
        <p:spPr>
          <a:xfrm>
            <a:off x="359999" y="1299990"/>
            <a:ext cx="11466000" cy="4842017"/>
          </a:xfrm>
        </p:spPr>
        <p:txBody>
          <a:bodyPr/>
          <a:lstStyle/>
          <a:p>
            <a:pPr marL="285750" indent="-285750" algn="just">
              <a:spcBef>
                <a:spcPts val="600"/>
              </a:spcBef>
              <a:buFont typeface="Wingdings" panose="05000000000000000000" pitchFamily="2" charset="2"/>
              <a:buChar char="§"/>
            </a:pPr>
            <a:r>
              <a:rPr lang="nb-NO" sz="1400" dirty="0"/>
              <a:t>Digitalmålingen baserer seg fra januar 2021 på tekniske trafikkmålinger fra Kilkaya, med målekoder for nettsider og applikasjoner (apper) for mobil, PC/ Mac, nettbrett og eAvis. Løsningen inkluderer kun nettsteder som benytter MBL-scriptet. </a:t>
            </a:r>
            <a:r>
              <a:rPr lang="nb-NO" sz="1400" dirty="0">
                <a:hlinkClick r:id="rId2">
                  <a:extLst>
                    <a:ext uri="{A12FA001-AC4F-418D-AE19-62706E023703}">
                      <ahyp:hlinkClr xmlns:ahyp="http://schemas.microsoft.com/office/drawing/2018/hyperlinkcolor" val="tx"/>
                    </a:ext>
                  </a:extLst>
                </a:hlinkClick>
              </a:rPr>
              <a:t>Medietall.no</a:t>
            </a:r>
            <a:r>
              <a:rPr lang="nb-NO" sz="1400" dirty="0"/>
              <a:t>, som driftes av MBL, rapporterer både tekniske trafikktall fra Kilkaya og persontall fra Kantar Media. Bytte av teknisk plattform kan i en overgangsperiode gi utslag i lavere digitale persontall. </a:t>
            </a:r>
          </a:p>
          <a:p>
            <a:pPr marL="285750" indent="-285750" algn="just">
              <a:spcBef>
                <a:spcPts val="600"/>
              </a:spcBef>
              <a:buFont typeface="Wingdings" panose="05000000000000000000" pitchFamily="2" charset="2"/>
              <a:buChar char="§"/>
            </a:pPr>
            <a:r>
              <a:rPr lang="nb-NO" sz="1400" dirty="0"/>
              <a:t>Metodejustering i kalibreringsgrunnlaget for PC, fra Q1 2024 (gjelder ikke mobil og nettbrett). Unike nettlesere, sesjoner og sidevisninger telles kun ved registrert aktivitet. Justeringen gjennomføres som et ledd i et kontinuerlig arbeid med å forbedre målingene, og hensikten er å sikre at det ikke telles trafikk som ikke er generert av faktiske personer. Endringen medfører i snitt en reduksjonen av unike nettlesere på 7 % for PC. </a:t>
            </a:r>
          </a:p>
          <a:p>
            <a:pPr marL="285750" indent="-285750" algn="just">
              <a:spcBef>
                <a:spcPts val="600"/>
              </a:spcBef>
              <a:buFont typeface="Wingdings" panose="05000000000000000000" pitchFamily="2" charset="2"/>
              <a:buChar char="§"/>
            </a:pPr>
            <a:r>
              <a:rPr lang="nb-NO" sz="1400" dirty="0"/>
              <a:t>De offisielle daglige dekningstallene for persontall rapporteres fra Kantar Media og bygger på trafikktall fra Kilkaya. Alle nettsteder må være målt både av Kilkaya og i Forbruker &amp; Media (</a:t>
            </a:r>
            <a:r>
              <a:rPr lang="nb-NO" sz="1400" dirty="0">
                <a:hlinkClick r:id="rId3" action="ppaction://hlinkfile">
                  <a:extLst>
                    <a:ext uri="{A12FA001-AC4F-418D-AE19-62706E023703}">
                      <ahyp:hlinkClr xmlns:ahyp="http://schemas.microsoft.com/office/drawing/2018/hyperlinkcolor" val="tx"/>
                    </a:ext>
                  </a:extLst>
                </a:hlinkClick>
              </a:rPr>
              <a:t>F&amp;M</a:t>
            </a:r>
            <a:r>
              <a:rPr lang="nb-NO" sz="1400" dirty="0"/>
              <a:t>) for å kunne rapporteres i F&amp;M. Digitalmålingen er en del av F&amp;M, som er den eneste multimedieundersøkelsen i Norge. F&amp;M gir muligheten til å sammenligne medier med hverandre og å relatere mediedata direkte til folks forbruk, interesser og holdninger. Dette gjør den til det viktigste arbeidsredskapet for reklamebyråer, kommunikasjonsbyråer, mediebyråer, annonsører og medier når markeder og målgrupper skal beskrives, og medier velges for reklamekampanjer.</a:t>
            </a:r>
          </a:p>
          <a:p>
            <a:pPr marL="285750" indent="-285750" algn="just">
              <a:spcBef>
                <a:spcPts val="600"/>
              </a:spcBef>
              <a:buFont typeface="Wingdings" panose="05000000000000000000" pitchFamily="2" charset="2"/>
              <a:buChar char="§"/>
            </a:pPr>
            <a:r>
              <a:rPr lang="nb-NO" sz="1400" dirty="0"/>
              <a:t>Det måles over 1100 enkeltitler i F&amp;M, fordelt på over 300 mediehus. Basert på dette rapporteres dekningstall for over 1700 titler (skriftlige medier, digitale medier, mediekombinasjoner og samkjøringer). Denne gangen måler vi hele 193 nettsteder. Dette illustrerer den store interessen for å bli målt i F&amp;M og rapportert i Kantar Online. Kantar Media har også det siste året registrert økt bruk av analysesoftwaren </a:t>
            </a:r>
            <a:r>
              <a:rPr lang="nb-NO" sz="1400" dirty="0">
                <a:hlinkClick r:id="rId4">
                  <a:extLst>
                    <a:ext uri="{A12FA001-AC4F-418D-AE19-62706E023703}">
                      <ahyp:hlinkClr xmlns:ahyp="http://schemas.microsoft.com/office/drawing/2018/hyperlinkcolor" val="tx"/>
                    </a:ext>
                  </a:extLst>
                </a:hlinkClick>
              </a:rPr>
              <a:t>Kantar Online</a:t>
            </a:r>
            <a:r>
              <a:rPr lang="nb-NO" sz="1400" dirty="0"/>
              <a:t>.</a:t>
            </a:r>
          </a:p>
          <a:p>
            <a:pPr marL="285750" indent="-285750" algn="just">
              <a:spcBef>
                <a:spcPts val="600"/>
              </a:spcBef>
              <a:buFont typeface="Wingdings" panose="05000000000000000000" pitchFamily="2" charset="2"/>
              <a:buChar char="§"/>
            </a:pPr>
            <a:r>
              <a:rPr lang="nb-NO" sz="1400" dirty="0"/>
              <a:t>Digitaltallene i denne rapporten er fra Q1 2025 og blir sammenlignet med Q1 2024.</a:t>
            </a:r>
          </a:p>
          <a:p>
            <a:pPr marL="285750" indent="-285750" algn="just">
              <a:spcBef>
                <a:spcPts val="600"/>
              </a:spcBef>
              <a:buFont typeface="Wingdings" panose="05000000000000000000" pitchFamily="2" charset="2"/>
              <a:buChar char="§"/>
            </a:pPr>
            <a:r>
              <a:rPr lang="nb-NO" sz="1400" dirty="0"/>
              <a:t>For mer informasjon om metoden, besøk </a:t>
            </a:r>
            <a:r>
              <a:rPr lang="nb-NO" sz="1400" dirty="0">
                <a:hlinkClick r:id="rId5">
                  <a:extLst>
                    <a:ext uri="{A12FA001-AC4F-418D-AE19-62706E023703}">
                      <ahyp:hlinkClr xmlns:ahyp="http://schemas.microsoft.com/office/drawing/2018/hyperlinkcolor" val="tx"/>
                    </a:ext>
                  </a:extLst>
                </a:hlinkClick>
              </a:rPr>
              <a:t>Kantar Medias nettsider </a:t>
            </a:r>
            <a:r>
              <a:rPr lang="nb-NO" sz="1400" dirty="0"/>
              <a:t>og MBLs nettsider for </a:t>
            </a:r>
            <a:r>
              <a:rPr lang="nb-NO" sz="1400" dirty="0">
                <a:hlinkClick r:id="rId6">
                  <a:extLst>
                    <a:ext uri="{A12FA001-AC4F-418D-AE19-62706E023703}">
                      <ahyp:hlinkClr xmlns:ahyp="http://schemas.microsoft.com/office/drawing/2018/hyperlinkcolor" val="tx"/>
                    </a:ext>
                  </a:extLst>
                </a:hlinkClick>
              </a:rPr>
              <a:t>Q&amp;A for medieindeksen</a:t>
            </a:r>
            <a:r>
              <a:rPr lang="nb-NO" sz="1400" dirty="0"/>
              <a:t>.</a:t>
            </a:r>
          </a:p>
          <a:p>
            <a:pPr marL="285750" indent="-285750" algn="just">
              <a:spcBef>
                <a:spcPts val="600"/>
              </a:spcBef>
              <a:buFont typeface="Wingdings" panose="05000000000000000000" pitchFamily="2" charset="2"/>
              <a:buChar char="§"/>
            </a:pPr>
            <a:r>
              <a:rPr lang="nb-NO" sz="1400" dirty="0">
                <a:effectLst/>
                <a:ea typeface="Calibri" panose="020F0502020204030204" pitchFamily="34" charset="0"/>
                <a:cs typeface="Aptos" panose="020B0004020202020204" pitchFamily="34" charset="0"/>
              </a:rPr>
              <a:t>Teknisk feil i målingen av Finn.no fra februar, kan ha medført en overrapportering i Q1 2025. </a:t>
            </a:r>
          </a:p>
          <a:p>
            <a:pPr marL="285750" indent="-285750" algn="just">
              <a:spcBef>
                <a:spcPts val="600"/>
              </a:spcBef>
              <a:buFont typeface="Wingdings" panose="05000000000000000000" pitchFamily="2" charset="2"/>
              <a:buChar char="§"/>
            </a:pPr>
            <a:endParaRPr lang="nb-NO" sz="1400" dirty="0"/>
          </a:p>
        </p:txBody>
      </p:sp>
      <p:sp>
        <p:nvSpPr>
          <p:cNvPr id="4" name="Plassholder for lysbildenummer 3">
            <a:extLst>
              <a:ext uri="{FF2B5EF4-FFF2-40B4-BE49-F238E27FC236}">
                <a16:creationId xmlns:a16="http://schemas.microsoft.com/office/drawing/2014/main" id="{E4462BB3-73DE-1559-3473-5DE225EC4681}"/>
              </a:ext>
            </a:extLst>
          </p:cNvPr>
          <p:cNvSpPr>
            <a:spLocks noGrp="1"/>
          </p:cNvSpPr>
          <p:nvPr>
            <p:ph type="sldNum" sz="quarter" idx="10"/>
          </p:nvPr>
        </p:nvSpPr>
        <p:spPr/>
        <p:txBody>
          <a:bodyPr/>
          <a:lstStyle/>
          <a:p>
            <a:fld id="{4034BEE3-566C-4068-A777-C3A4762E861B}" type="slidenum">
              <a:rPr lang="en-GB" smtClean="0"/>
              <a:pPr/>
              <a:t>2</a:t>
            </a:fld>
            <a:endParaRPr lang="en-GB" dirty="0"/>
          </a:p>
        </p:txBody>
      </p:sp>
    </p:spTree>
    <p:extLst>
      <p:ext uri="{BB962C8B-B14F-4D97-AF65-F5344CB8AC3E}">
        <p14:creationId xmlns:p14="http://schemas.microsoft.com/office/powerpoint/2010/main" val="158379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3650" y="51336"/>
            <a:ext cx="11466875" cy="1018704"/>
          </a:xfrm>
        </p:spPr>
        <p:txBody>
          <a:bodyPr/>
          <a:lstStyle/>
          <a:p>
            <a:r>
              <a:rPr lang="nb-NO" dirty="0">
                <a:solidFill>
                  <a:srgbClr val="000000"/>
                </a:solidFill>
              </a:rPr>
              <a:t>Sammendrag:  Digital dekning av norske nettsteder går tilbake med 2,1 %</a:t>
            </a:r>
            <a:endParaRPr lang="nb-NO" i="1" dirty="0">
              <a:solidFill>
                <a:srgbClr val="000000"/>
              </a:solidFill>
            </a:endParaRPr>
          </a:p>
        </p:txBody>
      </p:sp>
      <p:sp>
        <p:nvSpPr>
          <p:cNvPr id="9" name="Content Placeholder 1">
            <a:extLst>
              <a:ext uri="{FF2B5EF4-FFF2-40B4-BE49-F238E27FC236}">
                <a16:creationId xmlns:a16="http://schemas.microsoft.com/office/drawing/2014/main" id="{66D04EDD-8CD5-4A7F-8DC5-900C5E7F1906}"/>
              </a:ext>
            </a:extLst>
          </p:cNvPr>
          <p:cNvSpPr txBox="1">
            <a:spLocks/>
          </p:cNvSpPr>
          <p:nvPr/>
        </p:nvSpPr>
        <p:spPr>
          <a:xfrm>
            <a:off x="431320" y="1709159"/>
            <a:ext cx="11395555" cy="4418176"/>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nb-NO" sz="2000" b="1" dirty="0"/>
              <a:t>Den totale digitale dekningen for norske nettsteder går tilbake med </a:t>
            </a:r>
            <a:r>
              <a:rPr lang="nb-NO" sz="2000" b="1" dirty="0">
                <a:solidFill>
                  <a:srgbClr val="FF0000"/>
                </a:solidFill>
              </a:rPr>
              <a:t>2,1 %</a:t>
            </a:r>
          </a:p>
          <a:p>
            <a:pPr marL="342900" indent="-342900" algn="just">
              <a:spcBef>
                <a:spcPts val="0"/>
              </a:spcBef>
              <a:buFont typeface="Wingdings" panose="05000000000000000000" pitchFamily="2" charset="2"/>
              <a:buChar char="§"/>
            </a:pPr>
            <a:endParaRPr lang="nb-NO" sz="1800" dirty="0">
              <a:highlight>
                <a:srgbClr val="FFFFFF"/>
              </a:highlight>
            </a:endParaRPr>
          </a:p>
          <a:p>
            <a:pPr marL="342900" indent="-342900" algn="just">
              <a:spcBef>
                <a:spcPts val="0"/>
              </a:spcBef>
              <a:buFont typeface="Wingdings" panose="05000000000000000000" pitchFamily="2" charset="2"/>
              <a:buChar char="§"/>
            </a:pPr>
            <a:r>
              <a:rPr lang="nb-NO" sz="1800" dirty="0"/>
              <a:t>Mobil går tilbake med </a:t>
            </a:r>
            <a:r>
              <a:rPr lang="nb-NO" sz="1800" dirty="0">
                <a:solidFill>
                  <a:srgbClr val="FF0000"/>
                </a:solidFill>
              </a:rPr>
              <a:t>1,2 %</a:t>
            </a:r>
            <a:r>
              <a:rPr lang="nb-NO" sz="1800" dirty="0"/>
              <a:t> og nettbrett med </a:t>
            </a:r>
            <a:r>
              <a:rPr lang="nb-NO" sz="1800" dirty="0">
                <a:solidFill>
                  <a:srgbClr val="FF0000"/>
                </a:solidFill>
              </a:rPr>
              <a:t>4,3 %</a:t>
            </a:r>
            <a:r>
              <a:rPr lang="nb-NO" sz="1800" dirty="0"/>
              <a:t>, mens PC går tilbake med </a:t>
            </a:r>
            <a:r>
              <a:rPr lang="nb-NO" sz="1800" dirty="0">
                <a:solidFill>
                  <a:srgbClr val="FF0000"/>
                </a:solidFill>
              </a:rPr>
              <a:t>5,0 %</a:t>
            </a:r>
            <a:r>
              <a:rPr lang="nb-NO" sz="1800" dirty="0"/>
              <a:t>. </a:t>
            </a:r>
            <a:r>
              <a:rPr lang="nb-NO" sz="1800" dirty="0">
                <a:solidFill>
                  <a:schemeClr val="bg2"/>
                </a:solidFill>
              </a:rPr>
              <a:t>*</a:t>
            </a:r>
          </a:p>
          <a:p>
            <a:pPr marL="342900" indent="-342900" algn="just">
              <a:spcBef>
                <a:spcPts val="0"/>
              </a:spcBef>
              <a:buFont typeface="Wingdings" panose="05000000000000000000" pitchFamily="2" charset="2"/>
              <a:buChar char="§"/>
            </a:pPr>
            <a:endParaRPr lang="nb-NO" sz="1800" dirty="0">
              <a:highlight>
                <a:srgbClr val="FFFFFF"/>
              </a:highlight>
            </a:endParaRPr>
          </a:p>
          <a:p>
            <a:pPr marL="342900" indent="-342900" algn="just">
              <a:spcBef>
                <a:spcPts val="0"/>
              </a:spcBef>
              <a:buFont typeface="Wingdings" panose="05000000000000000000" pitchFamily="2" charset="2"/>
              <a:buChar char="§"/>
            </a:pPr>
            <a:r>
              <a:rPr lang="nb-NO" sz="1800" dirty="0">
                <a:highlight>
                  <a:srgbClr val="FFFFFF"/>
                </a:highlight>
              </a:rPr>
              <a:t>Mobil utgjør 74 % av den totale bruken, PC 15 % og nettbrett 11 %.</a:t>
            </a:r>
          </a:p>
          <a:p>
            <a:pPr marL="342900" indent="-342900" algn="just">
              <a:buFont typeface="Wingdings" panose="05000000000000000000" pitchFamily="2" charset="2"/>
              <a:buChar char="§"/>
            </a:pPr>
            <a:r>
              <a:rPr lang="nb-NO" sz="1800" dirty="0">
                <a:highlight>
                  <a:srgbClr val="FFFFFF"/>
                </a:highlight>
              </a:rPr>
              <a:t>Med en samlet </a:t>
            </a:r>
            <a:r>
              <a:rPr lang="nb-NO" sz="1800" dirty="0"/>
              <a:t>digital dekning på 1.951.000 personer er VG Norges desidert største redaksjonelle nettsted. Deretter følger NRK </a:t>
            </a:r>
            <a:r>
              <a:rPr lang="nb-NO" sz="1800" dirty="0">
                <a:highlight>
                  <a:srgbClr val="FFFFFF"/>
                </a:highlight>
              </a:rPr>
              <a:t>med 1.444.000, Dagbladet med 1.116.000 personer og TV 2 med 931.000 daglige brukere. </a:t>
            </a:r>
          </a:p>
          <a:p>
            <a:pPr marL="342900" indent="-342900">
              <a:buFont typeface="Wingdings" panose="05000000000000000000" pitchFamily="2" charset="2"/>
              <a:buChar char="§"/>
            </a:pPr>
            <a:r>
              <a:rPr lang="nb-NO" sz="1800" dirty="0">
                <a:highlight>
                  <a:srgbClr val="FFFFFF"/>
                </a:highlight>
              </a:rPr>
              <a:t>Schibsted er Norges største kommersielle samkjøring på digitalt og papir med hele 3.068.000 personer. Deretter følger DIAR (2.457.000), Amedia (2.058.000) og Aller Media (1.904.000). </a:t>
            </a:r>
          </a:p>
          <a:p>
            <a:pPr marL="342900" indent="-342900">
              <a:buFont typeface="Wingdings" panose="05000000000000000000" pitchFamily="2" charset="2"/>
              <a:buChar char="§"/>
            </a:pPr>
            <a:endParaRPr lang="nb-NO" sz="1800" dirty="0">
              <a:highlight>
                <a:srgbClr val="FFFFFF"/>
              </a:highlight>
            </a:endParaRPr>
          </a:p>
        </p:txBody>
      </p:sp>
      <p:sp>
        <p:nvSpPr>
          <p:cNvPr id="5" name="Plassholder for tekst 10">
            <a:extLst>
              <a:ext uri="{FF2B5EF4-FFF2-40B4-BE49-F238E27FC236}">
                <a16:creationId xmlns:a16="http://schemas.microsoft.com/office/drawing/2014/main" id="{D93D89A3-2F29-41E1-B0B7-49487DEC0A5C}"/>
              </a:ext>
            </a:extLst>
          </p:cNvPr>
          <p:cNvSpPr txBox="1">
            <a:spLocks/>
          </p:cNvSpPr>
          <p:nvPr>
            <p:custDataLst>
              <p:tags r:id="rId1"/>
            </p:custDataLst>
          </p:nvPr>
        </p:nvSpPr>
        <p:spPr>
          <a:xfrm>
            <a:off x="2327488" y="6408671"/>
            <a:ext cx="8084552"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latin typeface="+mj-lt"/>
              </a:rPr>
              <a:t>Kilde</a:t>
            </a:r>
            <a:r>
              <a:rPr lang="nb-NO" sz="1000" dirty="0">
                <a:solidFill>
                  <a:schemeClr val="bg1">
                    <a:lumMod val="50000"/>
                  </a:schemeClr>
                </a:solidFill>
                <a:latin typeface="+mj-lt"/>
              </a:rPr>
              <a:t>:  Kantar Forbruker &amp; Media (Kantar Online 12 år+). </a:t>
            </a:r>
            <a:r>
              <a:rPr lang="nb-NO" sz="1000" dirty="0">
                <a:solidFill>
                  <a:schemeClr val="bg2"/>
                </a:solidFill>
                <a:latin typeface="+mj-lt"/>
              </a:rPr>
              <a:t> * </a:t>
            </a:r>
            <a:r>
              <a:rPr lang="nb-NO" sz="800" dirty="0">
                <a:solidFill>
                  <a:schemeClr val="bg1">
                    <a:lumMod val="50000"/>
                  </a:schemeClr>
                </a:solidFill>
                <a:highlight>
                  <a:srgbClr val="FFFFFF"/>
                </a:highlight>
                <a:latin typeface="+mj-lt"/>
              </a:rPr>
              <a:t>Metodejustering i kalibreringsgrunnlaget for PC, fra Q1 2024 (gjelder ikke mobil og nettbrett): Unike nettlesere, sesjoner og sidevisninger telles kun ved registrert aktivitet. Justeringen gjennomføres som et ledd i et kontinuerlig arbeid med å forbedre målingene, og hensikten er å sikre at trafikk som ikke er generert av faktiske personer ikke skal telle med. Endringen medfører i snitt en reduksjon av unike nettlesere på 7 % for PC. </a:t>
            </a:r>
            <a:endParaRPr lang="nb-NO" sz="800" dirty="0">
              <a:solidFill>
                <a:schemeClr val="bg1">
                  <a:lumMod val="50000"/>
                </a:schemeClr>
              </a:solidFill>
              <a:highlight>
                <a:srgbClr val="FFFF00"/>
              </a:highlight>
              <a:latin typeface="+mj-lt"/>
            </a:endParaRPr>
          </a:p>
        </p:txBody>
      </p:sp>
      <p:pic>
        <p:nvPicPr>
          <p:cNvPr id="6" name="Picture 5">
            <a:extLst>
              <a:ext uri="{FF2B5EF4-FFF2-40B4-BE49-F238E27FC236}">
                <a16:creationId xmlns:a16="http://schemas.microsoft.com/office/drawing/2014/main" id="{D8855162-33C0-446C-8220-C4662D490E24}"/>
              </a:ext>
            </a:extLst>
          </p:cNvPr>
          <p:cNvPicPr>
            <a:picLocks noChangeAspect="1"/>
          </p:cNvPicPr>
          <p:nvPr/>
        </p:nvPicPr>
        <p:blipFill>
          <a:blip r:embed="rId3"/>
          <a:stretch>
            <a:fillRect/>
          </a:stretch>
        </p:blipFill>
        <p:spPr>
          <a:xfrm>
            <a:off x="10783101" y="6166744"/>
            <a:ext cx="672713" cy="685877"/>
          </a:xfrm>
          <a:prstGeom prst="rect">
            <a:avLst/>
          </a:prstGeom>
        </p:spPr>
      </p:pic>
      <p:sp>
        <p:nvSpPr>
          <p:cNvPr id="3" name="Plassholder for lysbildenummer 2">
            <a:extLst>
              <a:ext uri="{FF2B5EF4-FFF2-40B4-BE49-F238E27FC236}">
                <a16:creationId xmlns:a16="http://schemas.microsoft.com/office/drawing/2014/main" id="{86E8ABDC-BC6D-B902-8053-A7CF334C6E74}"/>
              </a:ext>
            </a:extLst>
          </p:cNvPr>
          <p:cNvSpPr>
            <a:spLocks noGrp="1"/>
          </p:cNvSpPr>
          <p:nvPr>
            <p:ph type="sldNum" sz="quarter" idx="4"/>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1679959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ssholder for tekst 10">
            <a:extLst>
              <a:ext uri="{FF2B5EF4-FFF2-40B4-BE49-F238E27FC236}">
                <a16:creationId xmlns:a16="http://schemas.microsoft.com/office/drawing/2014/main" id="{48DFD032-F659-4606-A767-4A4608260B4A}"/>
              </a:ext>
            </a:extLst>
          </p:cNvPr>
          <p:cNvSpPr txBox="1">
            <a:spLocks/>
          </p:cNvSpPr>
          <p:nvPr>
            <p:custDataLst>
              <p:tags r:id="rId1"/>
            </p:custDataLst>
          </p:nvPr>
        </p:nvSpPr>
        <p:spPr>
          <a:xfrm>
            <a:off x="2073561" y="6493829"/>
            <a:ext cx="9425961"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900" u="sng" dirty="0">
                <a:solidFill>
                  <a:schemeClr val="bg1">
                    <a:lumMod val="50000"/>
                  </a:schemeClr>
                </a:solidFill>
                <a:latin typeface="+mn-lt"/>
              </a:rPr>
              <a:t>Kilde</a:t>
            </a:r>
            <a:r>
              <a:rPr lang="nb-NO" sz="900" dirty="0">
                <a:solidFill>
                  <a:schemeClr val="bg1">
                    <a:lumMod val="50000"/>
                  </a:schemeClr>
                </a:solidFill>
                <a:latin typeface="+mn-lt"/>
              </a:rPr>
              <a:t>:  Kantar Forbruker &amp; Media (Kantar Online 12 </a:t>
            </a:r>
            <a:r>
              <a:rPr lang="nb-NO" sz="900" dirty="0">
                <a:solidFill>
                  <a:schemeClr val="bg1">
                    <a:lumMod val="50000"/>
                  </a:schemeClr>
                </a:solidFill>
                <a:highlight>
                  <a:srgbClr val="FFFFFF"/>
                </a:highlight>
                <a:latin typeface="+mn-lt"/>
              </a:rPr>
              <a:t>år+). eAviser inngår for avisene.</a:t>
            </a:r>
          </a:p>
          <a:p>
            <a:pPr marL="0" indent="0">
              <a:spcBef>
                <a:spcPct val="0"/>
              </a:spcBef>
              <a:buNone/>
            </a:pPr>
            <a:r>
              <a:rPr lang="nb-NO" sz="900" dirty="0">
                <a:solidFill>
                  <a:schemeClr val="bg1">
                    <a:lumMod val="50000"/>
                  </a:schemeClr>
                </a:solidFill>
                <a:latin typeface="+mn-lt"/>
              </a:rPr>
              <a:t>           Kilkaya leverer de tekniske målingene fra 2021, og de er ikke direkte sammenlignbare med tidligere år. Se også Q&amp;A: </a:t>
            </a:r>
            <a:r>
              <a:rPr lang="nb-NO" sz="900" dirty="0">
                <a:solidFill>
                  <a:schemeClr val="bg1">
                    <a:lumMod val="50000"/>
                  </a:schemeClr>
                </a:solidFill>
                <a:latin typeface="+mn-lt"/>
                <a:hlinkClick r:id="rId4">
                  <a:extLst>
                    <a:ext uri="{A12FA001-AC4F-418D-AE19-62706E023703}">
                      <ahyp:hlinkClr xmlns:ahyp="http://schemas.microsoft.com/office/drawing/2018/hyperlinkcolor" val="tx"/>
                    </a:ext>
                  </a:extLst>
                </a:hlinkClick>
              </a:rPr>
              <a:t>Medieindeksen</a:t>
            </a:r>
            <a:r>
              <a:rPr lang="nb-NO" sz="900" dirty="0">
                <a:solidFill>
                  <a:schemeClr val="bg1">
                    <a:lumMod val="50000"/>
                  </a:schemeClr>
                </a:solidFill>
                <a:latin typeface="+mn-lt"/>
                <a:hlinkClick r:id="rId5">
                  <a:extLst>
                    <a:ext uri="{A12FA001-AC4F-418D-AE19-62706E023703}">
                      <ahyp:hlinkClr xmlns:ahyp="http://schemas.microsoft.com/office/drawing/2018/hyperlinkcolor" val="tx"/>
                    </a:ext>
                  </a:extLst>
                </a:hlinkClick>
              </a:rPr>
              <a:t>.</a:t>
            </a:r>
          </a:p>
          <a:p>
            <a:pPr marL="0" indent="0">
              <a:spcBef>
                <a:spcPct val="0"/>
              </a:spcBef>
              <a:buNone/>
            </a:pPr>
            <a:r>
              <a:rPr lang="nb-NO" sz="900" dirty="0">
                <a:solidFill>
                  <a:schemeClr val="bg1">
                    <a:lumMod val="50000"/>
                  </a:schemeClr>
                </a:solidFill>
                <a:latin typeface="+mn-lt"/>
              </a:rPr>
              <a:t>        </a:t>
            </a:r>
            <a:endParaRPr lang="nb-NO" sz="900" dirty="0">
              <a:solidFill>
                <a:schemeClr val="bg1">
                  <a:lumMod val="50000"/>
                </a:schemeClr>
              </a:solidFill>
              <a:latin typeface="+mn-lt"/>
              <a:hlinkClick r:id="rId5">
                <a:extLst>
                  <a:ext uri="{A12FA001-AC4F-418D-AE19-62706E023703}">
                    <ahyp:hlinkClr xmlns:ahyp="http://schemas.microsoft.com/office/drawing/2018/hyperlinkcolor" val="tx"/>
                  </a:ext>
                </a:extLst>
              </a:hlinkClick>
            </a:endParaRPr>
          </a:p>
        </p:txBody>
      </p:sp>
      <p:graphicFrame>
        <p:nvGraphicFramePr>
          <p:cNvPr id="9" name="Plassholder for innhold 4"/>
          <p:cNvGraphicFramePr>
            <a:graphicFrameLocks noGrp="1"/>
          </p:cNvGraphicFramePr>
          <p:nvPr>
            <p:ph sz="quarter" idx="4294967295"/>
            <p:extLst>
              <p:ext uri="{D42A27DB-BD31-4B8C-83A1-F6EECF244321}">
                <p14:modId xmlns:p14="http://schemas.microsoft.com/office/powerpoint/2010/main" val="3415374543"/>
              </p:ext>
            </p:extLst>
          </p:nvPr>
        </p:nvGraphicFramePr>
        <p:xfrm>
          <a:off x="324466" y="1189702"/>
          <a:ext cx="11502409" cy="4935795"/>
        </p:xfrm>
        <a:graphic>
          <a:graphicData uri="http://schemas.openxmlformats.org/drawingml/2006/chart">
            <c:chart xmlns:c="http://schemas.openxmlformats.org/drawingml/2006/chart" xmlns:r="http://schemas.openxmlformats.org/officeDocument/2006/relationships" r:id="rId6"/>
          </a:graphicData>
        </a:graphic>
      </p:graphicFrame>
      <p:sp>
        <p:nvSpPr>
          <p:cNvPr id="12" name="Tittel 1">
            <a:extLst>
              <a:ext uri="{FF2B5EF4-FFF2-40B4-BE49-F238E27FC236}">
                <a16:creationId xmlns:a16="http://schemas.microsoft.com/office/drawing/2014/main" id="{2B22FA45-0782-4CEC-9B79-298E60561E65}"/>
              </a:ext>
            </a:extLst>
          </p:cNvPr>
          <p:cNvSpPr>
            <a:spLocks noGrp="1"/>
          </p:cNvSpPr>
          <p:nvPr>
            <p:ph type="title"/>
          </p:nvPr>
        </p:nvSpPr>
        <p:spPr>
          <a:xfrm>
            <a:off x="324466" y="121537"/>
            <a:ext cx="11705664" cy="885824"/>
          </a:xfrm>
        </p:spPr>
        <p:txBody>
          <a:bodyPr/>
          <a:lstStyle/>
          <a:p>
            <a:r>
              <a:rPr lang="nb-NO" dirty="0">
                <a:solidFill>
                  <a:srgbClr val="000000"/>
                </a:solidFill>
              </a:rPr>
              <a:t>Utviklingen for de største redaksjonelle mediene digitalt totalt</a:t>
            </a:r>
            <a:br>
              <a:rPr lang="nb-NO" dirty="0">
                <a:solidFill>
                  <a:srgbClr val="000000"/>
                </a:solidFill>
              </a:rPr>
            </a:br>
            <a:br>
              <a:rPr lang="nb-NO" dirty="0">
                <a:solidFill>
                  <a:srgbClr val="000000"/>
                </a:solidFill>
              </a:rPr>
            </a:br>
            <a:r>
              <a:rPr lang="nb-NO" sz="1800" b="0" dirty="0">
                <a:solidFill>
                  <a:schemeClr val="bg1">
                    <a:lumMod val="50000"/>
                  </a:schemeClr>
                </a:solidFill>
              </a:rPr>
              <a:t>Daglig dekning (tall i tusen)</a:t>
            </a:r>
            <a:endParaRPr lang="nb-NO" b="0" i="1" dirty="0">
              <a:solidFill>
                <a:schemeClr val="bg1">
                  <a:lumMod val="50000"/>
                </a:schemeClr>
              </a:solidFill>
            </a:endParaRPr>
          </a:p>
        </p:txBody>
      </p:sp>
      <p:sp>
        <p:nvSpPr>
          <p:cNvPr id="3" name="Plassholder for lysbildenummer 2">
            <a:extLst>
              <a:ext uri="{FF2B5EF4-FFF2-40B4-BE49-F238E27FC236}">
                <a16:creationId xmlns:a16="http://schemas.microsoft.com/office/drawing/2014/main" id="{F0243F2D-50FD-2A25-E10B-D80F71AE0C3D}"/>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247853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0604" y="90802"/>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nettsteder totalt digitalt </a:t>
            </a:r>
            <a:r>
              <a:rPr lang="nb-NO" sz="2400" b="1" dirty="0">
                <a:solidFill>
                  <a:srgbClr val="000000"/>
                </a:solidFill>
                <a:highlight>
                  <a:srgbClr val="FFFFFF"/>
                </a:highlight>
                <a:cs typeface="Arial" charset="0"/>
              </a:rPr>
              <a:t>(1) </a:t>
            </a:r>
          </a:p>
          <a:p>
            <a:pPr defTabSz="762000"/>
            <a:r>
              <a:rPr lang="nb-NO" sz="2000" dirty="0">
                <a:solidFill>
                  <a:schemeClr val="bg1">
                    <a:lumMod val="50000"/>
                  </a:schemeClr>
                </a:solidFill>
                <a:highlight>
                  <a:srgbClr val="FFFFFF"/>
                </a:highlight>
              </a:rPr>
              <a:t>Daglig dekning</a:t>
            </a:r>
            <a:endParaRPr lang="nb-NO" sz="2000" dirty="0">
              <a:solidFill>
                <a:srgbClr val="000000"/>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2701809095"/>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8649" y="5482068"/>
            <a:ext cx="1210588" cy="307777"/>
          </a:xfrm>
          <a:prstGeom prst="rect">
            <a:avLst/>
          </a:prstGeom>
          <a:noFill/>
        </p:spPr>
        <p:txBody>
          <a:bodyPr wrap="none">
            <a:spAutoFit/>
          </a:bodyPr>
          <a:lstStyle/>
          <a:p>
            <a:pPr>
              <a:defRPr/>
            </a:pPr>
            <a:r>
              <a:rPr lang="nb-NO" sz="1400" dirty="0">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926476" y="42562"/>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a:extLst>
              <a:ext uri="{FF2B5EF4-FFF2-40B4-BE49-F238E27FC236}">
                <a16:creationId xmlns:a16="http://schemas.microsoft.com/office/drawing/2014/main" id="{78ABB7C9-B089-46E1-BFCF-CB814354C6E8}"/>
              </a:ext>
            </a:extLst>
          </p:cNvPr>
          <p:cNvSpPr txBox="1">
            <a:spLocks/>
          </p:cNvSpPr>
          <p:nvPr>
            <p:custDataLst>
              <p:tags r:id="rId1"/>
            </p:custDataLst>
          </p:nvPr>
        </p:nvSpPr>
        <p:spPr>
          <a:xfrm>
            <a:off x="2194288" y="6517620"/>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tx1"/>
                </a:solidFill>
                <a:highlight>
                  <a:srgbClr val="FFFFFF"/>
                </a:highlight>
                <a:latin typeface="+mj-lt"/>
                <a:cs typeface="+mn-cs"/>
              </a:rPr>
              <a:t>Kilde</a:t>
            </a:r>
            <a:r>
              <a:rPr lang="nb-NO" sz="1000" dirty="0">
                <a:solidFill>
                  <a:schemeClr val="tx1"/>
                </a:solidFill>
                <a:highlight>
                  <a:srgbClr val="FFFFFF"/>
                </a:highlight>
                <a:latin typeface="+mj-lt"/>
                <a:cs typeface="+mn-cs"/>
              </a:rPr>
              <a:t>:  Kantar Forbruker &amp; Media (Kantar Online 12 år+). eAviser inngår for avisene.</a:t>
            </a:r>
          </a:p>
          <a:p>
            <a:pPr marL="0" indent="0">
              <a:spcBef>
                <a:spcPct val="0"/>
              </a:spcBef>
              <a:buNone/>
            </a:pPr>
            <a:endParaRPr lang="nb-NO" sz="1000" dirty="0">
              <a:solidFill>
                <a:schemeClr val="tx1"/>
              </a:solidFill>
              <a:highlight>
                <a:srgbClr val="FFFFFF"/>
              </a:highlight>
              <a:latin typeface="+mj-lt"/>
              <a:cs typeface="+mn-cs"/>
            </a:endParaRPr>
          </a:p>
          <a:p>
            <a:pPr marL="0" indent="0">
              <a:spcBef>
                <a:spcPct val="0"/>
              </a:spcBef>
              <a:buNone/>
            </a:pPr>
            <a:r>
              <a:rPr lang="nb-NO" sz="1400" b="1" dirty="0">
                <a:solidFill>
                  <a:srgbClr val="FF0000"/>
                </a:solidFill>
                <a:highlight>
                  <a:srgbClr val="FFFFFF"/>
                </a:highlight>
                <a:latin typeface="+mj-lt"/>
                <a:cs typeface="+mn-cs"/>
              </a:rPr>
              <a:t>*</a:t>
            </a:r>
            <a:r>
              <a:rPr lang="nb-NO" sz="1100" b="1" dirty="0">
                <a:solidFill>
                  <a:srgbClr val="FF0000"/>
                </a:solidFill>
                <a:highlight>
                  <a:srgbClr val="FFFFFF"/>
                </a:highlight>
                <a:latin typeface="+mj-lt"/>
                <a:cs typeface="+mn-cs"/>
              </a:rPr>
              <a:t> </a:t>
            </a:r>
            <a:r>
              <a:rPr lang="nb-NO" sz="1000" dirty="0">
                <a:solidFill>
                  <a:schemeClr val="tx1"/>
                </a:solidFill>
                <a:highlight>
                  <a:srgbClr val="FFFFFF"/>
                </a:highlight>
                <a:latin typeface="+mj-lt"/>
                <a:cs typeface="+mn-cs"/>
              </a:rPr>
              <a:t>Teknisk feil i målingen av Finn.no fra februar, kan ha medført en overrapportering i Q1 2025.</a:t>
            </a:r>
          </a:p>
          <a:p>
            <a:pPr marL="0" indent="0">
              <a:spcBef>
                <a:spcPct val="0"/>
              </a:spcBef>
              <a:buNone/>
            </a:pPr>
            <a:endParaRPr lang="nb-NO" sz="1000" dirty="0">
              <a:solidFill>
                <a:schemeClr val="tx1"/>
              </a:solidFill>
              <a:highlight>
                <a:srgbClr val="FFFFFF"/>
              </a:highlight>
              <a:latin typeface="+mj-lt"/>
              <a:cs typeface="+mn-cs"/>
            </a:endParaRPr>
          </a:p>
          <a:p>
            <a:pPr marL="0" indent="0">
              <a:spcBef>
                <a:spcPct val="0"/>
              </a:spcBef>
              <a:buNone/>
            </a:pPr>
            <a:endParaRPr lang="nb-NO" sz="1000" dirty="0">
              <a:solidFill>
                <a:schemeClr val="tx1"/>
              </a:solidFill>
              <a:latin typeface="+mn-lt"/>
            </a:endParaRPr>
          </a:p>
        </p:txBody>
      </p:sp>
      <p:sp>
        <p:nvSpPr>
          <p:cNvPr id="3" name="Plassholder for lysbildenummer 2">
            <a:extLst>
              <a:ext uri="{FF2B5EF4-FFF2-40B4-BE49-F238E27FC236}">
                <a16:creationId xmlns:a16="http://schemas.microsoft.com/office/drawing/2014/main" id="{3B68B6D7-D793-7D6F-3DEF-0BD89E19F4FB}"/>
              </a:ext>
            </a:extLst>
          </p:cNvPr>
          <p:cNvSpPr>
            <a:spLocks noGrp="1"/>
          </p:cNvSpPr>
          <p:nvPr>
            <p:ph type="sldNum" sz="quarter" idx="10"/>
          </p:nvPr>
        </p:nvSpPr>
        <p:spPr/>
        <p:txBody>
          <a:bodyPr/>
          <a:lstStyle/>
          <a:p>
            <a:fld id="{4034BEE3-566C-4068-A777-C3A4762E861B}" type="slidenum">
              <a:rPr lang="en-GB" smtClean="0"/>
              <a:pPr/>
              <a:t>5</a:t>
            </a:fld>
            <a:endParaRPr lang="en-GB" dirty="0"/>
          </a:p>
        </p:txBody>
      </p:sp>
      <p:sp>
        <p:nvSpPr>
          <p:cNvPr id="12" name="TekstSylinder 11">
            <a:extLst>
              <a:ext uri="{FF2B5EF4-FFF2-40B4-BE49-F238E27FC236}">
                <a16:creationId xmlns:a16="http://schemas.microsoft.com/office/drawing/2014/main" id="{7673A401-B4D2-4BD5-6AB1-537C83241BEA}"/>
              </a:ext>
            </a:extLst>
          </p:cNvPr>
          <p:cNvSpPr txBox="1"/>
          <p:nvPr/>
        </p:nvSpPr>
        <p:spPr>
          <a:xfrm>
            <a:off x="1849045" y="2459382"/>
            <a:ext cx="690485" cy="369332"/>
          </a:xfrm>
          <a:prstGeom prst="rect">
            <a:avLst/>
          </a:prstGeom>
          <a:noFill/>
        </p:spPr>
        <p:txBody>
          <a:bodyPr wrap="square">
            <a:spAutoFit/>
          </a:bodyPr>
          <a:lstStyle/>
          <a:p>
            <a:r>
              <a:rPr lang="nb-NO" sz="1800" b="1" dirty="0">
                <a:solidFill>
                  <a:srgbClr val="FF0000"/>
                </a:solidFill>
                <a:highlight>
                  <a:srgbClr val="FFFFFF"/>
                </a:highlight>
                <a:latin typeface="+mj-lt"/>
                <a:cs typeface="+mn-cs"/>
              </a:rPr>
              <a:t>* </a:t>
            </a:r>
            <a:endParaRPr lang="en-GB" dirty="0"/>
          </a:p>
        </p:txBody>
      </p:sp>
    </p:spTree>
    <p:extLst>
      <p:ext uri="{BB962C8B-B14F-4D97-AF65-F5344CB8AC3E}">
        <p14:creationId xmlns:p14="http://schemas.microsoft.com/office/powerpoint/2010/main" val="148447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55107" y="103423"/>
            <a:ext cx="11836892" cy="639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nettsteder totalt digitalt </a:t>
            </a:r>
            <a:r>
              <a:rPr lang="nb-NO" sz="2400" b="1" dirty="0">
                <a:solidFill>
                  <a:srgbClr val="000000"/>
                </a:solidFill>
                <a:highlight>
                  <a:srgbClr val="FFFFFF"/>
                </a:highlight>
                <a:cs typeface="Arial" charset="0"/>
              </a:rPr>
              <a:t>(2) </a:t>
            </a:r>
          </a:p>
          <a:p>
            <a:pPr defTabSz="762000"/>
            <a:r>
              <a:rPr lang="nb-NO" sz="2000" dirty="0">
                <a:solidFill>
                  <a:schemeClr val="bg1">
                    <a:lumMod val="50000"/>
                  </a:schemeClr>
                </a:solidFill>
                <a:highlight>
                  <a:srgbClr val="FFFFFF"/>
                </a:highlight>
              </a:rPr>
              <a:t>Daglig dekning</a:t>
            </a:r>
            <a:endParaRPr lang="nb-NO" sz="2000" dirty="0">
              <a:solidFill>
                <a:srgbClr val="000000"/>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2869761638"/>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8649" y="5482068"/>
            <a:ext cx="1210588" cy="307777"/>
          </a:xfrm>
          <a:prstGeom prst="rect">
            <a:avLst/>
          </a:prstGeom>
          <a:noFill/>
        </p:spPr>
        <p:txBody>
          <a:bodyPr wrap="none">
            <a:spAutoFit/>
          </a:bodyPr>
          <a:lstStyle/>
          <a:p>
            <a:pPr>
              <a:defRPr/>
            </a:pPr>
            <a:r>
              <a:rPr lang="nb-NO" sz="1400" dirty="0">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926476" y="42562"/>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1" name="Plassholder for tekst 10">
            <a:extLst>
              <a:ext uri="{FF2B5EF4-FFF2-40B4-BE49-F238E27FC236}">
                <a16:creationId xmlns:a16="http://schemas.microsoft.com/office/drawing/2014/main" id="{78ABB7C9-B089-46E1-BFCF-CB814354C6E8}"/>
              </a:ext>
            </a:extLst>
          </p:cNvPr>
          <p:cNvSpPr txBox="1">
            <a:spLocks/>
          </p:cNvSpPr>
          <p:nvPr>
            <p:custDataLst>
              <p:tags r:id="rId1"/>
            </p:custDataLst>
          </p:nvPr>
        </p:nvSpPr>
        <p:spPr>
          <a:xfrm>
            <a:off x="2052246" y="6387853"/>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tx1"/>
                </a:solidFill>
                <a:highlight>
                  <a:srgbClr val="FFFFFF"/>
                </a:highlight>
                <a:latin typeface="+mj-lt"/>
                <a:cs typeface="+mn-cs"/>
              </a:rPr>
              <a:t>Kilde</a:t>
            </a:r>
            <a:r>
              <a:rPr lang="nb-NO" sz="1000" dirty="0">
                <a:solidFill>
                  <a:schemeClr val="tx1"/>
                </a:solidFill>
                <a:highlight>
                  <a:srgbClr val="FFFFFF"/>
                </a:highlight>
                <a:latin typeface="+mj-lt"/>
                <a:cs typeface="+mn-cs"/>
              </a:rPr>
              <a:t>:  Kantar Forbruker &amp; Media (Kantar Online 12 år+). eAviser inngår for avisene.</a:t>
            </a:r>
          </a:p>
          <a:p>
            <a:pPr marL="0" indent="0">
              <a:spcBef>
                <a:spcPct val="0"/>
              </a:spcBef>
              <a:buNone/>
            </a:pPr>
            <a:endParaRPr lang="nb-NO" sz="1000" dirty="0">
              <a:solidFill>
                <a:schemeClr val="tx1"/>
              </a:solidFill>
              <a:latin typeface="+mn-lt"/>
            </a:endParaRPr>
          </a:p>
        </p:txBody>
      </p:sp>
      <p:sp>
        <p:nvSpPr>
          <p:cNvPr id="3" name="Plassholder for lysbildenummer 2">
            <a:extLst>
              <a:ext uri="{FF2B5EF4-FFF2-40B4-BE49-F238E27FC236}">
                <a16:creationId xmlns:a16="http://schemas.microsoft.com/office/drawing/2014/main" id="{51B89DBF-E0FE-82DA-4E6E-004A78C23D5A}"/>
              </a:ext>
            </a:extLst>
          </p:cNvPr>
          <p:cNvSpPr>
            <a:spLocks noGrp="1"/>
          </p:cNvSpPr>
          <p:nvPr>
            <p:ph type="sldNum" sz="quarter" idx="10"/>
          </p:nvPr>
        </p:nvSpPr>
        <p:spPr/>
        <p:txBody>
          <a:bodyPr/>
          <a:lstStyle/>
          <a:p>
            <a:fld id="{4034BEE3-566C-4068-A777-C3A4762E861B}" type="slidenum">
              <a:rPr lang="en-GB" smtClean="0"/>
              <a:pPr/>
              <a:t>6</a:t>
            </a:fld>
            <a:endParaRPr lang="en-GB" dirty="0"/>
          </a:p>
        </p:txBody>
      </p:sp>
    </p:spTree>
    <p:extLst>
      <p:ext uri="{BB962C8B-B14F-4D97-AF65-F5344CB8AC3E}">
        <p14:creationId xmlns:p14="http://schemas.microsoft.com/office/powerpoint/2010/main" val="607599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Sylinder 6"/>
          <p:cNvSpPr txBox="1"/>
          <p:nvPr/>
        </p:nvSpPr>
        <p:spPr>
          <a:xfrm>
            <a:off x="10261949" y="5409321"/>
            <a:ext cx="1210588" cy="307777"/>
          </a:xfrm>
          <a:prstGeom prst="rect">
            <a:avLst/>
          </a:prstGeom>
          <a:noFill/>
        </p:spPr>
        <p:txBody>
          <a:bodyPr wrap="none">
            <a:spAutoFit/>
          </a:bodyPr>
          <a:lstStyle/>
          <a:p>
            <a:pPr>
              <a:defRPr/>
            </a:pPr>
            <a:r>
              <a:rPr lang="nb-NO" sz="1400" dirty="0">
                <a:cs typeface="Arial" pitchFamily="34" charset="0"/>
              </a:rPr>
              <a:t>Antall i tusen</a:t>
            </a:r>
          </a:p>
        </p:txBody>
      </p:sp>
      <p:sp>
        <p:nvSpPr>
          <p:cNvPr id="11" name="Plassholder for tekst 10">
            <a:extLst>
              <a:ext uri="{FF2B5EF4-FFF2-40B4-BE49-F238E27FC236}">
                <a16:creationId xmlns:a16="http://schemas.microsoft.com/office/drawing/2014/main" id="{07557211-7AB3-4F6E-8F0C-ADDBB9A29EEC}"/>
              </a:ext>
            </a:extLst>
          </p:cNvPr>
          <p:cNvSpPr txBox="1">
            <a:spLocks/>
          </p:cNvSpPr>
          <p:nvPr>
            <p:custDataLst>
              <p:tags r:id="rId1"/>
            </p:custDataLst>
          </p:nvPr>
        </p:nvSpPr>
        <p:spPr>
          <a:xfrm>
            <a:off x="2088572" y="6478543"/>
            <a:ext cx="8173377"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highlight>
                  <a:srgbClr val="FFFFFF"/>
                </a:highlight>
                <a:latin typeface="+mj-lt"/>
              </a:rPr>
              <a:t>Kilde</a:t>
            </a:r>
            <a:r>
              <a:rPr lang="nb-NO" sz="1000" dirty="0">
                <a:solidFill>
                  <a:schemeClr val="bg1">
                    <a:lumMod val="50000"/>
                  </a:schemeClr>
                </a:solidFill>
                <a:highlight>
                  <a:srgbClr val="FFFFFF"/>
                </a:highlight>
                <a:latin typeface="+mj-lt"/>
              </a:rPr>
              <a:t>:  	Kantar Forbruker &amp; Media (Kantar Online 12 år+).</a:t>
            </a:r>
          </a:p>
          <a:p>
            <a:pPr marL="0" indent="0">
              <a:spcBef>
                <a:spcPct val="0"/>
              </a:spcBef>
              <a:buNone/>
            </a:pPr>
            <a:r>
              <a:rPr lang="nb-NO" sz="1000" dirty="0">
                <a:solidFill>
                  <a:schemeClr val="bg1">
                    <a:lumMod val="50000"/>
                  </a:schemeClr>
                </a:solidFill>
                <a:highlight>
                  <a:srgbClr val="FFFFFF"/>
                </a:highlight>
                <a:latin typeface="+mj-lt"/>
              </a:rPr>
              <a:t>           	</a:t>
            </a:r>
            <a:r>
              <a:rPr lang="nb-NO" sz="1000" dirty="0">
                <a:solidFill>
                  <a:schemeClr val="bg1">
                    <a:lumMod val="50000"/>
                  </a:schemeClr>
                </a:solidFill>
                <a:highlight>
                  <a:srgbClr val="FFFFFF"/>
                </a:highlight>
                <a:latin typeface="+mj-lt"/>
                <a:hlinkClick r:id="rId3">
                  <a:extLst>
                    <a:ext uri="{A12FA001-AC4F-418D-AE19-62706E023703}">
                      <ahyp:hlinkClr xmlns:ahyp="http://schemas.microsoft.com/office/drawing/2018/hyperlinkcolor" val="tx"/>
                    </a:ext>
                  </a:extLst>
                </a:hlinkClick>
              </a:rPr>
              <a:t>Samkjøringsdefinisjoner</a:t>
            </a:r>
            <a:r>
              <a:rPr lang="nb-NO" sz="1000" dirty="0">
                <a:solidFill>
                  <a:schemeClr val="bg1">
                    <a:lumMod val="50000"/>
                  </a:schemeClr>
                </a:solidFill>
                <a:highlight>
                  <a:srgbClr val="FFFFFF"/>
                </a:highlight>
                <a:latin typeface="+mj-lt"/>
              </a:rPr>
              <a:t> ligger på </a:t>
            </a:r>
            <a:r>
              <a:rPr lang="nb-NO" sz="1000" dirty="0">
                <a:solidFill>
                  <a:schemeClr val="bg1">
                    <a:lumMod val="50000"/>
                  </a:schemeClr>
                </a:solidFill>
                <a:highlight>
                  <a:srgbClr val="FFFFFF"/>
                </a:highlight>
                <a:latin typeface="+mj-lt"/>
                <a:hlinkClick r:id="rId4">
                  <a:extLst>
                    <a:ext uri="{A12FA001-AC4F-418D-AE19-62706E023703}">
                      <ahyp:hlinkClr xmlns:ahyp="http://schemas.microsoft.com/office/drawing/2018/hyperlinkcolor" val="tx"/>
                    </a:ext>
                  </a:extLst>
                </a:hlinkClick>
              </a:rPr>
              <a:t>medietall.no. </a:t>
            </a:r>
            <a:r>
              <a:rPr lang="nb-NO" sz="1000" dirty="0">
                <a:solidFill>
                  <a:schemeClr val="bg1">
                    <a:lumMod val="50000"/>
                  </a:schemeClr>
                </a:solidFill>
                <a:highlight>
                  <a:srgbClr val="FFFFFF"/>
                </a:highlight>
                <a:latin typeface="+mj-lt"/>
              </a:rPr>
              <a:t>eAviser inngår for avisene. Noen av samkjøringene kan ha endret definisjoner.</a:t>
            </a:r>
          </a:p>
          <a:p>
            <a:pPr marL="0" indent="0">
              <a:spcBef>
                <a:spcPct val="0"/>
              </a:spcBef>
              <a:buNone/>
            </a:pPr>
            <a:r>
              <a:rPr lang="nb-NO" sz="1000" dirty="0">
                <a:solidFill>
                  <a:schemeClr val="bg1">
                    <a:lumMod val="50000"/>
                  </a:schemeClr>
                </a:solidFill>
                <a:highlight>
                  <a:srgbClr val="FFFFFF"/>
                </a:highlight>
                <a:latin typeface="+mj-lt"/>
              </a:rPr>
              <a:t> </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5"/>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26799" b="27592"/>
          <a:stretch/>
        </p:blipFill>
        <p:spPr bwMode="auto">
          <a:xfrm>
            <a:off x="10839776" y="0"/>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4AAD7F8F-2664-4F95-9364-455143916D9E}"/>
              </a:ext>
            </a:extLst>
          </p:cNvPr>
          <p:cNvSpPr>
            <a:spLocks noChangeArrowheads="1"/>
          </p:cNvSpPr>
          <p:nvPr/>
        </p:nvSpPr>
        <p:spPr bwMode="auto">
          <a:xfrm>
            <a:off x="360605" y="98250"/>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Norges største samkjøringer (papir og digitalt)</a:t>
            </a:r>
          </a:p>
        </p:txBody>
      </p:sp>
      <p:graphicFrame>
        <p:nvGraphicFramePr>
          <p:cNvPr id="2" name="Objekt 3">
            <a:hlinkClick r:id="" action="ppaction://ole?verb=0"/>
            <a:extLst>
              <a:ext uri="{FF2B5EF4-FFF2-40B4-BE49-F238E27FC236}">
                <a16:creationId xmlns:a16="http://schemas.microsoft.com/office/drawing/2014/main" id="{52BBA8BF-8646-A2B8-706A-97DE89359ECB}"/>
              </a:ext>
            </a:extLst>
          </p:cNvPr>
          <p:cNvGraphicFramePr>
            <a:graphicFrameLocks/>
          </p:cNvGraphicFramePr>
          <p:nvPr>
            <p:extLst>
              <p:ext uri="{D42A27DB-BD31-4B8C-83A1-F6EECF244321}">
                <p14:modId xmlns:p14="http://schemas.microsoft.com/office/powerpoint/2010/main" val="667030724"/>
              </p:ext>
            </p:extLst>
          </p:nvPr>
        </p:nvGraphicFramePr>
        <p:xfrm>
          <a:off x="242276" y="1140902"/>
          <a:ext cx="11718075" cy="5012149"/>
        </p:xfrm>
        <a:graphic>
          <a:graphicData uri="http://schemas.openxmlformats.org/drawingml/2006/chart">
            <c:chart xmlns:c="http://schemas.openxmlformats.org/drawingml/2006/chart" xmlns:r="http://schemas.openxmlformats.org/officeDocument/2006/relationships" r:id="rId7"/>
          </a:graphicData>
        </a:graphic>
      </p:graphicFrame>
      <p:sp>
        <p:nvSpPr>
          <p:cNvPr id="4" name="Plassholder for lysbildenummer 3">
            <a:extLst>
              <a:ext uri="{FF2B5EF4-FFF2-40B4-BE49-F238E27FC236}">
                <a16:creationId xmlns:a16="http://schemas.microsoft.com/office/drawing/2014/main" id="{6B4C2316-68DC-2DCE-04FB-3FC668B41CF5}"/>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4068356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ssholder for innhold 4">
            <a:extLst>
              <a:ext uri="{FF2B5EF4-FFF2-40B4-BE49-F238E27FC236}">
                <a16:creationId xmlns:a16="http://schemas.microsoft.com/office/drawing/2014/main" id="{C4F5566A-B9EB-40FD-92CF-9ADFF115D17D}"/>
              </a:ext>
            </a:extLst>
          </p:cNvPr>
          <p:cNvGraphicFramePr>
            <a:graphicFrameLocks/>
          </p:cNvGraphicFramePr>
          <p:nvPr>
            <p:extLst>
              <p:ext uri="{D42A27DB-BD31-4B8C-83A1-F6EECF244321}">
                <p14:modId xmlns:p14="http://schemas.microsoft.com/office/powerpoint/2010/main" val="2764332831"/>
              </p:ext>
            </p:extLst>
          </p:nvPr>
        </p:nvGraphicFramePr>
        <p:xfrm>
          <a:off x="324466" y="1189702"/>
          <a:ext cx="11502409" cy="4935795"/>
        </p:xfrm>
        <a:graphic>
          <a:graphicData uri="http://schemas.openxmlformats.org/drawingml/2006/chart">
            <c:chart xmlns:c="http://schemas.openxmlformats.org/drawingml/2006/chart" xmlns:r="http://schemas.openxmlformats.org/officeDocument/2006/relationships" r:id="rId4"/>
          </a:graphicData>
        </a:graphic>
      </p:graphicFrame>
      <p:sp>
        <p:nvSpPr>
          <p:cNvPr id="6" name="TekstSylinder 7">
            <a:extLst>
              <a:ext uri="{FF2B5EF4-FFF2-40B4-BE49-F238E27FC236}">
                <a16:creationId xmlns:a16="http://schemas.microsoft.com/office/drawing/2014/main" id="{7B67D9FB-D639-4B06-9B2E-13962B6598EB}"/>
              </a:ext>
            </a:extLst>
          </p:cNvPr>
          <p:cNvSpPr txBox="1"/>
          <p:nvPr/>
        </p:nvSpPr>
        <p:spPr>
          <a:xfrm>
            <a:off x="505654" y="2473697"/>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8" name="Rectangle 7">
            <a:extLst>
              <a:ext uri="{FF2B5EF4-FFF2-40B4-BE49-F238E27FC236}">
                <a16:creationId xmlns:a16="http://schemas.microsoft.com/office/drawing/2014/main" id="{169655B7-A204-4829-8434-E69A417C3289}"/>
              </a:ext>
            </a:extLst>
          </p:cNvPr>
          <p:cNvSpPr>
            <a:spLocks noChangeArrowheads="1"/>
          </p:cNvSpPr>
          <p:nvPr/>
        </p:nvSpPr>
        <p:spPr bwMode="auto">
          <a:xfrm>
            <a:off x="355543" y="168675"/>
            <a:ext cx="11914212" cy="693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solidFill>
                  <a:srgbClr val="000000"/>
                </a:solidFill>
                <a:latin typeface="+mj-lt"/>
                <a:cs typeface="Arial" charset="0"/>
              </a:rPr>
              <a:t>Andel bruk av ulike plattformer har stabilisert seg </a:t>
            </a:r>
          </a:p>
          <a:p>
            <a:pPr defTabSz="762000"/>
            <a:endParaRPr lang="nb-NO" dirty="0">
              <a:solidFill>
                <a:schemeClr val="bg1">
                  <a:lumMod val="65000"/>
                </a:schemeClr>
              </a:solidFill>
              <a:latin typeface="+mj-lt"/>
            </a:endParaRPr>
          </a:p>
          <a:p>
            <a:pPr defTabSz="762000"/>
            <a:r>
              <a:rPr lang="nb-NO" dirty="0">
                <a:solidFill>
                  <a:schemeClr val="bg1">
                    <a:lumMod val="65000"/>
                  </a:schemeClr>
                </a:solidFill>
                <a:latin typeface="+mj-lt"/>
              </a:rPr>
              <a:t>Andel brukere fordelt på ulike plattformer</a:t>
            </a:r>
            <a:endParaRPr lang="nb-NO" dirty="0">
              <a:solidFill>
                <a:schemeClr val="bg1">
                  <a:lumMod val="65000"/>
                </a:schemeClr>
              </a:solidFill>
              <a:cs typeface="Arial" charset="0"/>
            </a:endParaRPr>
          </a:p>
        </p:txBody>
      </p:sp>
      <p:sp>
        <p:nvSpPr>
          <p:cNvPr id="10" name="Plassholder for tekst 10">
            <a:extLst>
              <a:ext uri="{FF2B5EF4-FFF2-40B4-BE49-F238E27FC236}">
                <a16:creationId xmlns:a16="http://schemas.microsoft.com/office/drawing/2014/main" id="{D3E7B53D-0210-40A1-8ABA-8C0E7F68DAA1}"/>
              </a:ext>
            </a:extLst>
          </p:cNvPr>
          <p:cNvSpPr txBox="1">
            <a:spLocks/>
          </p:cNvSpPr>
          <p:nvPr>
            <p:custDataLst>
              <p:tags r:id="rId1"/>
            </p:custDataLst>
          </p:nvPr>
        </p:nvSpPr>
        <p:spPr>
          <a:xfrm>
            <a:off x="2091725" y="6446274"/>
            <a:ext cx="823561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u="sng" dirty="0">
                <a:solidFill>
                  <a:schemeClr val="bg1">
                    <a:lumMod val="50000"/>
                  </a:schemeClr>
                </a:solidFill>
                <a:latin typeface="+mj-lt"/>
              </a:rPr>
              <a:t>Kilde</a:t>
            </a:r>
            <a:r>
              <a:rPr lang="nb-NO" sz="1000" dirty="0">
                <a:solidFill>
                  <a:schemeClr val="bg1">
                    <a:lumMod val="50000"/>
                  </a:schemeClr>
                </a:solidFill>
                <a:latin typeface="+mj-lt"/>
              </a:rPr>
              <a:t>: MBL. Andel brukere fordelt på ulike plattformer.</a:t>
            </a:r>
            <a:r>
              <a:rPr lang="nb-NO" sz="1000" b="1" dirty="0">
                <a:solidFill>
                  <a:schemeClr val="bg1">
                    <a:lumMod val="50000"/>
                  </a:schemeClr>
                </a:solidFill>
                <a:latin typeface="+mn-lt"/>
              </a:rPr>
              <a:t> </a:t>
            </a:r>
          </a:p>
          <a:p>
            <a:pPr marL="0" indent="0">
              <a:spcBef>
                <a:spcPct val="0"/>
              </a:spcBef>
              <a:buNone/>
            </a:pPr>
            <a:r>
              <a:rPr lang="nb-NO" sz="1000" b="1" baseline="0" dirty="0">
                <a:solidFill>
                  <a:schemeClr val="bg1">
                    <a:lumMod val="50000"/>
                  </a:schemeClr>
                </a:solidFill>
                <a:latin typeface="+mn-lt"/>
              </a:rPr>
              <a:t>          </a:t>
            </a:r>
            <a:r>
              <a:rPr lang="nb-NO" sz="1000" dirty="0">
                <a:solidFill>
                  <a:schemeClr val="bg1">
                    <a:lumMod val="50000"/>
                  </a:schemeClr>
                </a:solidFill>
                <a:highlight>
                  <a:srgbClr val="FFFFFF"/>
                </a:highlight>
                <a:latin typeface="+mj-lt"/>
              </a:rPr>
              <a:t> </a:t>
            </a:r>
          </a:p>
        </p:txBody>
      </p:sp>
      <p:sp>
        <p:nvSpPr>
          <p:cNvPr id="4" name="Plassholder for lysbildenummer 3">
            <a:extLst>
              <a:ext uri="{FF2B5EF4-FFF2-40B4-BE49-F238E27FC236}">
                <a16:creationId xmlns:a16="http://schemas.microsoft.com/office/drawing/2014/main" id="{EAADDD26-149A-E20C-0228-371AD3CB8F93}"/>
              </a:ext>
            </a:extLst>
          </p:cNvPr>
          <p:cNvSpPr>
            <a:spLocks noGrp="1"/>
          </p:cNvSpPr>
          <p:nvPr>
            <p:ph type="sldNum" sz="quarter" idx="4"/>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4250490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8"/>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SHP" val="SOURCEBOX"/>
</p:tagLst>
</file>

<file path=ppt/tags/tag17.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Master Colours">
    <a:dk1>
      <a:sysClr val="windowText" lastClr="000000"/>
    </a:dk1>
    <a:lt1>
      <a:sysClr val="window" lastClr="FFFFFF"/>
    </a:lt1>
    <a:dk2>
      <a:srgbClr val="3B0541"/>
    </a:dk2>
    <a:lt2>
      <a:srgbClr val="7A2280"/>
    </a:lt2>
    <a:accent1>
      <a:srgbClr val="F7911E"/>
    </a:accent1>
    <a:accent2>
      <a:srgbClr val="EF5205"/>
    </a:accent2>
    <a:accent3>
      <a:srgbClr val="C50017"/>
    </a:accent3>
    <a:accent4>
      <a:srgbClr val="3EB1CC"/>
    </a:accent4>
    <a:accent5>
      <a:srgbClr val="4655A5"/>
    </a:accent5>
    <a:accent6>
      <a:srgbClr val="131C6B"/>
    </a:accent6>
    <a:hlink>
      <a:srgbClr val="4F6128"/>
    </a:hlink>
    <a:folHlink>
      <a:srgbClr val="4F6128"/>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22193883-9DEF-4394-A746-8B0504B231C0}">
  <ds:schemaRefs>
    <ds:schemaRef ds:uri="http://purl.org/dc/elements/1.1/"/>
    <ds:schemaRef ds:uri="http://schemas.microsoft.com/office/2006/metadata/properties"/>
    <ds:schemaRef ds:uri="151f8561-6f96-4f27-8d07-5866307680b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49d2e48-d219-423f-a60f-a81395996a24"/>
    <ds:schemaRef ds:uri="http://www.w3.org/XML/1998/namespace"/>
    <ds:schemaRef ds:uri="http://purl.org/dc/dcmitype/"/>
  </ds:schemaRefs>
</ds:datastoreItem>
</file>

<file path=docMetadata/LabelInfo.xml><?xml version="1.0" encoding="utf-8"?>
<clbl:labelList xmlns:clbl="http://schemas.microsoft.com/office/2020/mipLabelMetadata">
  <clbl:label id="{3741da7a-79c1-417c-b408-16c0bfe99fca}" enabled="1" method="Standard" siteId="{1e355c04-e0a4-42ed-8e2d-7351591f0ef1}" contentBits="0" removed="0"/>
</clbl:labelList>
</file>

<file path=docProps/app.xml><?xml version="1.0" encoding="utf-8"?>
<Properties xmlns="http://schemas.openxmlformats.org/officeDocument/2006/extended-properties" xmlns:vt="http://schemas.openxmlformats.org/officeDocument/2006/docPropsVTypes">
  <Template>Kantar presentation template 16x9</Template>
  <TotalTime>5569</TotalTime>
  <Words>860</Words>
  <Application>Microsoft Office PowerPoint</Application>
  <PresentationFormat>Widescreen</PresentationFormat>
  <Paragraphs>55</Paragraphs>
  <Slides>8</Slides>
  <Notes>2</Notes>
  <HiddenSlides>0</HiddenSlides>
  <MMClips>0</MMClips>
  <ScaleCrop>false</ScaleCrop>
  <HeadingPairs>
    <vt:vector size="6" baseType="variant">
      <vt:variant>
        <vt:lpstr>Brukte skrifter</vt:lpstr>
      </vt:variant>
      <vt:variant>
        <vt:i4>4</vt:i4>
      </vt:variant>
      <vt:variant>
        <vt:lpstr>Tema</vt:lpstr>
      </vt:variant>
      <vt:variant>
        <vt:i4>5</vt:i4>
      </vt:variant>
      <vt:variant>
        <vt:lpstr>Lysbildetitler</vt:lpstr>
      </vt:variant>
      <vt:variant>
        <vt:i4>8</vt:i4>
      </vt:variant>
    </vt:vector>
  </HeadingPairs>
  <TitlesOfParts>
    <vt:vector size="17" baseType="lpstr">
      <vt:lpstr>Arial</vt:lpstr>
      <vt:lpstr>Calibri</vt:lpstr>
      <vt:lpstr>Verdana</vt:lpstr>
      <vt:lpstr>Wingdings</vt:lpstr>
      <vt:lpstr>Kantar template master</vt:lpstr>
      <vt:lpstr>Content slides - no sub heading</vt:lpstr>
      <vt:lpstr>Technical</vt:lpstr>
      <vt:lpstr>1_Content slides - no sub heading</vt:lpstr>
      <vt:lpstr>1_Kantar template master</vt:lpstr>
      <vt:lpstr>Offisielle digitaltall for Q1 2025: Svak tilbakegang for norske nettsteder </vt:lpstr>
      <vt:lpstr>Metode</vt:lpstr>
      <vt:lpstr>Sammendrag:  Digital dekning av norske nettsteder går tilbake med 2,1 %</vt:lpstr>
      <vt:lpstr>Utviklingen for de største redaksjonelle mediene digitalt totalt  Daglig dekning (tall i tusen)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Knut-Arne Futsæter</cp:lastModifiedBy>
  <cp:revision>328</cp:revision>
  <cp:lastPrinted>2017-03-24T13:40:26Z</cp:lastPrinted>
  <dcterms:created xsi:type="dcterms:W3CDTF">2023-04-13T13:40:26Z</dcterms:created>
  <dcterms:modified xsi:type="dcterms:W3CDTF">2025-05-13T14:06:57Z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