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theme/themeOverride6.xml" ContentType="application/vnd.openxmlformats-officedocument.themeOverr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729" r:id="rId5"/>
    <p:sldMasterId id="2147483739" r:id="rId6"/>
    <p:sldMasterId id="2147483751" r:id="rId7"/>
    <p:sldMasterId id="2147483769" r:id="rId8"/>
  </p:sldMasterIdLst>
  <p:notesMasterIdLst>
    <p:notesMasterId r:id="rId29"/>
  </p:notesMasterIdLst>
  <p:handoutMasterIdLst>
    <p:handoutMasterId r:id="rId30"/>
  </p:handoutMasterIdLst>
  <p:sldIdLst>
    <p:sldId id="288" r:id="rId9"/>
    <p:sldId id="296" r:id="rId10"/>
    <p:sldId id="290" r:id="rId11"/>
    <p:sldId id="300" r:id="rId12"/>
    <p:sldId id="299" r:id="rId13"/>
    <p:sldId id="302" r:id="rId14"/>
    <p:sldId id="303" r:id="rId15"/>
    <p:sldId id="298" r:id="rId16"/>
    <p:sldId id="301" r:id="rId17"/>
    <p:sldId id="291" r:id="rId18"/>
    <p:sldId id="292" r:id="rId19"/>
    <p:sldId id="314" r:id="rId20"/>
    <p:sldId id="293" r:id="rId21"/>
    <p:sldId id="294" r:id="rId22"/>
    <p:sldId id="295" r:id="rId23"/>
    <p:sldId id="310" r:id="rId24"/>
    <p:sldId id="311" r:id="rId25"/>
    <p:sldId id="312" r:id="rId26"/>
    <p:sldId id="313" r:id="rId27"/>
    <p:sldId id="266" r:id="rId28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46">
          <p15:clr>
            <a:srgbClr val="A4A3A4"/>
          </p15:clr>
        </p15:guide>
        <p15:guide id="2" orient="horz" pos="2016">
          <p15:clr>
            <a:srgbClr val="A4A3A4"/>
          </p15:clr>
        </p15:guide>
        <p15:guide id="3" orient="horz" pos="179">
          <p15:clr>
            <a:srgbClr val="A4A3A4"/>
          </p15:clr>
        </p15:guide>
        <p15:guide id="4" orient="horz" pos="716">
          <p15:clr>
            <a:srgbClr val="A4A3A4"/>
          </p15:clr>
        </p15:guide>
        <p15:guide id="5" orient="horz" pos="1073">
          <p15:clr>
            <a:srgbClr val="A4A3A4"/>
          </p15:clr>
        </p15:guide>
        <p15:guide id="6" orient="horz" pos="3600">
          <p15:clr>
            <a:srgbClr val="A4A3A4"/>
          </p15:clr>
        </p15:guide>
        <p15:guide id="7" orient="horz" pos="4042" userDrawn="1">
          <p15:clr>
            <a:srgbClr val="A4A3A4"/>
          </p15:clr>
        </p15:guide>
        <p15:guide id="8" pos="5588">
          <p15:clr>
            <a:srgbClr val="A4A3A4"/>
          </p15:clr>
        </p15:guide>
        <p15:guide id="9" pos="2880">
          <p15:clr>
            <a:srgbClr val="A4A3A4"/>
          </p15:clr>
        </p15:guide>
        <p15:guide id="10" pos="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C3"/>
    <a:srgbClr val="000000"/>
    <a:srgbClr val="D7B446"/>
    <a:srgbClr val="E6304B"/>
    <a:srgbClr val="C8D405"/>
    <a:srgbClr val="987000"/>
    <a:srgbClr val="717171"/>
    <a:srgbClr val="E7E7E7"/>
    <a:srgbClr val="C0C0C0"/>
    <a:srgbClr val="989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67" autoAdjust="0"/>
    <p:restoredTop sz="96433" autoAdjust="0"/>
  </p:normalViewPr>
  <p:slideViewPr>
    <p:cSldViewPr snapToGrid="0" showGuides="1">
      <p:cViewPr varScale="1">
        <p:scale>
          <a:sx n="116" d="100"/>
          <a:sy n="116" d="100"/>
        </p:scale>
        <p:origin x="1206" y="108"/>
      </p:cViewPr>
      <p:guideLst>
        <p:guide orient="horz" pos="4146"/>
        <p:guide orient="horz" pos="2016"/>
        <p:guide orient="horz" pos="179"/>
        <p:guide orient="horz" pos="716"/>
        <p:guide orient="horz" pos="1073"/>
        <p:guide orient="horz" pos="3600"/>
        <p:guide orient="horz" pos="4042"/>
        <p:guide pos="5588"/>
        <p:guide pos="2880"/>
        <p:guide pos="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6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82692307692304E-2"/>
          <c:y val="2.3166023166023165E-2"/>
          <c:w val="0.94951923076923073"/>
          <c:h val="0.8938223938223938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Papiraviser</c:v>
                </c:pt>
              </c:strCache>
            </c:strRef>
          </c:tx>
          <c:spPr>
            <a:ln w="41720">
              <a:solidFill>
                <a:srgbClr val="E6304B"/>
              </a:solidFill>
              <a:prstDash val="solid"/>
            </a:ln>
          </c:spPr>
          <c:marker>
            <c:symbol val="square"/>
            <c:size val="5"/>
            <c:spPr>
              <a:noFill/>
              <a:ln w="10430">
                <a:noFill/>
              </a:ln>
            </c:spPr>
          </c:marker>
          <c:cat>
            <c:numRef>
              <c:f>Sheet1!$A$2:$A$49</c:f>
              <c:numCache>
                <c:formatCode>General</c:formatCode>
                <c:ptCount val="32"/>
                <c:pt idx="0">
                  <c:v>61</c:v>
                </c:pt>
                <c:pt idx="1">
                  <c:v>65</c:v>
                </c:pt>
                <c:pt idx="2">
                  <c:v>69</c:v>
                </c:pt>
                <c:pt idx="3">
                  <c:v>71</c:v>
                </c:pt>
                <c:pt idx="4">
                  <c:v>73</c:v>
                </c:pt>
                <c:pt idx="5">
                  <c:v>77</c:v>
                </c:pt>
                <c:pt idx="6">
                  <c:v>80</c:v>
                </c:pt>
                <c:pt idx="7">
                  <c:v>83</c:v>
                </c:pt>
                <c:pt idx="8">
                  <c:v>85</c:v>
                </c:pt>
                <c:pt idx="9">
                  <c:v>87</c:v>
                </c:pt>
                <c:pt idx="10">
                  <c:v>89</c:v>
                </c:pt>
                <c:pt idx="11">
                  <c:v>91</c:v>
                </c:pt>
                <c:pt idx="12">
                  <c:v>93</c:v>
                </c:pt>
                <c:pt idx="13">
                  <c:v>95</c:v>
                </c:pt>
                <c:pt idx="14">
                  <c:v>97</c:v>
                </c:pt>
                <c:pt idx="15">
                  <c:v>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</c:v>
                </c:pt>
                <c:pt idx="28">
                  <c:v>2012</c:v>
                </c:pt>
                <c:pt idx="29">
                  <c:v>2013</c:v>
                </c:pt>
                <c:pt idx="30">
                  <c:v>2014</c:v>
                </c:pt>
                <c:pt idx="31">
                  <c:v>2015</c:v>
                </c:pt>
              </c:numCache>
            </c:numRef>
          </c:cat>
          <c:val>
            <c:numRef>
              <c:f>Sheet1!$B$2:$B$49</c:f>
              <c:numCache>
                <c:formatCode>General</c:formatCode>
                <c:ptCount val="32"/>
                <c:pt idx="0">
                  <c:v>89</c:v>
                </c:pt>
                <c:pt idx="1">
                  <c:v>88</c:v>
                </c:pt>
                <c:pt idx="2">
                  <c:v>88</c:v>
                </c:pt>
                <c:pt idx="3">
                  <c:v>88</c:v>
                </c:pt>
                <c:pt idx="4">
                  <c:v>89</c:v>
                </c:pt>
                <c:pt idx="5">
                  <c:v>90</c:v>
                </c:pt>
                <c:pt idx="6">
                  <c:v>90</c:v>
                </c:pt>
                <c:pt idx="7">
                  <c:v>90</c:v>
                </c:pt>
                <c:pt idx="8">
                  <c:v>90</c:v>
                </c:pt>
                <c:pt idx="9">
                  <c:v>90</c:v>
                </c:pt>
                <c:pt idx="10">
                  <c:v>90</c:v>
                </c:pt>
                <c:pt idx="11">
                  <c:v>90</c:v>
                </c:pt>
                <c:pt idx="12">
                  <c:v>89</c:v>
                </c:pt>
                <c:pt idx="13">
                  <c:v>90</c:v>
                </c:pt>
                <c:pt idx="14">
                  <c:v>91</c:v>
                </c:pt>
                <c:pt idx="15">
                  <c:v>89</c:v>
                </c:pt>
                <c:pt idx="16">
                  <c:v>86</c:v>
                </c:pt>
                <c:pt idx="17">
                  <c:v>87</c:v>
                </c:pt>
                <c:pt idx="18">
                  <c:v>86</c:v>
                </c:pt>
                <c:pt idx="19">
                  <c:v>86</c:v>
                </c:pt>
                <c:pt idx="20">
                  <c:v>85</c:v>
                </c:pt>
                <c:pt idx="21">
                  <c:v>85</c:v>
                </c:pt>
                <c:pt idx="22">
                  <c:v>83</c:v>
                </c:pt>
                <c:pt idx="23">
                  <c:v>82</c:v>
                </c:pt>
                <c:pt idx="24">
                  <c:v>80</c:v>
                </c:pt>
                <c:pt idx="25">
                  <c:v>78</c:v>
                </c:pt>
                <c:pt idx="26">
                  <c:v>72</c:v>
                </c:pt>
                <c:pt idx="27">
                  <c:v>71</c:v>
                </c:pt>
                <c:pt idx="28">
                  <c:v>66</c:v>
                </c:pt>
                <c:pt idx="29">
                  <c:v>65</c:v>
                </c:pt>
                <c:pt idx="30">
                  <c:v>58</c:v>
                </c:pt>
                <c:pt idx="31">
                  <c:v>53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Radio</c:v>
                </c:pt>
              </c:strCache>
            </c:strRef>
          </c:tx>
          <c:spPr>
            <a:ln w="41720">
              <a:solidFill>
                <a:srgbClr val="00AEC3"/>
              </a:solidFill>
              <a:prstDash val="solid"/>
            </a:ln>
          </c:spPr>
          <c:marker>
            <c:symbol val="square"/>
            <c:size val="5"/>
            <c:spPr>
              <a:noFill/>
              <a:ln w="10430">
                <a:noFill/>
              </a:ln>
            </c:spPr>
          </c:marker>
          <c:cat>
            <c:numRef>
              <c:f>Sheet1!$A$2:$A$49</c:f>
              <c:numCache>
                <c:formatCode>General</c:formatCode>
                <c:ptCount val="32"/>
                <c:pt idx="0">
                  <c:v>61</c:v>
                </c:pt>
                <c:pt idx="1">
                  <c:v>65</c:v>
                </c:pt>
                <c:pt idx="2">
                  <c:v>69</c:v>
                </c:pt>
                <c:pt idx="3">
                  <c:v>71</c:v>
                </c:pt>
                <c:pt idx="4">
                  <c:v>73</c:v>
                </c:pt>
                <c:pt idx="5">
                  <c:v>77</c:v>
                </c:pt>
                <c:pt idx="6">
                  <c:v>80</c:v>
                </c:pt>
                <c:pt idx="7">
                  <c:v>83</c:v>
                </c:pt>
                <c:pt idx="8">
                  <c:v>85</c:v>
                </c:pt>
                <c:pt idx="9">
                  <c:v>87</c:v>
                </c:pt>
                <c:pt idx="10">
                  <c:v>89</c:v>
                </c:pt>
                <c:pt idx="11">
                  <c:v>91</c:v>
                </c:pt>
                <c:pt idx="12">
                  <c:v>93</c:v>
                </c:pt>
                <c:pt idx="13">
                  <c:v>95</c:v>
                </c:pt>
                <c:pt idx="14">
                  <c:v>97</c:v>
                </c:pt>
                <c:pt idx="15">
                  <c:v>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</c:v>
                </c:pt>
                <c:pt idx="28">
                  <c:v>2012</c:v>
                </c:pt>
                <c:pt idx="29">
                  <c:v>2013</c:v>
                </c:pt>
                <c:pt idx="30">
                  <c:v>2014</c:v>
                </c:pt>
                <c:pt idx="31">
                  <c:v>2015</c:v>
                </c:pt>
              </c:numCache>
            </c:numRef>
          </c:cat>
          <c:val>
            <c:numRef>
              <c:f>Sheet1!$C$2:$C$49</c:f>
              <c:numCache>
                <c:formatCode>General</c:formatCode>
                <c:ptCount val="32"/>
                <c:pt idx="2">
                  <c:v>82</c:v>
                </c:pt>
                <c:pt idx="3">
                  <c:v>76</c:v>
                </c:pt>
                <c:pt idx="4">
                  <c:v>74</c:v>
                </c:pt>
                <c:pt idx="5">
                  <c:v>71</c:v>
                </c:pt>
                <c:pt idx="6">
                  <c:v>77</c:v>
                </c:pt>
                <c:pt idx="7">
                  <c:v>80</c:v>
                </c:pt>
                <c:pt idx="8">
                  <c:v>75</c:v>
                </c:pt>
                <c:pt idx="9">
                  <c:v>74</c:v>
                </c:pt>
                <c:pt idx="10">
                  <c:v>73</c:v>
                </c:pt>
                <c:pt idx="11">
                  <c:v>75</c:v>
                </c:pt>
                <c:pt idx="12">
                  <c:v>67</c:v>
                </c:pt>
                <c:pt idx="13">
                  <c:v>64</c:v>
                </c:pt>
                <c:pt idx="14">
                  <c:v>65</c:v>
                </c:pt>
                <c:pt idx="15">
                  <c:v>66</c:v>
                </c:pt>
                <c:pt idx="16">
                  <c:v>66</c:v>
                </c:pt>
                <c:pt idx="17">
                  <c:v>65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70</c:v>
                </c:pt>
                <c:pt idx="22">
                  <c:v>69</c:v>
                </c:pt>
                <c:pt idx="23">
                  <c:v>67</c:v>
                </c:pt>
                <c:pt idx="24">
                  <c:v>66</c:v>
                </c:pt>
                <c:pt idx="25">
                  <c:v>69</c:v>
                </c:pt>
                <c:pt idx="26">
                  <c:v>68</c:v>
                </c:pt>
                <c:pt idx="27">
                  <c:v>68</c:v>
                </c:pt>
                <c:pt idx="28">
                  <c:v>68</c:v>
                </c:pt>
                <c:pt idx="29">
                  <c:v>68</c:v>
                </c:pt>
                <c:pt idx="30">
                  <c:v>67</c:v>
                </c:pt>
                <c:pt idx="31">
                  <c:v>65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TV</c:v>
                </c:pt>
              </c:strCache>
            </c:strRef>
          </c:tx>
          <c:spPr>
            <a:ln w="4172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numRef>
              <c:f>Sheet1!$A$2:$A$49</c:f>
              <c:numCache>
                <c:formatCode>General</c:formatCode>
                <c:ptCount val="32"/>
                <c:pt idx="0">
                  <c:v>61</c:v>
                </c:pt>
                <c:pt idx="1">
                  <c:v>65</c:v>
                </c:pt>
                <c:pt idx="2">
                  <c:v>69</c:v>
                </c:pt>
                <c:pt idx="3">
                  <c:v>71</c:v>
                </c:pt>
                <c:pt idx="4">
                  <c:v>73</c:v>
                </c:pt>
                <c:pt idx="5">
                  <c:v>77</c:v>
                </c:pt>
                <c:pt idx="6">
                  <c:v>80</c:v>
                </c:pt>
                <c:pt idx="7">
                  <c:v>83</c:v>
                </c:pt>
                <c:pt idx="8">
                  <c:v>85</c:v>
                </c:pt>
                <c:pt idx="9">
                  <c:v>87</c:v>
                </c:pt>
                <c:pt idx="10">
                  <c:v>89</c:v>
                </c:pt>
                <c:pt idx="11">
                  <c:v>91</c:v>
                </c:pt>
                <c:pt idx="12">
                  <c:v>93</c:v>
                </c:pt>
                <c:pt idx="13">
                  <c:v>95</c:v>
                </c:pt>
                <c:pt idx="14">
                  <c:v>97</c:v>
                </c:pt>
                <c:pt idx="15">
                  <c:v>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</c:v>
                </c:pt>
                <c:pt idx="28">
                  <c:v>2012</c:v>
                </c:pt>
                <c:pt idx="29">
                  <c:v>2013</c:v>
                </c:pt>
                <c:pt idx="30">
                  <c:v>2014</c:v>
                </c:pt>
                <c:pt idx="31">
                  <c:v>2015</c:v>
                </c:pt>
              </c:numCache>
            </c:numRef>
          </c:cat>
          <c:val>
            <c:numRef>
              <c:f>Sheet1!$D$2:$D$49</c:f>
              <c:numCache>
                <c:formatCode>General</c:formatCode>
                <c:ptCount val="32"/>
                <c:pt idx="1">
                  <c:v>40</c:v>
                </c:pt>
                <c:pt idx="2">
                  <c:v>67</c:v>
                </c:pt>
                <c:pt idx="3">
                  <c:v>67</c:v>
                </c:pt>
                <c:pt idx="4">
                  <c:v>74</c:v>
                </c:pt>
                <c:pt idx="5">
                  <c:v>74</c:v>
                </c:pt>
                <c:pt idx="6">
                  <c:v>81</c:v>
                </c:pt>
                <c:pt idx="7">
                  <c:v>79</c:v>
                </c:pt>
                <c:pt idx="8">
                  <c:v>79</c:v>
                </c:pt>
                <c:pt idx="9">
                  <c:v>78</c:v>
                </c:pt>
                <c:pt idx="10">
                  <c:v>81</c:v>
                </c:pt>
                <c:pt idx="11">
                  <c:v>83</c:v>
                </c:pt>
                <c:pt idx="12">
                  <c:v>83</c:v>
                </c:pt>
                <c:pt idx="13">
                  <c:v>83</c:v>
                </c:pt>
                <c:pt idx="14">
                  <c:v>85</c:v>
                </c:pt>
                <c:pt idx="15">
                  <c:v>84</c:v>
                </c:pt>
                <c:pt idx="16">
                  <c:v>85</c:v>
                </c:pt>
                <c:pt idx="17">
                  <c:v>85</c:v>
                </c:pt>
                <c:pt idx="18">
                  <c:v>85</c:v>
                </c:pt>
                <c:pt idx="19">
                  <c:v>86</c:v>
                </c:pt>
                <c:pt idx="20">
                  <c:v>87</c:v>
                </c:pt>
                <c:pt idx="21">
                  <c:v>86</c:v>
                </c:pt>
                <c:pt idx="22">
                  <c:v>85</c:v>
                </c:pt>
                <c:pt idx="23">
                  <c:v>84</c:v>
                </c:pt>
                <c:pt idx="24">
                  <c:v>82</c:v>
                </c:pt>
                <c:pt idx="25">
                  <c:v>84</c:v>
                </c:pt>
                <c:pt idx="26">
                  <c:v>84</c:v>
                </c:pt>
                <c:pt idx="27">
                  <c:v>83</c:v>
                </c:pt>
                <c:pt idx="28">
                  <c:v>81</c:v>
                </c:pt>
                <c:pt idx="29">
                  <c:v>80</c:v>
                </c:pt>
                <c:pt idx="30">
                  <c:v>76</c:v>
                </c:pt>
                <c:pt idx="31">
                  <c:v>71</c:v>
                </c:pt>
              </c:numCache>
            </c:numRef>
          </c:val>
          <c:smooth val="1"/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Internett</c:v>
                </c:pt>
              </c:strCache>
            </c:strRef>
          </c:tx>
          <c:spPr>
            <a:ln w="41720">
              <a:solidFill>
                <a:srgbClr val="969696"/>
              </a:solidFill>
              <a:prstDash val="solid"/>
            </a:ln>
          </c:spPr>
          <c:marker>
            <c:symbol val="none"/>
          </c:marker>
          <c:cat>
            <c:numRef>
              <c:f>Sheet1!$A$2:$A$49</c:f>
              <c:numCache>
                <c:formatCode>General</c:formatCode>
                <c:ptCount val="32"/>
                <c:pt idx="0">
                  <c:v>61</c:v>
                </c:pt>
                <c:pt idx="1">
                  <c:v>65</c:v>
                </c:pt>
                <c:pt idx="2">
                  <c:v>69</c:v>
                </c:pt>
                <c:pt idx="3">
                  <c:v>71</c:v>
                </c:pt>
                <c:pt idx="4">
                  <c:v>73</c:v>
                </c:pt>
                <c:pt idx="5">
                  <c:v>77</c:v>
                </c:pt>
                <c:pt idx="6">
                  <c:v>80</c:v>
                </c:pt>
                <c:pt idx="7">
                  <c:v>83</c:v>
                </c:pt>
                <c:pt idx="8">
                  <c:v>85</c:v>
                </c:pt>
                <c:pt idx="9">
                  <c:v>87</c:v>
                </c:pt>
                <c:pt idx="10">
                  <c:v>89</c:v>
                </c:pt>
                <c:pt idx="11">
                  <c:v>91</c:v>
                </c:pt>
                <c:pt idx="12">
                  <c:v>93</c:v>
                </c:pt>
                <c:pt idx="13">
                  <c:v>95</c:v>
                </c:pt>
                <c:pt idx="14">
                  <c:v>97</c:v>
                </c:pt>
                <c:pt idx="15">
                  <c:v>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</c:v>
                </c:pt>
                <c:pt idx="28">
                  <c:v>2012</c:v>
                </c:pt>
                <c:pt idx="29">
                  <c:v>2013</c:v>
                </c:pt>
                <c:pt idx="30">
                  <c:v>2014</c:v>
                </c:pt>
                <c:pt idx="31">
                  <c:v>2015</c:v>
                </c:pt>
              </c:numCache>
            </c:numRef>
          </c:cat>
          <c:val>
            <c:numRef>
              <c:f>Sheet1!$F$2:$F$49</c:f>
              <c:numCache>
                <c:formatCode>General</c:formatCode>
                <c:ptCount val="32"/>
                <c:pt idx="13">
                  <c:v>2</c:v>
                </c:pt>
                <c:pt idx="14">
                  <c:v>6</c:v>
                </c:pt>
                <c:pt idx="15">
                  <c:v>14</c:v>
                </c:pt>
                <c:pt idx="16">
                  <c:v>27</c:v>
                </c:pt>
                <c:pt idx="17">
                  <c:v>32</c:v>
                </c:pt>
                <c:pt idx="18">
                  <c:v>36</c:v>
                </c:pt>
                <c:pt idx="19">
                  <c:v>42</c:v>
                </c:pt>
                <c:pt idx="20">
                  <c:v>48</c:v>
                </c:pt>
                <c:pt idx="21">
                  <c:v>55</c:v>
                </c:pt>
                <c:pt idx="22">
                  <c:v>61</c:v>
                </c:pt>
                <c:pt idx="23">
                  <c:v>66</c:v>
                </c:pt>
                <c:pt idx="24">
                  <c:v>70</c:v>
                </c:pt>
                <c:pt idx="25">
                  <c:v>74</c:v>
                </c:pt>
                <c:pt idx="26">
                  <c:v>77</c:v>
                </c:pt>
                <c:pt idx="27">
                  <c:v>79</c:v>
                </c:pt>
                <c:pt idx="28">
                  <c:v>81</c:v>
                </c:pt>
                <c:pt idx="29">
                  <c:v>85</c:v>
                </c:pt>
                <c:pt idx="30">
                  <c:v>87</c:v>
                </c:pt>
                <c:pt idx="31">
                  <c:v>88</c:v>
                </c:pt>
              </c:numCache>
            </c:numRef>
          </c:val>
          <c:smooth val="1"/>
        </c:ser>
        <c:ser>
          <c:idx val="5"/>
          <c:order val="4"/>
          <c:tx>
            <c:strRef>
              <c:f>Sheet1!$G$1</c:f>
              <c:strCache>
                <c:ptCount val="1"/>
                <c:pt idx="0">
                  <c:v>Blader/Magasiner</c:v>
                </c:pt>
              </c:strCache>
            </c:strRef>
          </c:tx>
          <c:spPr>
            <a:ln w="41720">
              <a:solidFill>
                <a:schemeClr val="accent4"/>
              </a:solidFill>
              <a:prstDash val="solid"/>
            </a:ln>
          </c:spPr>
          <c:marker>
            <c:symbol val="diamond"/>
            <c:size val="10"/>
            <c:spPr>
              <a:noFill/>
              <a:ln w="10430">
                <a:noFill/>
              </a:ln>
            </c:spPr>
          </c:marker>
          <c:cat>
            <c:numRef>
              <c:f>Sheet1!$A$2:$A$49</c:f>
              <c:numCache>
                <c:formatCode>General</c:formatCode>
                <c:ptCount val="32"/>
                <c:pt idx="0">
                  <c:v>61</c:v>
                </c:pt>
                <c:pt idx="1">
                  <c:v>65</c:v>
                </c:pt>
                <c:pt idx="2">
                  <c:v>69</c:v>
                </c:pt>
                <c:pt idx="3">
                  <c:v>71</c:v>
                </c:pt>
                <c:pt idx="4">
                  <c:v>73</c:v>
                </c:pt>
                <c:pt idx="5">
                  <c:v>77</c:v>
                </c:pt>
                <c:pt idx="6">
                  <c:v>80</c:v>
                </c:pt>
                <c:pt idx="7">
                  <c:v>83</c:v>
                </c:pt>
                <c:pt idx="8">
                  <c:v>85</c:v>
                </c:pt>
                <c:pt idx="9">
                  <c:v>87</c:v>
                </c:pt>
                <c:pt idx="10">
                  <c:v>89</c:v>
                </c:pt>
                <c:pt idx="11">
                  <c:v>91</c:v>
                </c:pt>
                <c:pt idx="12">
                  <c:v>93</c:v>
                </c:pt>
                <c:pt idx="13">
                  <c:v>95</c:v>
                </c:pt>
                <c:pt idx="14">
                  <c:v>97</c:v>
                </c:pt>
                <c:pt idx="15">
                  <c:v>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</c:v>
                </c:pt>
                <c:pt idx="28">
                  <c:v>2012</c:v>
                </c:pt>
                <c:pt idx="29">
                  <c:v>2013</c:v>
                </c:pt>
                <c:pt idx="30">
                  <c:v>2014</c:v>
                </c:pt>
                <c:pt idx="31">
                  <c:v>2015</c:v>
                </c:pt>
              </c:numCache>
            </c:numRef>
          </c:cat>
          <c:val>
            <c:numRef>
              <c:f>Sheet1!$G$2:$G$49</c:f>
              <c:numCache>
                <c:formatCode>General</c:formatCode>
                <c:ptCount val="32"/>
                <c:pt idx="28">
                  <c:v>43</c:v>
                </c:pt>
                <c:pt idx="29">
                  <c:v>37</c:v>
                </c:pt>
                <c:pt idx="30">
                  <c:v>35</c:v>
                </c:pt>
                <c:pt idx="31">
                  <c:v>32</c:v>
                </c:pt>
              </c:numCache>
            </c:numRef>
          </c:val>
          <c:smooth val="1"/>
        </c:ser>
        <c:ser>
          <c:idx val="7"/>
          <c:order val="5"/>
          <c:tx>
            <c:strRef>
              <c:f>Sheet1!$I$1</c:f>
              <c:strCache>
                <c:ptCount val="1"/>
                <c:pt idx="0">
                  <c:v>Mobilt medieinnhold</c:v>
                </c:pt>
              </c:strCache>
            </c:strRef>
          </c:tx>
          <c:spPr>
            <a:ln w="41720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numRef>
              <c:f>Sheet1!$A$2:$A$49</c:f>
              <c:numCache>
                <c:formatCode>General</c:formatCode>
                <c:ptCount val="32"/>
                <c:pt idx="0">
                  <c:v>61</c:v>
                </c:pt>
                <c:pt idx="1">
                  <c:v>65</c:v>
                </c:pt>
                <c:pt idx="2">
                  <c:v>69</c:v>
                </c:pt>
                <c:pt idx="3">
                  <c:v>71</c:v>
                </c:pt>
                <c:pt idx="4">
                  <c:v>73</c:v>
                </c:pt>
                <c:pt idx="5">
                  <c:v>77</c:v>
                </c:pt>
                <c:pt idx="6">
                  <c:v>80</c:v>
                </c:pt>
                <c:pt idx="7">
                  <c:v>83</c:v>
                </c:pt>
                <c:pt idx="8">
                  <c:v>85</c:v>
                </c:pt>
                <c:pt idx="9">
                  <c:v>87</c:v>
                </c:pt>
                <c:pt idx="10">
                  <c:v>89</c:v>
                </c:pt>
                <c:pt idx="11">
                  <c:v>91</c:v>
                </c:pt>
                <c:pt idx="12">
                  <c:v>93</c:v>
                </c:pt>
                <c:pt idx="13">
                  <c:v>95</c:v>
                </c:pt>
                <c:pt idx="14">
                  <c:v>97</c:v>
                </c:pt>
                <c:pt idx="15">
                  <c:v>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</c:v>
                </c:pt>
                <c:pt idx="28">
                  <c:v>2012</c:v>
                </c:pt>
                <c:pt idx="29">
                  <c:v>2013</c:v>
                </c:pt>
                <c:pt idx="30">
                  <c:v>2014</c:v>
                </c:pt>
                <c:pt idx="31">
                  <c:v>2015</c:v>
                </c:pt>
              </c:numCache>
            </c:numRef>
          </c:cat>
          <c:val>
            <c:numRef>
              <c:f>Sheet1!$I$2:$I$49</c:f>
              <c:numCache>
                <c:formatCode>General</c:formatCode>
                <c:ptCount val="32"/>
                <c:pt idx="21">
                  <c:v>3</c:v>
                </c:pt>
                <c:pt idx="22">
                  <c:v>4</c:v>
                </c:pt>
                <c:pt idx="23">
                  <c:v>4</c:v>
                </c:pt>
                <c:pt idx="24">
                  <c:v>5</c:v>
                </c:pt>
                <c:pt idx="25">
                  <c:v>7</c:v>
                </c:pt>
                <c:pt idx="26">
                  <c:v>14</c:v>
                </c:pt>
                <c:pt idx="27">
                  <c:v>24</c:v>
                </c:pt>
                <c:pt idx="28">
                  <c:v>37</c:v>
                </c:pt>
                <c:pt idx="29">
                  <c:v>49</c:v>
                </c:pt>
                <c:pt idx="30">
                  <c:v>56</c:v>
                </c:pt>
                <c:pt idx="31">
                  <c:v>63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7850544"/>
        <c:axId val="307851328"/>
      </c:lineChart>
      <c:catAx>
        <c:axId val="30785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477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095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nb-NO"/>
          </a:p>
        </c:txPr>
        <c:crossAx val="30785132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07851328"/>
        <c:scaling>
          <c:orientation val="minMax"/>
          <c:max val="100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47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5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nb-NO"/>
          </a:p>
        </c:txPr>
        <c:crossAx val="307850544"/>
        <c:crosses val="autoZero"/>
        <c:crossBetween val="midCat"/>
        <c:majorUnit val="10"/>
      </c:valAx>
      <c:spPr>
        <a:noFill/>
        <a:ln w="2781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33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nb-NO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8991911525799595E-2"/>
          <c:y val="1.8408096660644257E-2"/>
          <c:w val="0.96496596980082383"/>
          <c:h val="0.91862355178972854"/>
        </c:manualLayout>
      </c:layout>
      <c:lineChart>
        <c:grouping val="standar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  FM at home</c:v>
                </c:pt>
              </c:strCache>
            </c:strRef>
          </c:tx>
          <c:spPr>
            <a:ln w="76200">
              <a:solidFill>
                <a:srgbClr val="717171"/>
              </a:solidFill>
            </a:ln>
          </c:spPr>
          <c:marker>
            <c:symbol val="none"/>
          </c:marker>
          <c:dLbls>
            <c:dLbl>
              <c:idx val="6"/>
              <c:layout>
                <c:manualLayout>
                  <c:x val="1.0868097249380535E-16"/>
                  <c:y val="7.05700616237775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"/>
                  <c:y val="-1.4114012324755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'Ark1'!$B$1:$R$1</c:f>
              <c:strCache>
                <c:ptCount val="4"/>
                <c:pt idx="0">
                  <c:v>Q4-2013</c:v>
                </c:pt>
                <c:pt idx="1">
                  <c:v>Q4-2014</c:v>
                </c:pt>
                <c:pt idx="2">
                  <c:v>Q4-2015</c:v>
                </c:pt>
                <c:pt idx="3">
                  <c:v>Oct/Nov  2016</c:v>
                </c:pt>
              </c:strCache>
            </c:strRef>
          </c:cat>
          <c:val>
            <c:numRef>
              <c:f>'Ark1'!$B$2:$R$2</c:f>
              <c:numCache>
                <c:formatCode>0.0</c:formatCode>
                <c:ptCount val="4"/>
                <c:pt idx="0">
                  <c:v>47.799416458677541</c:v>
                </c:pt>
                <c:pt idx="1">
                  <c:v>31</c:v>
                </c:pt>
                <c:pt idx="2">
                  <c:v>29</c:v>
                </c:pt>
                <c:pt idx="3">
                  <c:v>22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'Ark1'!$A$3</c:f>
              <c:strCache>
                <c:ptCount val="1"/>
                <c:pt idx="0">
                  <c:v>FM lomme</c:v>
                </c:pt>
              </c:strCache>
            </c:strRef>
          </c:tx>
          <c:spPr>
            <a:ln w="76200">
              <a:solidFill>
                <a:srgbClr val="F7911E"/>
              </a:solidFill>
            </a:ln>
          </c:spPr>
          <c:marker>
            <c:symbol val="none"/>
          </c:marker>
          <c:cat>
            <c:strRef>
              <c:f>'Ark1'!$B$1:$R$1</c:f>
              <c:strCache>
                <c:ptCount val="4"/>
                <c:pt idx="0">
                  <c:v>Q4-2013</c:v>
                </c:pt>
                <c:pt idx="1">
                  <c:v>Q4-2014</c:v>
                </c:pt>
                <c:pt idx="2">
                  <c:v>Q4-2015</c:v>
                </c:pt>
                <c:pt idx="3">
                  <c:v>Oct/Nov  2016</c:v>
                </c:pt>
              </c:strCache>
            </c:strRef>
          </c:cat>
          <c:val>
            <c:numRef>
              <c:f>'Ark1'!$B$3:$R$3</c:f>
            </c:numRef>
          </c:val>
          <c:smooth val="0"/>
        </c:ser>
        <c:ser>
          <c:idx val="2"/>
          <c:order val="2"/>
          <c:tx>
            <c:strRef>
              <c:f>'Ark1'!$A$4</c:f>
              <c:strCache>
                <c:ptCount val="1"/>
                <c:pt idx="0">
                  <c:v>  FM in car</c:v>
                </c:pt>
              </c:strCache>
            </c:strRef>
          </c:tx>
          <c:spPr>
            <a:ln w="76200">
              <a:solidFill>
                <a:srgbClr val="717171">
                  <a:lumMod val="50000"/>
                </a:srgbClr>
              </a:solidFill>
            </a:ln>
          </c:spPr>
          <c:marker>
            <c:symbol val="none"/>
          </c:marker>
          <c:dLbls>
            <c:dLbl>
              <c:idx val="4"/>
              <c:layout>
                <c:manualLayout>
                  <c:x val="2.9640607632457554E-3"/>
                  <c:y val="1.323188747352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"/>
                  <c:y val="2.8228024649511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'Ark1'!$B$1:$R$1</c:f>
              <c:strCache>
                <c:ptCount val="4"/>
                <c:pt idx="0">
                  <c:v>Q4-2013</c:v>
                </c:pt>
                <c:pt idx="1">
                  <c:v>Q4-2014</c:v>
                </c:pt>
                <c:pt idx="2">
                  <c:v>Q4-2015</c:v>
                </c:pt>
                <c:pt idx="3">
                  <c:v>Oct/Nov  2016</c:v>
                </c:pt>
              </c:strCache>
            </c:strRef>
          </c:cat>
          <c:val>
            <c:numRef>
              <c:f>'Ark1'!$B$4:$R$4</c:f>
              <c:numCache>
                <c:formatCode>0.0</c:formatCode>
                <c:ptCount val="4"/>
                <c:pt idx="0">
                  <c:v>18.833268885998525</c:v>
                </c:pt>
                <c:pt idx="1">
                  <c:v>15.3</c:v>
                </c:pt>
                <c:pt idx="2">
                  <c:v>20</c:v>
                </c:pt>
                <c:pt idx="3">
                  <c:v>15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'Ark1'!$A$5</c:f>
              <c:strCache>
                <c:ptCount val="1"/>
                <c:pt idx="0">
                  <c:v>  DAB at home</c:v>
                </c:pt>
              </c:strCache>
            </c:strRef>
          </c:tx>
          <c:spPr>
            <a:ln w="76200">
              <a:solidFill>
                <a:srgbClr val="E6304B"/>
              </a:solidFill>
            </a:ln>
          </c:spPr>
          <c:marker>
            <c:symbol val="none"/>
          </c:marker>
          <c:dLbls>
            <c:dLbl>
              <c:idx val="4"/>
              <c:layout>
                <c:manualLayout>
                  <c:x val="2.9640607632457554E-3"/>
                  <c:y val="-2.381739745235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0868097249380535E-16"/>
                  <c:y val="-3.5285030811889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"/>
                  <c:y val="-2.8228024649511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3.207253780198557E-3"/>
                  <c:y val="-3.1756527730700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0"/>
                  <c:y val="-3.5285030811889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'Ark1'!$B$1:$R$1</c:f>
              <c:strCache>
                <c:ptCount val="4"/>
                <c:pt idx="0">
                  <c:v>Q4-2013</c:v>
                </c:pt>
                <c:pt idx="1">
                  <c:v>Q4-2014</c:v>
                </c:pt>
                <c:pt idx="2">
                  <c:v>Q4-2015</c:v>
                </c:pt>
                <c:pt idx="3">
                  <c:v>Oct/Nov  2016</c:v>
                </c:pt>
              </c:strCache>
            </c:strRef>
          </c:cat>
          <c:val>
            <c:numRef>
              <c:f>'Ark1'!$B$5:$R$5</c:f>
              <c:numCache>
                <c:formatCode>0.0</c:formatCode>
                <c:ptCount val="4"/>
                <c:pt idx="0">
                  <c:v>16.804935494076705</c:v>
                </c:pt>
                <c:pt idx="1">
                  <c:v>23</c:v>
                </c:pt>
                <c:pt idx="2">
                  <c:v>29</c:v>
                </c:pt>
                <c:pt idx="3">
                  <c:v>31</c:v>
                </c:pt>
              </c:numCache>
            </c:numRef>
          </c:val>
          <c:smooth val="1"/>
        </c:ser>
        <c:ser>
          <c:idx val="4"/>
          <c:order val="4"/>
          <c:tx>
            <c:strRef>
              <c:f>'Ark1'!$A$6</c:f>
              <c:strCache>
                <c:ptCount val="1"/>
                <c:pt idx="0">
                  <c:v>DAB lomme</c:v>
                </c:pt>
              </c:strCache>
            </c:strRef>
          </c:tx>
          <c:spPr>
            <a:ln w="76200">
              <a:solidFill>
                <a:srgbClr val="4C1D52"/>
              </a:solidFill>
            </a:ln>
          </c:spPr>
          <c:marker>
            <c:symbol val="none"/>
          </c:marker>
          <c:cat>
            <c:strRef>
              <c:f>'Ark1'!$B$1:$R$1</c:f>
              <c:strCache>
                <c:ptCount val="4"/>
                <c:pt idx="0">
                  <c:v>Q4-2013</c:v>
                </c:pt>
                <c:pt idx="1">
                  <c:v>Q4-2014</c:v>
                </c:pt>
                <c:pt idx="2">
                  <c:v>Q4-2015</c:v>
                </c:pt>
                <c:pt idx="3">
                  <c:v>Oct/Nov  2016</c:v>
                </c:pt>
              </c:strCache>
            </c:strRef>
          </c:cat>
          <c:val>
            <c:numRef>
              <c:f>'Ark1'!$B$6:$R$6</c:f>
            </c:numRef>
          </c:val>
          <c:smooth val="0"/>
        </c:ser>
        <c:ser>
          <c:idx val="5"/>
          <c:order val="5"/>
          <c:tx>
            <c:strRef>
              <c:f>'Ark1'!$A$7</c:f>
              <c:strCache>
                <c:ptCount val="1"/>
                <c:pt idx="0">
                  <c:v>  DAB in car</c:v>
                </c:pt>
              </c:strCache>
            </c:strRef>
          </c:tx>
          <c:spPr>
            <a:ln w="76200">
              <a:solidFill>
                <a:srgbClr val="00AEC3"/>
              </a:solidFill>
            </a:ln>
          </c:spPr>
          <c:marker>
            <c:symbol val="none"/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'Ark1'!$B$1:$R$1</c:f>
              <c:strCache>
                <c:ptCount val="4"/>
                <c:pt idx="0">
                  <c:v>Q4-2013</c:v>
                </c:pt>
                <c:pt idx="1">
                  <c:v>Q4-2014</c:v>
                </c:pt>
                <c:pt idx="2">
                  <c:v>Q4-2015</c:v>
                </c:pt>
                <c:pt idx="3">
                  <c:v>Oct/Nov  2016</c:v>
                </c:pt>
              </c:strCache>
            </c:strRef>
          </c:cat>
          <c:val>
            <c:numRef>
              <c:f>'Ark1'!$B$7:$R$7</c:f>
              <c:numCache>
                <c:formatCode>0.0</c:formatCode>
                <c:ptCount val="4"/>
                <c:pt idx="0">
                  <c:v>3.197173691426161</c:v>
                </c:pt>
                <c:pt idx="1">
                  <c:v>3</c:v>
                </c:pt>
                <c:pt idx="2">
                  <c:v>6</c:v>
                </c:pt>
                <c:pt idx="3">
                  <c:v>6</c:v>
                </c:pt>
              </c:numCache>
            </c:numRef>
          </c:val>
          <c:smooth val="1"/>
        </c:ser>
        <c:ser>
          <c:idx val="6"/>
          <c:order val="6"/>
          <c:tx>
            <c:strRef>
              <c:f>'Ark1'!$A$8</c:f>
              <c:strCache>
                <c:ptCount val="1"/>
                <c:pt idx="0">
                  <c:v>ipod/mp3</c:v>
                </c:pt>
              </c:strCache>
            </c:strRef>
          </c:tx>
          <c:spPr>
            <a:ln w="76200">
              <a:solidFill>
                <a:srgbClr val="3EB1CC"/>
              </a:solidFill>
            </a:ln>
          </c:spPr>
          <c:marker>
            <c:symbol val="none"/>
          </c:marker>
          <c:cat>
            <c:strRef>
              <c:f>'Ark1'!$B$1:$R$1</c:f>
              <c:strCache>
                <c:ptCount val="4"/>
                <c:pt idx="0">
                  <c:v>Q4-2013</c:v>
                </c:pt>
                <c:pt idx="1">
                  <c:v>Q4-2014</c:v>
                </c:pt>
                <c:pt idx="2">
                  <c:v>Q4-2015</c:v>
                </c:pt>
                <c:pt idx="3">
                  <c:v>Oct/Nov  2016</c:v>
                </c:pt>
              </c:strCache>
            </c:strRef>
          </c:cat>
          <c:val>
            <c:numRef>
              <c:f>'Ark1'!$B$8:$R$8</c:f>
            </c:numRef>
          </c:val>
          <c:smooth val="0"/>
        </c:ser>
        <c:ser>
          <c:idx val="7"/>
          <c:order val="7"/>
          <c:tx>
            <c:strRef>
              <c:f>'Ark1'!$A$9</c:f>
              <c:strCache>
                <c:ptCount val="1"/>
                <c:pt idx="0">
                  <c:v>Mobil FM</c:v>
                </c:pt>
              </c:strCache>
            </c:strRef>
          </c:tx>
          <c:spPr>
            <a:ln w="76200">
              <a:solidFill>
                <a:srgbClr val="131C6B"/>
              </a:solidFill>
            </a:ln>
          </c:spPr>
          <c:marker>
            <c:symbol val="none"/>
          </c:marker>
          <c:cat>
            <c:strRef>
              <c:f>'Ark1'!$B$1:$R$1</c:f>
              <c:strCache>
                <c:ptCount val="4"/>
                <c:pt idx="0">
                  <c:v>Q4-2013</c:v>
                </c:pt>
                <c:pt idx="1">
                  <c:v>Q4-2014</c:v>
                </c:pt>
                <c:pt idx="2">
                  <c:v>Q4-2015</c:v>
                </c:pt>
                <c:pt idx="3">
                  <c:v>Oct/Nov  2016</c:v>
                </c:pt>
              </c:strCache>
            </c:strRef>
          </c:cat>
          <c:val>
            <c:numRef>
              <c:f>'Ark1'!$B$9:$R$9</c:f>
            </c:numRef>
          </c:val>
          <c:smooth val="0"/>
        </c:ser>
        <c:ser>
          <c:idx val="8"/>
          <c:order val="8"/>
          <c:tx>
            <c:strRef>
              <c:f>'Ark1'!$A$10</c:f>
              <c:strCache>
                <c:ptCount val="1"/>
                <c:pt idx="0">
                  <c:v>Mobil APP</c:v>
                </c:pt>
              </c:strCache>
            </c:strRef>
          </c:tx>
          <c:spPr>
            <a:ln w="76200">
              <a:solidFill>
                <a:srgbClr val="BB3FC1"/>
              </a:solidFill>
            </a:ln>
          </c:spPr>
          <c:marker>
            <c:symbol val="none"/>
          </c:marker>
          <c:cat>
            <c:strRef>
              <c:f>'Ark1'!$B$1:$R$1</c:f>
              <c:strCache>
                <c:ptCount val="4"/>
                <c:pt idx="0">
                  <c:v>Q4-2013</c:v>
                </c:pt>
                <c:pt idx="1">
                  <c:v>Q4-2014</c:v>
                </c:pt>
                <c:pt idx="2">
                  <c:v>Q4-2015</c:v>
                </c:pt>
                <c:pt idx="3">
                  <c:v>Oct/Nov  2016</c:v>
                </c:pt>
              </c:strCache>
            </c:strRef>
          </c:cat>
          <c:val>
            <c:numRef>
              <c:f>'Ark1'!$B$10:$R$10</c:f>
            </c:numRef>
          </c:val>
          <c:smooth val="0"/>
        </c:ser>
        <c:ser>
          <c:idx val="9"/>
          <c:order val="9"/>
          <c:tx>
            <c:strRef>
              <c:f>'Ark1'!$A$11</c:f>
              <c:strCache>
                <c:ptCount val="1"/>
                <c:pt idx="0">
                  <c:v>WIFI</c:v>
                </c:pt>
              </c:strCache>
            </c:strRef>
          </c:tx>
          <c:spPr>
            <a:ln w="76200">
              <a:solidFill>
                <a:srgbClr val="798EDF"/>
              </a:solidFill>
            </a:ln>
          </c:spPr>
          <c:marker>
            <c:symbol val="none"/>
          </c:marker>
          <c:cat>
            <c:strRef>
              <c:f>'Ark1'!$B$1:$R$1</c:f>
              <c:strCache>
                <c:ptCount val="4"/>
                <c:pt idx="0">
                  <c:v>Q4-2013</c:v>
                </c:pt>
                <c:pt idx="1">
                  <c:v>Q4-2014</c:v>
                </c:pt>
                <c:pt idx="2">
                  <c:v>Q4-2015</c:v>
                </c:pt>
                <c:pt idx="3">
                  <c:v>Oct/Nov  2016</c:v>
                </c:pt>
              </c:strCache>
            </c:strRef>
          </c:cat>
          <c:val>
            <c:numRef>
              <c:f>'Ark1'!$B$11:$R$11</c:f>
            </c:numRef>
          </c:val>
          <c:smooth val="0"/>
        </c:ser>
        <c:ser>
          <c:idx val="10"/>
          <c:order val="10"/>
          <c:tx>
            <c:strRef>
              <c:f>'Ark1'!$A$12</c:f>
              <c:strCache>
                <c:ptCount val="1"/>
                <c:pt idx="0">
                  <c:v>PC/MAC</c:v>
                </c:pt>
              </c:strCache>
            </c:strRef>
          </c:tx>
          <c:spPr>
            <a:ln w="76200">
              <a:solidFill>
                <a:srgbClr val="6DE7F6"/>
              </a:solidFill>
            </a:ln>
          </c:spPr>
          <c:marker>
            <c:symbol val="none"/>
          </c:marker>
          <c:cat>
            <c:strRef>
              <c:f>'Ark1'!$B$1:$R$1</c:f>
              <c:strCache>
                <c:ptCount val="4"/>
                <c:pt idx="0">
                  <c:v>Q4-2013</c:v>
                </c:pt>
                <c:pt idx="1">
                  <c:v>Q4-2014</c:v>
                </c:pt>
                <c:pt idx="2">
                  <c:v>Q4-2015</c:v>
                </c:pt>
                <c:pt idx="3">
                  <c:v>Oct/Nov  2016</c:v>
                </c:pt>
              </c:strCache>
            </c:strRef>
          </c:cat>
          <c:val>
            <c:numRef>
              <c:f>'Ark1'!$B$12:$R$12</c:f>
            </c:numRef>
          </c:val>
          <c:smooth val="0"/>
        </c:ser>
        <c:ser>
          <c:idx val="11"/>
          <c:order val="11"/>
          <c:tx>
            <c:strRef>
              <c:f>'Ark1'!$A$13</c:f>
              <c:strCache>
                <c:ptCount val="1"/>
                <c:pt idx="0">
                  <c:v>Nettbrett</c:v>
                </c:pt>
              </c:strCache>
            </c:strRef>
          </c:tx>
          <c:spPr>
            <a:ln w="76200">
              <a:solidFill>
                <a:srgbClr val="0F7BA2"/>
              </a:solidFill>
            </a:ln>
          </c:spPr>
          <c:marker>
            <c:symbol val="none"/>
          </c:marker>
          <c:cat>
            <c:strRef>
              <c:f>'Ark1'!$B$1:$R$1</c:f>
              <c:strCache>
                <c:ptCount val="4"/>
                <c:pt idx="0">
                  <c:v>Q4-2013</c:v>
                </c:pt>
                <c:pt idx="1">
                  <c:v>Q4-2014</c:v>
                </c:pt>
                <c:pt idx="2">
                  <c:v>Q4-2015</c:v>
                </c:pt>
                <c:pt idx="3">
                  <c:v>Oct/Nov  2016</c:v>
                </c:pt>
              </c:strCache>
            </c:strRef>
          </c:cat>
          <c:val>
            <c:numRef>
              <c:f>'Ark1'!$B$13:$R$13</c:f>
            </c:numRef>
          </c:val>
          <c:smooth val="0"/>
        </c:ser>
        <c:ser>
          <c:idx val="12"/>
          <c:order val="12"/>
          <c:tx>
            <c:strRef>
              <c:f>'Ark1'!$A$14</c:f>
              <c:strCache>
                <c:ptCount val="1"/>
                <c:pt idx="0">
                  <c:v>Digi TV</c:v>
                </c:pt>
              </c:strCache>
            </c:strRef>
          </c:tx>
          <c:spPr>
            <a:ln w="76200">
              <a:solidFill>
                <a:srgbClr val="F1002B"/>
              </a:solidFill>
            </a:ln>
          </c:spPr>
          <c:marker>
            <c:symbol val="none"/>
          </c:marker>
          <c:cat>
            <c:strRef>
              <c:f>'Ark1'!$B$1:$R$1</c:f>
              <c:strCache>
                <c:ptCount val="4"/>
                <c:pt idx="0">
                  <c:v>Q4-2013</c:v>
                </c:pt>
                <c:pt idx="1">
                  <c:v>Q4-2014</c:v>
                </c:pt>
                <c:pt idx="2">
                  <c:v>Q4-2015</c:v>
                </c:pt>
                <c:pt idx="3">
                  <c:v>Oct/Nov  2016</c:v>
                </c:pt>
              </c:strCache>
            </c:strRef>
          </c:cat>
          <c:val>
            <c:numRef>
              <c:f>'Ark1'!$B$14:$R$14</c:f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4610600"/>
        <c:axId val="414608248"/>
      </c:lineChart>
      <c:catAx>
        <c:axId val="4146106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400">
                <a:solidFill>
                  <a:srgbClr val="333333"/>
                </a:solidFill>
              </a:defRPr>
            </a:pPr>
            <a:endParaRPr lang="nb-NO"/>
          </a:p>
        </c:txPr>
        <c:crossAx val="414608248"/>
        <c:crosses val="autoZero"/>
        <c:auto val="0"/>
        <c:lblAlgn val="ctr"/>
        <c:lblOffset val="100"/>
        <c:noMultiLvlLbl val="0"/>
      </c:catAx>
      <c:valAx>
        <c:axId val="414608248"/>
        <c:scaling>
          <c:orientation val="minMax"/>
          <c:max val="5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200">
                <a:solidFill>
                  <a:srgbClr val="333333"/>
                </a:solidFill>
              </a:defRPr>
            </a:pPr>
            <a:endParaRPr lang="nb-NO"/>
          </a:p>
        </c:txPr>
        <c:crossAx val="414610600"/>
        <c:crosses val="autoZero"/>
        <c:crossBetween val="between"/>
        <c:majorUnit val="10"/>
        <c:minorUnit val="1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3.6111115060270677E-2"/>
          <c:y val="0.17626574919353394"/>
          <c:w val="0.19366679720765498"/>
          <c:h val="0.39349679301798174"/>
        </c:manualLayout>
      </c:layout>
      <c:overlay val="0"/>
      <c:spPr>
        <a:ln>
          <a:solidFill>
            <a:srgbClr val="FFFFFF">
              <a:lumMod val="50000"/>
            </a:srgbClr>
          </a:solidFill>
        </a:ln>
      </c:spPr>
      <c:txPr>
        <a:bodyPr/>
        <a:lstStyle/>
        <a:p>
          <a:pPr>
            <a:defRPr sz="1400" b="1">
              <a:solidFill>
                <a:srgbClr val="333333"/>
              </a:solidFill>
            </a:defRPr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759545923632609E-2"/>
          <c:y val="2.8960817717206135E-2"/>
          <c:w val="0.94427244582043346"/>
          <c:h val="0.8977853492333901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TV total: 173</c:v>
                </c:pt>
              </c:strCache>
            </c:strRef>
          </c:tx>
          <c:spPr>
            <a:ln w="35004">
              <a:solidFill>
                <a:srgbClr val="000000"/>
              </a:solidFill>
              <a:prstDash val="solid"/>
            </a:ln>
          </c:spPr>
          <c:marker>
            <c:symbol val="none"/>
          </c:marker>
          <c:dLbls>
            <c:dLbl>
              <c:idx val="1"/>
              <c:layout>
                <c:manualLayout>
                  <c:x val="-3.9419789707362513E-2"/>
                  <c:y val="-2.5880334992792242E-2"/>
                </c:manualLayout>
              </c:layout>
              <c:spPr>
                <a:noFill/>
                <a:ln w="23336">
                  <a:noFill/>
                </a:ln>
              </c:spPr>
              <c:txPr>
                <a:bodyPr/>
                <a:lstStyle/>
                <a:p>
                  <a:pPr>
                    <a:defRPr sz="1102" b="0" i="0" u="none" strike="noStrike" baseline="0">
                      <a:solidFill>
                        <a:schemeClr val="tx1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nb-N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4.7949670756943674E-2"/>
                  <c:y val="-4.9335907558008249E-2"/>
                </c:manualLayout>
              </c:layout>
              <c:spPr>
                <a:noFill/>
                <a:ln w="23336">
                  <a:noFill/>
                </a:ln>
              </c:spPr>
              <c:txPr>
                <a:bodyPr/>
                <a:lstStyle/>
                <a:p>
                  <a:pPr>
                    <a:defRPr sz="1102" b="0" i="0" u="none" strike="noStrike" baseline="0">
                      <a:solidFill>
                        <a:schemeClr val="tx1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nb-N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7983820341472843E-2"/>
                  <c:y val="-3.850476357070301E-2"/>
                </c:manualLayout>
              </c:layout>
              <c:spPr>
                <a:noFill/>
                <a:ln w="23336">
                  <a:noFill/>
                </a:ln>
              </c:spPr>
              <c:txPr>
                <a:bodyPr/>
                <a:lstStyle/>
                <a:p>
                  <a:pPr>
                    <a:defRPr sz="1102" b="0" i="0" u="none" strike="noStrike" baseline="0">
                      <a:solidFill>
                        <a:schemeClr val="tx1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nb-N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3.7945619816652454E-2"/>
                  <c:y val="-6.4121058270260309E-2"/>
                </c:manualLayout>
              </c:layout>
              <c:spPr>
                <a:noFill/>
                <a:ln w="23336">
                  <a:noFill/>
                </a:ln>
              </c:spPr>
              <c:txPr>
                <a:bodyPr/>
                <a:lstStyle/>
                <a:p>
                  <a:pPr>
                    <a:defRPr sz="1102" b="0" i="0" u="none" strike="noStrike" baseline="0">
                      <a:solidFill>
                        <a:schemeClr val="tx1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nb-N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4.961350618901339E-2"/>
                  <c:y val="-3.9948355167072028E-2"/>
                </c:manualLayout>
              </c:layout>
              <c:spPr>
                <a:noFill/>
                <a:ln w="23336">
                  <a:noFill/>
                </a:ln>
              </c:spPr>
              <c:txPr>
                <a:bodyPr/>
                <a:lstStyle/>
                <a:p>
                  <a:pPr>
                    <a:defRPr sz="1102" b="0" i="0" u="none" strike="noStrike" baseline="0">
                      <a:solidFill>
                        <a:schemeClr val="tx1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nb-N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4.7370574405405819E-2"/>
                  <c:y val="-2.8471584924449029E-2"/>
                </c:manualLayout>
              </c:layout>
              <c:spPr>
                <a:noFill/>
                <a:ln w="23336">
                  <a:noFill/>
                </a:ln>
              </c:spPr>
              <c:txPr>
                <a:bodyPr/>
                <a:lstStyle/>
                <a:p>
                  <a:pPr>
                    <a:defRPr sz="1102" b="0" i="0" u="none" strike="noStrike" baseline="0">
                      <a:solidFill>
                        <a:schemeClr val="tx1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nb-N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-2.3455705309146313E-2"/>
                  <c:y val="-3.490025463664638E-2"/>
                </c:manualLayout>
              </c:layout>
              <c:spPr>
                <a:noFill/>
                <a:ln w="23336">
                  <a:noFill/>
                </a:ln>
              </c:spPr>
              <c:txPr>
                <a:bodyPr/>
                <a:lstStyle/>
                <a:p>
                  <a:pPr>
                    <a:defRPr sz="1102" b="0" i="0" u="none" strike="noStrike" baseline="0">
                      <a:solidFill>
                        <a:schemeClr val="tx1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nb-N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-2.0180781781472645E-2"/>
                  <c:y val="-2.4454750988251103E-2"/>
                </c:manualLayout>
              </c:layout>
              <c:spPr>
                <a:noFill/>
                <a:ln w="23336">
                  <a:noFill/>
                </a:ln>
              </c:spPr>
              <c:txPr>
                <a:bodyPr/>
                <a:lstStyle/>
                <a:p>
                  <a:pPr>
                    <a:defRPr sz="1102" b="0" i="0" u="none" strike="noStrike" baseline="0">
                      <a:solidFill>
                        <a:schemeClr val="tx1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nb-N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>
                <c:manualLayout>
                  <c:x val="-2.412968977499641E-2"/>
                  <c:y val="3.2920032746767997E-2"/>
                </c:manualLayout>
              </c:layout>
              <c:spPr>
                <a:noFill/>
                <a:ln w="23336">
                  <a:noFill/>
                </a:ln>
              </c:spPr>
              <c:txPr>
                <a:bodyPr/>
                <a:lstStyle/>
                <a:p>
                  <a:pPr>
                    <a:defRPr sz="1102" b="0" i="0" u="none" strike="noStrike" baseline="0">
                      <a:solidFill>
                        <a:schemeClr val="tx1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nb-N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4"/>
              <c:spPr>
                <a:noFill/>
                <a:ln w="23336">
                  <a:noFill/>
                </a:ln>
              </c:spPr>
              <c:txPr>
                <a:bodyPr/>
                <a:lstStyle/>
                <a:p>
                  <a:pPr>
                    <a:defRPr sz="1102" b="0" i="0" u="none" strike="noStrike" baseline="0">
                      <a:solidFill>
                        <a:schemeClr val="tx1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nb-N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layout>
                <c:manualLayout>
                  <c:x val="-1.5515748544252195E-2"/>
                  <c:y val="3.1601900369554889E-2"/>
                </c:manualLayout>
              </c:layout>
              <c:spPr>
                <a:noFill/>
                <a:ln w="23336">
                  <a:noFill/>
                </a:ln>
              </c:spPr>
              <c:txPr>
                <a:bodyPr/>
                <a:lstStyle/>
                <a:p>
                  <a:pPr>
                    <a:defRPr sz="1102" b="0" i="0" u="none" strike="noStrike" baseline="0">
                      <a:solidFill>
                        <a:schemeClr val="tx1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nb-N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6"/>
              <c:spPr>
                <a:noFill/>
                <a:ln w="23336">
                  <a:noFill/>
                </a:ln>
              </c:spPr>
              <c:txPr>
                <a:bodyPr/>
                <a:lstStyle/>
                <a:p>
                  <a:pPr>
                    <a:defRPr sz="1286" b="1" i="0" u="none" strike="noStrike" baseline="0">
                      <a:solidFill>
                        <a:schemeClr val="tx1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nb-N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33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2" b="0" i="0" u="none" strike="noStrike" baseline="0">
                    <a:solidFill>
                      <a:schemeClr val="tx1"/>
                    </a:solidFill>
                    <a:latin typeface="Verdana"/>
                    <a:ea typeface="Verdana"/>
                    <a:cs typeface="Verdana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83</c:v>
                </c:pt>
                <c:pt idx="1">
                  <c:v>87</c:v>
                </c:pt>
                <c:pt idx="2">
                  <c:v>91</c:v>
                </c:pt>
                <c:pt idx="3">
                  <c:v>92</c:v>
                </c:pt>
                <c:pt idx="4">
                  <c:v>93</c:v>
                </c:pt>
                <c:pt idx="5">
                  <c:v>94</c:v>
                </c:pt>
                <c:pt idx="6">
                  <c:v>95</c:v>
                </c:pt>
                <c:pt idx="7">
                  <c:v>96</c:v>
                </c:pt>
                <c:pt idx="8">
                  <c:v>97</c:v>
                </c:pt>
                <c:pt idx="9">
                  <c:v>98</c:v>
                </c:pt>
                <c:pt idx="10">
                  <c:v>99</c:v>
                </c:pt>
                <c:pt idx="11">
                  <c:v>'00</c:v>
                </c:pt>
                <c:pt idx="12">
                  <c:v>'01</c:v>
                </c:pt>
                <c:pt idx="13">
                  <c:v>'02</c:v>
                </c:pt>
                <c:pt idx="14">
                  <c:v>'03</c:v>
                </c:pt>
                <c:pt idx="15">
                  <c:v>'04</c:v>
                </c:pt>
                <c:pt idx="16">
                  <c:v>'05</c:v>
                </c:pt>
                <c:pt idx="17">
                  <c:v>'06</c:v>
                </c:pt>
                <c:pt idx="18">
                  <c:v>'07</c:v>
                </c:pt>
                <c:pt idx="19">
                  <c:v>'08</c:v>
                </c:pt>
                <c:pt idx="20">
                  <c:v>'09</c:v>
                </c:pt>
                <c:pt idx="21">
                  <c:v>'10</c:v>
                </c:pt>
                <c:pt idx="22">
                  <c:v>'11</c:v>
                </c:pt>
                <c:pt idx="23">
                  <c:v>'12</c:v>
                </c:pt>
                <c:pt idx="24">
                  <c:v>'13</c:v>
                </c:pt>
                <c:pt idx="25">
                  <c:v>'14</c:v>
                </c:pt>
                <c:pt idx="26">
                  <c:v>'15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114</c:v>
                </c:pt>
                <c:pt idx="1">
                  <c:v>111</c:v>
                </c:pt>
                <c:pt idx="2">
                  <c:v>111</c:v>
                </c:pt>
                <c:pt idx="3">
                  <c:v>122</c:v>
                </c:pt>
                <c:pt idx="4">
                  <c:v>133</c:v>
                </c:pt>
                <c:pt idx="5">
                  <c:v>140</c:v>
                </c:pt>
                <c:pt idx="6">
                  <c:v>143</c:v>
                </c:pt>
                <c:pt idx="7">
                  <c:v>150</c:v>
                </c:pt>
                <c:pt idx="8">
                  <c:v>144</c:v>
                </c:pt>
                <c:pt idx="9">
                  <c:v>151</c:v>
                </c:pt>
                <c:pt idx="10">
                  <c:v>149</c:v>
                </c:pt>
                <c:pt idx="11">
                  <c:v>163</c:v>
                </c:pt>
                <c:pt idx="12">
                  <c:v>158</c:v>
                </c:pt>
                <c:pt idx="13">
                  <c:v>157</c:v>
                </c:pt>
                <c:pt idx="14">
                  <c:v>164</c:v>
                </c:pt>
                <c:pt idx="15">
                  <c:v>166</c:v>
                </c:pt>
                <c:pt idx="16">
                  <c:v>164</c:v>
                </c:pt>
                <c:pt idx="17">
                  <c:v>156</c:v>
                </c:pt>
                <c:pt idx="18">
                  <c:v>154</c:v>
                </c:pt>
                <c:pt idx="19">
                  <c:v>174</c:v>
                </c:pt>
                <c:pt idx="20">
                  <c:v>184</c:v>
                </c:pt>
                <c:pt idx="21">
                  <c:v>183</c:v>
                </c:pt>
                <c:pt idx="22">
                  <c:v>178</c:v>
                </c:pt>
                <c:pt idx="23">
                  <c:v>175</c:v>
                </c:pt>
                <c:pt idx="24">
                  <c:v>167</c:v>
                </c:pt>
                <c:pt idx="25">
                  <c:v>174</c:v>
                </c:pt>
                <c:pt idx="26">
                  <c:v>173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NRK1: 55</c:v>
                </c:pt>
              </c:strCache>
            </c:strRef>
          </c:tx>
          <c:spPr>
            <a:ln w="35004">
              <a:solidFill>
                <a:srgbClr val="00AEC3"/>
              </a:solidFill>
              <a:prstDash val="solid"/>
            </a:ln>
          </c:spPr>
          <c:marker>
            <c:symbol val="none"/>
          </c:marker>
          <c:cat>
            <c:strRef>
              <c:f>Sheet1!$A$2:$A$28</c:f>
              <c:strCache>
                <c:ptCount val="27"/>
                <c:pt idx="0">
                  <c:v>83</c:v>
                </c:pt>
                <c:pt idx="1">
                  <c:v>87</c:v>
                </c:pt>
                <c:pt idx="2">
                  <c:v>91</c:v>
                </c:pt>
                <c:pt idx="3">
                  <c:v>92</c:v>
                </c:pt>
                <c:pt idx="4">
                  <c:v>93</c:v>
                </c:pt>
                <c:pt idx="5">
                  <c:v>94</c:v>
                </c:pt>
                <c:pt idx="6">
                  <c:v>95</c:v>
                </c:pt>
                <c:pt idx="7">
                  <c:v>96</c:v>
                </c:pt>
                <c:pt idx="8">
                  <c:v>97</c:v>
                </c:pt>
                <c:pt idx="9">
                  <c:v>98</c:v>
                </c:pt>
                <c:pt idx="10">
                  <c:v>99</c:v>
                </c:pt>
                <c:pt idx="11">
                  <c:v>'00</c:v>
                </c:pt>
                <c:pt idx="12">
                  <c:v>'01</c:v>
                </c:pt>
                <c:pt idx="13">
                  <c:v>'02</c:v>
                </c:pt>
                <c:pt idx="14">
                  <c:v>'03</c:v>
                </c:pt>
                <c:pt idx="15">
                  <c:v>'04</c:v>
                </c:pt>
                <c:pt idx="16">
                  <c:v>'05</c:v>
                </c:pt>
                <c:pt idx="17">
                  <c:v>'06</c:v>
                </c:pt>
                <c:pt idx="18">
                  <c:v>'07</c:v>
                </c:pt>
                <c:pt idx="19">
                  <c:v>'08</c:v>
                </c:pt>
                <c:pt idx="20">
                  <c:v>'09</c:v>
                </c:pt>
                <c:pt idx="21">
                  <c:v>'10</c:v>
                </c:pt>
                <c:pt idx="22">
                  <c:v>'11</c:v>
                </c:pt>
                <c:pt idx="23">
                  <c:v>'12</c:v>
                </c:pt>
                <c:pt idx="24">
                  <c:v>'13</c:v>
                </c:pt>
                <c:pt idx="25">
                  <c:v>'14</c:v>
                </c:pt>
                <c:pt idx="26">
                  <c:v>'15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108</c:v>
                </c:pt>
                <c:pt idx="1">
                  <c:v>108</c:v>
                </c:pt>
                <c:pt idx="2">
                  <c:v>90</c:v>
                </c:pt>
                <c:pt idx="3">
                  <c:v>78</c:v>
                </c:pt>
                <c:pt idx="4">
                  <c:v>73</c:v>
                </c:pt>
                <c:pt idx="5">
                  <c:v>71</c:v>
                </c:pt>
                <c:pt idx="6">
                  <c:v>64</c:v>
                </c:pt>
                <c:pt idx="7">
                  <c:v>64</c:v>
                </c:pt>
                <c:pt idx="8">
                  <c:v>59</c:v>
                </c:pt>
                <c:pt idx="9">
                  <c:v>62</c:v>
                </c:pt>
                <c:pt idx="10">
                  <c:v>54</c:v>
                </c:pt>
                <c:pt idx="11">
                  <c:v>61</c:v>
                </c:pt>
                <c:pt idx="12">
                  <c:v>60</c:v>
                </c:pt>
                <c:pt idx="13">
                  <c:v>61</c:v>
                </c:pt>
                <c:pt idx="14">
                  <c:v>66</c:v>
                </c:pt>
                <c:pt idx="15">
                  <c:v>68</c:v>
                </c:pt>
                <c:pt idx="16">
                  <c:v>66</c:v>
                </c:pt>
                <c:pt idx="17">
                  <c:v>62</c:v>
                </c:pt>
                <c:pt idx="18">
                  <c:v>58</c:v>
                </c:pt>
                <c:pt idx="19">
                  <c:v>56</c:v>
                </c:pt>
                <c:pt idx="20">
                  <c:v>59</c:v>
                </c:pt>
                <c:pt idx="21">
                  <c:v>60</c:v>
                </c:pt>
                <c:pt idx="22">
                  <c:v>57</c:v>
                </c:pt>
                <c:pt idx="23">
                  <c:v>56</c:v>
                </c:pt>
                <c:pt idx="24">
                  <c:v>54</c:v>
                </c:pt>
                <c:pt idx="25">
                  <c:v>51</c:v>
                </c:pt>
                <c:pt idx="26">
                  <c:v>55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TV2: 31</c:v>
                </c:pt>
              </c:strCache>
            </c:strRef>
          </c:tx>
          <c:spPr>
            <a:ln w="35004">
              <a:solidFill>
                <a:srgbClr val="E6304B"/>
              </a:solidFill>
              <a:prstDash val="solid"/>
            </a:ln>
          </c:spPr>
          <c:marker>
            <c:symbol val="none"/>
          </c:marker>
          <c:cat>
            <c:strRef>
              <c:f>Sheet1!$A$2:$A$28</c:f>
              <c:strCache>
                <c:ptCount val="27"/>
                <c:pt idx="0">
                  <c:v>83</c:v>
                </c:pt>
                <c:pt idx="1">
                  <c:v>87</c:v>
                </c:pt>
                <c:pt idx="2">
                  <c:v>91</c:v>
                </c:pt>
                <c:pt idx="3">
                  <c:v>92</c:v>
                </c:pt>
                <c:pt idx="4">
                  <c:v>93</c:v>
                </c:pt>
                <c:pt idx="5">
                  <c:v>94</c:v>
                </c:pt>
                <c:pt idx="6">
                  <c:v>95</c:v>
                </c:pt>
                <c:pt idx="7">
                  <c:v>96</c:v>
                </c:pt>
                <c:pt idx="8">
                  <c:v>97</c:v>
                </c:pt>
                <c:pt idx="9">
                  <c:v>98</c:v>
                </c:pt>
                <c:pt idx="10">
                  <c:v>99</c:v>
                </c:pt>
                <c:pt idx="11">
                  <c:v>'00</c:v>
                </c:pt>
                <c:pt idx="12">
                  <c:v>'01</c:v>
                </c:pt>
                <c:pt idx="13">
                  <c:v>'02</c:v>
                </c:pt>
                <c:pt idx="14">
                  <c:v>'03</c:v>
                </c:pt>
                <c:pt idx="15">
                  <c:v>'04</c:v>
                </c:pt>
                <c:pt idx="16">
                  <c:v>'05</c:v>
                </c:pt>
                <c:pt idx="17">
                  <c:v>'06</c:v>
                </c:pt>
                <c:pt idx="18">
                  <c:v>'07</c:v>
                </c:pt>
                <c:pt idx="19">
                  <c:v>'08</c:v>
                </c:pt>
                <c:pt idx="20">
                  <c:v>'09</c:v>
                </c:pt>
                <c:pt idx="21">
                  <c:v>'10</c:v>
                </c:pt>
                <c:pt idx="22">
                  <c:v>'11</c:v>
                </c:pt>
                <c:pt idx="23">
                  <c:v>'12</c:v>
                </c:pt>
                <c:pt idx="24">
                  <c:v>'13</c:v>
                </c:pt>
                <c:pt idx="25">
                  <c:v>'14</c:v>
                </c:pt>
                <c:pt idx="26">
                  <c:v>'15</c:v>
                </c:pt>
              </c:strCache>
            </c:strRef>
          </c:cat>
          <c:val>
            <c:numRef>
              <c:f>Sheet1!$D$2:$D$28</c:f>
              <c:numCache>
                <c:formatCode>General</c:formatCode>
                <c:ptCount val="27"/>
                <c:pt idx="3">
                  <c:v>7</c:v>
                </c:pt>
                <c:pt idx="4">
                  <c:v>25</c:v>
                </c:pt>
                <c:pt idx="5">
                  <c:v>34</c:v>
                </c:pt>
                <c:pt idx="6">
                  <c:v>43</c:v>
                </c:pt>
                <c:pt idx="7">
                  <c:v>48</c:v>
                </c:pt>
                <c:pt idx="8">
                  <c:v>45</c:v>
                </c:pt>
                <c:pt idx="9">
                  <c:v>46</c:v>
                </c:pt>
                <c:pt idx="10">
                  <c:v>46</c:v>
                </c:pt>
                <c:pt idx="11">
                  <c:v>52</c:v>
                </c:pt>
                <c:pt idx="12">
                  <c:v>50</c:v>
                </c:pt>
                <c:pt idx="13">
                  <c:v>50</c:v>
                </c:pt>
                <c:pt idx="14">
                  <c:v>48</c:v>
                </c:pt>
                <c:pt idx="15">
                  <c:v>50</c:v>
                </c:pt>
                <c:pt idx="16">
                  <c:v>48</c:v>
                </c:pt>
                <c:pt idx="17">
                  <c:v>47</c:v>
                </c:pt>
                <c:pt idx="18">
                  <c:v>44</c:v>
                </c:pt>
                <c:pt idx="19">
                  <c:v>44</c:v>
                </c:pt>
                <c:pt idx="20">
                  <c:v>41</c:v>
                </c:pt>
                <c:pt idx="21">
                  <c:v>37</c:v>
                </c:pt>
                <c:pt idx="22">
                  <c:v>34</c:v>
                </c:pt>
                <c:pt idx="23">
                  <c:v>34</c:v>
                </c:pt>
                <c:pt idx="24">
                  <c:v>32</c:v>
                </c:pt>
                <c:pt idx="25">
                  <c:v>37</c:v>
                </c:pt>
                <c:pt idx="26">
                  <c:v>31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Other</c:v>
                </c:pt>
              </c:strCache>
            </c:strRef>
          </c:tx>
          <c:spPr>
            <a:ln w="35004"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strRef>
              <c:f>Sheet1!$A$2:$A$28</c:f>
              <c:strCache>
                <c:ptCount val="27"/>
                <c:pt idx="0">
                  <c:v>83</c:v>
                </c:pt>
                <c:pt idx="1">
                  <c:v>87</c:v>
                </c:pt>
                <c:pt idx="2">
                  <c:v>91</c:v>
                </c:pt>
                <c:pt idx="3">
                  <c:v>92</c:v>
                </c:pt>
                <c:pt idx="4">
                  <c:v>93</c:v>
                </c:pt>
                <c:pt idx="5">
                  <c:v>94</c:v>
                </c:pt>
                <c:pt idx="6">
                  <c:v>95</c:v>
                </c:pt>
                <c:pt idx="7">
                  <c:v>96</c:v>
                </c:pt>
                <c:pt idx="8">
                  <c:v>97</c:v>
                </c:pt>
                <c:pt idx="9">
                  <c:v>98</c:v>
                </c:pt>
                <c:pt idx="10">
                  <c:v>99</c:v>
                </c:pt>
                <c:pt idx="11">
                  <c:v>'00</c:v>
                </c:pt>
                <c:pt idx="12">
                  <c:v>'01</c:v>
                </c:pt>
                <c:pt idx="13">
                  <c:v>'02</c:v>
                </c:pt>
                <c:pt idx="14">
                  <c:v>'03</c:v>
                </c:pt>
                <c:pt idx="15">
                  <c:v>'04</c:v>
                </c:pt>
                <c:pt idx="16">
                  <c:v>'05</c:v>
                </c:pt>
                <c:pt idx="17">
                  <c:v>'06</c:v>
                </c:pt>
                <c:pt idx="18">
                  <c:v>'07</c:v>
                </c:pt>
                <c:pt idx="19">
                  <c:v>'08</c:v>
                </c:pt>
                <c:pt idx="20">
                  <c:v>'09</c:v>
                </c:pt>
                <c:pt idx="21">
                  <c:v>'10</c:v>
                </c:pt>
                <c:pt idx="22">
                  <c:v>'11</c:v>
                </c:pt>
                <c:pt idx="23">
                  <c:v>'12</c:v>
                </c:pt>
                <c:pt idx="24">
                  <c:v>'13</c:v>
                </c:pt>
                <c:pt idx="25">
                  <c:v>'14</c:v>
                </c:pt>
                <c:pt idx="26">
                  <c:v>'15</c:v>
                </c:pt>
              </c:strCache>
            </c:strRef>
          </c:cat>
          <c:val>
            <c:numRef>
              <c:f>Sheet1!$E$2:$E$28</c:f>
              <c:numCache>
                <c:formatCode>General</c:formatCode>
                <c:ptCount val="27"/>
                <c:pt idx="3">
                  <c:v>19</c:v>
                </c:pt>
                <c:pt idx="4">
                  <c:v>15</c:v>
                </c:pt>
                <c:pt idx="5">
                  <c:v>16</c:v>
                </c:pt>
                <c:pt idx="6">
                  <c:v>17</c:v>
                </c:pt>
                <c:pt idx="7">
                  <c:v>17</c:v>
                </c:pt>
                <c:pt idx="8">
                  <c:v>16</c:v>
                </c:pt>
                <c:pt idx="9">
                  <c:v>20</c:v>
                </c:pt>
                <c:pt idx="10">
                  <c:v>19</c:v>
                </c:pt>
                <c:pt idx="11">
                  <c:v>17</c:v>
                </c:pt>
                <c:pt idx="12">
                  <c:v>17</c:v>
                </c:pt>
                <c:pt idx="13">
                  <c:v>16</c:v>
                </c:pt>
                <c:pt idx="14">
                  <c:v>17</c:v>
                </c:pt>
                <c:pt idx="15">
                  <c:v>17</c:v>
                </c:pt>
                <c:pt idx="16">
                  <c:v>16</c:v>
                </c:pt>
                <c:pt idx="17">
                  <c:v>16</c:v>
                </c:pt>
                <c:pt idx="18">
                  <c:v>23</c:v>
                </c:pt>
                <c:pt idx="19">
                  <c:v>42</c:v>
                </c:pt>
                <c:pt idx="20">
                  <c:v>51</c:v>
                </c:pt>
                <c:pt idx="21">
                  <c:v>54</c:v>
                </c:pt>
                <c:pt idx="22">
                  <c:v>54</c:v>
                </c:pt>
                <c:pt idx="23">
                  <c:v>55</c:v>
                </c:pt>
                <c:pt idx="24">
                  <c:v>52</c:v>
                </c:pt>
                <c:pt idx="25">
                  <c:v>58</c:v>
                </c:pt>
                <c:pt idx="26">
                  <c:v>58</c:v>
                </c:pt>
              </c:numCache>
            </c:numRef>
          </c:val>
          <c:smooth val="1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TV3: 7</c:v>
                </c:pt>
              </c:strCache>
            </c:strRef>
          </c:tx>
          <c:spPr>
            <a:ln w="35004">
              <a:solidFill>
                <a:srgbClr val="717171"/>
              </a:solidFill>
              <a:prstDash val="solid"/>
            </a:ln>
          </c:spPr>
          <c:marker>
            <c:symbol val="none"/>
          </c:marker>
          <c:cat>
            <c:strRef>
              <c:f>Sheet1!$A$2:$A$28</c:f>
              <c:strCache>
                <c:ptCount val="27"/>
                <c:pt idx="0">
                  <c:v>83</c:v>
                </c:pt>
                <c:pt idx="1">
                  <c:v>87</c:v>
                </c:pt>
                <c:pt idx="2">
                  <c:v>91</c:v>
                </c:pt>
                <c:pt idx="3">
                  <c:v>92</c:v>
                </c:pt>
                <c:pt idx="4">
                  <c:v>93</c:v>
                </c:pt>
                <c:pt idx="5">
                  <c:v>94</c:v>
                </c:pt>
                <c:pt idx="6">
                  <c:v>95</c:v>
                </c:pt>
                <c:pt idx="7">
                  <c:v>96</c:v>
                </c:pt>
                <c:pt idx="8">
                  <c:v>97</c:v>
                </c:pt>
                <c:pt idx="9">
                  <c:v>98</c:v>
                </c:pt>
                <c:pt idx="10">
                  <c:v>99</c:v>
                </c:pt>
                <c:pt idx="11">
                  <c:v>'00</c:v>
                </c:pt>
                <c:pt idx="12">
                  <c:v>'01</c:v>
                </c:pt>
                <c:pt idx="13">
                  <c:v>'02</c:v>
                </c:pt>
                <c:pt idx="14">
                  <c:v>'03</c:v>
                </c:pt>
                <c:pt idx="15">
                  <c:v>'04</c:v>
                </c:pt>
                <c:pt idx="16">
                  <c:v>'05</c:v>
                </c:pt>
                <c:pt idx="17">
                  <c:v>'06</c:v>
                </c:pt>
                <c:pt idx="18">
                  <c:v>'07</c:v>
                </c:pt>
                <c:pt idx="19">
                  <c:v>'08</c:v>
                </c:pt>
                <c:pt idx="20">
                  <c:v>'09</c:v>
                </c:pt>
                <c:pt idx="21">
                  <c:v>'10</c:v>
                </c:pt>
                <c:pt idx="22">
                  <c:v>'11</c:v>
                </c:pt>
                <c:pt idx="23">
                  <c:v>'12</c:v>
                </c:pt>
                <c:pt idx="24">
                  <c:v>'13</c:v>
                </c:pt>
                <c:pt idx="25">
                  <c:v>'14</c:v>
                </c:pt>
                <c:pt idx="26">
                  <c:v>'15</c:v>
                </c:pt>
              </c:strCache>
            </c:strRef>
          </c:cat>
          <c:val>
            <c:numRef>
              <c:f>Sheet1!$F$2:$F$28</c:f>
              <c:numCache>
                <c:formatCode>General</c:formatCode>
                <c:ptCount val="27"/>
                <c:pt idx="3">
                  <c:v>9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9</c:v>
                </c:pt>
                <c:pt idx="8">
                  <c:v>9</c:v>
                </c:pt>
                <c:pt idx="9">
                  <c:v>13</c:v>
                </c:pt>
                <c:pt idx="10">
                  <c:v>12</c:v>
                </c:pt>
                <c:pt idx="11">
                  <c:v>13</c:v>
                </c:pt>
                <c:pt idx="12">
                  <c:v>11</c:v>
                </c:pt>
                <c:pt idx="13">
                  <c:v>9</c:v>
                </c:pt>
                <c:pt idx="14">
                  <c:v>10</c:v>
                </c:pt>
                <c:pt idx="15">
                  <c:v>11</c:v>
                </c:pt>
                <c:pt idx="16">
                  <c:v>10</c:v>
                </c:pt>
                <c:pt idx="17">
                  <c:v>9</c:v>
                </c:pt>
                <c:pt idx="18">
                  <c:v>8</c:v>
                </c:pt>
                <c:pt idx="19">
                  <c:v>11</c:v>
                </c:pt>
                <c:pt idx="20">
                  <c:v>12</c:v>
                </c:pt>
                <c:pt idx="21">
                  <c:v>11</c:v>
                </c:pt>
                <c:pt idx="22">
                  <c:v>9</c:v>
                </c:pt>
                <c:pt idx="23">
                  <c:v>8</c:v>
                </c:pt>
                <c:pt idx="24">
                  <c:v>7</c:v>
                </c:pt>
                <c:pt idx="25">
                  <c:v>6</c:v>
                </c:pt>
                <c:pt idx="26">
                  <c:v>7</c:v>
                </c:pt>
              </c:numCache>
            </c:numRef>
          </c:val>
          <c:smooth val="1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TVNorge: 13</c:v>
                </c:pt>
              </c:strCache>
            </c:strRef>
          </c:tx>
          <c:spPr>
            <a:ln w="35004">
              <a:solidFill>
                <a:srgbClr val="008000"/>
              </a:solidFill>
              <a:prstDash val="solid"/>
            </a:ln>
          </c:spPr>
          <c:marker>
            <c:symbol val="none"/>
          </c:marker>
          <c:cat>
            <c:strRef>
              <c:f>Sheet1!$A$2:$A$28</c:f>
              <c:strCache>
                <c:ptCount val="27"/>
                <c:pt idx="0">
                  <c:v>83</c:v>
                </c:pt>
                <c:pt idx="1">
                  <c:v>87</c:v>
                </c:pt>
                <c:pt idx="2">
                  <c:v>91</c:v>
                </c:pt>
                <c:pt idx="3">
                  <c:v>92</c:v>
                </c:pt>
                <c:pt idx="4">
                  <c:v>93</c:v>
                </c:pt>
                <c:pt idx="5">
                  <c:v>94</c:v>
                </c:pt>
                <c:pt idx="6">
                  <c:v>95</c:v>
                </c:pt>
                <c:pt idx="7">
                  <c:v>96</c:v>
                </c:pt>
                <c:pt idx="8">
                  <c:v>97</c:v>
                </c:pt>
                <c:pt idx="9">
                  <c:v>98</c:v>
                </c:pt>
                <c:pt idx="10">
                  <c:v>99</c:v>
                </c:pt>
                <c:pt idx="11">
                  <c:v>'00</c:v>
                </c:pt>
                <c:pt idx="12">
                  <c:v>'01</c:v>
                </c:pt>
                <c:pt idx="13">
                  <c:v>'02</c:v>
                </c:pt>
                <c:pt idx="14">
                  <c:v>'03</c:v>
                </c:pt>
                <c:pt idx="15">
                  <c:v>'04</c:v>
                </c:pt>
                <c:pt idx="16">
                  <c:v>'05</c:v>
                </c:pt>
                <c:pt idx="17">
                  <c:v>'06</c:v>
                </c:pt>
                <c:pt idx="18">
                  <c:v>'07</c:v>
                </c:pt>
                <c:pt idx="19">
                  <c:v>'08</c:v>
                </c:pt>
                <c:pt idx="20">
                  <c:v>'09</c:v>
                </c:pt>
                <c:pt idx="21">
                  <c:v>'10</c:v>
                </c:pt>
                <c:pt idx="22">
                  <c:v>'11</c:v>
                </c:pt>
                <c:pt idx="23">
                  <c:v>'12</c:v>
                </c:pt>
                <c:pt idx="24">
                  <c:v>'13</c:v>
                </c:pt>
                <c:pt idx="25">
                  <c:v>'14</c:v>
                </c:pt>
                <c:pt idx="26">
                  <c:v>'15</c:v>
                </c:pt>
              </c:strCache>
            </c:strRef>
          </c:cat>
          <c:val>
            <c:numRef>
              <c:f>Sheet1!$G$2:$G$28</c:f>
              <c:numCache>
                <c:formatCode>General</c:formatCode>
                <c:ptCount val="27"/>
                <c:pt idx="3">
                  <c:v>10</c:v>
                </c:pt>
                <c:pt idx="4">
                  <c:v>11</c:v>
                </c:pt>
                <c:pt idx="5">
                  <c:v>11</c:v>
                </c:pt>
                <c:pt idx="6">
                  <c:v>11</c:v>
                </c:pt>
                <c:pt idx="7">
                  <c:v>10</c:v>
                </c:pt>
                <c:pt idx="8">
                  <c:v>12</c:v>
                </c:pt>
                <c:pt idx="9">
                  <c:v>11</c:v>
                </c:pt>
                <c:pt idx="10">
                  <c:v>13</c:v>
                </c:pt>
                <c:pt idx="11">
                  <c:v>16</c:v>
                </c:pt>
                <c:pt idx="12">
                  <c:v>16</c:v>
                </c:pt>
                <c:pt idx="13">
                  <c:v>15</c:v>
                </c:pt>
                <c:pt idx="14">
                  <c:v>17</c:v>
                </c:pt>
                <c:pt idx="15">
                  <c:v>16</c:v>
                </c:pt>
                <c:pt idx="16">
                  <c:v>18</c:v>
                </c:pt>
                <c:pt idx="17">
                  <c:v>15</c:v>
                </c:pt>
                <c:pt idx="18">
                  <c:v>15</c:v>
                </c:pt>
                <c:pt idx="19">
                  <c:v>15</c:v>
                </c:pt>
                <c:pt idx="20">
                  <c:v>14</c:v>
                </c:pt>
                <c:pt idx="21">
                  <c:v>13</c:v>
                </c:pt>
                <c:pt idx="22">
                  <c:v>14</c:v>
                </c:pt>
                <c:pt idx="23">
                  <c:v>13</c:v>
                </c:pt>
                <c:pt idx="24">
                  <c:v>13</c:v>
                </c:pt>
                <c:pt idx="25">
                  <c:v>14</c:v>
                </c:pt>
                <c:pt idx="26">
                  <c:v>13</c:v>
                </c:pt>
              </c:numCache>
            </c:numRef>
          </c:val>
          <c:smooth val="1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NRK2: 9</c:v>
                </c:pt>
              </c:strCache>
            </c:strRef>
          </c:tx>
          <c:spPr>
            <a:ln w="35004">
              <a:solidFill>
                <a:srgbClr val="987000"/>
              </a:solidFill>
              <a:prstDash val="solid"/>
            </a:ln>
          </c:spPr>
          <c:marker>
            <c:symbol val="none"/>
          </c:marker>
          <c:cat>
            <c:strRef>
              <c:f>Sheet1!$A$2:$A$28</c:f>
              <c:strCache>
                <c:ptCount val="27"/>
                <c:pt idx="0">
                  <c:v>83</c:v>
                </c:pt>
                <c:pt idx="1">
                  <c:v>87</c:v>
                </c:pt>
                <c:pt idx="2">
                  <c:v>91</c:v>
                </c:pt>
                <c:pt idx="3">
                  <c:v>92</c:v>
                </c:pt>
                <c:pt idx="4">
                  <c:v>93</c:v>
                </c:pt>
                <c:pt idx="5">
                  <c:v>94</c:v>
                </c:pt>
                <c:pt idx="6">
                  <c:v>95</c:v>
                </c:pt>
                <c:pt idx="7">
                  <c:v>96</c:v>
                </c:pt>
                <c:pt idx="8">
                  <c:v>97</c:v>
                </c:pt>
                <c:pt idx="9">
                  <c:v>98</c:v>
                </c:pt>
                <c:pt idx="10">
                  <c:v>99</c:v>
                </c:pt>
                <c:pt idx="11">
                  <c:v>'00</c:v>
                </c:pt>
                <c:pt idx="12">
                  <c:v>'01</c:v>
                </c:pt>
                <c:pt idx="13">
                  <c:v>'02</c:v>
                </c:pt>
                <c:pt idx="14">
                  <c:v>'03</c:v>
                </c:pt>
                <c:pt idx="15">
                  <c:v>'04</c:v>
                </c:pt>
                <c:pt idx="16">
                  <c:v>'05</c:v>
                </c:pt>
                <c:pt idx="17">
                  <c:v>'06</c:v>
                </c:pt>
                <c:pt idx="18">
                  <c:v>'07</c:v>
                </c:pt>
                <c:pt idx="19">
                  <c:v>'08</c:v>
                </c:pt>
                <c:pt idx="20">
                  <c:v>'09</c:v>
                </c:pt>
                <c:pt idx="21">
                  <c:v>'10</c:v>
                </c:pt>
                <c:pt idx="22">
                  <c:v>'11</c:v>
                </c:pt>
                <c:pt idx="23">
                  <c:v>'12</c:v>
                </c:pt>
                <c:pt idx="24">
                  <c:v>'13</c:v>
                </c:pt>
                <c:pt idx="25">
                  <c:v>'14</c:v>
                </c:pt>
                <c:pt idx="26">
                  <c:v>'15</c:v>
                </c:pt>
              </c:strCache>
            </c:strRef>
          </c:cat>
          <c:val>
            <c:numRef>
              <c:f>Sheet1!$H$2:$H$28</c:f>
              <c:numCache>
                <c:formatCode>General</c:formatCode>
                <c:ptCount val="27"/>
                <c:pt idx="7">
                  <c:v>4</c:v>
                </c:pt>
                <c:pt idx="8">
                  <c:v>3</c:v>
                </c:pt>
                <c:pt idx="9">
                  <c:v>4</c:v>
                </c:pt>
                <c:pt idx="10">
                  <c:v>4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6</c:v>
                </c:pt>
                <c:pt idx="15">
                  <c:v>6</c:v>
                </c:pt>
                <c:pt idx="16">
                  <c:v>6</c:v>
                </c:pt>
                <c:pt idx="17">
                  <c:v>6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10</c:v>
                </c:pt>
                <c:pt idx="23">
                  <c:v>9</c:v>
                </c:pt>
                <c:pt idx="24">
                  <c:v>9</c:v>
                </c:pt>
                <c:pt idx="25">
                  <c:v>8</c:v>
                </c:pt>
                <c:pt idx="26">
                  <c:v>9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8517280"/>
        <c:axId val="308517672"/>
      </c:lineChart>
      <c:catAx>
        <c:axId val="308517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1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86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nb-NO"/>
          </a:p>
        </c:txPr>
        <c:crossAx val="308517672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308517672"/>
        <c:scaling>
          <c:orientation val="minMax"/>
          <c:max val="19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86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nb-NO"/>
          </a:p>
        </c:txPr>
        <c:crossAx val="308517280"/>
        <c:crosses val="autoZero"/>
        <c:crossBetween val="between"/>
        <c:majorUnit val="30"/>
        <c:minorUnit val="1"/>
      </c:valAx>
      <c:spPr>
        <a:noFill/>
        <a:ln w="23336">
          <a:noFill/>
        </a:ln>
      </c:spPr>
    </c:plotArea>
    <c:legend>
      <c:legendPos val="r"/>
      <c:layout>
        <c:manualLayout>
          <c:xMode val="edge"/>
          <c:yMode val="edge"/>
          <c:x val="0.7554179566563467"/>
          <c:y val="0.18739352640545145"/>
          <c:w val="0.24458204334365324"/>
          <c:h val="0.43781942078364566"/>
        </c:manualLayout>
      </c:layout>
      <c:overlay val="0"/>
      <c:spPr>
        <a:noFill/>
        <a:ln w="2917">
          <a:solidFill>
            <a:schemeClr val="tx1"/>
          </a:solidFill>
          <a:prstDash val="solid"/>
        </a:ln>
      </c:spPr>
      <c:txPr>
        <a:bodyPr/>
        <a:lstStyle/>
        <a:p>
          <a:pPr>
            <a:defRPr sz="1351" b="0" i="0" u="none" strike="noStrike" baseline="0">
              <a:solidFill>
                <a:schemeClr val="tx1"/>
              </a:solidFill>
              <a:latin typeface="Verdana"/>
              <a:ea typeface="Verdana"/>
              <a:cs typeface="Verdana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nb-N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920712481540824E-2"/>
          <c:y val="2.8307937108961286E-2"/>
          <c:w val="0.92174254648292064"/>
          <c:h val="0.84549241557354315"/>
        </c:manualLayout>
      </c:layout>
      <c:lineChart>
        <c:grouping val="standar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Radio TOTAL</c:v>
                </c:pt>
              </c:strCache>
            </c:strRef>
          </c:tx>
          <c:spPr>
            <a:ln>
              <a:solidFill>
                <a:srgbClr val="E6304B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'Ark1'!$B$1:$L$1</c:f>
              <c:strCache>
                <c:ptCount val="11"/>
                <c:pt idx="0">
                  <c:v>2006*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strCache>
            </c:strRef>
          </c:cat>
          <c:val>
            <c:numRef>
              <c:f>'Ark1'!$B$2:$L$2</c:f>
              <c:numCache>
                <c:formatCode>General</c:formatCode>
                <c:ptCount val="11"/>
                <c:pt idx="0">
                  <c:v>102</c:v>
                </c:pt>
                <c:pt idx="1">
                  <c:v>97</c:v>
                </c:pt>
                <c:pt idx="2">
                  <c:v>97</c:v>
                </c:pt>
                <c:pt idx="3">
                  <c:v>98</c:v>
                </c:pt>
                <c:pt idx="4">
                  <c:v>100</c:v>
                </c:pt>
                <c:pt idx="5">
                  <c:v>99</c:v>
                </c:pt>
                <c:pt idx="6">
                  <c:v>92</c:v>
                </c:pt>
                <c:pt idx="7">
                  <c:v>90</c:v>
                </c:pt>
                <c:pt idx="8">
                  <c:v>90</c:v>
                </c:pt>
                <c:pt idx="9">
                  <c:v>89</c:v>
                </c:pt>
                <c:pt idx="10">
                  <c:v>85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'Ark1'!$A$3</c:f>
              <c:strCache>
                <c:ptCount val="1"/>
                <c:pt idx="0">
                  <c:v>NRK (P1,P2,P3)</c:v>
                </c:pt>
              </c:strCache>
            </c:strRef>
          </c:tx>
          <c:marker>
            <c:symbol val="none"/>
          </c:marker>
          <c:cat>
            <c:strRef>
              <c:f>'Ark1'!$B$1:$L$1</c:f>
              <c:strCache>
                <c:ptCount val="11"/>
                <c:pt idx="0">
                  <c:v>2006*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strCache>
            </c:strRef>
          </c:cat>
          <c:val>
            <c:numRef>
              <c:f>'Ark1'!$B$3:$L$3</c:f>
            </c:numRef>
          </c:val>
          <c:smooth val="0"/>
        </c:ser>
        <c:ser>
          <c:idx val="2"/>
          <c:order val="2"/>
          <c:tx>
            <c:strRef>
              <c:f>'Ark1'!$A$4</c:f>
              <c:strCache>
                <c:ptCount val="1"/>
                <c:pt idx="0">
                  <c:v>NRK P1</c:v>
                </c:pt>
              </c:strCache>
            </c:strRef>
          </c:tx>
          <c:spPr>
            <a:ln>
              <a:solidFill>
                <a:srgbClr val="00AEC3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'Ark1'!$B$1:$L$1</c:f>
              <c:strCache>
                <c:ptCount val="11"/>
                <c:pt idx="0">
                  <c:v>2006*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strCache>
            </c:strRef>
          </c:cat>
          <c:val>
            <c:numRef>
              <c:f>'Ark1'!$B$4:$L$4</c:f>
              <c:numCache>
                <c:formatCode>General</c:formatCode>
                <c:ptCount val="11"/>
                <c:pt idx="0">
                  <c:v>56</c:v>
                </c:pt>
                <c:pt idx="1">
                  <c:v>58</c:v>
                </c:pt>
                <c:pt idx="2">
                  <c:v>56</c:v>
                </c:pt>
                <c:pt idx="3">
                  <c:v>52</c:v>
                </c:pt>
                <c:pt idx="4">
                  <c:v>54</c:v>
                </c:pt>
                <c:pt idx="5">
                  <c:v>51</c:v>
                </c:pt>
                <c:pt idx="6">
                  <c:v>49</c:v>
                </c:pt>
                <c:pt idx="7">
                  <c:v>47</c:v>
                </c:pt>
                <c:pt idx="8">
                  <c:v>41</c:v>
                </c:pt>
                <c:pt idx="9">
                  <c:v>41</c:v>
                </c:pt>
                <c:pt idx="10">
                  <c:v>38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8515320"/>
        <c:axId val="308515712"/>
      </c:lineChart>
      <c:catAx>
        <c:axId val="308515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0"/>
          <a:lstStyle/>
          <a:p>
            <a:pPr>
              <a:defRPr/>
            </a:pPr>
            <a:endParaRPr lang="nb-NO"/>
          </a:p>
        </c:txPr>
        <c:crossAx val="308515712"/>
        <c:crosses val="autoZero"/>
        <c:auto val="1"/>
        <c:lblAlgn val="ctr"/>
        <c:lblOffset val="100"/>
        <c:noMultiLvlLbl val="0"/>
      </c:catAx>
      <c:valAx>
        <c:axId val="3085157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085153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572026432973931"/>
          <c:y val="0.25242639897631181"/>
          <c:w val="0.22664758505476459"/>
          <c:h val="0.14315738675836764"/>
        </c:manualLayout>
      </c:layout>
      <c:overlay val="0"/>
      <c:spPr>
        <a:ln>
          <a:solidFill>
            <a:srgbClr val="797979"/>
          </a:solidFill>
        </a:ln>
      </c:spPr>
      <c:txPr>
        <a:bodyPr/>
        <a:lstStyle/>
        <a:p>
          <a:pPr>
            <a:defRPr sz="1400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20257234726688"/>
          <c:y val="1.8832391713747645E-2"/>
          <c:w val="0.81457663451232587"/>
          <c:h val="0.90018832391713743"/>
        </c:manualLayout>
      </c:layout>
      <c:barChart>
        <c:barDir val="bar"/>
        <c:grouping val="clustered"/>
        <c:varyColors val="0"/>
        <c:ser>
          <c:idx val="1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00AEC3"/>
            </a:solidFill>
            <a:ln w="25293">
              <a:noFill/>
            </a:ln>
          </c:spPr>
          <c:invertIfNegative val="0"/>
          <c:dLbls>
            <c:spPr>
              <a:noFill/>
              <a:ln w="2529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94" b="1" i="0" u="none" strike="noStrike" baseline="0">
                    <a:solidFill>
                      <a:schemeClr val="tx1"/>
                    </a:solidFill>
                    <a:latin typeface="Verdana"/>
                    <a:ea typeface="Verdana"/>
                    <a:cs typeface="Verdana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Sheet1!$A$2:$A$23</c:f>
              <c:strCache>
                <c:ptCount val="17"/>
                <c:pt idx="0">
                  <c:v>P5 Andre</c:v>
                </c:pt>
                <c:pt idx="1">
                  <c:v>Radio Norge Soft</c:v>
                </c:pt>
                <c:pt idx="2">
                  <c:v>Kiss</c:v>
                </c:pt>
                <c:pt idx="3">
                  <c:v>Radio Rock</c:v>
                </c:pt>
                <c:pt idx="4">
                  <c:v>P5</c:v>
                </c:pt>
                <c:pt idx="5">
                  <c:v>NRJ+</c:v>
                </c:pt>
                <c:pt idx="6">
                  <c:v>Radio Norge</c:v>
                </c:pt>
                <c:pt idx="7">
                  <c:v>P4</c:v>
                </c:pt>
                <c:pt idx="8">
                  <c:v>NRK Klassisk</c:v>
                </c:pt>
                <c:pt idx="9">
                  <c:v>NRK Sport</c:v>
                </c:pt>
                <c:pt idx="10">
                  <c:v>NRK Nyheter</c:v>
                </c:pt>
                <c:pt idx="11">
                  <c:v>NRK P13</c:v>
                </c:pt>
                <c:pt idx="12">
                  <c:v>NRK P1+</c:v>
                </c:pt>
                <c:pt idx="13">
                  <c:v>NRK mP3</c:v>
                </c:pt>
                <c:pt idx="14">
                  <c:v>NRK P2</c:v>
                </c:pt>
                <c:pt idx="15">
                  <c:v>NRK P3</c:v>
                </c:pt>
                <c:pt idx="16">
                  <c:v>NRK P1</c:v>
                </c:pt>
              </c:strCache>
            </c:strRef>
          </c:cat>
          <c:val>
            <c:numRef>
              <c:f>Sheet1!$B$2:$B$23</c:f>
              <c:numCache>
                <c:formatCode>General</c:formatCode>
                <c:ptCount val="17"/>
                <c:pt idx="0">
                  <c:v>0.6</c:v>
                </c:pt>
                <c:pt idx="1">
                  <c:v>0.7</c:v>
                </c:pt>
                <c:pt idx="2">
                  <c:v>0.8</c:v>
                </c:pt>
                <c:pt idx="3">
                  <c:v>1.2</c:v>
                </c:pt>
                <c:pt idx="4">
                  <c:v>3.4</c:v>
                </c:pt>
                <c:pt idx="5">
                  <c:v>2.9</c:v>
                </c:pt>
                <c:pt idx="6">
                  <c:v>12.9</c:v>
                </c:pt>
                <c:pt idx="7">
                  <c:v>20.8</c:v>
                </c:pt>
                <c:pt idx="8">
                  <c:v>0.5</c:v>
                </c:pt>
                <c:pt idx="9">
                  <c:v>0.8</c:v>
                </c:pt>
                <c:pt idx="10">
                  <c:v>1.6</c:v>
                </c:pt>
                <c:pt idx="11">
                  <c:v>1.3</c:v>
                </c:pt>
                <c:pt idx="12">
                  <c:v>3.9</c:v>
                </c:pt>
                <c:pt idx="13">
                  <c:v>5.2</c:v>
                </c:pt>
                <c:pt idx="14">
                  <c:v>5.9</c:v>
                </c:pt>
                <c:pt idx="15">
                  <c:v>11.6</c:v>
                </c:pt>
                <c:pt idx="16">
                  <c:v>33.4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414217248"/>
        <c:axId val="414216856"/>
      </c:barChart>
      <c:catAx>
        <c:axId val="4142172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5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nb-NO"/>
          </a:p>
        </c:txPr>
        <c:crossAx val="41421685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14216856"/>
        <c:scaling>
          <c:orientation val="minMax"/>
          <c:max val="4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4" b="1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nb-NO"/>
          </a:p>
        </c:txPr>
        <c:crossAx val="414217248"/>
        <c:crosses val="autoZero"/>
        <c:crossBetween val="between"/>
        <c:majorUnit val="10"/>
        <c:minorUnit val="0.1"/>
      </c:valAx>
      <c:spPr>
        <a:noFill/>
        <a:ln w="2529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4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nb-NO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659239396302253"/>
          <c:y val="1.3686454830214498E-3"/>
          <c:w val="0.61340760603697753"/>
          <c:h val="0.997588160074076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Q1-2016</c:v>
                </c:pt>
              </c:strCache>
            </c:strRef>
          </c:tx>
          <c:spPr>
            <a:solidFill>
              <a:srgbClr val="C50017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'Ark1'!$A$2:$A$18</c:f>
              <c:strCache>
                <c:ptCount val="17"/>
                <c:pt idx="0">
                  <c:v>DAB-radio in boat</c:v>
                </c:pt>
                <c:pt idx="1">
                  <c:v>DAB-pocket</c:v>
                </c:pt>
                <c:pt idx="2">
                  <c:v>FM-radio in boat</c:v>
                </c:pt>
                <c:pt idx="3">
                  <c:v>FM pocket radio</c:v>
                </c:pt>
                <c:pt idx="4">
                  <c:v>iPod/Mp3-player with FM-radio</c:v>
                </c:pt>
                <c:pt idx="5">
                  <c:v>DAB-radio in secondary homes</c:v>
                </c:pt>
                <c:pt idx="6">
                  <c:v>Digital TV receiver in secondary homes </c:v>
                </c:pt>
                <c:pt idx="7">
                  <c:v>Internet radio (not DAB or FM)</c:v>
                </c:pt>
                <c:pt idx="8">
                  <c:v>DAB-radio or  DAB-adapter in car</c:v>
                </c:pt>
                <c:pt idx="9">
                  <c:v>FM-radio in mobile phone</c:v>
                </c:pt>
                <c:pt idx="10">
                  <c:v>FM-radio in secondary homes</c:v>
                </c:pt>
                <c:pt idx="11">
                  <c:v>Apps (mobile &amp; tablet)</c:v>
                </c:pt>
                <c:pt idx="12">
                  <c:v>DAB-radio at home</c:v>
                </c:pt>
                <c:pt idx="13">
                  <c:v>Only FM-radio in car</c:v>
                </c:pt>
                <c:pt idx="14">
                  <c:v>FM-radio at home</c:v>
                </c:pt>
                <c:pt idx="15">
                  <c:v>PC/Mac</c:v>
                </c:pt>
                <c:pt idx="16">
                  <c:v>Digital TV receiver at home</c:v>
                </c:pt>
              </c:strCache>
            </c:strRef>
          </c:cat>
          <c:val>
            <c:numRef>
              <c:f>'Ark1'!$B$2:$B$18</c:f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Q2-2016</c:v>
                </c:pt>
              </c:strCache>
            </c:strRef>
          </c:tx>
          <c:spPr>
            <a:solidFill>
              <a:srgbClr val="F7911E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'Ark1'!$A$2:$A$18</c:f>
              <c:strCache>
                <c:ptCount val="17"/>
                <c:pt idx="0">
                  <c:v>DAB-radio in boat</c:v>
                </c:pt>
                <c:pt idx="1">
                  <c:v>DAB-pocket</c:v>
                </c:pt>
                <c:pt idx="2">
                  <c:v>FM-radio in boat</c:v>
                </c:pt>
                <c:pt idx="3">
                  <c:v>FM pocket radio</c:v>
                </c:pt>
                <c:pt idx="4">
                  <c:v>iPod/Mp3-player with FM-radio</c:v>
                </c:pt>
                <c:pt idx="5">
                  <c:v>DAB-radio in secondary homes</c:v>
                </c:pt>
                <c:pt idx="6">
                  <c:v>Digital TV receiver in secondary homes </c:v>
                </c:pt>
                <c:pt idx="7">
                  <c:v>Internet radio (not DAB or FM)</c:v>
                </c:pt>
                <c:pt idx="8">
                  <c:v>DAB-radio or  DAB-adapter in car</c:v>
                </c:pt>
                <c:pt idx="9">
                  <c:v>FM-radio in mobile phone</c:v>
                </c:pt>
                <c:pt idx="10">
                  <c:v>FM-radio in secondary homes</c:v>
                </c:pt>
                <c:pt idx="11">
                  <c:v>Apps (mobile &amp; tablet)</c:v>
                </c:pt>
                <c:pt idx="12">
                  <c:v>DAB-radio at home</c:v>
                </c:pt>
                <c:pt idx="13">
                  <c:v>Only FM-radio in car</c:v>
                </c:pt>
                <c:pt idx="14">
                  <c:v>FM-radio at home</c:v>
                </c:pt>
                <c:pt idx="15">
                  <c:v>PC/Mac</c:v>
                </c:pt>
                <c:pt idx="16">
                  <c:v>Digital TV receiver at home</c:v>
                </c:pt>
              </c:strCache>
            </c:strRef>
          </c:cat>
          <c:val>
            <c:numRef>
              <c:f>'Ark1'!$C$2:$C$18</c:f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Q3-2016</c:v>
                </c:pt>
              </c:strCache>
            </c:strRef>
          </c:tx>
          <c:spPr>
            <a:solidFill>
              <a:srgbClr val="EF520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'Ark1'!$A$2:$A$18</c:f>
              <c:strCache>
                <c:ptCount val="17"/>
                <c:pt idx="0">
                  <c:v>DAB-radio in boat</c:v>
                </c:pt>
                <c:pt idx="1">
                  <c:v>DAB-pocket</c:v>
                </c:pt>
                <c:pt idx="2">
                  <c:v>FM-radio in boat</c:v>
                </c:pt>
                <c:pt idx="3">
                  <c:v>FM pocket radio</c:v>
                </c:pt>
                <c:pt idx="4">
                  <c:v>iPod/Mp3-player with FM-radio</c:v>
                </c:pt>
                <c:pt idx="5">
                  <c:v>DAB-radio in secondary homes</c:v>
                </c:pt>
                <c:pt idx="6">
                  <c:v>Digital TV receiver in secondary homes </c:v>
                </c:pt>
                <c:pt idx="7">
                  <c:v>Internet radio (not DAB or FM)</c:v>
                </c:pt>
                <c:pt idx="8">
                  <c:v>DAB-radio or  DAB-adapter in car</c:v>
                </c:pt>
                <c:pt idx="9">
                  <c:v>FM-radio in mobile phone</c:v>
                </c:pt>
                <c:pt idx="10">
                  <c:v>FM-radio in secondary homes</c:v>
                </c:pt>
                <c:pt idx="11">
                  <c:v>Apps (mobile &amp; tablet)</c:v>
                </c:pt>
                <c:pt idx="12">
                  <c:v>DAB-radio at home</c:v>
                </c:pt>
                <c:pt idx="13">
                  <c:v>Only FM-radio in car</c:v>
                </c:pt>
                <c:pt idx="14">
                  <c:v>FM-radio at home</c:v>
                </c:pt>
                <c:pt idx="15">
                  <c:v>PC/Mac</c:v>
                </c:pt>
                <c:pt idx="16">
                  <c:v>Digital TV receiver at home</c:v>
                </c:pt>
              </c:strCache>
            </c:strRef>
          </c:cat>
          <c:val>
            <c:numRef>
              <c:f>'Ark1'!$D$2:$D$18</c:f>
            </c:numRef>
          </c:val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okt.16</c:v>
                </c:pt>
              </c:strCache>
            </c:strRef>
          </c:tx>
          <c:spPr>
            <a:solidFill>
              <a:srgbClr val="7A228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'Ark1'!$A$2:$A$18</c:f>
              <c:strCache>
                <c:ptCount val="17"/>
                <c:pt idx="0">
                  <c:v>DAB-radio in boat</c:v>
                </c:pt>
                <c:pt idx="1">
                  <c:v>DAB-pocket</c:v>
                </c:pt>
                <c:pt idx="2">
                  <c:v>FM-radio in boat</c:v>
                </c:pt>
                <c:pt idx="3">
                  <c:v>FM pocket radio</c:v>
                </c:pt>
                <c:pt idx="4">
                  <c:v>iPod/Mp3-player with FM-radio</c:v>
                </c:pt>
                <c:pt idx="5">
                  <c:v>DAB-radio in secondary homes</c:v>
                </c:pt>
                <c:pt idx="6">
                  <c:v>Digital TV receiver in secondary homes </c:v>
                </c:pt>
                <c:pt idx="7">
                  <c:v>Internet radio (not DAB or FM)</c:v>
                </c:pt>
                <c:pt idx="8">
                  <c:v>DAB-radio or  DAB-adapter in car</c:v>
                </c:pt>
                <c:pt idx="9">
                  <c:v>FM-radio in mobile phone</c:v>
                </c:pt>
                <c:pt idx="10">
                  <c:v>FM-radio in secondary homes</c:v>
                </c:pt>
                <c:pt idx="11">
                  <c:v>Apps (mobile &amp; tablet)</c:v>
                </c:pt>
                <c:pt idx="12">
                  <c:v>DAB-radio at home</c:v>
                </c:pt>
                <c:pt idx="13">
                  <c:v>Only FM-radio in car</c:v>
                </c:pt>
                <c:pt idx="14">
                  <c:v>FM-radio at home</c:v>
                </c:pt>
                <c:pt idx="15">
                  <c:v>PC/Mac</c:v>
                </c:pt>
                <c:pt idx="16">
                  <c:v>Digital TV receiver at home</c:v>
                </c:pt>
              </c:strCache>
            </c:strRef>
          </c:cat>
          <c:val>
            <c:numRef>
              <c:f>'Ark1'!$E$2:$E$18</c:f>
            </c:numRef>
          </c:val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okt/nov.16</c:v>
                </c:pt>
              </c:strCache>
            </c:strRef>
          </c:tx>
          <c:spPr>
            <a:solidFill>
              <a:srgbClr val="4C1D52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'Ark1'!$A$2:$A$18</c:f>
              <c:strCache>
                <c:ptCount val="17"/>
                <c:pt idx="0">
                  <c:v>DAB-radio in boat</c:v>
                </c:pt>
                <c:pt idx="1">
                  <c:v>DAB-pocket</c:v>
                </c:pt>
                <c:pt idx="2">
                  <c:v>FM-radio in boat</c:v>
                </c:pt>
                <c:pt idx="3">
                  <c:v>FM pocket radio</c:v>
                </c:pt>
                <c:pt idx="4">
                  <c:v>iPod/Mp3-player with FM-radio</c:v>
                </c:pt>
                <c:pt idx="5">
                  <c:v>DAB-radio in secondary homes</c:v>
                </c:pt>
                <c:pt idx="6">
                  <c:v>Digital TV receiver in secondary homes </c:v>
                </c:pt>
                <c:pt idx="7">
                  <c:v>Internet radio (not DAB or FM)</c:v>
                </c:pt>
                <c:pt idx="8">
                  <c:v>DAB-radio or  DAB-adapter in car</c:v>
                </c:pt>
                <c:pt idx="9">
                  <c:v>FM-radio in mobile phone</c:v>
                </c:pt>
                <c:pt idx="10">
                  <c:v>FM-radio in secondary homes</c:v>
                </c:pt>
                <c:pt idx="11">
                  <c:v>Apps (mobile &amp; tablet)</c:v>
                </c:pt>
                <c:pt idx="12">
                  <c:v>DAB-radio at home</c:v>
                </c:pt>
                <c:pt idx="13">
                  <c:v>Only FM-radio in car</c:v>
                </c:pt>
                <c:pt idx="14">
                  <c:v>FM-radio at home</c:v>
                </c:pt>
                <c:pt idx="15">
                  <c:v>PC/Mac</c:v>
                </c:pt>
                <c:pt idx="16">
                  <c:v>Digital TV receiver at home</c:v>
                </c:pt>
              </c:strCache>
            </c:strRef>
          </c:cat>
          <c:val>
            <c:numRef>
              <c:f>'Ark1'!$F$2:$F$18</c:f>
            </c:numRef>
          </c:val>
        </c:ser>
        <c:ser>
          <c:idx val="5"/>
          <c:order val="5"/>
          <c:tx>
            <c:strRef>
              <c:f>'Ark1'!$G$1</c:f>
              <c:strCache>
                <c:ptCount val="1"/>
                <c:pt idx="0">
                  <c:v>Okc/Nov 2016</c:v>
                </c:pt>
              </c:strCache>
            </c:strRef>
          </c:tx>
          <c:spPr>
            <a:solidFill>
              <a:srgbClr val="00AEC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0000"/>
                    </a:solidFill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'Ark1'!$A$2:$A$18</c:f>
              <c:strCache>
                <c:ptCount val="17"/>
                <c:pt idx="0">
                  <c:v>DAB-radio in boat</c:v>
                </c:pt>
                <c:pt idx="1">
                  <c:v>DAB-pocket</c:v>
                </c:pt>
                <c:pt idx="2">
                  <c:v>FM-radio in boat</c:v>
                </c:pt>
                <c:pt idx="3">
                  <c:v>FM pocket radio</c:v>
                </c:pt>
                <c:pt idx="4">
                  <c:v>iPod/Mp3-player with FM-radio</c:v>
                </c:pt>
                <c:pt idx="5">
                  <c:v>DAB-radio in secondary homes</c:v>
                </c:pt>
                <c:pt idx="6">
                  <c:v>Digital TV receiver in secondary homes </c:v>
                </c:pt>
                <c:pt idx="7">
                  <c:v>Internet radio (not DAB or FM)</c:v>
                </c:pt>
                <c:pt idx="8">
                  <c:v>DAB-radio or  DAB-adapter in car</c:v>
                </c:pt>
                <c:pt idx="9">
                  <c:v>FM-radio in mobile phone</c:v>
                </c:pt>
                <c:pt idx="10">
                  <c:v>FM-radio in secondary homes</c:v>
                </c:pt>
                <c:pt idx="11">
                  <c:v>Apps (mobile &amp; tablet)</c:v>
                </c:pt>
                <c:pt idx="12">
                  <c:v>DAB-radio at home</c:v>
                </c:pt>
                <c:pt idx="13">
                  <c:v>Only FM-radio in car</c:v>
                </c:pt>
                <c:pt idx="14">
                  <c:v>FM-radio at home</c:v>
                </c:pt>
                <c:pt idx="15">
                  <c:v>PC/Mac</c:v>
                </c:pt>
                <c:pt idx="16">
                  <c:v>Digital TV receiver at home</c:v>
                </c:pt>
              </c:strCache>
            </c:strRef>
          </c:cat>
          <c:val>
            <c:numRef>
              <c:f>'Ark1'!$G$2:$G$18</c:f>
              <c:numCache>
                <c:formatCode>General</c:formatCode>
                <c:ptCount val="17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15</c:v>
                </c:pt>
                <c:pt idx="5">
                  <c:v>15</c:v>
                </c:pt>
                <c:pt idx="6">
                  <c:v>22</c:v>
                </c:pt>
                <c:pt idx="7">
                  <c:v>26</c:v>
                </c:pt>
                <c:pt idx="8">
                  <c:v>28</c:v>
                </c:pt>
                <c:pt idx="9">
                  <c:v>29</c:v>
                </c:pt>
                <c:pt idx="10">
                  <c:v>34</c:v>
                </c:pt>
                <c:pt idx="11">
                  <c:v>48</c:v>
                </c:pt>
                <c:pt idx="12">
                  <c:v>59</c:v>
                </c:pt>
                <c:pt idx="13">
                  <c:v>65</c:v>
                </c:pt>
                <c:pt idx="14">
                  <c:v>66</c:v>
                </c:pt>
                <c:pt idx="15">
                  <c:v>76</c:v>
                </c:pt>
                <c:pt idx="16">
                  <c:v>77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414213328"/>
        <c:axId val="414217640"/>
      </c:barChart>
      <c:catAx>
        <c:axId val="414213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rgbClr val="333333"/>
                </a:solidFill>
              </a:defRPr>
            </a:pPr>
            <a:endParaRPr lang="nb-NO"/>
          </a:p>
        </c:txPr>
        <c:crossAx val="414217640"/>
        <c:crosses val="autoZero"/>
        <c:auto val="1"/>
        <c:lblAlgn val="ctr"/>
        <c:lblOffset val="100"/>
        <c:noMultiLvlLbl val="0"/>
      </c:catAx>
      <c:valAx>
        <c:axId val="4142176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14213328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374904453647603E-2"/>
          <c:y val="4.8015433127691937E-2"/>
          <c:w val="0.92487983831613862"/>
          <c:h val="0.88984833421564358"/>
        </c:manualLayout>
      </c:layout>
      <c:lineChart>
        <c:grouping val="standar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Ingen av disse</c:v>
                </c:pt>
              </c:strCache>
            </c:strRef>
          </c:tx>
          <c:spPr>
            <a:ln w="76200">
              <a:solidFill>
                <a:srgbClr val="C50017"/>
              </a:solidFill>
            </a:ln>
          </c:spPr>
          <c:marker>
            <c:symbol val="none"/>
          </c:marker>
          <c:cat>
            <c:strRef>
              <c:f>'Ark1'!$B$1:$M$1</c:f>
              <c:strCache>
                <c:ptCount val="5"/>
                <c:pt idx="0">
                  <c:v>Q4- 2012</c:v>
                </c:pt>
                <c:pt idx="1">
                  <c:v>Q4-2013</c:v>
                </c:pt>
                <c:pt idx="2">
                  <c:v>Q4-2014</c:v>
                </c:pt>
                <c:pt idx="3">
                  <c:v>Q4-2015</c:v>
                </c:pt>
                <c:pt idx="4">
                  <c:v>Oct/Nov 2016</c:v>
                </c:pt>
              </c:strCache>
            </c:strRef>
          </c:cat>
          <c:val>
            <c:numRef>
              <c:f>'Ark1'!$B$2:$M$2</c:f>
            </c:numRef>
          </c:val>
          <c:smooth val="0"/>
        </c:ser>
        <c:ser>
          <c:idx val="1"/>
          <c:order val="1"/>
          <c:tx>
            <c:strRef>
              <c:f>'Ark1'!$A$3</c:f>
              <c:strCache>
                <c:ptCount val="1"/>
                <c:pt idx="0">
                  <c:v>Kun FM</c:v>
                </c:pt>
              </c:strCache>
            </c:strRef>
          </c:tx>
          <c:spPr>
            <a:ln w="76200">
              <a:solidFill>
                <a:srgbClr val="F7911E"/>
              </a:solidFill>
            </a:ln>
          </c:spPr>
          <c:marker>
            <c:symbol val="none"/>
          </c:marker>
          <c:cat>
            <c:strRef>
              <c:f>'Ark1'!$B$1:$M$1</c:f>
              <c:strCache>
                <c:ptCount val="5"/>
                <c:pt idx="0">
                  <c:v>Q4- 2012</c:v>
                </c:pt>
                <c:pt idx="1">
                  <c:v>Q4-2013</c:v>
                </c:pt>
                <c:pt idx="2">
                  <c:v>Q4-2014</c:v>
                </c:pt>
                <c:pt idx="3">
                  <c:v>Q4-2015</c:v>
                </c:pt>
                <c:pt idx="4">
                  <c:v>Oct/Nov 2016</c:v>
                </c:pt>
              </c:strCache>
            </c:strRef>
          </c:cat>
          <c:val>
            <c:numRef>
              <c:f>'Ark1'!$B$3:$M$3</c:f>
            </c:numRef>
          </c:val>
          <c:smooth val="0"/>
        </c:ser>
        <c:ser>
          <c:idx val="2"/>
          <c:order val="2"/>
          <c:tx>
            <c:strRef>
              <c:f>'Ark1'!$A$4</c:f>
              <c:strCache>
                <c:ptCount val="1"/>
              </c:strCache>
            </c:strRef>
          </c:tx>
          <c:spPr>
            <a:ln w="76200">
              <a:solidFill>
                <a:srgbClr val="00AEC3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'Ark1'!$B$1:$M$1</c:f>
              <c:strCache>
                <c:ptCount val="5"/>
                <c:pt idx="0">
                  <c:v>Q4- 2012</c:v>
                </c:pt>
                <c:pt idx="1">
                  <c:v>Q4-2013</c:v>
                </c:pt>
                <c:pt idx="2">
                  <c:v>Q4-2014</c:v>
                </c:pt>
                <c:pt idx="3">
                  <c:v>Q4-2015</c:v>
                </c:pt>
                <c:pt idx="4">
                  <c:v>Oct/Nov 2016</c:v>
                </c:pt>
              </c:strCache>
            </c:strRef>
          </c:cat>
          <c:val>
            <c:numRef>
              <c:f>'Ark1'!$B$4:$M$4</c:f>
              <c:numCache>
                <c:formatCode>General</c:formatCode>
                <c:ptCount val="5"/>
                <c:pt idx="0">
                  <c:v>32</c:v>
                </c:pt>
                <c:pt idx="1">
                  <c:v>40</c:v>
                </c:pt>
                <c:pt idx="2">
                  <c:v>51</c:v>
                </c:pt>
                <c:pt idx="3">
                  <c:v>57</c:v>
                </c:pt>
                <c:pt idx="4">
                  <c:v>70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4214896"/>
        <c:axId val="414215288"/>
      </c:lineChart>
      <c:catAx>
        <c:axId val="414214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400">
                <a:solidFill>
                  <a:srgbClr val="333333"/>
                </a:solidFill>
              </a:defRPr>
            </a:pPr>
            <a:endParaRPr lang="nb-NO"/>
          </a:p>
        </c:txPr>
        <c:crossAx val="414215288"/>
        <c:crosses val="autoZero"/>
        <c:auto val="0"/>
        <c:lblAlgn val="ctr"/>
        <c:lblOffset val="100"/>
        <c:noMultiLvlLbl val="0"/>
      </c:catAx>
      <c:valAx>
        <c:axId val="414215288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200">
                <a:solidFill>
                  <a:srgbClr val="333333"/>
                </a:solidFill>
              </a:defRPr>
            </a:pPr>
            <a:endParaRPr lang="nb-NO"/>
          </a:p>
        </c:txPr>
        <c:crossAx val="414214896"/>
        <c:crosses val="autoZero"/>
        <c:crossBetween val="between"/>
        <c:majorUnit val="25"/>
        <c:min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5606551996648874E-2"/>
          <c:y val="4.0943339349872251E-2"/>
          <c:w val="0.92487983831613862"/>
          <c:h val="0.90399252177128286"/>
        </c:manualLayout>
      </c:layout>
      <c:lineChart>
        <c:grouping val="standar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Ingen av disse</c:v>
                </c:pt>
              </c:strCache>
            </c:strRef>
          </c:tx>
          <c:spPr>
            <a:ln w="76200">
              <a:solidFill>
                <a:srgbClr val="C50017"/>
              </a:solidFill>
            </a:ln>
          </c:spPr>
          <c:marker>
            <c:symbol val="none"/>
          </c:marker>
          <c:cat>
            <c:strRef>
              <c:f>'Ark1'!$B$1:$P$1</c:f>
              <c:strCache>
                <c:ptCount val="8"/>
                <c:pt idx="0">
                  <c:v>Q1-2013</c:v>
                </c:pt>
                <c:pt idx="1">
                  <c:v>Q4-2013</c:v>
                </c:pt>
                <c:pt idx="2">
                  <c:v>Q2-2014</c:v>
                </c:pt>
                <c:pt idx="3">
                  <c:v>Q4-2014</c:v>
                </c:pt>
                <c:pt idx="4">
                  <c:v>Q2-2015</c:v>
                </c:pt>
                <c:pt idx="5">
                  <c:v>Q4-2015</c:v>
                </c:pt>
                <c:pt idx="6">
                  <c:v>Q2-2016</c:v>
                </c:pt>
                <c:pt idx="7">
                  <c:v>Nov/Dec 2016</c:v>
                </c:pt>
              </c:strCache>
            </c:strRef>
          </c:cat>
          <c:val>
            <c:numRef>
              <c:f>'Ark1'!$B$2:$P$2</c:f>
            </c:numRef>
          </c:val>
          <c:smooth val="0"/>
        </c:ser>
        <c:ser>
          <c:idx val="1"/>
          <c:order val="1"/>
          <c:tx>
            <c:strRef>
              <c:f>'Ark1'!$A$3</c:f>
              <c:strCache>
                <c:ptCount val="1"/>
                <c:pt idx="0">
                  <c:v>Kun FM</c:v>
                </c:pt>
              </c:strCache>
            </c:strRef>
          </c:tx>
          <c:spPr>
            <a:ln w="76200">
              <a:solidFill>
                <a:srgbClr val="F7911E"/>
              </a:solidFill>
            </a:ln>
          </c:spPr>
          <c:marker>
            <c:symbol val="none"/>
          </c:marker>
          <c:cat>
            <c:strRef>
              <c:f>'Ark1'!$B$1:$P$1</c:f>
              <c:strCache>
                <c:ptCount val="8"/>
                <c:pt idx="0">
                  <c:v>Q1-2013</c:v>
                </c:pt>
                <c:pt idx="1">
                  <c:v>Q4-2013</c:v>
                </c:pt>
                <c:pt idx="2">
                  <c:v>Q2-2014</c:v>
                </c:pt>
                <c:pt idx="3">
                  <c:v>Q4-2014</c:v>
                </c:pt>
                <c:pt idx="4">
                  <c:v>Q2-2015</c:v>
                </c:pt>
                <c:pt idx="5">
                  <c:v>Q4-2015</c:v>
                </c:pt>
                <c:pt idx="6">
                  <c:v>Q2-2016</c:v>
                </c:pt>
                <c:pt idx="7">
                  <c:v>Nov/Dec 2016</c:v>
                </c:pt>
              </c:strCache>
            </c:strRef>
          </c:cat>
          <c:val>
            <c:numRef>
              <c:f>'Ark1'!$B$3:$P$3</c:f>
            </c:numRef>
          </c:val>
          <c:smooth val="0"/>
        </c:ser>
        <c:ser>
          <c:idx val="2"/>
          <c:order val="2"/>
          <c:tx>
            <c:strRef>
              <c:f>'Ark1'!$A$4</c:f>
              <c:strCache>
                <c:ptCount val="1"/>
                <c:pt idx="0">
                  <c:v>  DAB-radio</c:v>
                </c:pt>
              </c:strCache>
            </c:strRef>
          </c:tx>
          <c:spPr>
            <a:ln w="76200">
              <a:solidFill>
                <a:srgbClr val="E6304B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'Ark1'!$B$1:$P$1</c:f>
              <c:strCache>
                <c:ptCount val="8"/>
                <c:pt idx="0">
                  <c:v>Q1-2013</c:v>
                </c:pt>
                <c:pt idx="1">
                  <c:v>Q4-2013</c:v>
                </c:pt>
                <c:pt idx="2">
                  <c:v>Q2-2014</c:v>
                </c:pt>
                <c:pt idx="3">
                  <c:v>Q4-2014</c:v>
                </c:pt>
                <c:pt idx="4">
                  <c:v>Q2-2015</c:v>
                </c:pt>
                <c:pt idx="5">
                  <c:v>Q4-2015</c:v>
                </c:pt>
                <c:pt idx="6">
                  <c:v>Q2-2016</c:v>
                </c:pt>
                <c:pt idx="7">
                  <c:v>Nov/Dec 2016</c:v>
                </c:pt>
              </c:strCache>
            </c:strRef>
          </c:cat>
          <c:val>
            <c:numRef>
              <c:f>'Ark1'!$B$4:$P$4</c:f>
              <c:numCache>
                <c:formatCode>General</c:formatCode>
                <c:ptCount val="8"/>
                <c:pt idx="0">
                  <c:v>29</c:v>
                </c:pt>
                <c:pt idx="1">
                  <c:v>39</c:v>
                </c:pt>
                <c:pt idx="2">
                  <c:v>45</c:v>
                </c:pt>
                <c:pt idx="3">
                  <c:v>52</c:v>
                </c:pt>
                <c:pt idx="4">
                  <c:v>58</c:v>
                </c:pt>
                <c:pt idx="5">
                  <c:v>60</c:v>
                </c:pt>
                <c:pt idx="6">
                  <c:v>67</c:v>
                </c:pt>
                <c:pt idx="7">
                  <c:v>71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'Ark1'!$A$5</c:f>
              <c:strCache>
                <c:ptCount val="1"/>
                <c:pt idx="0">
                  <c:v>  Digital TV access </c:v>
                </c:pt>
              </c:strCache>
            </c:strRef>
          </c:tx>
          <c:spPr>
            <a:ln w="76200">
              <a:solidFill>
                <a:srgbClr val="81C341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'Ark1'!$B$1:$P$1</c:f>
              <c:strCache>
                <c:ptCount val="8"/>
                <c:pt idx="0">
                  <c:v>Q1-2013</c:v>
                </c:pt>
                <c:pt idx="1">
                  <c:v>Q4-2013</c:v>
                </c:pt>
                <c:pt idx="2">
                  <c:v>Q2-2014</c:v>
                </c:pt>
                <c:pt idx="3">
                  <c:v>Q4-2014</c:v>
                </c:pt>
                <c:pt idx="4">
                  <c:v>Q2-2015</c:v>
                </c:pt>
                <c:pt idx="5">
                  <c:v>Q4-2015</c:v>
                </c:pt>
                <c:pt idx="6">
                  <c:v>Q2-2016</c:v>
                </c:pt>
                <c:pt idx="7">
                  <c:v>Nov/Dec 2016</c:v>
                </c:pt>
              </c:strCache>
            </c:strRef>
          </c:cat>
          <c:val>
            <c:numRef>
              <c:f>'Ark1'!$B$5:$P$5</c:f>
              <c:numCache>
                <c:formatCode>General</c:formatCode>
                <c:ptCount val="8"/>
                <c:pt idx="0">
                  <c:v>75</c:v>
                </c:pt>
                <c:pt idx="1">
                  <c:v>83</c:v>
                </c:pt>
                <c:pt idx="2">
                  <c:v>79</c:v>
                </c:pt>
                <c:pt idx="3">
                  <c:v>80</c:v>
                </c:pt>
                <c:pt idx="4">
                  <c:v>79</c:v>
                </c:pt>
                <c:pt idx="5">
                  <c:v>81</c:v>
                </c:pt>
                <c:pt idx="6">
                  <c:v>80</c:v>
                </c:pt>
                <c:pt idx="7">
                  <c:v>81</c:v>
                </c:pt>
              </c:numCache>
            </c:numRef>
          </c:val>
          <c:smooth val="1"/>
        </c:ser>
        <c:ser>
          <c:idx val="4"/>
          <c:order val="4"/>
          <c:tx>
            <c:strRef>
              <c:f>'Ark1'!$A$6</c:f>
              <c:strCache>
                <c:ptCount val="1"/>
                <c:pt idx="0">
                  <c:v>  Internet radio</c:v>
                </c:pt>
              </c:strCache>
            </c:strRef>
          </c:tx>
          <c:spPr>
            <a:ln w="76200">
              <a:solidFill>
                <a:srgbClr val="F7911E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'Ark1'!$B$1:$P$1</c:f>
              <c:strCache>
                <c:ptCount val="8"/>
                <c:pt idx="0">
                  <c:v>Q1-2013</c:v>
                </c:pt>
                <c:pt idx="1">
                  <c:v>Q4-2013</c:v>
                </c:pt>
                <c:pt idx="2">
                  <c:v>Q2-2014</c:v>
                </c:pt>
                <c:pt idx="3">
                  <c:v>Q4-2014</c:v>
                </c:pt>
                <c:pt idx="4">
                  <c:v>Q2-2015</c:v>
                </c:pt>
                <c:pt idx="5">
                  <c:v>Q4-2015</c:v>
                </c:pt>
                <c:pt idx="6">
                  <c:v>Q2-2016</c:v>
                </c:pt>
                <c:pt idx="7">
                  <c:v>Nov/Dec 2016</c:v>
                </c:pt>
              </c:strCache>
            </c:strRef>
          </c:cat>
          <c:val>
            <c:numRef>
              <c:f>'Ark1'!$B$6:$P$6</c:f>
              <c:numCache>
                <c:formatCode>General</c:formatCode>
                <c:ptCount val="8"/>
                <c:pt idx="0">
                  <c:v>81</c:v>
                </c:pt>
                <c:pt idx="1">
                  <c:v>87</c:v>
                </c:pt>
                <c:pt idx="2">
                  <c:v>87</c:v>
                </c:pt>
                <c:pt idx="3">
                  <c:v>86</c:v>
                </c:pt>
                <c:pt idx="4">
                  <c:v>89</c:v>
                </c:pt>
                <c:pt idx="5">
                  <c:v>90</c:v>
                </c:pt>
                <c:pt idx="6">
                  <c:v>90</c:v>
                </c:pt>
                <c:pt idx="7">
                  <c:v>87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4211368"/>
        <c:axId val="306668096"/>
      </c:lineChart>
      <c:catAx>
        <c:axId val="4142113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200">
                <a:solidFill>
                  <a:srgbClr val="333333"/>
                </a:solidFill>
              </a:defRPr>
            </a:pPr>
            <a:endParaRPr lang="nb-NO"/>
          </a:p>
        </c:txPr>
        <c:crossAx val="306668096"/>
        <c:crosses val="autoZero"/>
        <c:auto val="0"/>
        <c:lblAlgn val="ctr"/>
        <c:lblOffset val="100"/>
        <c:noMultiLvlLbl val="0"/>
      </c:catAx>
      <c:valAx>
        <c:axId val="306668096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200">
                <a:solidFill>
                  <a:srgbClr val="333333"/>
                </a:solidFill>
              </a:defRPr>
            </a:pPr>
            <a:endParaRPr lang="nb-NO"/>
          </a:p>
        </c:txPr>
        <c:crossAx val="414211368"/>
        <c:crosses val="autoZero"/>
        <c:crossBetween val="between"/>
        <c:majorUnit val="25"/>
        <c:minorUnit val="1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67317922120546025"/>
          <c:y val="0.48235707502656211"/>
          <c:w val="0.25570188101487312"/>
          <c:h val="0.21173440408421768"/>
        </c:manualLayout>
      </c:layout>
      <c:overlay val="0"/>
      <c:spPr>
        <a:ln>
          <a:solidFill>
            <a:srgbClr val="797979"/>
          </a:solidFill>
        </a:ln>
      </c:spPr>
      <c:txPr>
        <a:bodyPr/>
        <a:lstStyle/>
        <a:p>
          <a:pPr>
            <a:defRPr sz="1400" b="1">
              <a:solidFill>
                <a:srgbClr val="333333"/>
              </a:solidFill>
            </a:defRPr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442556471319794E-3"/>
          <c:y val="9.8982176646523812E-2"/>
          <c:w val="0.9858794402646277"/>
          <c:h val="0.79397933307999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C50017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AEC3"/>
              </a:solidFill>
            </c:spPr>
          </c:dPt>
          <c:dPt>
            <c:idx val="1"/>
            <c:invertIfNegative val="0"/>
            <c:bubble3D val="0"/>
            <c:spPr>
              <a:solidFill>
                <a:srgbClr val="E6304B"/>
              </a:solidFill>
            </c:spPr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rgbClr val="000000"/>
                    </a:solidFill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Total digital</c:v>
                </c:pt>
                <c:pt idx="1">
                  <c:v>DAB (total)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95</c:v>
                </c:pt>
                <c:pt idx="1">
                  <c:v>74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414610208"/>
        <c:axId val="414609032"/>
      </c:barChart>
      <c:catAx>
        <c:axId val="41461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 b="1">
                <a:solidFill>
                  <a:srgbClr val="333333"/>
                </a:solidFill>
              </a:defRPr>
            </a:pPr>
            <a:endParaRPr lang="nb-NO"/>
          </a:p>
        </c:txPr>
        <c:crossAx val="414609032"/>
        <c:crosses val="autoZero"/>
        <c:auto val="1"/>
        <c:lblAlgn val="ctr"/>
        <c:lblOffset val="100"/>
        <c:noMultiLvlLbl val="0"/>
      </c:catAx>
      <c:valAx>
        <c:axId val="414609032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414610208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5034031268507147E-2"/>
          <c:y val="2.863435417092516E-2"/>
          <c:w val="0.96496596873149287"/>
          <c:h val="0.91225305710197557"/>
        </c:manualLayout>
      </c:layout>
      <c:lineChart>
        <c:grouping val="standar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  FM</c:v>
                </c:pt>
              </c:strCache>
            </c:strRef>
          </c:tx>
          <c:spPr>
            <a:ln w="76200">
              <a:solidFill>
                <a:srgbClr val="717171"/>
              </a:solidFill>
            </a:ln>
          </c:spPr>
          <c:marker>
            <c:symbol val="none"/>
          </c:marker>
          <c:dLbls>
            <c:dLbl>
              <c:idx val="3"/>
              <c:layout>
                <c:manualLayout>
                  <c:x val="-4.6387550944794369E-3"/>
                  <c:y val="-1.86746720159143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'Ark1'!$B$1:$R$1</c:f>
              <c:strCache>
                <c:ptCount val="4"/>
                <c:pt idx="0">
                  <c:v>Q4-2013</c:v>
                </c:pt>
                <c:pt idx="1">
                  <c:v>Q4-2014</c:v>
                </c:pt>
                <c:pt idx="2">
                  <c:v>Q4-2015</c:v>
                </c:pt>
                <c:pt idx="3">
                  <c:v>Oct/Nov 2016</c:v>
                </c:pt>
              </c:strCache>
            </c:strRef>
          </c:cat>
          <c:val>
            <c:numRef>
              <c:f>'Ark1'!$B$2:$R$2</c:f>
              <c:numCache>
                <c:formatCode>0.0</c:formatCode>
                <c:ptCount val="4"/>
                <c:pt idx="0">
                  <c:v>73</c:v>
                </c:pt>
                <c:pt idx="1">
                  <c:v>57</c:v>
                </c:pt>
                <c:pt idx="2">
                  <c:v>51</c:v>
                </c:pt>
                <c:pt idx="3">
                  <c:v>41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'Ark1'!$A$3</c:f>
              <c:strCache>
                <c:ptCount val="1"/>
                <c:pt idx="0">
                  <c:v>FM lomme</c:v>
                </c:pt>
              </c:strCache>
            </c:strRef>
          </c:tx>
          <c:spPr>
            <a:ln w="76200">
              <a:solidFill>
                <a:srgbClr val="F7911E"/>
              </a:solidFill>
            </a:ln>
          </c:spPr>
          <c:marker>
            <c:symbol val="none"/>
          </c:marker>
          <c:cat>
            <c:strRef>
              <c:f>'Ark1'!$B$1:$R$1</c:f>
              <c:strCache>
                <c:ptCount val="4"/>
                <c:pt idx="0">
                  <c:v>Q4-2013</c:v>
                </c:pt>
                <c:pt idx="1">
                  <c:v>Q4-2014</c:v>
                </c:pt>
                <c:pt idx="2">
                  <c:v>Q4-2015</c:v>
                </c:pt>
                <c:pt idx="3">
                  <c:v>Oct/Nov 2016</c:v>
                </c:pt>
              </c:strCache>
            </c:strRef>
          </c:cat>
          <c:val>
            <c:numRef>
              <c:f>'Ark1'!$B$3:$R$3</c:f>
            </c:numRef>
          </c:val>
          <c:smooth val="0"/>
        </c:ser>
        <c:ser>
          <c:idx val="2"/>
          <c:order val="2"/>
          <c:tx>
            <c:strRef>
              <c:f>'Ark1'!$A$4</c:f>
              <c:strCache>
                <c:ptCount val="1"/>
                <c:pt idx="0">
                  <c:v>  DAB</c:v>
                </c:pt>
              </c:strCache>
            </c:strRef>
          </c:tx>
          <c:spPr>
            <a:ln w="76200">
              <a:solidFill>
                <a:srgbClr val="E6304B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3905150055576165E-2"/>
                  <c:y val="-1.30818557147858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674694331233899E-3"/>
                  <c:y val="1.86746720159143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'Ark1'!$B$1:$R$1</c:f>
              <c:strCache>
                <c:ptCount val="4"/>
                <c:pt idx="0">
                  <c:v>Q4-2013</c:v>
                </c:pt>
                <c:pt idx="1">
                  <c:v>Q4-2014</c:v>
                </c:pt>
                <c:pt idx="2">
                  <c:v>Q4-2015</c:v>
                </c:pt>
                <c:pt idx="3">
                  <c:v>Oct/Nov 2016</c:v>
                </c:pt>
              </c:strCache>
            </c:strRef>
          </c:cat>
          <c:val>
            <c:numRef>
              <c:f>'Ark1'!$B$4:$R$4</c:f>
              <c:numCache>
                <c:formatCode>0.0</c:formatCode>
                <c:ptCount val="4"/>
                <c:pt idx="0">
                  <c:v>14</c:v>
                </c:pt>
                <c:pt idx="1">
                  <c:v>28</c:v>
                </c:pt>
                <c:pt idx="2">
                  <c:v>35</c:v>
                </c:pt>
                <c:pt idx="3">
                  <c:v>38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'Ark1'!$A$5</c:f>
              <c:strCache>
                <c:ptCount val="1"/>
                <c:pt idx="0">
                  <c:v>  Internet radio</c:v>
                </c:pt>
              </c:strCache>
            </c:strRef>
          </c:tx>
          <c:spPr>
            <a:ln w="76200">
              <a:solidFill>
                <a:srgbClr val="F7911E"/>
              </a:solidFill>
            </a:ln>
          </c:spPr>
          <c:marker>
            <c:symbol val="none"/>
          </c:marker>
          <c:dLbls>
            <c:dLbl>
              <c:idx val="4"/>
              <c:layout>
                <c:manualLayout>
                  <c:x val="2.9640607632457554E-3"/>
                  <c:y val="-2.381739745235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'Ark1'!$B$1:$R$1</c:f>
              <c:strCache>
                <c:ptCount val="4"/>
                <c:pt idx="0">
                  <c:v>Q4-2013</c:v>
                </c:pt>
                <c:pt idx="1">
                  <c:v>Q4-2014</c:v>
                </c:pt>
                <c:pt idx="2">
                  <c:v>Q4-2015</c:v>
                </c:pt>
                <c:pt idx="3">
                  <c:v>Oct/Nov 2016</c:v>
                </c:pt>
              </c:strCache>
            </c:strRef>
          </c:cat>
          <c:val>
            <c:numRef>
              <c:f>'Ark1'!$B$5:$R$5</c:f>
              <c:numCache>
                <c:formatCode>0.0</c:formatCode>
                <c:ptCount val="4"/>
                <c:pt idx="0">
                  <c:v>8</c:v>
                </c:pt>
                <c:pt idx="1">
                  <c:v>9</c:v>
                </c:pt>
                <c:pt idx="2">
                  <c:v>10</c:v>
                </c:pt>
                <c:pt idx="3">
                  <c:v>13</c:v>
                </c:pt>
              </c:numCache>
            </c:numRef>
          </c:val>
          <c:smooth val="1"/>
        </c:ser>
        <c:ser>
          <c:idx val="4"/>
          <c:order val="4"/>
          <c:tx>
            <c:strRef>
              <c:f>'Ark1'!$A$6</c:f>
              <c:strCache>
                <c:ptCount val="1"/>
                <c:pt idx="0">
                  <c:v>DAB lomme</c:v>
                </c:pt>
              </c:strCache>
            </c:strRef>
          </c:tx>
          <c:spPr>
            <a:ln w="76200">
              <a:solidFill>
                <a:srgbClr val="4C1D52"/>
              </a:solidFill>
            </a:ln>
          </c:spPr>
          <c:marker>
            <c:symbol val="none"/>
          </c:marker>
          <c:cat>
            <c:strRef>
              <c:f>'Ark1'!$B$1:$R$1</c:f>
              <c:strCache>
                <c:ptCount val="4"/>
                <c:pt idx="0">
                  <c:v>Q4-2013</c:v>
                </c:pt>
                <c:pt idx="1">
                  <c:v>Q4-2014</c:v>
                </c:pt>
                <c:pt idx="2">
                  <c:v>Q4-2015</c:v>
                </c:pt>
                <c:pt idx="3">
                  <c:v>Oct/Nov 2016</c:v>
                </c:pt>
              </c:strCache>
            </c:strRef>
          </c:cat>
          <c:val>
            <c:numRef>
              <c:f>'Ark1'!$B$6:$R$6</c:f>
            </c:numRef>
          </c:val>
          <c:smooth val="0"/>
        </c:ser>
        <c:ser>
          <c:idx val="5"/>
          <c:order val="5"/>
          <c:tx>
            <c:strRef>
              <c:f>'Ark1'!$A$7</c:f>
              <c:strCache>
                <c:ptCount val="1"/>
                <c:pt idx="0">
                  <c:v>  Digital TV</c:v>
                </c:pt>
              </c:strCache>
            </c:strRef>
          </c:tx>
          <c:spPr>
            <a:ln w="76200">
              <a:solidFill>
                <a:srgbClr val="81C341"/>
              </a:solidFill>
            </a:ln>
          </c:spPr>
          <c:marker>
            <c:symbol val="none"/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'Ark1'!$B$1:$R$1</c:f>
              <c:strCache>
                <c:ptCount val="4"/>
                <c:pt idx="0">
                  <c:v>Q4-2013</c:v>
                </c:pt>
                <c:pt idx="1">
                  <c:v>Q4-2014</c:v>
                </c:pt>
                <c:pt idx="2">
                  <c:v>Q4-2015</c:v>
                </c:pt>
                <c:pt idx="3">
                  <c:v>Oct/Nov 2016</c:v>
                </c:pt>
              </c:strCache>
            </c:strRef>
          </c:cat>
          <c:val>
            <c:numRef>
              <c:f>'Ark1'!$B$7:$R$7</c:f>
              <c:numCache>
                <c:formatCode>0.0</c:formatCode>
                <c:ptCount val="4"/>
                <c:pt idx="0">
                  <c:v>5</c:v>
                </c:pt>
                <c:pt idx="1">
                  <c:v>6</c:v>
                </c:pt>
                <c:pt idx="2">
                  <c:v>5</c:v>
                </c:pt>
                <c:pt idx="3">
                  <c:v>8</c:v>
                </c:pt>
              </c:numCache>
            </c:numRef>
          </c:val>
          <c:smooth val="1"/>
        </c:ser>
        <c:ser>
          <c:idx val="6"/>
          <c:order val="6"/>
          <c:tx>
            <c:strRef>
              <c:f>'Ark1'!$A$8</c:f>
              <c:strCache>
                <c:ptCount val="1"/>
                <c:pt idx="0">
                  <c:v>ipod/mp3</c:v>
                </c:pt>
              </c:strCache>
            </c:strRef>
          </c:tx>
          <c:spPr>
            <a:ln w="76200">
              <a:solidFill>
                <a:srgbClr val="3EB1CC"/>
              </a:solidFill>
            </a:ln>
          </c:spPr>
          <c:marker>
            <c:symbol val="none"/>
          </c:marker>
          <c:cat>
            <c:strRef>
              <c:f>'Ark1'!$B$1:$R$1</c:f>
              <c:strCache>
                <c:ptCount val="4"/>
                <c:pt idx="0">
                  <c:v>Q4-2013</c:v>
                </c:pt>
                <c:pt idx="1">
                  <c:v>Q4-2014</c:v>
                </c:pt>
                <c:pt idx="2">
                  <c:v>Q4-2015</c:v>
                </c:pt>
                <c:pt idx="3">
                  <c:v>Oct/Nov 2016</c:v>
                </c:pt>
              </c:strCache>
            </c:strRef>
          </c:cat>
          <c:val>
            <c:numRef>
              <c:f>'Ark1'!$B$8:$R$8</c:f>
            </c:numRef>
          </c:val>
          <c:smooth val="0"/>
        </c:ser>
        <c:ser>
          <c:idx val="7"/>
          <c:order val="7"/>
          <c:tx>
            <c:strRef>
              <c:f>'Ark1'!$A$9</c:f>
              <c:strCache>
                <c:ptCount val="1"/>
                <c:pt idx="0">
                  <c:v>Mobil FM</c:v>
                </c:pt>
              </c:strCache>
            </c:strRef>
          </c:tx>
          <c:spPr>
            <a:ln w="76200">
              <a:solidFill>
                <a:srgbClr val="131C6B"/>
              </a:solidFill>
            </a:ln>
          </c:spPr>
          <c:marker>
            <c:symbol val="none"/>
          </c:marker>
          <c:cat>
            <c:strRef>
              <c:f>'Ark1'!$B$1:$R$1</c:f>
              <c:strCache>
                <c:ptCount val="4"/>
                <c:pt idx="0">
                  <c:v>Q4-2013</c:v>
                </c:pt>
                <c:pt idx="1">
                  <c:v>Q4-2014</c:v>
                </c:pt>
                <c:pt idx="2">
                  <c:v>Q4-2015</c:v>
                </c:pt>
                <c:pt idx="3">
                  <c:v>Oct/Nov 2016</c:v>
                </c:pt>
              </c:strCache>
            </c:strRef>
          </c:cat>
          <c:val>
            <c:numRef>
              <c:f>'Ark1'!$B$9:$R$9</c:f>
            </c:numRef>
          </c:val>
          <c:smooth val="0"/>
        </c:ser>
        <c:ser>
          <c:idx val="8"/>
          <c:order val="8"/>
          <c:tx>
            <c:strRef>
              <c:f>'Ark1'!$A$10</c:f>
              <c:strCache>
                <c:ptCount val="1"/>
                <c:pt idx="0">
                  <c:v>Mobil APP</c:v>
                </c:pt>
              </c:strCache>
            </c:strRef>
          </c:tx>
          <c:spPr>
            <a:ln w="76200">
              <a:solidFill>
                <a:srgbClr val="BB3FC1"/>
              </a:solidFill>
            </a:ln>
          </c:spPr>
          <c:marker>
            <c:symbol val="none"/>
          </c:marker>
          <c:cat>
            <c:strRef>
              <c:f>'Ark1'!$B$1:$R$1</c:f>
              <c:strCache>
                <c:ptCount val="4"/>
                <c:pt idx="0">
                  <c:v>Q4-2013</c:v>
                </c:pt>
                <c:pt idx="1">
                  <c:v>Q4-2014</c:v>
                </c:pt>
                <c:pt idx="2">
                  <c:v>Q4-2015</c:v>
                </c:pt>
                <c:pt idx="3">
                  <c:v>Oct/Nov 2016</c:v>
                </c:pt>
              </c:strCache>
            </c:strRef>
          </c:cat>
          <c:val>
            <c:numRef>
              <c:f>'Ark1'!$B$10:$R$10</c:f>
            </c:numRef>
          </c:val>
          <c:smooth val="0"/>
        </c:ser>
        <c:ser>
          <c:idx val="9"/>
          <c:order val="9"/>
          <c:tx>
            <c:strRef>
              <c:f>'Ark1'!$A$11</c:f>
              <c:strCache>
                <c:ptCount val="1"/>
                <c:pt idx="0">
                  <c:v>WIFI</c:v>
                </c:pt>
              </c:strCache>
            </c:strRef>
          </c:tx>
          <c:spPr>
            <a:ln w="76200">
              <a:solidFill>
                <a:srgbClr val="798EDF"/>
              </a:solidFill>
            </a:ln>
          </c:spPr>
          <c:marker>
            <c:symbol val="none"/>
          </c:marker>
          <c:cat>
            <c:strRef>
              <c:f>'Ark1'!$B$1:$R$1</c:f>
              <c:strCache>
                <c:ptCount val="4"/>
                <c:pt idx="0">
                  <c:v>Q4-2013</c:v>
                </c:pt>
                <c:pt idx="1">
                  <c:v>Q4-2014</c:v>
                </c:pt>
                <c:pt idx="2">
                  <c:v>Q4-2015</c:v>
                </c:pt>
                <c:pt idx="3">
                  <c:v>Oct/Nov 2016</c:v>
                </c:pt>
              </c:strCache>
            </c:strRef>
          </c:cat>
          <c:val>
            <c:numRef>
              <c:f>'Ark1'!$B$11:$R$11</c:f>
            </c:numRef>
          </c:val>
          <c:smooth val="0"/>
        </c:ser>
        <c:ser>
          <c:idx val="10"/>
          <c:order val="10"/>
          <c:tx>
            <c:strRef>
              <c:f>'Ark1'!$A$12</c:f>
              <c:strCache>
                <c:ptCount val="1"/>
                <c:pt idx="0">
                  <c:v>PC/MAC</c:v>
                </c:pt>
              </c:strCache>
            </c:strRef>
          </c:tx>
          <c:spPr>
            <a:ln w="76200">
              <a:solidFill>
                <a:srgbClr val="6DE7F6"/>
              </a:solidFill>
            </a:ln>
          </c:spPr>
          <c:marker>
            <c:symbol val="none"/>
          </c:marker>
          <c:cat>
            <c:strRef>
              <c:f>'Ark1'!$B$1:$R$1</c:f>
              <c:strCache>
                <c:ptCount val="4"/>
                <c:pt idx="0">
                  <c:v>Q4-2013</c:v>
                </c:pt>
                <c:pt idx="1">
                  <c:v>Q4-2014</c:v>
                </c:pt>
                <c:pt idx="2">
                  <c:v>Q4-2015</c:v>
                </c:pt>
                <c:pt idx="3">
                  <c:v>Oct/Nov 2016</c:v>
                </c:pt>
              </c:strCache>
            </c:strRef>
          </c:cat>
          <c:val>
            <c:numRef>
              <c:f>'Ark1'!$B$12:$R$12</c:f>
            </c:numRef>
          </c:val>
          <c:smooth val="0"/>
        </c:ser>
        <c:ser>
          <c:idx val="11"/>
          <c:order val="11"/>
          <c:tx>
            <c:strRef>
              <c:f>'Ark1'!$A$13</c:f>
              <c:strCache>
                <c:ptCount val="1"/>
                <c:pt idx="0">
                  <c:v>Nettbrett</c:v>
                </c:pt>
              </c:strCache>
            </c:strRef>
          </c:tx>
          <c:spPr>
            <a:ln w="76200">
              <a:solidFill>
                <a:srgbClr val="0F7BA2"/>
              </a:solidFill>
            </a:ln>
          </c:spPr>
          <c:marker>
            <c:symbol val="none"/>
          </c:marker>
          <c:cat>
            <c:strRef>
              <c:f>'Ark1'!$B$1:$R$1</c:f>
              <c:strCache>
                <c:ptCount val="4"/>
                <c:pt idx="0">
                  <c:v>Q4-2013</c:v>
                </c:pt>
                <c:pt idx="1">
                  <c:v>Q4-2014</c:v>
                </c:pt>
                <c:pt idx="2">
                  <c:v>Q4-2015</c:v>
                </c:pt>
                <c:pt idx="3">
                  <c:v>Oct/Nov 2016</c:v>
                </c:pt>
              </c:strCache>
            </c:strRef>
          </c:cat>
          <c:val>
            <c:numRef>
              <c:f>'Ark1'!$B$13:$R$13</c:f>
            </c:numRef>
          </c:val>
          <c:smooth val="0"/>
        </c:ser>
        <c:ser>
          <c:idx val="12"/>
          <c:order val="12"/>
          <c:tx>
            <c:strRef>
              <c:f>'Ark1'!$A$14</c:f>
              <c:strCache>
                <c:ptCount val="1"/>
                <c:pt idx="0">
                  <c:v>Digi TV</c:v>
                </c:pt>
              </c:strCache>
            </c:strRef>
          </c:tx>
          <c:spPr>
            <a:ln w="76200">
              <a:solidFill>
                <a:srgbClr val="F1002B"/>
              </a:solidFill>
            </a:ln>
          </c:spPr>
          <c:marker>
            <c:symbol val="none"/>
          </c:marker>
          <c:cat>
            <c:strRef>
              <c:f>'Ark1'!$B$1:$R$1</c:f>
              <c:strCache>
                <c:ptCount val="4"/>
                <c:pt idx="0">
                  <c:v>Q4-2013</c:v>
                </c:pt>
                <c:pt idx="1">
                  <c:v>Q4-2014</c:v>
                </c:pt>
                <c:pt idx="2">
                  <c:v>Q4-2015</c:v>
                </c:pt>
                <c:pt idx="3">
                  <c:v>Oct/Nov 2016</c:v>
                </c:pt>
              </c:strCache>
            </c:strRef>
          </c:cat>
          <c:val>
            <c:numRef>
              <c:f>'Ark1'!$B$14:$R$14</c:f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4605112"/>
        <c:axId val="414609816"/>
      </c:lineChart>
      <c:catAx>
        <c:axId val="414605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400">
                <a:solidFill>
                  <a:srgbClr val="333333"/>
                </a:solidFill>
              </a:defRPr>
            </a:pPr>
            <a:endParaRPr lang="nb-NO"/>
          </a:p>
        </c:txPr>
        <c:crossAx val="414609816"/>
        <c:crosses val="autoZero"/>
        <c:auto val="0"/>
        <c:lblAlgn val="ctr"/>
        <c:lblOffset val="100"/>
        <c:noMultiLvlLbl val="0"/>
      </c:catAx>
      <c:valAx>
        <c:axId val="414609816"/>
        <c:scaling>
          <c:orientation val="minMax"/>
          <c:max val="75"/>
        </c:scaling>
        <c:delete val="0"/>
        <c:axPos val="l"/>
        <c:numFmt formatCode="#,##0" sourceLinked="0"/>
        <c:majorTickMark val="none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200">
                <a:solidFill>
                  <a:srgbClr val="333333"/>
                </a:solidFill>
              </a:defRPr>
            </a:pPr>
            <a:endParaRPr lang="nb-NO"/>
          </a:p>
        </c:txPr>
        <c:crossAx val="414605112"/>
        <c:crosses val="autoZero"/>
        <c:crossBetween val="between"/>
        <c:majorUnit val="25"/>
        <c:minorUnit val="1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4.4444449304948522E-2"/>
          <c:y val="0.31038713271690294"/>
          <c:w val="0.27371853387123074"/>
          <c:h val="0.27881932336944543"/>
        </c:manualLayout>
      </c:layout>
      <c:overlay val="0"/>
      <c:spPr>
        <a:ln w="19050">
          <a:solidFill>
            <a:srgbClr val="FFFFFF">
              <a:lumMod val="50000"/>
            </a:srgbClr>
          </a:solidFill>
        </a:ln>
      </c:spPr>
      <c:txPr>
        <a:bodyPr/>
        <a:lstStyle/>
        <a:p>
          <a:pPr>
            <a:defRPr sz="1400" b="1">
              <a:solidFill>
                <a:srgbClr val="333333"/>
              </a:solidFill>
            </a:defRPr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0.74275</cdr:x>
      <cdr:y>0.3565</cdr:y>
    </cdr:from>
    <cdr:to>
      <cdr:x>0.97825</cdr:x>
      <cdr:y>0.4145</cdr:y>
    </cdr:to>
    <cdr:sp macro="" textlink="">
      <cdr:nvSpPr>
        <cdr:cNvPr id="1026" name="Tekst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886145" y="1758953"/>
          <a:ext cx="1866291" cy="2861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45720" tIns="27432" rIns="0" bIns="27432" anchor="ctr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nb-NO" sz="1400" b="1" i="0" u="none" strike="noStrike" baseline="0" dirty="0" smtClean="0">
              <a:solidFill>
                <a:srgbClr val="E6304B"/>
              </a:solidFill>
              <a:latin typeface="Verdana"/>
              <a:ea typeface="Verdana"/>
              <a:cs typeface="Verdana"/>
            </a:rPr>
            <a:t>Newspapers  </a:t>
          </a:r>
          <a:r>
            <a:rPr lang="nb-NO" sz="1400" b="1" i="0" u="none" strike="noStrike" baseline="0" dirty="0">
              <a:solidFill>
                <a:srgbClr val="E6304B"/>
              </a:solidFill>
              <a:latin typeface="Verdana"/>
              <a:ea typeface="Verdana"/>
              <a:cs typeface="Verdana"/>
            </a:rPr>
            <a:t>53%</a:t>
          </a:r>
        </a:p>
        <a:p xmlns:a="http://schemas.openxmlformats.org/drawingml/2006/main">
          <a:pPr algn="l" rtl="0">
            <a:defRPr sz="1000"/>
          </a:pPr>
          <a:r>
            <a:rPr lang="nb-NO" sz="1400" b="1" i="0" u="none" strike="noStrike" baseline="0" dirty="0">
              <a:solidFill>
                <a:srgbClr val="E6304B"/>
              </a:solidFill>
              <a:latin typeface="Verdana"/>
              <a:ea typeface="Verdana"/>
              <a:cs typeface="Verdana"/>
            </a:rPr>
            <a:t>%</a:t>
          </a:r>
        </a:p>
      </cdr:txBody>
    </cdr:sp>
  </cdr:relSizeAnchor>
  <cdr:relSizeAnchor xmlns:cdr="http://schemas.openxmlformats.org/drawingml/2006/chartDrawing">
    <cdr:from>
      <cdr:x>0.773</cdr:x>
      <cdr:y>0.10425</cdr:y>
    </cdr:from>
    <cdr:to>
      <cdr:x>0.892</cdr:x>
      <cdr:y>0.164</cdr:y>
    </cdr:to>
    <cdr:sp macro="" textlink="">
      <cdr:nvSpPr>
        <cdr:cNvPr id="1027" name="Tekst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125870" y="514364"/>
          <a:ext cx="943052" cy="2948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45720" tIns="27432" rIns="0" bIns="27432" anchor="ctr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nb-NO" sz="1400" b="1" i="0" u="none" strike="noStrike" baseline="0" dirty="0">
              <a:solidFill>
                <a:schemeClr val="tx2"/>
              </a:solidFill>
              <a:latin typeface="Verdana"/>
              <a:ea typeface="Verdana"/>
              <a:cs typeface="Verdana"/>
            </a:rPr>
            <a:t>TV 71%</a:t>
          </a:r>
        </a:p>
      </cdr:txBody>
    </cdr:sp>
  </cdr:relSizeAnchor>
  <cdr:relSizeAnchor xmlns:cdr="http://schemas.openxmlformats.org/drawingml/2006/chartDrawing">
    <cdr:from>
      <cdr:x>0.35725</cdr:x>
      <cdr:y>0.5485</cdr:y>
    </cdr:from>
    <cdr:to>
      <cdr:x>0.58325</cdr:x>
      <cdr:y>0.6065</cdr:y>
    </cdr:to>
    <cdr:sp macro="" textlink="">
      <cdr:nvSpPr>
        <cdr:cNvPr id="1028" name="Tekst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831135" y="2706272"/>
          <a:ext cx="1791005" cy="2861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45720" tIns="27432" rIns="0" bIns="27432" anchor="ctr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nb-NO" sz="1400" b="1" i="0" u="none" strike="noStrike" baseline="0" dirty="0">
              <a:solidFill>
                <a:srgbClr val="969696"/>
              </a:solidFill>
              <a:latin typeface="Verdana"/>
              <a:ea typeface="Verdana"/>
              <a:cs typeface="Verdana"/>
            </a:rPr>
            <a:t>"Internet"88%</a:t>
          </a:r>
        </a:p>
      </cdr:txBody>
    </cdr:sp>
  </cdr:relSizeAnchor>
  <cdr:relSizeAnchor xmlns:cdr="http://schemas.openxmlformats.org/drawingml/2006/chartDrawing">
    <cdr:from>
      <cdr:x>0.42375</cdr:x>
      <cdr:y>0.24925</cdr:y>
    </cdr:from>
    <cdr:to>
      <cdr:x>0.61125</cdr:x>
      <cdr:y>0.2995</cdr:y>
    </cdr:to>
    <cdr:sp macro="" textlink="">
      <cdr:nvSpPr>
        <cdr:cNvPr id="1030" name="Tekst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58134" y="1229787"/>
          <a:ext cx="1485900" cy="2479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45720" tIns="27432" rIns="0" bIns="27432" anchor="ctr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nb-NO" sz="1400" b="1" i="0" u="none" strike="noStrike" baseline="0" dirty="0">
              <a:solidFill>
                <a:srgbClr val="00AEC3"/>
              </a:solidFill>
              <a:latin typeface="Verdana"/>
              <a:ea typeface="Verdana"/>
              <a:cs typeface="Verdana"/>
            </a:rPr>
            <a:t>Radio 65%</a:t>
          </a:r>
        </a:p>
      </cdr:txBody>
    </cdr:sp>
  </cdr:relSizeAnchor>
  <cdr:relSizeAnchor xmlns:cdr="http://schemas.openxmlformats.org/drawingml/2006/chartDrawing">
    <cdr:from>
      <cdr:x>0.58513</cdr:x>
      <cdr:y>0.61447</cdr:y>
    </cdr:from>
    <cdr:to>
      <cdr:x>0.90488</cdr:x>
      <cdr:y>0.66072</cdr:y>
    </cdr:to>
    <cdr:sp macro="" textlink="">
      <cdr:nvSpPr>
        <cdr:cNvPr id="1033" name="Tekst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225022" y="3321821"/>
          <a:ext cx="2855267" cy="2500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45720" tIns="27432" rIns="0" bIns="27432" anchor="ctr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nb-NO" sz="1400" b="1" i="0" u="none" strike="noStrike" baseline="0" dirty="0">
              <a:solidFill>
                <a:srgbClr val="000000"/>
              </a:solidFill>
              <a:latin typeface="Verdana"/>
              <a:ea typeface="Verdana"/>
              <a:cs typeface="Verdana"/>
            </a:rPr>
            <a:t>"Mobile content" 63%</a:t>
          </a:r>
        </a:p>
      </cdr:txBody>
    </cdr:sp>
  </cdr:relSizeAnchor>
  <cdr:relSizeAnchor xmlns:cdr="http://schemas.openxmlformats.org/drawingml/2006/chartDrawing">
    <cdr:from>
      <cdr:x>0.69178</cdr:x>
      <cdr:y>0.492</cdr:y>
    </cdr:from>
    <cdr:to>
      <cdr:x>0.93996</cdr:x>
      <cdr:y>0.53825</cdr:y>
    </cdr:to>
    <cdr:sp macro="" textlink="">
      <cdr:nvSpPr>
        <cdr:cNvPr id="1034" name="Tekst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177384" y="2659744"/>
          <a:ext cx="2216175" cy="2500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22860" rIns="0" bIns="22860" anchor="ctr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nb-NO" sz="1400" b="1" i="0" u="none" strike="noStrike" baseline="0" dirty="0">
              <a:solidFill>
                <a:srgbClr val="7030A0"/>
              </a:solidFill>
              <a:latin typeface="Verdana"/>
              <a:ea typeface="Verdana"/>
              <a:cs typeface="Verdana"/>
            </a:rPr>
            <a:t>Magazines  32%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5A144-27EB-4FF0-A6FC-8D97CE7E5374}" type="datetimeFigureOut">
              <a:rPr lang="nb-NO" smtClean="0"/>
              <a:t>09.01.2017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9AB64-32C4-4897-A365-01B46B4E368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42667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AC5B1-F58D-4268-BB75-9856A9D794A6}" type="datetimeFigureOut">
              <a:rPr lang="en-GB" smtClean="0"/>
              <a:t>09/01/2017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00C33-90AE-4963-9AD8-3B07939F57E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9606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19163" y="425450"/>
            <a:ext cx="4956175" cy="371633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86429" y="4306276"/>
            <a:ext cx="6621642" cy="5599725"/>
          </a:xfrm>
        </p:spPr>
        <p:txBody>
          <a:bodyPr/>
          <a:lstStyle/>
          <a:p>
            <a:pPr algn="just" defTabSz="913028">
              <a:lnSpc>
                <a:spcPct val="150000"/>
              </a:lnSpc>
              <a:defRPr/>
            </a:pPr>
            <a:endParaRPr lang="en-US" b="0" i="0" baseline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 defTabSz="913028">
              <a:lnSpc>
                <a:spcPct val="150000"/>
              </a:lnSpc>
              <a:defRPr/>
            </a:pPr>
            <a:r>
              <a:rPr lang="en-US" b="0" i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Kilder: F&amp;M, brebånd=Tvtracker, Face=IB</a:t>
            </a:r>
            <a:endParaRPr lang="en-GB" b="0" i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>
                <a:solidFill>
                  <a:prstClr val="black"/>
                </a:solidFill>
              </a:rPr>
              <a:pPr/>
              <a:t>2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150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19163" y="425450"/>
            <a:ext cx="4956175" cy="371633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>
                <a:solidFill>
                  <a:prstClr val="black"/>
                </a:solidFill>
              </a:rPr>
              <a:pPr/>
              <a:t>16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29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 smtClean="0">
              <a:solidFill>
                <a:schemeClr val="tx1"/>
              </a:solidFill>
              <a:cs typeface="Arial" charset="0"/>
            </a:endParaRPr>
          </a:p>
          <a:p>
            <a:r>
              <a:rPr lang="en-GB" dirty="0" smtClean="0"/>
              <a:t>På kort sikt i 2017 og begynnelsen av 2018 vil radiolyttingen bli redusert noe, </a:t>
            </a:r>
          </a:p>
          <a:p>
            <a:r>
              <a:rPr lang="en-GB" dirty="0" smtClean="0"/>
              <a:t>men deretter vil den øke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70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>
                <a:solidFill>
                  <a:prstClr val="black"/>
                </a:solidFill>
              </a:rPr>
              <a:pPr/>
              <a:t>6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909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  <a:p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>
                <a:solidFill>
                  <a:prstClr val="black"/>
                </a:solidFill>
              </a:rPr>
              <a:pPr/>
              <a:t>7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23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DRU 10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180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DRU 25, Q21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2990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DRU 11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9541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7108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DRU 36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7691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DRU 37, De</a:t>
            </a:r>
            <a:r>
              <a:rPr lang="nb-NO" baseline="0" dirty="0" smtClean="0"/>
              <a:t> resterende har benyttet andre enheter enten hjemme eller andre steder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7315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emf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5828" y="1138238"/>
            <a:ext cx="3499247" cy="178723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5828" y="3146901"/>
            <a:ext cx="3499247" cy="188229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00" y="457201"/>
            <a:ext cx="2567641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0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9999" y="1706563"/>
            <a:ext cx="2035800" cy="4006850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2459831" y="1706563"/>
            <a:ext cx="2035800" cy="4006850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649665" y="1706563"/>
            <a:ext cx="2035800" cy="4006850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829185" y="1706563"/>
            <a:ext cx="2035800" cy="4006850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68288" y="288925"/>
            <a:ext cx="8601961" cy="41657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68289" y="739775"/>
            <a:ext cx="8597900" cy="39687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0" y="6399213"/>
            <a:ext cx="3522600" cy="182562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footer text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9213"/>
            <a:ext cx="727472" cy="182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980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68288" y="288925"/>
            <a:ext cx="8601961" cy="41657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9213"/>
            <a:ext cx="727472" cy="182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68289" y="739775"/>
            <a:ext cx="8597900" cy="39687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6399213"/>
            <a:ext cx="3522600" cy="182562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170820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9213"/>
            <a:ext cx="727472" cy="182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862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9999" y="1706565"/>
            <a:ext cx="8596189" cy="400684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68288" y="288925"/>
            <a:ext cx="8601961" cy="41657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9213"/>
            <a:ext cx="727472" cy="182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6399213"/>
            <a:ext cx="3522600" cy="182562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107312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0000" y="1706565"/>
            <a:ext cx="4220100" cy="400684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0" name="Content Placeholder 35"/>
          <p:cNvSpPr>
            <a:spLocks noGrp="1"/>
          </p:cNvSpPr>
          <p:nvPr>
            <p:ph sz="quarter" idx="14" hasCustomPrompt="1"/>
          </p:nvPr>
        </p:nvSpPr>
        <p:spPr>
          <a:xfrm>
            <a:off x="4643681" y="1706563"/>
            <a:ext cx="4221306" cy="4006849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68288" y="288925"/>
            <a:ext cx="8601961" cy="41657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9213"/>
            <a:ext cx="727472" cy="182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6399213"/>
            <a:ext cx="3522600" cy="182562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81260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9999" y="1706563"/>
            <a:ext cx="2759400" cy="4006850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188494" y="1706563"/>
            <a:ext cx="2759400" cy="4006850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106990" y="1706563"/>
            <a:ext cx="2757996" cy="4006850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68288" y="288925"/>
            <a:ext cx="8601961" cy="41657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6399213"/>
            <a:ext cx="3522600" cy="182562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footer text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9213"/>
            <a:ext cx="727472" cy="182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532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9999" y="1706563"/>
            <a:ext cx="2035800" cy="4006850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2459831" y="1706563"/>
            <a:ext cx="2035800" cy="4006850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649665" y="1706563"/>
            <a:ext cx="2035800" cy="4006850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829185" y="1706563"/>
            <a:ext cx="2035800" cy="4006850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68288" y="288925"/>
            <a:ext cx="8601961" cy="41657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0" y="6399213"/>
            <a:ext cx="3522600" cy="182562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footer text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9213"/>
            <a:ext cx="727472" cy="182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134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68288" y="288925"/>
            <a:ext cx="8601961" cy="41657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9213"/>
            <a:ext cx="727472" cy="182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6399213"/>
            <a:ext cx="3522600" cy="182562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247820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1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76032" y="1138238"/>
            <a:ext cx="3500100" cy="17892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6032" y="3147038"/>
            <a:ext cx="3500100" cy="18828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00" y="457201"/>
            <a:ext cx="2567641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17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46163" y="6438901"/>
            <a:ext cx="5051674" cy="200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259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-4988" y="858"/>
            <a:ext cx="9150132" cy="685714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0001" y="3846097"/>
            <a:ext cx="8600156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0001" y="4989097"/>
            <a:ext cx="8600156" cy="112574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20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239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438455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90700"/>
            <a:ext cx="8569325" cy="414813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8569324" cy="758861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8001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031839"/>
            <a:ext cx="4030663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031839"/>
            <a:ext cx="4029075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19394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790699"/>
            <a:ext cx="4030663" cy="415766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790699"/>
            <a:ext cx="4029075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49" y="1031839"/>
            <a:ext cx="4030663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826000" y="1031839"/>
            <a:ext cx="4029074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75206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033230"/>
            <a:ext cx="2664000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036005"/>
            <a:ext cx="2664000" cy="4912358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2664000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786512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788564"/>
            <a:ext cx="2664000" cy="416118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790699"/>
            <a:ext cx="2664000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7173"/>
            <a:ext cx="2664000" cy="416118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266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38256" y="103183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190761" y="103945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1485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702634" y="1006068"/>
            <a:ext cx="1944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008843"/>
            <a:ext cx="1944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04677"/>
            <a:ext cx="1944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494192" y="1004677"/>
            <a:ext cx="1944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1994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494192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9307"/>
            <a:ext cx="1944000" cy="415881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3975"/>
            <a:ext cx="194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94087" y="1033975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910761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4702634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4702424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2438728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 hasCustomPrompt="1"/>
          </p:nvPr>
        </p:nvSpPr>
        <p:spPr>
          <a:xfrm>
            <a:off x="285750" y="1285875"/>
            <a:ext cx="8569325" cy="4284663"/>
          </a:xfrm>
          <a:solidFill>
            <a:schemeClr val="bg1">
              <a:lumMod val="5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insert movie…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341693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5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insert movie…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47517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76032" y="1138238"/>
            <a:ext cx="3500100" cy="17892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6032" y="3147038"/>
            <a:ext cx="3500100" cy="18828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00" y="457201"/>
            <a:ext cx="2567641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56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059622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46163" y="6438901"/>
            <a:ext cx="5051674" cy="200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90700"/>
            <a:ext cx="8569325" cy="414813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8569324" cy="758861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46163" y="6438901"/>
            <a:ext cx="5051674" cy="200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48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031839"/>
            <a:ext cx="4030663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031839"/>
            <a:ext cx="4029075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46163" y="6438901"/>
            <a:ext cx="5051674" cy="200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84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790699"/>
            <a:ext cx="4030663" cy="415766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790699"/>
            <a:ext cx="4029075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49" y="1031839"/>
            <a:ext cx="4030663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826000" y="1031839"/>
            <a:ext cx="4029074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46163" y="6438901"/>
            <a:ext cx="5051674" cy="200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489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033230"/>
            <a:ext cx="2664000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036005"/>
            <a:ext cx="2664000" cy="4912358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2664000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46163" y="6438901"/>
            <a:ext cx="5051674" cy="200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442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788564"/>
            <a:ext cx="2664000" cy="416118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790699"/>
            <a:ext cx="2664000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7173"/>
            <a:ext cx="2664000" cy="416118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266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38256" y="103183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190761" y="103945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46163" y="6438901"/>
            <a:ext cx="5051674" cy="200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802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702634" y="1006068"/>
            <a:ext cx="1944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008843"/>
            <a:ext cx="1944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04677"/>
            <a:ext cx="1944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494192" y="1004677"/>
            <a:ext cx="1944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46163" y="6438901"/>
            <a:ext cx="5051674" cy="200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841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494192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9307"/>
            <a:ext cx="1944000" cy="415881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3975"/>
            <a:ext cx="194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94087" y="1033975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910761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4702634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4702424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46163" y="6438901"/>
            <a:ext cx="5051674" cy="200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385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 hasCustomPrompt="1"/>
          </p:nvPr>
        </p:nvSpPr>
        <p:spPr>
          <a:xfrm>
            <a:off x="285750" y="1285875"/>
            <a:ext cx="8569325" cy="4284663"/>
          </a:xfrm>
          <a:solidFill>
            <a:schemeClr val="bg1">
              <a:lumMod val="5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insert movie…</a:t>
            </a:r>
            <a:endParaRPr lang="en-AU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46163" y="6438901"/>
            <a:ext cx="5051674" cy="200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442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-4988" y="858"/>
            <a:ext cx="9150132" cy="685714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70001" y="3846097"/>
            <a:ext cx="8600156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0001" y="4989097"/>
            <a:ext cx="8600156" cy="112574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099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5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insert movie…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30766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46163" y="6438901"/>
            <a:ext cx="5051674" cy="200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927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TUDIOTERM\Clients\TNS Global\TNS_002 Templates\4. Design\4. Active\PPT Files\2. 5th April Redesign\From Client\TNS_logo_72pp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39" descr="KANTAR_MED_RGB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8758" y="6140186"/>
            <a:ext cx="1287463" cy="434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3658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48725" y="6705600"/>
            <a:ext cx="509588" cy="152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FC75F-642A-442D-AD81-67678712B2A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1623360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0" y="524519"/>
            <a:ext cx="2688430" cy="392679"/>
            <a:chOff x="0" y="876527"/>
            <a:chExt cx="2688430" cy="392679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937740"/>
              <a:ext cx="2688430" cy="32478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b="1" dirty="0">
                <a:solidFill>
                  <a:prstClr val="white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146" y="876527"/>
              <a:ext cx="2211769" cy="392679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44701" y="5558935"/>
            <a:ext cx="1272579" cy="86287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97042" y="1971778"/>
            <a:ext cx="7760632" cy="5129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ts val="4000"/>
              </a:lnSpc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97042" y="2498594"/>
            <a:ext cx="7760632" cy="407418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lnSpc>
                <a:spcPts val="2600"/>
              </a:lnSpc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397042" y="3295139"/>
            <a:ext cx="7760632" cy="663464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45250" y="6528464"/>
            <a:ext cx="9028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© Kantar Media</a:t>
            </a:r>
            <a:endParaRPr lang="en-GB" sz="800" b="1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200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858">
          <p15:clr>
            <a:srgbClr val="FBAE40"/>
          </p15:clr>
        </p15:guide>
        <p15:guide id="2" orient="horz" pos="1498">
          <p15:clr>
            <a:srgbClr val="FBAE40"/>
          </p15:clr>
        </p15:guide>
        <p15:guide id="3" orient="horz" pos="2184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1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43074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>
                <a:solidFill>
                  <a:srgbClr val="33333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600786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46163" y="6438901"/>
            <a:ext cx="5051674" cy="200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35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90700"/>
            <a:ext cx="8569325" cy="414813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8569324" cy="758861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46163" y="6438901"/>
            <a:ext cx="5051674" cy="200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717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031839"/>
            <a:ext cx="4030663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031839"/>
            <a:ext cx="4029075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46163" y="6438901"/>
            <a:ext cx="5051674" cy="200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610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790699"/>
            <a:ext cx="4030663" cy="415766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790699"/>
            <a:ext cx="4029075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49" y="1031839"/>
            <a:ext cx="4030663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826000" y="1031839"/>
            <a:ext cx="4029074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46163" y="6438901"/>
            <a:ext cx="5051674" cy="200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520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0272" y="2984855"/>
            <a:ext cx="8599883" cy="1585557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69999" y="2564673"/>
            <a:ext cx="732507" cy="411163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269874" y="6399213"/>
            <a:ext cx="4302125" cy="182562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footer text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9213"/>
            <a:ext cx="727472" cy="182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19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033230"/>
            <a:ext cx="2664000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036005"/>
            <a:ext cx="2664000" cy="4912358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2664000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46163" y="6438901"/>
            <a:ext cx="5051674" cy="200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320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788564"/>
            <a:ext cx="2664000" cy="416118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790699"/>
            <a:ext cx="2664000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7173"/>
            <a:ext cx="2664000" cy="416118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266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38256" y="103183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190761" y="103945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46163" y="6438901"/>
            <a:ext cx="5051674" cy="200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8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702634" y="1006068"/>
            <a:ext cx="1944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008843"/>
            <a:ext cx="1944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04677"/>
            <a:ext cx="1944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494192" y="1004677"/>
            <a:ext cx="1944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46163" y="6438901"/>
            <a:ext cx="5051674" cy="200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168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494192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9307"/>
            <a:ext cx="1944000" cy="415881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3975"/>
            <a:ext cx="194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94087" y="1033975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910761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4702634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4702424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46163" y="6438901"/>
            <a:ext cx="5051674" cy="200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887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 hasCustomPrompt="1"/>
          </p:nvPr>
        </p:nvSpPr>
        <p:spPr>
          <a:xfrm>
            <a:off x="285750" y="1285875"/>
            <a:ext cx="8569325" cy="4284663"/>
          </a:xfrm>
          <a:solidFill>
            <a:schemeClr val="bg1">
              <a:lumMod val="5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insert movie…</a:t>
            </a:r>
            <a:endParaRPr lang="en-AU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46163" y="6438901"/>
            <a:ext cx="5051674" cy="200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84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5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insert movie…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02177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46163" y="6438901"/>
            <a:ext cx="5051674" cy="200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380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TUDIOTERM\Clients\TNS Global\TNS_002 Templates\4. Design\4. Active\PPT Files\2. 5th April Redesign\From Client\TNS_logo_72pp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39" descr="KANTAR_MED_RGB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8758" y="6140186"/>
            <a:ext cx="1287463" cy="434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4188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48725" y="6705600"/>
            <a:ext cx="509588" cy="152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FC75F-642A-442D-AD81-67678712B2A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365315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0" y="524519"/>
            <a:ext cx="2688430" cy="392679"/>
            <a:chOff x="0" y="876527"/>
            <a:chExt cx="2688430" cy="392679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937740"/>
              <a:ext cx="2688430" cy="32478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b="1" dirty="0">
                <a:solidFill>
                  <a:prstClr val="white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146" y="876527"/>
              <a:ext cx="2211769" cy="392679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44701" y="5558935"/>
            <a:ext cx="1272579" cy="86287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97042" y="1971778"/>
            <a:ext cx="7760632" cy="5129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ts val="4000"/>
              </a:lnSpc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97042" y="2498594"/>
            <a:ext cx="7760632" cy="407418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lnSpc>
                <a:spcPts val="2600"/>
              </a:lnSpc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397042" y="3295139"/>
            <a:ext cx="7760632" cy="663464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45250" y="6528464"/>
            <a:ext cx="9028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© Kantar Media</a:t>
            </a:r>
            <a:endParaRPr lang="en-GB" sz="800" b="1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1401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858">
          <p15:clr>
            <a:srgbClr val="FBAE40"/>
          </p15:clr>
        </p15:guide>
        <p15:guide id="2" orient="horz" pos="1498">
          <p15:clr>
            <a:srgbClr val="FBAE40"/>
          </p15:clr>
        </p15:guide>
        <p15:guide id="3" orient="horz" pos="218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69999" y="2984855"/>
            <a:ext cx="8601349" cy="1585557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70272" y="2564673"/>
            <a:ext cx="732234" cy="411163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269874" y="6399213"/>
            <a:ext cx="4302125" cy="182562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footer text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9213"/>
            <a:ext cx="727472" cy="182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493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1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43074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>
                <a:solidFill>
                  <a:srgbClr val="33333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745221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9999" y="1706565"/>
            <a:ext cx="8596189" cy="400684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68288" y="288925"/>
            <a:ext cx="8601961" cy="41657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9213"/>
            <a:ext cx="727472" cy="182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68289" y="739775"/>
            <a:ext cx="8597900" cy="39687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6399213"/>
            <a:ext cx="3522600" cy="182562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136020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0000" y="1706565"/>
            <a:ext cx="4220100" cy="400684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0" name="Content Placeholder 35"/>
          <p:cNvSpPr>
            <a:spLocks noGrp="1"/>
          </p:cNvSpPr>
          <p:nvPr>
            <p:ph sz="quarter" idx="14" hasCustomPrompt="1"/>
          </p:nvPr>
        </p:nvSpPr>
        <p:spPr>
          <a:xfrm>
            <a:off x="4643681" y="1706563"/>
            <a:ext cx="4221306" cy="4006849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68288" y="288925"/>
            <a:ext cx="8601961" cy="41657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9213"/>
            <a:ext cx="727472" cy="182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68289" y="739775"/>
            <a:ext cx="8597900" cy="39687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6399213"/>
            <a:ext cx="3522600" cy="182562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122512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9999" y="1706563"/>
            <a:ext cx="2759400" cy="4006850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188494" y="1706563"/>
            <a:ext cx="2759400" cy="4006850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106990" y="1706563"/>
            <a:ext cx="2757996" cy="4006850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68288" y="288925"/>
            <a:ext cx="8601961" cy="41657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68289" y="739775"/>
            <a:ext cx="8597900" cy="39687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6399213"/>
            <a:ext cx="3522600" cy="182562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footer text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9213"/>
            <a:ext cx="727472" cy="182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238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ags" Target="../tags/tag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4.xml"/><Relationship Id="rId20" Type="http://schemas.openxmlformats.org/officeDocument/2006/relationships/tags" Target="../tags/tag7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4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ags" Target="../tags/tag9.xml"/><Relationship Id="rId3" Type="http://schemas.openxmlformats.org/officeDocument/2006/relationships/slideLayout" Target="../slideLayouts/slideLayout48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tags" Target="../tags/tag8.xml"/><Relationship Id="rId2" Type="http://schemas.openxmlformats.org/officeDocument/2006/relationships/slideLayout" Target="../slideLayouts/slideLayout47.xml"/><Relationship Id="rId16" Type="http://schemas.openxmlformats.org/officeDocument/2006/relationships/theme" Target="../theme/theme5.xml"/><Relationship Id="rId20" Type="http://schemas.openxmlformats.org/officeDocument/2006/relationships/tags" Target="../tags/tag1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55.xml"/><Relationship Id="rId19" Type="http://schemas.openxmlformats.org/officeDocument/2006/relationships/tags" Target="../tags/tag10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9" descr="logo-03.png"/>
          <p:cNvPicPr>
            <a:picLocks noChangeAspect="1"/>
          </p:cNvPicPr>
          <p:nvPr userDrawn="1"/>
        </p:nvPicPr>
        <p:blipFill>
          <a:blip r:embed="rId1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93" y="6328278"/>
            <a:ext cx="4329415" cy="32443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990600" y="-445725"/>
            <a:ext cx="10492740" cy="6629116"/>
            <a:chOff x="-990600" y="-445725"/>
            <a:chExt cx="10492740" cy="6629116"/>
          </a:xfrm>
        </p:grpSpPr>
        <p:cxnSp>
          <p:nvCxnSpPr>
            <p:cNvPr id="12" name="Straight Connector 11"/>
            <p:cNvCxnSpPr/>
            <p:nvPr userDrawn="1"/>
          </p:nvCxnSpPr>
          <p:spPr>
            <a:xfrm>
              <a:off x="8870157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-192150" y="1138238"/>
              <a:ext cx="135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-192150" y="1710267"/>
              <a:ext cx="135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192150" y="6120000"/>
              <a:ext cx="135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 userDrawn="1"/>
          </p:nvSpPr>
          <p:spPr>
            <a:xfrm>
              <a:off x="-630925" y="1075580"/>
              <a:ext cx="39914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3.16cm</a:t>
              </a:r>
            </a:p>
          </p:txBody>
        </p:sp>
        <p:cxnSp>
          <p:nvCxnSpPr>
            <p:cNvPr id="21" name="Straight Connector 20"/>
            <p:cNvCxnSpPr/>
            <p:nvPr userDrawn="1"/>
          </p:nvCxnSpPr>
          <p:spPr>
            <a:xfrm>
              <a:off x="-192150" y="2282296"/>
              <a:ext cx="135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-192150" y="2854325"/>
              <a:ext cx="135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192150" y="3426354"/>
              <a:ext cx="135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192150" y="3998383"/>
              <a:ext cx="135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-192150" y="4570412"/>
              <a:ext cx="135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192150" y="5142441"/>
              <a:ext cx="135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192150" y="5714470"/>
              <a:ext cx="135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862013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1590026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231803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304605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3774065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450207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523009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5958104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6686117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741413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8142143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8286750" y="-445725"/>
              <a:ext cx="0" cy="36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7557953" y="-445725"/>
              <a:ext cx="0" cy="36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6829158" y="-445725"/>
              <a:ext cx="0" cy="36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>
              <a:off x="6100362" y="-445725"/>
              <a:ext cx="0" cy="36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>
              <a:off x="5371567" y="-445725"/>
              <a:ext cx="0" cy="36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>
              <a:off x="4642772" y="-445725"/>
              <a:ext cx="0" cy="36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>
              <a:off x="3913976" y="-445725"/>
              <a:ext cx="0" cy="36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 userDrawn="1"/>
          </p:nvCxnSpPr>
          <p:spPr>
            <a:xfrm>
              <a:off x="3185181" y="-445725"/>
              <a:ext cx="0" cy="36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 userDrawn="1"/>
          </p:nvCxnSpPr>
          <p:spPr>
            <a:xfrm>
              <a:off x="2456386" y="-445725"/>
              <a:ext cx="0" cy="36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 userDrawn="1"/>
          </p:nvCxnSpPr>
          <p:spPr>
            <a:xfrm>
              <a:off x="1727591" y="-445725"/>
              <a:ext cx="0" cy="36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>
              <a:off x="998795" y="-445725"/>
              <a:ext cx="0" cy="36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630925" y="1646156"/>
              <a:ext cx="39914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4.75cm</a:t>
              </a:r>
            </a:p>
          </p:txBody>
        </p:sp>
        <p:sp>
          <p:nvSpPr>
            <p:cNvPr id="52" name="TextBox 51"/>
            <p:cNvSpPr txBox="1"/>
            <p:nvPr userDrawn="1"/>
          </p:nvSpPr>
          <p:spPr>
            <a:xfrm>
              <a:off x="-630925" y="2216732"/>
              <a:ext cx="39914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6.34cm</a:t>
              </a:r>
            </a:p>
          </p:txBody>
        </p:sp>
        <p:sp>
          <p:nvSpPr>
            <p:cNvPr id="53" name="TextBox 52"/>
            <p:cNvSpPr txBox="1"/>
            <p:nvPr userDrawn="1"/>
          </p:nvSpPr>
          <p:spPr>
            <a:xfrm>
              <a:off x="-630925" y="2787308"/>
              <a:ext cx="39914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7.93cm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630925" y="3357884"/>
              <a:ext cx="39914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9.52cm</a:t>
              </a:r>
            </a:p>
          </p:txBody>
        </p:sp>
        <p:sp>
          <p:nvSpPr>
            <p:cNvPr id="55" name="TextBox 54"/>
            <p:cNvSpPr txBox="1"/>
            <p:nvPr userDrawn="1"/>
          </p:nvSpPr>
          <p:spPr>
            <a:xfrm>
              <a:off x="-630925" y="3928460"/>
              <a:ext cx="39914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11.11cm</a:t>
              </a:r>
            </a:p>
          </p:txBody>
        </p:sp>
        <p:sp>
          <p:nvSpPr>
            <p:cNvPr id="56" name="TextBox 55"/>
            <p:cNvSpPr txBox="1"/>
            <p:nvPr userDrawn="1"/>
          </p:nvSpPr>
          <p:spPr>
            <a:xfrm>
              <a:off x="-630925" y="4499036"/>
              <a:ext cx="39914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12.70cm</a:t>
              </a:r>
            </a:p>
          </p:txBody>
        </p:sp>
        <p:sp>
          <p:nvSpPr>
            <p:cNvPr id="57" name="TextBox 56"/>
            <p:cNvSpPr txBox="1"/>
            <p:nvPr userDrawn="1"/>
          </p:nvSpPr>
          <p:spPr>
            <a:xfrm>
              <a:off x="-630925" y="5069612"/>
              <a:ext cx="39914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14.29cm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630925" y="5640188"/>
              <a:ext cx="39914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15.87cm</a:t>
              </a:r>
            </a:p>
          </p:txBody>
        </p:sp>
        <p:sp>
          <p:nvSpPr>
            <p:cNvPr id="59" name="TextBox 58"/>
            <p:cNvSpPr txBox="1"/>
            <p:nvPr userDrawn="1"/>
          </p:nvSpPr>
          <p:spPr>
            <a:xfrm>
              <a:off x="-630925" y="6060280"/>
              <a:ext cx="39914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17.00cm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298272" y="-435531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 smtClean="0">
                  <a:solidFill>
                    <a:schemeClr val="tx1"/>
                  </a:solidFill>
                </a:rPr>
                <a:t>0.75cm</a:t>
              </a:r>
            </a:p>
          </p:txBody>
        </p:sp>
        <p:sp>
          <p:nvSpPr>
            <p:cNvPr id="61" name="TextBox 60"/>
            <p:cNvSpPr txBox="1"/>
            <p:nvPr userDrawn="1"/>
          </p:nvSpPr>
          <p:spPr>
            <a:xfrm>
              <a:off x="1027301" y="-435531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 smtClean="0">
                  <a:solidFill>
                    <a:schemeClr val="tx1"/>
                  </a:solidFill>
                </a:rPr>
                <a:t>2.77cm</a:t>
              </a:r>
            </a:p>
          </p:txBody>
        </p:sp>
        <p:sp>
          <p:nvSpPr>
            <p:cNvPr id="62" name="TextBox 61"/>
            <p:cNvSpPr txBox="1"/>
            <p:nvPr userDrawn="1"/>
          </p:nvSpPr>
          <p:spPr>
            <a:xfrm>
              <a:off x="1756329" y="-435531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 smtClean="0">
                  <a:solidFill>
                    <a:schemeClr val="tx1"/>
                  </a:solidFill>
                </a:rPr>
                <a:t>4.80cm</a:t>
              </a:r>
            </a:p>
          </p:txBody>
        </p:sp>
        <p:sp>
          <p:nvSpPr>
            <p:cNvPr id="63" name="TextBox 62"/>
            <p:cNvSpPr txBox="1"/>
            <p:nvPr userDrawn="1"/>
          </p:nvSpPr>
          <p:spPr>
            <a:xfrm>
              <a:off x="2485358" y="-435531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 smtClean="0">
                  <a:solidFill>
                    <a:schemeClr val="tx1"/>
                  </a:solidFill>
                </a:rPr>
                <a:t>6.82cm</a:t>
              </a:r>
            </a:p>
          </p:txBody>
        </p:sp>
        <p:sp>
          <p:nvSpPr>
            <p:cNvPr id="64" name="TextBox 63"/>
            <p:cNvSpPr txBox="1"/>
            <p:nvPr userDrawn="1"/>
          </p:nvSpPr>
          <p:spPr>
            <a:xfrm>
              <a:off x="3214386" y="-435531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 smtClean="0">
                  <a:solidFill>
                    <a:schemeClr val="tx1"/>
                  </a:solidFill>
                </a:rPr>
                <a:t>8.85cm</a:t>
              </a:r>
            </a:p>
          </p:txBody>
        </p:sp>
        <p:sp>
          <p:nvSpPr>
            <p:cNvPr id="65" name="TextBox 64"/>
            <p:cNvSpPr txBox="1"/>
            <p:nvPr userDrawn="1"/>
          </p:nvSpPr>
          <p:spPr>
            <a:xfrm>
              <a:off x="3943415" y="-435531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 smtClean="0">
                  <a:solidFill>
                    <a:schemeClr val="tx1"/>
                  </a:solidFill>
                </a:rPr>
                <a:t>10.87cm</a:t>
              </a:r>
            </a:p>
          </p:txBody>
        </p:sp>
        <p:sp>
          <p:nvSpPr>
            <p:cNvPr id="66" name="TextBox 65"/>
            <p:cNvSpPr txBox="1"/>
            <p:nvPr userDrawn="1"/>
          </p:nvSpPr>
          <p:spPr>
            <a:xfrm>
              <a:off x="4672443" y="-435531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 smtClean="0">
                  <a:solidFill>
                    <a:schemeClr val="tx1"/>
                  </a:solidFill>
                </a:rPr>
                <a:t>12.90cm</a:t>
              </a:r>
            </a:p>
          </p:txBody>
        </p:sp>
        <p:sp>
          <p:nvSpPr>
            <p:cNvPr id="67" name="TextBox 66"/>
            <p:cNvSpPr txBox="1"/>
            <p:nvPr userDrawn="1"/>
          </p:nvSpPr>
          <p:spPr>
            <a:xfrm>
              <a:off x="5401473" y="-435531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 smtClean="0">
                  <a:solidFill>
                    <a:schemeClr val="tx1"/>
                  </a:solidFill>
                </a:rPr>
                <a:t>14.92cm</a:t>
              </a:r>
            </a:p>
          </p:txBody>
        </p:sp>
        <p:sp>
          <p:nvSpPr>
            <p:cNvPr id="68" name="TextBox 67"/>
            <p:cNvSpPr txBox="1"/>
            <p:nvPr userDrawn="1"/>
          </p:nvSpPr>
          <p:spPr>
            <a:xfrm>
              <a:off x="6130500" y="-435531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 smtClean="0">
                  <a:solidFill>
                    <a:schemeClr val="tx1"/>
                  </a:solidFill>
                </a:rPr>
                <a:t>16.95cm</a:t>
              </a:r>
            </a:p>
          </p:txBody>
        </p:sp>
        <p:sp>
          <p:nvSpPr>
            <p:cNvPr id="69" name="TextBox 68"/>
            <p:cNvSpPr txBox="1"/>
            <p:nvPr userDrawn="1"/>
          </p:nvSpPr>
          <p:spPr>
            <a:xfrm>
              <a:off x="6859530" y="-435531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 smtClean="0">
                  <a:solidFill>
                    <a:schemeClr val="tx1"/>
                  </a:solidFill>
                </a:rPr>
                <a:t>18.97cm</a:t>
              </a:r>
            </a:p>
          </p:txBody>
        </p:sp>
        <p:sp>
          <p:nvSpPr>
            <p:cNvPr id="70" name="TextBox 69"/>
            <p:cNvSpPr txBox="1"/>
            <p:nvPr userDrawn="1"/>
          </p:nvSpPr>
          <p:spPr>
            <a:xfrm>
              <a:off x="7588557" y="-435531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 smtClean="0">
                  <a:solidFill>
                    <a:schemeClr val="tx1"/>
                  </a:solidFill>
                </a:rPr>
                <a:t>20.99cm</a:t>
              </a:r>
            </a:p>
          </p:txBody>
        </p:sp>
        <p:sp>
          <p:nvSpPr>
            <p:cNvPr id="71" name="TextBox 70"/>
            <p:cNvSpPr txBox="1"/>
            <p:nvPr userDrawn="1"/>
          </p:nvSpPr>
          <p:spPr>
            <a:xfrm>
              <a:off x="8317584" y="-435531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 smtClean="0">
                  <a:solidFill>
                    <a:schemeClr val="tx1"/>
                  </a:solidFill>
                </a:rPr>
                <a:t>23.02cm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8444866" y="-292104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24.64cm</a:t>
              </a:r>
            </a:p>
          </p:txBody>
        </p:sp>
        <p:sp>
          <p:nvSpPr>
            <p:cNvPr id="74" name="TextBox 73"/>
            <p:cNvSpPr txBox="1"/>
            <p:nvPr userDrawn="1"/>
          </p:nvSpPr>
          <p:spPr>
            <a:xfrm>
              <a:off x="7716637" y="-292104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22.62cm</a:t>
              </a:r>
            </a:p>
          </p:txBody>
        </p:sp>
        <p:sp>
          <p:nvSpPr>
            <p:cNvPr id="75" name="TextBox 74"/>
            <p:cNvSpPr txBox="1"/>
            <p:nvPr userDrawn="1"/>
          </p:nvSpPr>
          <p:spPr>
            <a:xfrm>
              <a:off x="6988408" y="-292104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20.60cm</a:t>
              </a:r>
            </a:p>
          </p:txBody>
        </p:sp>
        <p:sp>
          <p:nvSpPr>
            <p:cNvPr id="76" name="TextBox 75"/>
            <p:cNvSpPr txBox="1"/>
            <p:nvPr userDrawn="1"/>
          </p:nvSpPr>
          <p:spPr>
            <a:xfrm>
              <a:off x="6260179" y="-292104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18.57cm</a:t>
              </a:r>
            </a:p>
          </p:txBody>
        </p:sp>
        <p:sp>
          <p:nvSpPr>
            <p:cNvPr id="77" name="TextBox 76"/>
            <p:cNvSpPr txBox="1"/>
            <p:nvPr userDrawn="1"/>
          </p:nvSpPr>
          <p:spPr>
            <a:xfrm>
              <a:off x="5531948" y="-292104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16.55cm</a:t>
              </a:r>
            </a:p>
          </p:txBody>
        </p:sp>
        <p:sp>
          <p:nvSpPr>
            <p:cNvPr id="78" name="TextBox 77"/>
            <p:cNvSpPr txBox="1"/>
            <p:nvPr userDrawn="1"/>
          </p:nvSpPr>
          <p:spPr>
            <a:xfrm>
              <a:off x="4803718" y="-292104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14.53cm</a:t>
              </a:r>
            </a:p>
          </p:txBody>
        </p:sp>
        <p:sp>
          <p:nvSpPr>
            <p:cNvPr id="79" name="TextBox 78"/>
            <p:cNvSpPr txBox="1"/>
            <p:nvPr userDrawn="1"/>
          </p:nvSpPr>
          <p:spPr>
            <a:xfrm>
              <a:off x="4075488" y="-292104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12.51cm</a:t>
              </a:r>
            </a:p>
          </p:txBody>
        </p:sp>
        <p:sp>
          <p:nvSpPr>
            <p:cNvPr id="80" name="TextBox 79"/>
            <p:cNvSpPr txBox="1"/>
            <p:nvPr userDrawn="1"/>
          </p:nvSpPr>
          <p:spPr>
            <a:xfrm>
              <a:off x="3347259" y="-292104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10.48cm</a:t>
              </a:r>
            </a:p>
          </p:txBody>
        </p:sp>
        <p:sp>
          <p:nvSpPr>
            <p:cNvPr id="81" name="TextBox 80"/>
            <p:cNvSpPr txBox="1"/>
            <p:nvPr userDrawn="1"/>
          </p:nvSpPr>
          <p:spPr>
            <a:xfrm>
              <a:off x="2619029" y="-292104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8.46cm</a:t>
              </a:r>
            </a:p>
          </p:txBody>
        </p:sp>
        <p:sp>
          <p:nvSpPr>
            <p:cNvPr id="82" name="TextBox 81"/>
            <p:cNvSpPr txBox="1"/>
            <p:nvPr userDrawn="1"/>
          </p:nvSpPr>
          <p:spPr>
            <a:xfrm>
              <a:off x="1890799" y="-292104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6.44cm</a:t>
              </a:r>
            </a:p>
          </p:txBody>
        </p:sp>
        <p:sp>
          <p:nvSpPr>
            <p:cNvPr id="83" name="TextBox 82"/>
            <p:cNvSpPr txBox="1"/>
            <p:nvPr userDrawn="1"/>
          </p:nvSpPr>
          <p:spPr>
            <a:xfrm>
              <a:off x="1162569" y="-292104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4.42cm</a:t>
              </a:r>
            </a:p>
          </p:txBody>
        </p:sp>
        <p:sp>
          <p:nvSpPr>
            <p:cNvPr id="84" name="TextBox 83"/>
            <p:cNvSpPr txBox="1"/>
            <p:nvPr userDrawn="1"/>
          </p:nvSpPr>
          <p:spPr>
            <a:xfrm>
              <a:off x="434340" y="-292104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2.39cm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270000" y="-445725"/>
              <a:ext cx="0" cy="36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990600" y="5763299"/>
              <a:ext cx="75882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990600" y="1769267"/>
              <a:ext cx="75882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7" name="TextBox 86"/>
            <p:cNvSpPr txBox="1"/>
            <p:nvPr userDrawn="1"/>
          </p:nvSpPr>
          <p:spPr>
            <a:xfrm>
              <a:off x="-990600" y="1198691"/>
              <a:ext cx="75882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Heading Baseline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632460" y="-297180"/>
              <a:ext cx="775293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8907866" y="-297180"/>
              <a:ext cx="594274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 smtClean="0">
                  <a:solidFill>
                    <a:schemeClr val="tx1"/>
                  </a:solidFill>
                </a:rPr>
                <a:t>Right Margin</a:t>
              </a:r>
            </a:p>
          </p:txBody>
        </p:sp>
      </p:grpSp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268288" y="288925"/>
            <a:ext cx="8597899" cy="8477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270000" y="1706564"/>
            <a:ext cx="8600156" cy="40068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93" name="Straight Connector 92"/>
          <p:cNvCxnSpPr/>
          <p:nvPr/>
        </p:nvCxnSpPr>
        <p:spPr>
          <a:xfrm>
            <a:off x="0" y="6121816"/>
            <a:ext cx="9144000" cy="0"/>
          </a:xfrm>
          <a:prstGeom prst="line">
            <a:avLst/>
          </a:prstGeom>
          <a:ln w="19050"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9213"/>
            <a:ext cx="727472" cy="182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066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727" r:id="rId2"/>
    <p:sldLayoutId id="2147483649" r:id="rId3"/>
    <p:sldLayoutId id="2147483728" r:id="rId4"/>
    <p:sldLayoutId id="2147483697" r:id="rId5"/>
    <p:sldLayoutId id="2147483696" r:id="rId6"/>
    <p:sldLayoutId id="2147483668" r:id="rId7"/>
    <p:sldLayoutId id="2147483659" r:id="rId8"/>
    <p:sldLayoutId id="2147483721" r:id="rId9"/>
    <p:sldLayoutId id="2147483722" r:id="rId10"/>
    <p:sldLayoutId id="2147483726" r:id="rId11"/>
    <p:sldLayoutId id="214748372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180975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42925" indent="-180975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1450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70" userDrawn="1">
          <p15:clr>
            <a:srgbClr val="A4A3A4"/>
          </p15:clr>
        </p15:guide>
        <p15:guide id="2" orient="horz" pos="2159" userDrawn="1">
          <p15:clr>
            <a:srgbClr val="A4A3A4"/>
          </p15:clr>
        </p15:guide>
        <p15:guide id="3" pos="543" userDrawn="1">
          <p15:clr>
            <a:srgbClr val="A4A3A4"/>
          </p15:clr>
        </p15:guide>
        <p15:guide id="4" pos="629" userDrawn="1">
          <p15:clr>
            <a:srgbClr val="A4A3A4"/>
          </p15:clr>
        </p15:guide>
        <p15:guide id="5" pos="1002" userDrawn="1">
          <p15:clr>
            <a:srgbClr val="A4A3A4"/>
          </p15:clr>
        </p15:guide>
        <p15:guide id="6" pos="1088" userDrawn="1">
          <p15:clr>
            <a:srgbClr val="A4A3A4"/>
          </p15:clr>
        </p15:guide>
        <p15:guide id="7" pos="1460" userDrawn="1">
          <p15:clr>
            <a:srgbClr val="A4A3A4"/>
          </p15:clr>
        </p15:guide>
        <p15:guide id="8" pos="1548" userDrawn="1">
          <p15:clr>
            <a:srgbClr val="A4A3A4"/>
          </p15:clr>
        </p15:guide>
        <p15:guide id="9" pos="1919" userDrawn="1">
          <p15:clr>
            <a:srgbClr val="A4A3A4"/>
          </p15:clr>
        </p15:guide>
        <p15:guide id="10" pos="2007" userDrawn="1">
          <p15:clr>
            <a:srgbClr val="A4A3A4"/>
          </p15:clr>
        </p15:guide>
        <p15:guide id="11" pos="2378" userDrawn="1">
          <p15:clr>
            <a:srgbClr val="A4A3A4"/>
          </p15:clr>
        </p15:guide>
        <p15:guide id="12" pos="2466" userDrawn="1">
          <p15:clr>
            <a:srgbClr val="A4A3A4"/>
          </p15:clr>
        </p15:guide>
        <p15:guide id="13" pos="2835" userDrawn="1">
          <p15:clr>
            <a:srgbClr val="A4A3A4"/>
          </p15:clr>
        </p15:guide>
        <p15:guide id="14" pos="2925" userDrawn="1">
          <p15:clr>
            <a:srgbClr val="A4A3A4"/>
          </p15:clr>
        </p15:guide>
        <p15:guide id="15" pos="3294" userDrawn="1">
          <p15:clr>
            <a:srgbClr val="A4A3A4"/>
          </p15:clr>
        </p15:guide>
        <p15:guide id="16" pos="3384" userDrawn="1">
          <p15:clr>
            <a:srgbClr val="A4A3A4"/>
          </p15:clr>
        </p15:guide>
        <p15:guide id="17" pos="3843" userDrawn="1">
          <p15:clr>
            <a:srgbClr val="A4A3A4"/>
          </p15:clr>
        </p15:guide>
        <p15:guide id="18" pos="3753" userDrawn="1">
          <p15:clr>
            <a:srgbClr val="A4A3A4"/>
          </p15:clr>
        </p15:guide>
        <p15:guide id="19" pos="4212" userDrawn="1">
          <p15:clr>
            <a:srgbClr val="A4A3A4"/>
          </p15:clr>
        </p15:guide>
        <p15:guide id="20" pos="4302" userDrawn="1">
          <p15:clr>
            <a:srgbClr val="A4A3A4"/>
          </p15:clr>
        </p15:guide>
        <p15:guide id="21" pos="4671" userDrawn="1">
          <p15:clr>
            <a:srgbClr val="A4A3A4"/>
          </p15:clr>
        </p15:guide>
        <p15:guide id="22" pos="4761" userDrawn="1">
          <p15:clr>
            <a:srgbClr val="A4A3A4"/>
          </p15:clr>
        </p15:guide>
        <p15:guide id="23" pos="5129" userDrawn="1">
          <p15:clr>
            <a:srgbClr val="A4A3A4"/>
          </p15:clr>
        </p15:guide>
        <p15:guide id="24" pos="5220" userDrawn="1">
          <p15:clr>
            <a:srgbClr val="A4A3A4"/>
          </p15:clr>
        </p15:guide>
        <p15:guide id="25" pos="5588" userDrawn="1">
          <p15:clr>
            <a:srgbClr val="A4A3A4"/>
          </p15:clr>
        </p15:guide>
        <p15:guide id="26" orient="horz" pos="1799" userDrawn="1">
          <p15:clr>
            <a:srgbClr val="A4A3A4"/>
          </p15:clr>
        </p15:guide>
        <p15:guide id="27" orient="horz" pos="1437" userDrawn="1">
          <p15:clr>
            <a:srgbClr val="A4A3A4"/>
          </p15:clr>
        </p15:guide>
        <p15:guide id="28" orient="horz" pos="1077" userDrawn="1">
          <p15:clr>
            <a:srgbClr val="A4A3A4"/>
          </p15:clr>
        </p15:guide>
        <p15:guide id="29" orient="horz" pos="717" userDrawn="1">
          <p15:clr>
            <a:srgbClr val="A4A3A4"/>
          </p15:clr>
        </p15:guide>
        <p15:guide id="30" orient="horz" pos="2519" userDrawn="1">
          <p15:clr>
            <a:srgbClr val="A4A3A4"/>
          </p15:clr>
        </p15:guide>
        <p15:guide id="31" orient="horz" pos="2879" userDrawn="1">
          <p15:clr>
            <a:srgbClr val="A4A3A4"/>
          </p15:clr>
        </p15:guide>
        <p15:guide id="32" orient="horz" pos="3240" userDrawn="1">
          <p15:clr>
            <a:srgbClr val="A4A3A4"/>
          </p15:clr>
        </p15:guide>
        <p15:guide id="33" orient="horz" pos="3600" userDrawn="1">
          <p15:clr>
            <a:srgbClr val="A4A3A4"/>
          </p15:clr>
        </p15:guide>
        <p15:guide id="34" orient="horz" pos="3855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9" descr="logo-03.png"/>
          <p:cNvPicPr>
            <a:picLocks noChangeAspect="1"/>
          </p:cNvPicPr>
          <p:nvPr userDrawn="1"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93" y="6328278"/>
            <a:ext cx="4329415" cy="32443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990600" y="-445725"/>
            <a:ext cx="10492740" cy="6629116"/>
            <a:chOff x="-990600" y="-445725"/>
            <a:chExt cx="10492740" cy="6629116"/>
          </a:xfrm>
        </p:grpSpPr>
        <p:cxnSp>
          <p:nvCxnSpPr>
            <p:cNvPr id="12" name="Straight Connector 11"/>
            <p:cNvCxnSpPr/>
            <p:nvPr userDrawn="1"/>
          </p:nvCxnSpPr>
          <p:spPr>
            <a:xfrm>
              <a:off x="8870157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-192150" y="1138238"/>
              <a:ext cx="135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-192150" y="1710267"/>
              <a:ext cx="135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192150" y="6120000"/>
              <a:ext cx="135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 userDrawn="1"/>
          </p:nvSpPr>
          <p:spPr>
            <a:xfrm>
              <a:off x="-630925" y="1075580"/>
              <a:ext cx="39914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3.16cm</a:t>
              </a:r>
            </a:p>
          </p:txBody>
        </p:sp>
        <p:cxnSp>
          <p:nvCxnSpPr>
            <p:cNvPr id="21" name="Straight Connector 20"/>
            <p:cNvCxnSpPr/>
            <p:nvPr userDrawn="1"/>
          </p:nvCxnSpPr>
          <p:spPr>
            <a:xfrm>
              <a:off x="-192150" y="2282296"/>
              <a:ext cx="135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-192150" y="2854325"/>
              <a:ext cx="135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192150" y="3426354"/>
              <a:ext cx="135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192150" y="3998383"/>
              <a:ext cx="135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-192150" y="4570412"/>
              <a:ext cx="135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192150" y="5142441"/>
              <a:ext cx="135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192150" y="5714470"/>
              <a:ext cx="135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862013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1590026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231803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304605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3774065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450207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523009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5958104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6686117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741413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8142143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8286750" y="-445725"/>
              <a:ext cx="0" cy="36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7557953" y="-445725"/>
              <a:ext cx="0" cy="36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6829158" y="-445725"/>
              <a:ext cx="0" cy="36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>
              <a:off x="6100362" y="-445725"/>
              <a:ext cx="0" cy="36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>
              <a:off x="5371567" y="-445725"/>
              <a:ext cx="0" cy="36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>
              <a:off x="4642772" y="-445725"/>
              <a:ext cx="0" cy="36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>
              <a:off x="3913976" y="-445725"/>
              <a:ext cx="0" cy="36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 userDrawn="1"/>
          </p:nvCxnSpPr>
          <p:spPr>
            <a:xfrm>
              <a:off x="3185181" y="-445725"/>
              <a:ext cx="0" cy="36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 userDrawn="1"/>
          </p:nvCxnSpPr>
          <p:spPr>
            <a:xfrm>
              <a:off x="2456386" y="-445725"/>
              <a:ext cx="0" cy="36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 userDrawn="1"/>
          </p:nvCxnSpPr>
          <p:spPr>
            <a:xfrm>
              <a:off x="1727591" y="-445725"/>
              <a:ext cx="0" cy="36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>
              <a:off x="998795" y="-445725"/>
              <a:ext cx="0" cy="36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630925" y="1646156"/>
              <a:ext cx="39914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4.75cm</a:t>
              </a:r>
            </a:p>
          </p:txBody>
        </p:sp>
        <p:sp>
          <p:nvSpPr>
            <p:cNvPr id="52" name="TextBox 51"/>
            <p:cNvSpPr txBox="1"/>
            <p:nvPr userDrawn="1"/>
          </p:nvSpPr>
          <p:spPr>
            <a:xfrm>
              <a:off x="-630925" y="2216732"/>
              <a:ext cx="39914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6.34cm</a:t>
              </a:r>
            </a:p>
          </p:txBody>
        </p:sp>
        <p:sp>
          <p:nvSpPr>
            <p:cNvPr id="53" name="TextBox 52"/>
            <p:cNvSpPr txBox="1"/>
            <p:nvPr userDrawn="1"/>
          </p:nvSpPr>
          <p:spPr>
            <a:xfrm>
              <a:off x="-630925" y="2787308"/>
              <a:ext cx="39914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7.93cm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630925" y="3357884"/>
              <a:ext cx="39914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9.52cm</a:t>
              </a:r>
            </a:p>
          </p:txBody>
        </p:sp>
        <p:sp>
          <p:nvSpPr>
            <p:cNvPr id="55" name="TextBox 54"/>
            <p:cNvSpPr txBox="1"/>
            <p:nvPr userDrawn="1"/>
          </p:nvSpPr>
          <p:spPr>
            <a:xfrm>
              <a:off x="-630925" y="3928460"/>
              <a:ext cx="39914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11.11cm</a:t>
              </a:r>
            </a:p>
          </p:txBody>
        </p:sp>
        <p:sp>
          <p:nvSpPr>
            <p:cNvPr id="56" name="TextBox 55"/>
            <p:cNvSpPr txBox="1"/>
            <p:nvPr userDrawn="1"/>
          </p:nvSpPr>
          <p:spPr>
            <a:xfrm>
              <a:off x="-630925" y="4499036"/>
              <a:ext cx="39914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12.70cm</a:t>
              </a:r>
            </a:p>
          </p:txBody>
        </p:sp>
        <p:sp>
          <p:nvSpPr>
            <p:cNvPr id="57" name="TextBox 56"/>
            <p:cNvSpPr txBox="1"/>
            <p:nvPr userDrawn="1"/>
          </p:nvSpPr>
          <p:spPr>
            <a:xfrm>
              <a:off x="-630925" y="5069612"/>
              <a:ext cx="39914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14.29cm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630925" y="5640188"/>
              <a:ext cx="39914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15.87cm</a:t>
              </a:r>
            </a:p>
          </p:txBody>
        </p:sp>
        <p:sp>
          <p:nvSpPr>
            <p:cNvPr id="59" name="TextBox 58"/>
            <p:cNvSpPr txBox="1"/>
            <p:nvPr userDrawn="1"/>
          </p:nvSpPr>
          <p:spPr>
            <a:xfrm>
              <a:off x="-630925" y="6060280"/>
              <a:ext cx="39914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17.00cm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298272" y="-435531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 smtClean="0">
                  <a:solidFill>
                    <a:schemeClr val="tx1"/>
                  </a:solidFill>
                </a:rPr>
                <a:t>0.75cm</a:t>
              </a:r>
            </a:p>
          </p:txBody>
        </p:sp>
        <p:sp>
          <p:nvSpPr>
            <p:cNvPr id="61" name="TextBox 60"/>
            <p:cNvSpPr txBox="1"/>
            <p:nvPr userDrawn="1"/>
          </p:nvSpPr>
          <p:spPr>
            <a:xfrm>
              <a:off x="1027301" y="-435531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 smtClean="0">
                  <a:solidFill>
                    <a:schemeClr val="tx1"/>
                  </a:solidFill>
                </a:rPr>
                <a:t>2.77cm</a:t>
              </a:r>
            </a:p>
          </p:txBody>
        </p:sp>
        <p:sp>
          <p:nvSpPr>
            <p:cNvPr id="62" name="TextBox 61"/>
            <p:cNvSpPr txBox="1"/>
            <p:nvPr userDrawn="1"/>
          </p:nvSpPr>
          <p:spPr>
            <a:xfrm>
              <a:off x="1756329" y="-435531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 smtClean="0">
                  <a:solidFill>
                    <a:schemeClr val="tx1"/>
                  </a:solidFill>
                </a:rPr>
                <a:t>4.80cm</a:t>
              </a:r>
            </a:p>
          </p:txBody>
        </p:sp>
        <p:sp>
          <p:nvSpPr>
            <p:cNvPr id="63" name="TextBox 62"/>
            <p:cNvSpPr txBox="1"/>
            <p:nvPr userDrawn="1"/>
          </p:nvSpPr>
          <p:spPr>
            <a:xfrm>
              <a:off x="2485358" y="-435531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 smtClean="0">
                  <a:solidFill>
                    <a:schemeClr val="tx1"/>
                  </a:solidFill>
                </a:rPr>
                <a:t>6.82cm</a:t>
              </a:r>
            </a:p>
          </p:txBody>
        </p:sp>
        <p:sp>
          <p:nvSpPr>
            <p:cNvPr id="64" name="TextBox 63"/>
            <p:cNvSpPr txBox="1"/>
            <p:nvPr userDrawn="1"/>
          </p:nvSpPr>
          <p:spPr>
            <a:xfrm>
              <a:off x="3214386" y="-435531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 smtClean="0">
                  <a:solidFill>
                    <a:schemeClr val="tx1"/>
                  </a:solidFill>
                </a:rPr>
                <a:t>8.85cm</a:t>
              </a:r>
            </a:p>
          </p:txBody>
        </p:sp>
        <p:sp>
          <p:nvSpPr>
            <p:cNvPr id="65" name="TextBox 64"/>
            <p:cNvSpPr txBox="1"/>
            <p:nvPr userDrawn="1"/>
          </p:nvSpPr>
          <p:spPr>
            <a:xfrm>
              <a:off x="3943415" y="-435531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 smtClean="0">
                  <a:solidFill>
                    <a:schemeClr val="tx1"/>
                  </a:solidFill>
                </a:rPr>
                <a:t>10.87cm</a:t>
              </a:r>
            </a:p>
          </p:txBody>
        </p:sp>
        <p:sp>
          <p:nvSpPr>
            <p:cNvPr id="66" name="TextBox 65"/>
            <p:cNvSpPr txBox="1"/>
            <p:nvPr userDrawn="1"/>
          </p:nvSpPr>
          <p:spPr>
            <a:xfrm>
              <a:off x="4672443" y="-435531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 smtClean="0">
                  <a:solidFill>
                    <a:schemeClr val="tx1"/>
                  </a:solidFill>
                </a:rPr>
                <a:t>12.90cm</a:t>
              </a:r>
            </a:p>
          </p:txBody>
        </p:sp>
        <p:sp>
          <p:nvSpPr>
            <p:cNvPr id="67" name="TextBox 66"/>
            <p:cNvSpPr txBox="1"/>
            <p:nvPr userDrawn="1"/>
          </p:nvSpPr>
          <p:spPr>
            <a:xfrm>
              <a:off x="5401473" y="-435531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 smtClean="0">
                  <a:solidFill>
                    <a:schemeClr val="tx1"/>
                  </a:solidFill>
                </a:rPr>
                <a:t>14.92cm</a:t>
              </a:r>
            </a:p>
          </p:txBody>
        </p:sp>
        <p:sp>
          <p:nvSpPr>
            <p:cNvPr id="68" name="TextBox 67"/>
            <p:cNvSpPr txBox="1"/>
            <p:nvPr userDrawn="1"/>
          </p:nvSpPr>
          <p:spPr>
            <a:xfrm>
              <a:off x="6130500" y="-435531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 smtClean="0">
                  <a:solidFill>
                    <a:schemeClr val="tx1"/>
                  </a:solidFill>
                </a:rPr>
                <a:t>16.95cm</a:t>
              </a:r>
            </a:p>
          </p:txBody>
        </p:sp>
        <p:sp>
          <p:nvSpPr>
            <p:cNvPr id="69" name="TextBox 68"/>
            <p:cNvSpPr txBox="1"/>
            <p:nvPr userDrawn="1"/>
          </p:nvSpPr>
          <p:spPr>
            <a:xfrm>
              <a:off x="6859530" y="-435531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 smtClean="0">
                  <a:solidFill>
                    <a:schemeClr val="tx1"/>
                  </a:solidFill>
                </a:rPr>
                <a:t>18.97cm</a:t>
              </a:r>
            </a:p>
          </p:txBody>
        </p:sp>
        <p:sp>
          <p:nvSpPr>
            <p:cNvPr id="70" name="TextBox 69"/>
            <p:cNvSpPr txBox="1"/>
            <p:nvPr userDrawn="1"/>
          </p:nvSpPr>
          <p:spPr>
            <a:xfrm>
              <a:off x="7588557" y="-435531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 smtClean="0">
                  <a:solidFill>
                    <a:schemeClr val="tx1"/>
                  </a:solidFill>
                </a:rPr>
                <a:t>20.99cm</a:t>
              </a:r>
            </a:p>
          </p:txBody>
        </p:sp>
        <p:sp>
          <p:nvSpPr>
            <p:cNvPr id="71" name="TextBox 70"/>
            <p:cNvSpPr txBox="1"/>
            <p:nvPr userDrawn="1"/>
          </p:nvSpPr>
          <p:spPr>
            <a:xfrm>
              <a:off x="8317584" y="-435531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 smtClean="0">
                  <a:solidFill>
                    <a:schemeClr val="tx1"/>
                  </a:solidFill>
                </a:rPr>
                <a:t>23.02cm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8444866" y="-292104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24.64cm</a:t>
              </a:r>
            </a:p>
          </p:txBody>
        </p:sp>
        <p:sp>
          <p:nvSpPr>
            <p:cNvPr id="74" name="TextBox 73"/>
            <p:cNvSpPr txBox="1"/>
            <p:nvPr userDrawn="1"/>
          </p:nvSpPr>
          <p:spPr>
            <a:xfrm>
              <a:off x="7716637" y="-292104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22.62cm</a:t>
              </a:r>
            </a:p>
          </p:txBody>
        </p:sp>
        <p:sp>
          <p:nvSpPr>
            <p:cNvPr id="75" name="TextBox 74"/>
            <p:cNvSpPr txBox="1"/>
            <p:nvPr userDrawn="1"/>
          </p:nvSpPr>
          <p:spPr>
            <a:xfrm>
              <a:off x="6988408" y="-292104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20.60cm</a:t>
              </a:r>
            </a:p>
          </p:txBody>
        </p:sp>
        <p:sp>
          <p:nvSpPr>
            <p:cNvPr id="76" name="TextBox 75"/>
            <p:cNvSpPr txBox="1"/>
            <p:nvPr userDrawn="1"/>
          </p:nvSpPr>
          <p:spPr>
            <a:xfrm>
              <a:off x="6260179" y="-292104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18.57cm</a:t>
              </a:r>
            </a:p>
          </p:txBody>
        </p:sp>
        <p:sp>
          <p:nvSpPr>
            <p:cNvPr id="77" name="TextBox 76"/>
            <p:cNvSpPr txBox="1"/>
            <p:nvPr userDrawn="1"/>
          </p:nvSpPr>
          <p:spPr>
            <a:xfrm>
              <a:off x="5531948" y="-292104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16.55cm</a:t>
              </a:r>
            </a:p>
          </p:txBody>
        </p:sp>
        <p:sp>
          <p:nvSpPr>
            <p:cNvPr id="78" name="TextBox 77"/>
            <p:cNvSpPr txBox="1"/>
            <p:nvPr userDrawn="1"/>
          </p:nvSpPr>
          <p:spPr>
            <a:xfrm>
              <a:off x="4803718" y="-292104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14.53cm</a:t>
              </a:r>
            </a:p>
          </p:txBody>
        </p:sp>
        <p:sp>
          <p:nvSpPr>
            <p:cNvPr id="79" name="TextBox 78"/>
            <p:cNvSpPr txBox="1"/>
            <p:nvPr userDrawn="1"/>
          </p:nvSpPr>
          <p:spPr>
            <a:xfrm>
              <a:off x="4075488" y="-292104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12.51cm</a:t>
              </a:r>
            </a:p>
          </p:txBody>
        </p:sp>
        <p:sp>
          <p:nvSpPr>
            <p:cNvPr id="80" name="TextBox 79"/>
            <p:cNvSpPr txBox="1"/>
            <p:nvPr userDrawn="1"/>
          </p:nvSpPr>
          <p:spPr>
            <a:xfrm>
              <a:off x="3347259" y="-292104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10.48cm</a:t>
              </a:r>
            </a:p>
          </p:txBody>
        </p:sp>
        <p:sp>
          <p:nvSpPr>
            <p:cNvPr id="81" name="TextBox 80"/>
            <p:cNvSpPr txBox="1"/>
            <p:nvPr userDrawn="1"/>
          </p:nvSpPr>
          <p:spPr>
            <a:xfrm>
              <a:off x="2619029" y="-292104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8.46cm</a:t>
              </a:r>
            </a:p>
          </p:txBody>
        </p:sp>
        <p:sp>
          <p:nvSpPr>
            <p:cNvPr id="82" name="TextBox 81"/>
            <p:cNvSpPr txBox="1"/>
            <p:nvPr userDrawn="1"/>
          </p:nvSpPr>
          <p:spPr>
            <a:xfrm>
              <a:off x="1890799" y="-292104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6.44cm</a:t>
              </a:r>
            </a:p>
          </p:txBody>
        </p:sp>
        <p:sp>
          <p:nvSpPr>
            <p:cNvPr id="83" name="TextBox 82"/>
            <p:cNvSpPr txBox="1"/>
            <p:nvPr userDrawn="1"/>
          </p:nvSpPr>
          <p:spPr>
            <a:xfrm>
              <a:off x="1162569" y="-292104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4.42cm</a:t>
              </a:r>
            </a:p>
          </p:txBody>
        </p:sp>
        <p:sp>
          <p:nvSpPr>
            <p:cNvPr id="84" name="TextBox 83"/>
            <p:cNvSpPr txBox="1"/>
            <p:nvPr userDrawn="1"/>
          </p:nvSpPr>
          <p:spPr>
            <a:xfrm>
              <a:off x="434340" y="-292104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2.39cm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270000" y="-445725"/>
              <a:ext cx="0" cy="36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990600" y="5763299"/>
              <a:ext cx="75882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990600" y="1769267"/>
              <a:ext cx="75882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7" name="TextBox 86"/>
            <p:cNvSpPr txBox="1"/>
            <p:nvPr userDrawn="1"/>
          </p:nvSpPr>
          <p:spPr>
            <a:xfrm>
              <a:off x="-990600" y="1198691"/>
              <a:ext cx="75882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Heading Baseline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632460" y="-297180"/>
              <a:ext cx="775293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8907866" y="-297180"/>
              <a:ext cx="594274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 smtClean="0">
                  <a:solidFill>
                    <a:schemeClr val="tx1"/>
                  </a:solidFill>
                </a:rPr>
                <a:t>Right Margin</a:t>
              </a:r>
            </a:p>
          </p:txBody>
        </p:sp>
      </p:grpSp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268288" y="288925"/>
            <a:ext cx="8597899" cy="8477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270000" y="1706564"/>
            <a:ext cx="8600156" cy="40068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cxnSp>
        <p:nvCxnSpPr>
          <p:cNvPr id="93" name="Straight Connector 92"/>
          <p:cNvCxnSpPr/>
          <p:nvPr/>
        </p:nvCxnSpPr>
        <p:spPr>
          <a:xfrm>
            <a:off x="0" y="6121816"/>
            <a:ext cx="9144000" cy="0"/>
          </a:xfrm>
          <a:prstGeom prst="line">
            <a:avLst/>
          </a:prstGeom>
          <a:ln w="19050"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9213"/>
            <a:ext cx="727472" cy="182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0380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6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180975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42925" indent="-180975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1450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70">
          <p15:clr>
            <a:srgbClr val="A4A3A4"/>
          </p15:clr>
        </p15:guide>
        <p15:guide id="2" orient="horz" pos="2159">
          <p15:clr>
            <a:srgbClr val="A4A3A4"/>
          </p15:clr>
        </p15:guide>
        <p15:guide id="3" pos="543">
          <p15:clr>
            <a:srgbClr val="A4A3A4"/>
          </p15:clr>
        </p15:guide>
        <p15:guide id="4" pos="629">
          <p15:clr>
            <a:srgbClr val="A4A3A4"/>
          </p15:clr>
        </p15:guide>
        <p15:guide id="5" pos="1002">
          <p15:clr>
            <a:srgbClr val="A4A3A4"/>
          </p15:clr>
        </p15:guide>
        <p15:guide id="6" pos="1088">
          <p15:clr>
            <a:srgbClr val="A4A3A4"/>
          </p15:clr>
        </p15:guide>
        <p15:guide id="7" pos="1460">
          <p15:clr>
            <a:srgbClr val="A4A3A4"/>
          </p15:clr>
        </p15:guide>
        <p15:guide id="8" pos="1548">
          <p15:clr>
            <a:srgbClr val="A4A3A4"/>
          </p15:clr>
        </p15:guide>
        <p15:guide id="9" pos="1919">
          <p15:clr>
            <a:srgbClr val="A4A3A4"/>
          </p15:clr>
        </p15:guide>
        <p15:guide id="10" pos="2007">
          <p15:clr>
            <a:srgbClr val="A4A3A4"/>
          </p15:clr>
        </p15:guide>
        <p15:guide id="11" pos="2378">
          <p15:clr>
            <a:srgbClr val="A4A3A4"/>
          </p15:clr>
        </p15:guide>
        <p15:guide id="12" pos="2466">
          <p15:clr>
            <a:srgbClr val="A4A3A4"/>
          </p15:clr>
        </p15:guide>
        <p15:guide id="13" pos="2835">
          <p15:clr>
            <a:srgbClr val="A4A3A4"/>
          </p15:clr>
        </p15:guide>
        <p15:guide id="14" pos="2925">
          <p15:clr>
            <a:srgbClr val="A4A3A4"/>
          </p15:clr>
        </p15:guide>
        <p15:guide id="15" pos="3294">
          <p15:clr>
            <a:srgbClr val="A4A3A4"/>
          </p15:clr>
        </p15:guide>
        <p15:guide id="16" pos="3384">
          <p15:clr>
            <a:srgbClr val="A4A3A4"/>
          </p15:clr>
        </p15:guide>
        <p15:guide id="17" pos="3843">
          <p15:clr>
            <a:srgbClr val="A4A3A4"/>
          </p15:clr>
        </p15:guide>
        <p15:guide id="18" pos="3753">
          <p15:clr>
            <a:srgbClr val="A4A3A4"/>
          </p15:clr>
        </p15:guide>
        <p15:guide id="19" pos="4212">
          <p15:clr>
            <a:srgbClr val="A4A3A4"/>
          </p15:clr>
        </p15:guide>
        <p15:guide id="20" pos="4302">
          <p15:clr>
            <a:srgbClr val="A4A3A4"/>
          </p15:clr>
        </p15:guide>
        <p15:guide id="21" pos="4671">
          <p15:clr>
            <a:srgbClr val="A4A3A4"/>
          </p15:clr>
        </p15:guide>
        <p15:guide id="22" pos="4761">
          <p15:clr>
            <a:srgbClr val="A4A3A4"/>
          </p15:clr>
        </p15:guide>
        <p15:guide id="23" pos="5129">
          <p15:clr>
            <a:srgbClr val="A4A3A4"/>
          </p15:clr>
        </p15:guide>
        <p15:guide id="24" pos="5220">
          <p15:clr>
            <a:srgbClr val="A4A3A4"/>
          </p15:clr>
        </p15:guide>
        <p15:guide id="25" pos="5588">
          <p15:clr>
            <a:srgbClr val="A4A3A4"/>
          </p15:clr>
        </p15:guide>
        <p15:guide id="26" orient="horz" pos="1799">
          <p15:clr>
            <a:srgbClr val="A4A3A4"/>
          </p15:clr>
        </p15:guide>
        <p15:guide id="27" orient="horz" pos="1437">
          <p15:clr>
            <a:srgbClr val="A4A3A4"/>
          </p15:clr>
        </p15:guide>
        <p15:guide id="28" orient="horz" pos="1077">
          <p15:clr>
            <a:srgbClr val="A4A3A4"/>
          </p15:clr>
        </p15:guide>
        <p15:guide id="29" orient="horz" pos="717">
          <p15:clr>
            <a:srgbClr val="A4A3A4"/>
          </p15:clr>
        </p15:guide>
        <p15:guide id="30" orient="horz" pos="2519">
          <p15:clr>
            <a:srgbClr val="A4A3A4"/>
          </p15:clr>
        </p15:guide>
        <p15:guide id="31" orient="horz" pos="2879">
          <p15:clr>
            <a:srgbClr val="A4A3A4"/>
          </p15:clr>
        </p15:guide>
        <p15:guide id="32" orient="horz" pos="3240">
          <p15:clr>
            <a:srgbClr val="A4A3A4"/>
          </p15:clr>
        </p15:guide>
        <p15:guide id="33" orient="horz" pos="3600">
          <p15:clr>
            <a:srgbClr val="A4A3A4"/>
          </p15:clr>
        </p15:guide>
        <p15:guide id="34" orient="horz" pos="3855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>
            <p:custDataLst>
              <p:tags r:id="rId13"/>
            </p:custDataLst>
          </p:nvPr>
        </p:nvSpPr>
        <p:spPr>
          <a:xfrm>
            <a:off x="1291688" y="6323837"/>
            <a:ext cx="754475" cy="531000"/>
          </a:xfrm>
          <a:prstGeom prst="rect">
            <a:avLst/>
          </a:prstGeom>
          <a:noFill/>
        </p:spPr>
        <p:txBody>
          <a:bodyPr wrap="square" lIns="0" tIns="0" rIns="0" bIns="266400" rtlCol="0" anchor="b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750" dirty="0" smtClean="0">
                <a:solidFill>
                  <a:srgbClr val="333333"/>
                </a:solidFill>
                <a:cs typeface="Arial" charset="0"/>
              </a:rPr>
              <a:t>©TNS 2012</a:t>
            </a:r>
            <a:endParaRPr lang="en-AU" sz="750" dirty="0">
              <a:solidFill>
                <a:srgbClr val="333333"/>
              </a:solidFill>
              <a:cs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51" y="1"/>
            <a:ext cx="8569324" cy="1031838"/>
          </a:xfrm>
          <a:prstGeom prst="rect">
            <a:avLst/>
          </a:prstGeom>
        </p:spPr>
        <p:txBody>
          <a:bodyPr vert="horz" lIns="0" tIns="20880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50" y="1031837"/>
            <a:ext cx="8569324" cy="4035515"/>
          </a:xfrm>
          <a:prstGeom prst="rect">
            <a:avLst/>
          </a:prstGeom>
        </p:spPr>
        <p:txBody>
          <a:bodyPr vert="horz" lIns="0" tIns="21240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84CBA3-D598-4B1F-BAA3-EE14B5154290}" type="slidenum">
              <a:rPr lang="en-A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 dirty="0">
              <a:cs typeface="Arial" charset="0"/>
            </a:endParaRPr>
          </a:p>
        </p:txBody>
      </p:sp>
      <p:cxnSp>
        <p:nvCxnSpPr>
          <p:cNvPr id="70" name="Straight Connector 69"/>
          <p:cNvCxnSpPr/>
          <p:nvPr>
            <p:custDataLst>
              <p:tags r:id="rId14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 descr="\\PSTUDIOTERM\Clients\TNS Global\TNS_002 Templates\4. Design\4. Active\PPT Files\2. 5th April Redesign\From Client\TNS_logo_72ppi.pn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Group 45" hidden="1"/>
          <p:cNvGrpSpPr/>
          <p:nvPr/>
        </p:nvGrpSpPr>
        <p:grpSpPr>
          <a:xfrm>
            <a:off x="-1334173" y="-533456"/>
            <a:ext cx="10723183" cy="6493000"/>
            <a:chOff x="-1334173" y="-533456"/>
            <a:chExt cx="10723183" cy="6493000"/>
          </a:xfrm>
        </p:grpSpPr>
        <p:grpSp>
          <p:nvGrpSpPr>
            <p:cNvPr id="47" name="Group 13" hidden="1"/>
            <p:cNvGrpSpPr/>
            <p:nvPr userDrawn="1"/>
          </p:nvGrpSpPr>
          <p:grpSpPr>
            <a:xfrm>
              <a:off x="-1334173" y="1145470"/>
              <a:ext cx="1327930" cy="4814074"/>
              <a:chOff x="-1334173" y="1145470"/>
              <a:chExt cx="1327930" cy="4814074"/>
            </a:xfrm>
          </p:grpSpPr>
          <p:grpSp>
            <p:nvGrpSpPr>
              <p:cNvPr id="55" name="Group 7" hidden="1"/>
              <p:cNvGrpSpPr/>
              <p:nvPr userDrawn="1"/>
            </p:nvGrpSpPr>
            <p:grpSpPr>
              <a:xfrm>
                <a:off x="-1334173" y="4420483"/>
                <a:ext cx="1327930" cy="276999"/>
                <a:chOff x="-1334173" y="4420483"/>
                <a:chExt cx="1327930" cy="276999"/>
              </a:xfrm>
            </p:grpSpPr>
            <p:cxnSp>
              <p:nvCxnSpPr>
                <p:cNvPr id="65" name="Straight Connector 64" hidden="1"/>
                <p:cNvCxnSpPr/>
                <p:nvPr userDrawn="1"/>
              </p:nvCxnSpPr>
              <p:spPr>
                <a:xfrm>
                  <a:off x="-261843" y="4558982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TextBox 65" hidden="1"/>
                <p:cNvSpPr txBox="1"/>
                <p:nvPr userDrawn="1"/>
              </p:nvSpPr>
              <p:spPr>
                <a:xfrm>
                  <a:off x="-1334173" y="4420483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AU" sz="900" b="1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Arial" charset="0"/>
                    </a:rPr>
                    <a:t>3.14</a:t>
                  </a:r>
                  <a:br>
                    <a:rPr lang="en-AU" sz="900" b="1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Arial" charset="0"/>
                    </a:rPr>
                  </a:br>
                  <a:r>
                    <a:rPr lang="en-AU" sz="900" b="1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Arial" charset="0"/>
                    </a:rPr>
                    <a:t>X AXIS</a:t>
                  </a:r>
                  <a:endParaRPr lang="en-AU" sz="9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56" name="Group 55" hidden="1"/>
              <p:cNvGrpSpPr/>
              <p:nvPr userDrawn="1"/>
            </p:nvGrpSpPr>
            <p:grpSpPr>
              <a:xfrm>
                <a:off x="-1334173" y="5682545"/>
                <a:ext cx="1327930" cy="276999"/>
                <a:chOff x="-1334173" y="5682545"/>
                <a:chExt cx="1327930" cy="276999"/>
              </a:xfrm>
            </p:grpSpPr>
            <p:cxnSp>
              <p:nvCxnSpPr>
                <p:cNvPr id="63" name="Straight Connector 62" hidden="1"/>
                <p:cNvCxnSpPr/>
                <p:nvPr userDrawn="1"/>
              </p:nvCxnSpPr>
              <p:spPr>
                <a:xfrm>
                  <a:off x="-261843" y="5821044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TextBox 63" hidden="1"/>
                <p:cNvSpPr txBox="1"/>
                <p:nvPr userDrawn="1"/>
              </p:nvSpPr>
              <p:spPr>
                <a:xfrm>
                  <a:off x="-1334173" y="5682545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AU" sz="900" b="1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Arial" charset="0"/>
                    </a:rPr>
                    <a:t>6.65</a:t>
                  </a:r>
                  <a:br>
                    <a:rPr lang="en-AU" sz="900" b="1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Arial" charset="0"/>
                    </a:rPr>
                  </a:br>
                  <a:r>
                    <a:rPr lang="en-AU" sz="900" b="1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Arial" charset="0"/>
                    </a:rPr>
                    <a:t>BASE MARGIN</a:t>
                  </a:r>
                  <a:endParaRPr lang="en-AU" sz="9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57" name="Group 5" hidden="1"/>
              <p:cNvGrpSpPr/>
              <p:nvPr userDrawn="1"/>
            </p:nvGrpSpPr>
            <p:grpSpPr>
              <a:xfrm>
                <a:off x="-1334173" y="1145470"/>
                <a:ext cx="1327930" cy="276999"/>
                <a:chOff x="-1334173" y="1145470"/>
                <a:chExt cx="1327930" cy="276999"/>
              </a:xfrm>
            </p:grpSpPr>
            <p:cxnSp>
              <p:nvCxnSpPr>
                <p:cNvPr id="61" name="Straight Connector 60" hidden="1"/>
                <p:cNvCxnSpPr/>
                <p:nvPr userDrawn="1"/>
              </p:nvCxnSpPr>
              <p:spPr>
                <a:xfrm>
                  <a:off x="-261843" y="128396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TextBox 61" hidden="1"/>
                <p:cNvSpPr txBox="1"/>
                <p:nvPr userDrawn="1"/>
              </p:nvSpPr>
              <p:spPr>
                <a:xfrm>
                  <a:off x="-1334173" y="114547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AU" sz="900" b="1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Arial" charset="0"/>
                    </a:rPr>
                    <a:t>5.95</a:t>
                  </a: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AU" sz="900" b="1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Arial" charset="0"/>
                    </a:rPr>
                    <a:t>TOP MARGIN</a:t>
                  </a:r>
                  <a:endParaRPr lang="en-AU" sz="9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58" name="Group 8" hidden="1"/>
              <p:cNvGrpSpPr/>
              <p:nvPr userDrawn="1"/>
            </p:nvGrpSpPr>
            <p:grpSpPr>
              <a:xfrm>
                <a:off x="-1334173" y="1659820"/>
                <a:ext cx="1327930" cy="276999"/>
                <a:chOff x="-1334173" y="1659820"/>
                <a:chExt cx="1327930" cy="276999"/>
              </a:xfrm>
            </p:grpSpPr>
            <p:cxnSp>
              <p:nvCxnSpPr>
                <p:cNvPr id="59" name="Straight Connector 58" hidden="1"/>
                <p:cNvCxnSpPr/>
                <p:nvPr userDrawn="1"/>
              </p:nvCxnSpPr>
              <p:spPr>
                <a:xfrm>
                  <a:off x="-261843" y="179831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TextBox 59" hidden="1"/>
                <p:cNvSpPr txBox="1"/>
                <p:nvPr userDrawn="1"/>
              </p:nvSpPr>
              <p:spPr>
                <a:xfrm>
                  <a:off x="-1334173" y="165982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AU" sz="900" b="1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Arial" charset="0"/>
                    </a:rPr>
                    <a:t>4.52</a:t>
                  </a:r>
                  <a:br>
                    <a:rPr lang="en-AU" sz="900" b="1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Arial" charset="0"/>
                    </a:rPr>
                  </a:br>
                  <a:r>
                    <a:rPr lang="en-AU" sz="900" b="1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Arial" charset="0"/>
                    </a:rPr>
                    <a:t>CHART TOP</a:t>
                  </a:r>
                  <a:endParaRPr lang="en-AU" sz="9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cs typeface="Arial" charset="0"/>
                  </a:endParaRPr>
                </a:p>
              </p:txBody>
            </p:sp>
          </p:grpSp>
        </p:grpSp>
        <p:grpSp>
          <p:nvGrpSpPr>
            <p:cNvPr id="48" name="Group 6" hidden="1"/>
            <p:cNvGrpSpPr/>
            <p:nvPr userDrawn="1"/>
          </p:nvGrpSpPr>
          <p:grpSpPr>
            <a:xfrm>
              <a:off x="-253905" y="-533456"/>
              <a:ext cx="9642915" cy="533456"/>
              <a:chOff x="-253905" y="-533456"/>
              <a:chExt cx="9642915" cy="533456"/>
            </a:xfrm>
          </p:grpSpPr>
          <p:grpSp>
            <p:nvGrpSpPr>
              <p:cNvPr id="49" name="Group 48" hidden="1"/>
              <p:cNvGrpSpPr/>
              <p:nvPr userDrawn="1"/>
            </p:nvGrpSpPr>
            <p:grpSpPr>
              <a:xfrm>
                <a:off x="-253905" y="-533456"/>
                <a:ext cx="1072330" cy="533456"/>
                <a:chOff x="-250415" y="-533456"/>
                <a:chExt cx="1072330" cy="533456"/>
              </a:xfrm>
            </p:grpSpPr>
            <p:cxnSp>
              <p:nvCxnSpPr>
                <p:cNvPr id="53" name="Straight Connector 52" hidden="1"/>
                <p:cNvCxnSpPr/>
                <p:nvPr userDrawn="1"/>
              </p:nvCxnSpPr>
              <p:spPr>
                <a:xfrm>
                  <a:off x="285750" y="-252000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TextBox 53" hidden="1"/>
                <p:cNvSpPr txBox="1"/>
                <p:nvPr userDrawn="1"/>
              </p:nvSpPr>
              <p:spPr>
                <a:xfrm>
                  <a:off x="-250415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AU" b="1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Arial" charset="0"/>
                    </a:rPr>
                    <a:t>11.90</a:t>
                  </a:r>
                  <a:br>
                    <a:rPr lang="en-AU" b="1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Arial" charset="0"/>
                    </a:rPr>
                  </a:br>
                  <a:r>
                    <a:rPr lang="en-AU" b="1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Arial" charset="0"/>
                    </a:rPr>
                    <a:t>LEFT MARGIN</a:t>
                  </a:r>
                  <a:endParaRPr lang="en-AU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50" name="Group 2" hidden="1"/>
              <p:cNvGrpSpPr/>
              <p:nvPr userDrawn="1"/>
            </p:nvGrpSpPr>
            <p:grpSpPr>
              <a:xfrm>
                <a:off x="8316680" y="-533456"/>
                <a:ext cx="1072330" cy="528999"/>
                <a:chOff x="7804969" y="-533456"/>
                <a:chExt cx="1072330" cy="528999"/>
              </a:xfrm>
            </p:grpSpPr>
            <p:cxnSp>
              <p:nvCxnSpPr>
                <p:cNvPr id="51" name="Straight Connector 50" hidden="1"/>
                <p:cNvCxnSpPr/>
                <p:nvPr userDrawn="1"/>
              </p:nvCxnSpPr>
              <p:spPr>
                <a:xfrm>
                  <a:off x="8341134" y="-256457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TextBox 51" hidden="1"/>
                <p:cNvSpPr txBox="1"/>
                <p:nvPr userDrawn="1"/>
              </p:nvSpPr>
              <p:spPr>
                <a:xfrm>
                  <a:off x="7804969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AU" b="1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Arial" charset="0"/>
                    </a:rPr>
                    <a:t>11.90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AU" b="1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Arial" charset="0"/>
                    </a:rPr>
                    <a:t>RIGHT MARGIN</a:t>
                  </a:r>
                  <a:endParaRPr lang="en-AU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cs typeface="Arial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1279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b="0" kern="1200" dirty="0" smtClean="0">
          <a:solidFill>
            <a:srgbClr val="333333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>
            <p:custDataLst>
              <p:tags r:id="rId17"/>
            </p:custDataLst>
          </p:nvPr>
        </p:nvSpPr>
        <p:spPr>
          <a:xfrm>
            <a:off x="1291688" y="6323837"/>
            <a:ext cx="754475" cy="531000"/>
          </a:xfrm>
          <a:prstGeom prst="rect">
            <a:avLst/>
          </a:prstGeom>
          <a:noFill/>
        </p:spPr>
        <p:txBody>
          <a:bodyPr wrap="square" lIns="0" tIns="0" rIns="0" bIns="266400" rtlCol="0" anchor="b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750" dirty="0" smtClean="0">
                <a:solidFill>
                  <a:srgbClr val="333333"/>
                </a:solidFill>
                <a:cs typeface="Arial" charset="0"/>
              </a:rPr>
              <a:t>©TNS 2012</a:t>
            </a:r>
            <a:endParaRPr lang="en-AU" sz="750" dirty="0">
              <a:solidFill>
                <a:srgbClr val="333333"/>
              </a:solidFill>
              <a:cs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51" y="1"/>
            <a:ext cx="8569324" cy="1031838"/>
          </a:xfrm>
          <a:prstGeom prst="rect">
            <a:avLst/>
          </a:prstGeom>
        </p:spPr>
        <p:txBody>
          <a:bodyPr vert="horz" lIns="0" tIns="20880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50" y="1031837"/>
            <a:ext cx="8569324" cy="4914938"/>
          </a:xfrm>
          <a:prstGeom prst="rect">
            <a:avLst/>
          </a:prstGeom>
        </p:spPr>
        <p:txBody>
          <a:bodyPr vert="horz" lIns="0" tIns="21240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14707" y="65016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84CBA3-D598-4B1F-BAA3-EE14B5154290}" type="slidenum">
              <a:rPr lang="en-A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 dirty="0">
              <a:cs typeface="Arial" charset="0"/>
            </a:endParaRPr>
          </a:p>
        </p:txBody>
      </p:sp>
      <p:cxnSp>
        <p:nvCxnSpPr>
          <p:cNvPr id="70" name="Straight Connector 69"/>
          <p:cNvCxnSpPr/>
          <p:nvPr>
            <p:custDataLst>
              <p:tags r:id="rId18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 descr="\\PSTUDIOTERM\Clients\TNS Global\TNS_002 Templates\4. Design\4. Active\PPT Files\2. 5th April Redesign\From Client\TNS_logo_72ppi.pn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Group 45"/>
          <p:cNvGrpSpPr/>
          <p:nvPr/>
        </p:nvGrpSpPr>
        <p:grpSpPr>
          <a:xfrm>
            <a:off x="-1334173" y="-533456"/>
            <a:ext cx="10723183" cy="6493000"/>
            <a:chOff x="-1334173" y="-533456"/>
            <a:chExt cx="10723183" cy="6493000"/>
          </a:xfrm>
        </p:grpSpPr>
        <p:grpSp>
          <p:nvGrpSpPr>
            <p:cNvPr id="47" name="Group 13"/>
            <p:cNvGrpSpPr/>
            <p:nvPr userDrawn="1"/>
          </p:nvGrpSpPr>
          <p:grpSpPr>
            <a:xfrm>
              <a:off x="-1334173" y="1145470"/>
              <a:ext cx="1327930" cy="4814074"/>
              <a:chOff x="-1334173" y="1145470"/>
              <a:chExt cx="1327930" cy="4814074"/>
            </a:xfrm>
          </p:grpSpPr>
          <p:grpSp>
            <p:nvGrpSpPr>
              <p:cNvPr id="55" name="Group 7"/>
              <p:cNvGrpSpPr/>
              <p:nvPr userDrawn="1"/>
            </p:nvGrpSpPr>
            <p:grpSpPr>
              <a:xfrm>
                <a:off x="-1334173" y="4420483"/>
                <a:ext cx="1327930" cy="276999"/>
                <a:chOff x="-1334173" y="4420483"/>
                <a:chExt cx="1327930" cy="276999"/>
              </a:xfrm>
            </p:grpSpPr>
            <p:cxnSp>
              <p:nvCxnSpPr>
                <p:cNvPr id="65" name="Straight Connector 64"/>
                <p:cNvCxnSpPr/>
                <p:nvPr userDrawn="1"/>
              </p:nvCxnSpPr>
              <p:spPr>
                <a:xfrm>
                  <a:off x="-261843" y="4558982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TextBox 65"/>
                <p:cNvSpPr txBox="1"/>
                <p:nvPr userDrawn="1"/>
              </p:nvSpPr>
              <p:spPr>
                <a:xfrm>
                  <a:off x="-1334173" y="4420483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AU" sz="900" b="1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Arial" charset="0"/>
                    </a:rPr>
                    <a:t>3.14</a:t>
                  </a:r>
                  <a:br>
                    <a:rPr lang="en-AU" sz="900" b="1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Arial" charset="0"/>
                    </a:rPr>
                  </a:br>
                  <a:r>
                    <a:rPr lang="en-AU" sz="900" b="1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Arial" charset="0"/>
                    </a:rPr>
                    <a:t>X AXIS</a:t>
                  </a:r>
                  <a:endParaRPr lang="en-AU" sz="9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56" name="Group 55"/>
              <p:cNvGrpSpPr/>
              <p:nvPr userDrawn="1"/>
            </p:nvGrpSpPr>
            <p:grpSpPr>
              <a:xfrm>
                <a:off x="-1334173" y="5682545"/>
                <a:ext cx="1327930" cy="276999"/>
                <a:chOff x="-1334173" y="5682545"/>
                <a:chExt cx="1327930" cy="276999"/>
              </a:xfrm>
            </p:grpSpPr>
            <p:cxnSp>
              <p:nvCxnSpPr>
                <p:cNvPr id="63" name="Straight Connector 62"/>
                <p:cNvCxnSpPr/>
                <p:nvPr userDrawn="1"/>
              </p:nvCxnSpPr>
              <p:spPr>
                <a:xfrm>
                  <a:off x="-261843" y="5821044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TextBox 63"/>
                <p:cNvSpPr txBox="1"/>
                <p:nvPr userDrawn="1"/>
              </p:nvSpPr>
              <p:spPr>
                <a:xfrm>
                  <a:off x="-1334173" y="5682545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AU" sz="900" b="1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Arial" charset="0"/>
                    </a:rPr>
                    <a:t>6.65</a:t>
                  </a:r>
                  <a:br>
                    <a:rPr lang="en-AU" sz="900" b="1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Arial" charset="0"/>
                    </a:rPr>
                  </a:br>
                  <a:r>
                    <a:rPr lang="en-AU" sz="900" b="1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Arial" charset="0"/>
                    </a:rPr>
                    <a:t>BASE MARGIN</a:t>
                  </a:r>
                  <a:endParaRPr lang="en-AU" sz="9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57" name="Group 5"/>
              <p:cNvGrpSpPr/>
              <p:nvPr userDrawn="1"/>
            </p:nvGrpSpPr>
            <p:grpSpPr>
              <a:xfrm>
                <a:off x="-1334173" y="1145470"/>
                <a:ext cx="1327930" cy="276999"/>
                <a:chOff x="-1334173" y="1145470"/>
                <a:chExt cx="1327930" cy="276999"/>
              </a:xfrm>
            </p:grpSpPr>
            <p:cxnSp>
              <p:nvCxnSpPr>
                <p:cNvPr id="61" name="Straight Connector 60"/>
                <p:cNvCxnSpPr/>
                <p:nvPr userDrawn="1"/>
              </p:nvCxnSpPr>
              <p:spPr>
                <a:xfrm>
                  <a:off x="-261843" y="128396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TextBox 61"/>
                <p:cNvSpPr txBox="1"/>
                <p:nvPr userDrawn="1"/>
              </p:nvSpPr>
              <p:spPr>
                <a:xfrm>
                  <a:off x="-1334173" y="114547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AU" sz="900" b="1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Arial" charset="0"/>
                    </a:rPr>
                    <a:t>5.95</a:t>
                  </a: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AU" sz="900" b="1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Arial" charset="0"/>
                    </a:rPr>
                    <a:t>TOP MARGIN</a:t>
                  </a:r>
                  <a:endParaRPr lang="en-AU" sz="9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58" name="Group 8"/>
              <p:cNvGrpSpPr/>
              <p:nvPr userDrawn="1"/>
            </p:nvGrpSpPr>
            <p:grpSpPr>
              <a:xfrm>
                <a:off x="-1334173" y="1659820"/>
                <a:ext cx="1327930" cy="276999"/>
                <a:chOff x="-1334173" y="1659820"/>
                <a:chExt cx="1327930" cy="276999"/>
              </a:xfrm>
            </p:grpSpPr>
            <p:cxnSp>
              <p:nvCxnSpPr>
                <p:cNvPr id="59" name="Straight Connector 58"/>
                <p:cNvCxnSpPr/>
                <p:nvPr userDrawn="1"/>
              </p:nvCxnSpPr>
              <p:spPr>
                <a:xfrm>
                  <a:off x="-261843" y="179831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TextBox 59"/>
                <p:cNvSpPr txBox="1"/>
                <p:nvPr userDrawn="1"/>
              </p:nvSpPr>
              <p:spPr>
                <a:xfrm>
                  <a:off x="-1334173" y="165982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AU" sz="900" b="1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Arial" charset="0"/>
                    </a:rPr>
                    <a:t>4.52</a:t>
                  </a:r>
                  <a:br>
                    <a:rPr lang="en-AU" sz="900" b="1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Arial" charset="0"/>
                    </a:rPr>
                  </a:br>
                  <a:r>
                    <a:rPr lang="en-AU" sz="900" b="1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Arial" charset="0"/>
                    </a:rPr>
                    <a:t>CHART TOP</a:t>
                  </a:r>
                  <a:endParaRPr lang="en-AU" sz="9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cs typeface="Arial" charset="0"/>
                  </a:endParaRPr>
                </a:p>
              </p:txBody>
            </p:sp>
          </p:grpSp>
        </p:grpSp>
        <p:grpSp>
          <p:nvGrpSpPr>
            <p:cNvPr id="48" name="Group 6"/>
            <p:cNvGrpSpPr/>
            <p:nvPr userDrawn="1"/>
          </p:nvGrpSpPr>
          <p:grpSpPr>
            <a:xfrm>
              <a:off x="-253905" y="-533456"/>
              <a:ext cx="9642915" cy="533456"/>
              <a:chOff x="-253905" y="-533456"/>
              <a:chExt cx="9642915" cy="533456"/>
            </a:xfrm>
          </p:grpSpPr>
          <p:grpSp>
            <p:nvGrpSpPr>
              <p:cNvPr id="49" name="Group 48"/>
              <p:cNvGrpSpPr/>
              <p:nvPr userDrawn="1"/>
            </p:nvGrpSpPr>
            <p:grpSpPr>
              <a:xfrm>
                <a:off x="-253905" y="-533456"/>
                <a:ext cx="1072330" cy="533456"/>
                <a:chOff x="-250415" y="-533456"/>
                <a:chExt cx="1072330" cy="533456"/>
              </a:xfrm>
            </p:grpSpPr>
            <p:cxnSp>
              <p:nvCxnSpPr>
                <p:cNvPr id="53" name="Straight Connector 52"/>
                <p:cNvCxnSpPr/>
                <p:nvPr userDrawn="1"/>
              </p:nvCxnSpPr>
              <p:spPr>
                <a:xfrm>
                  <a:off x="285750" y="-252000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TextBox 53"/>
                <p:cNvSpPr txBox="1"/>
                <p:nvPr userDrawn="1"/>
              </p:nvSpPr>
              <p:spPr>
                <a:xfrm>
                  <a:off x="-250415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AU" b="1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Arial" charset="0"/>
                    </a:rPr>
                    <a:t>11.90</a:t>
                  </a:r>
                  <a:br>
                    <a:rPr lang="en-AU" b="1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Arial" charset="0"/>
                    </a:rPr>
                  </a:br>
                  <a:r>
                    <a:rPr lang="en-AU" b="1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Arial" charset="0"/>
                    </a:rPr>
                    <a:t>LEFT MARGIN</a:t>
                  </a:r>
                  <a:endParaRPr lang="en-AU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50" name="Group 2"/>
              <p:cNvGrpSpPr/>
              <p:nvPr userDrawn="1"/>
            </p:nvGrpSpPr>
            <p:grpSpPr>
              <a:xfrm>
                <a:off x="8316680" y="-533456"/>
                <a:ext cx="1072330" cy="528999"/>
                <a:chOff x="7804969" y="-533456"/>
                <a:chExt cx="1072330" cy="528999"/>
              </a:xfrm>
            </p:grpSpPr>
            <p:cxnSp>
              <p:nvCxnSpPr>
                <p:cNvPr id="51" name="Straight Connector 50"/>
                <p:cNvCxnSpPr/>
                <p:nvPr userDrawn="1"/>
              </p:nvCxnSpPr>
              <p:spPr>
                <a:xfrm>
                  <a:off x="8341134" y="-256457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TextBox 51"/>
                <p:cNvSpPr txBox="1"/>
                <p:nvPr userDrawn="1"/>
              </p:nvSpPr>
              <p:spPr>
                <a:xfrm>
                  <a:off x="7804969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AU" b="1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Arial" charset="0"/>
                    </a:rPr>
                    <a:t>11.90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AU" b="1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Arial" charset="0"/>
                    </a:rPr>
                    <a:t>RIGHT MARGIN</a:t>
                  </a:r>
                  <a:endParaRPr lang="en-AU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cs typeface="Arial" charset="0"/>
                  </a:endParaRPr>
                </a:p>
              </p:txBody>
            </p:sp>
          </p:grpSp>
        </p:grpSp>
      </p:grp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46163" y="6438901"/>
            <a:ext cx="5051674" cy="200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pic>
        <p:nvPicPr>
          <p:cNvPr id="31" name="Bilde 30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80" y="6073064"/>
            <a:ext cx="858411" cy="163680"/>
          </a:xfrm>
          <a:prstGeom prst="rect">
            <a:avLst/>
          </a:prstGeom>
        </p:spPr>
      </p:pic>
      <p:pic>
        <p:nvPicPr>
          <p:cNvPr id="32" name="Picture 1039" descr="KANTAR_MED_RGB"/>
          <p:cNvPicPr>
            <a:picLocks noChangeAspect="1" noChangeArrowheads="1"/>
          </p:cNvPicPr>
          <p:nvPr/>
        </p:nvPicPr>
        <p:blipFill>
          <a:blip r:embed="rId23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8758" y="6140186"/>
            <a:ext cx="1287463" cy="434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774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342000" indent="-342000" algn="l" defTabSz="914400" rtl="0" eaLnBrk="1" latinLnBrk="0" hangingPunct="1">
        <a:spcBef>
          <a:spcPts val="1320"/>
        </a:spcBef>
        <a:buFont typeface="Wingdings" pitchFamily="2" charset="2"/>
        <a:buChar char=""/>
        <a:defRPr lang="en-US" sz="2000" b="0" kern="1200" dirty="0" smtClean="0">
          <a:solidFill>
            <a:srgbClr val="333333"/>
          </a:solidFill>
          <a:latin typeface="+mn-lt"/>
          <a:ea typeface="+mn-ea"/>
          <a:cs typeface="+mn-cs"/>
        </a:defRPr>
      </a:lvl1pPr>
      <a:lvl2pPr marL="741600" indent="-284400" algn="l" defTabSz="914400" rtl="0" eaLnBrk="1" latinLnBrk="0" hangingPunct="1">
        <a:spcBef>
          <a:spcPct val="20000"/>
        </a:spcBef>
        <a:buClr>
          <a:schemeClr val="tx1">
            <a:lumMod val="65000"/>
            <a:lumOff val="35000"/>
          </a:schemeClr>
        </a:buClr>
        <a:buFont typeface="Wingdings" pitchFamily="2" charset="2"/>
        <a:buChar char=""/>
        <a:defRPr sz="1800" b="0" kern="1200">
          <a:solidFill>
            <a:srgbClr val="333333"/>
          </a:solidFill>
          <a:latin typeface="+mn-lt"/>
          <a:ea typeface="+mn-ea"/>
          <a:cs typeface="+mn-cs"/>
        </a:defRPr>
      </a:lvl2pPr>
      <a:lvl3pPr marL="1144800" indent="-2304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"/>
        <a:defRPr sz="1600" kern="1200">
          <a:solidFill>
            <a:srgbClr val="333333"/>
          </a:solidFill>
          <a:latin typeface="+mn-lt"/>
          <a:ea typeface="+mn-ea"/>
          <a:cs typeface="+mn-cs"/>
        </a:defRPr>
      </a:lvl3pPr>
      <a:lvl4pPr marL="1544400" indent="-2304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Wingdings" pitchFamily="2" charset="2"/>
        <a:buChar char="n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1944000" indent="-230400" algn="l" defTabSz="914400" rtl="0" eaLnBrk="1" latinLnBrk="0" hangingPunct="1">
        <a:spcBef>
          <a:spcPts val="336"/>
        </a:spcBef>
        <a:spcAft>
          <a:spcPts val="0"/>
        </a:spcAft>
        <a:buClr>
          <a:schemeClr val="bg1">
            <a:lumMod val="85000"/>
          </a:schemeClr>
        </a:buClr>
        <a:buFont typeface="Wingdings" pitchFamily="2" charset="2"/>
        <a:buChar char="n"/>
        <a:defRPr sz="12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>
            <p:custDataLst>
              <p:tags r:id="rId17"/>
            </p:custDataLst>
          </p:nvPr>
        </p:nvSpPr>
        <p:spPr>
          <a:xfrm>
            <a:off x="1291688" y="6323837"/>
            <a:ext cx="754475" cy="531000"/>
          </a:xfrm>
          <a:prstGeom prst="rect">
            <a:avLst/>
          </a:prstGeom>
          <a:noFill/>
        </p:spPr>
        <p:txBody>
          <a:bodyPr wrap="square" lIns="0" tIns="0" rIns="0" bIns="266400" rtlCol="0" anchor="b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750" dirty="0" smtClean="0">
                <a:solidFill>
                  <a:srgbClr val="333333"/>
                </a:solidFill>
                <a:cs typeface="Arial" charset="0"/>
              </a:rPr>
              <a:t>©TNS 2012</a:t>
            </a:r>
            <a:endParaRPr lang="en-AU" sz="750" dirty="0">
              <a:solidFill>
                <a:srgbClr val="333333"/>
              </a:solidFill>
              <a:cs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51" y="1"/>
            <a:ext cx="8569324" cy="1031838"/>
          </a:xfrm>
          <a:prstGeom prst="rect">
            <a:avLst/>
          </a:prstGeom>
        </p:spPr>
        <p:txBody>
          <a:bodyPr vert="horz" lIns="0" tIns="20880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50" y="1031837"/>
            <a:ext cx="8569324" cy="4914938"/>
          </a:xfrm>
          <a:prstGeom prst="rect">
            <a:avLst/>
          </a:prstGeom>
        </p:spPr>
        <p:txBody>
          <a:bodyPr vert="horz" lIns="0" tIns="21240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14707" y="65016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84CBA3-D598-4B1F-BAA3-EE14B5154290}" type="slidenum">
              <a:rPr lang="en-A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 dirty="0">
              <a:cs typeface="Arial" charset="0"/>
            </a:endParaRPr>
          </a:p>
        </p:txBody>
      </p:sp>
      <p:cxnSp>
        <p:nvCxnSpPr>
          <p:cNvPr id="70" name="Straight Connector 69"/>
          <p:cNvCxnSpPr/>
          <p:nvPr>
            <p:custDataLst>
              <p:tags r:id="rId18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 descr="\\PSTUDIOTERM\Clients\TNS Global\TNS_002 Templates\4. Design\4. Active\PPT Files\2. 5th April Redesign\From Client\TNS_logo_72ppi.pn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Group 45"/>
          <p:cNvGrpSpPr/>
          <p:nvPr/>
        </p:nvGrpSpPr>
        <p:grpSpPr>
          <a:xfrm>
            <a:off x="-1334173" y="-533456"/>
            <a:ext cx="10723183" cy="6493000"/>
            <a:chOff x="-1334173" y="-533456"/>
            <a:chExt cx="10723183" cy="6493000"/>
          </a:xfrm>
        </p:grpSpPr>
        <p:grpSp>
          <p:nvGrpSpPr>
            <p:cNvPr id="47" name="Group 13"/>
            <p:cNvGrpSpPr/>
            <p:nvPr userDrawn="1"/>
          </p:nvGrpSpPr>
          <p:grpSpPr>
            <a:xfrm>
              <a:off x="-1334173" y="1145470"/>
              <a:ext cx="1327930" cy="4814074"/>
              <a:chOff x="-1334173" y="1145470"/>
              <a:chExt cx="1327930" cy="4814074"/>
            </a:xfrm>
          </p:grpSpPr>
          <p:grpSp>
            <p:nvGrpSpPr>
              <p:cNvPr id="55" name="Group 7"/>
              <p:cNvGrpSpPr/>
              <p:nvPr userDrawn="1"/>
            </p:nvGrpSpPr>
            <p:grpSpPr>
              <a:xfrm>
                <a:off x="-1334173" y="4420483"/>
                <a:ext cx="1327930" cy="276999"/>
                <a:chOff x="-1334173" y="4420483"/>
                <a:chExt cx="1327930" cy="276999"/>
              </a:xfrm>
            </p:grpSpPr>
            <p:cxnSp>
              <p:nvCxnSpPr>
                <p:cNvPr id="65" name="Straight Connector 64"/>
                <p:cNvCxnSpPr/>
                <p:nvPr userDrawn="1"/>
              </p:nvCxnSpPr>
              <p:spPr>
                <a:xfrm>
                  <a:off x="-261843" y="4558982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TextBox 65"/>
                <p:cNvSpPr txBox="1"/>
                <p:nvPr userDrawn="1"/>
              </p:nvSpPr>
              <p:spPr>
                <a:xfrm>
                  <a:off x="-1334173" y="4420483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AU" sz="900" b="1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Arial" charset="0"/>
                    </a:rPr>
                    <a:t>3.14</a:t>
                  </a:r>
                  <a:br>
                    <a:rPr lang="en-AU" sz="900" b="1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Arial" charset="0"/>
                    </a:rPr>
                  </a:br>
                  <a:r>
                    <a:rPr lang="en-AU" sz="900" b="1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Arial" charset="0"/>
                    </a:rPr>
                    <a:t>X AXIS</a:t>
                  </a:r>
                  <a:endParaRPr lang="en-AU" sz="9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56" name="Group 55"/>
              <p:cNvGrpSpPr/>
              <p:nvPr userDrawn="1"/>
            </p:nvGrpSpPr>
            <p:grpSpPr>
              <a:xfrm>
                <a:off x="-1334173" y="5682545"/>
                <a:ext cx="1327930" cy="276999"/>
                <a:chOff x="-1334173" y="5682545"/>
                <a:chExt cx="1327930" cy="276999"/>
              </a:xfrm>
            </p:grpSpPr>
            <p:cxnSp>
              <p:nvCxnSpPr>
                <p:cNvPr id="63" name="Straight Connector 62"/>
                <p:cNvCxnSpPr/>
                <p:nvPr userDrawn="1"/>
              </p:nvCxnSpPr>
              <p:spPr>
                <a:xfrm>
                  <a:off x="-261843" y="5821044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TextBox 63"/>
                <p:cNvSpPr txBox="1"/>
                <p:nvPr userDrawn="1"/>
              </p:nvSpPr>
              <p:spPr>
                <a:xfrm>
                  <a:off x="-1334173" y="5682545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AU" sz="900" b="1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Arial" charset="0"/>
                    </a:rPr>
                    <a:t>6.65</a:t>
                  </a:r>
                  <a:br>
                    <a:rPr lang="en-AU" sz="900" b="1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Arial" charset="0"/>
                    </a:rPr>
                  </a:br>
                  <a:r>
                    <a:rPr lang="en-AU" sz="900" b="1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Arial" charset="0"/>
                    </a:rPr>
                    <a:t>BASE MARGIN</a:t>
                  </a:r>
                  <a:endParaRPr lang="en-AU" sz="9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57" name="Group 5"/>
              <p:cNvGrpSpPr/>
              <p:nvPr userDrawn="1"/>
            </p:nvGrpSpPr>
            <p:grpSpPr>
              <a:xfrm>
                <a:off x="-1334173" y="1145470"/>
                <a:ext cx="1327930" cy="276999"/>
                <a:chOff x="-1334173" y="1145470"/>
                <a:chExt cx="1327930" cy="276999"/>
              </a:xfrm>
            </p:grpSpPr>
            <p:cxnSp>
              <p:nvCxnSpPr>
                <p:cNvPr id="61" name="Straight Connector 60"/>
                <p:cNvCxnSpPr/>
                <p:nvPr userDrawn="1"/>
              </p:nvCxnSpPr>
              <p:spPr>
                <a:xfrm>
                  <a:off x="-261843" y="128396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TextBox 61"/>
                <p:cNvSpPr txBox="1"/>
                <p:nvPr userDrawn="1"/>
              </p:nvSpPr>
              <p:spPr>
                <a:xfrm>
                  <a:off x="-1334173" y="114547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AU" sz="900" b="1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Arial" charset="0"/>
                    </a:rPr>
                    <a:t>5.95</a:t>
                  </a: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AU" sz="900" b="1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Arial" charset="0"/>
                    </a:rPr>
                    <a:t>TOP MARGIN</a:t>
                  </a:r>
                  <a:endParaRPr lang="en-AU" sz="9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58" name="Group 8"/>
              <p:cNvGrpSpPr/>
              <p:nvPr userDrawn="1"/>
            </p:nvGrpSpPr>
            <p:grpSpPr>
              <a:xfrm>
                <a:off x="-1334173" y="1659820"/>
                <a:ext cx="1327930" cy="276999"/>
                <a:chOff x="-1334173" y="1659820"/>
                <a:chExt cx="1327930" cy="276999"/>
              </a:xfrm>
            </p:grpSpPr>
            <p:cxnSp>
              <p:nvCxnSpPr>
                <p:cNvPr id="59" name="Straight Connector 58"/>
                <p:cNvCxnSpPr/>
                <p:nvPr userDrawn="1"/>
              </p:nvCxnSpPr>
              <p:spPr>
                <a:xfrm>
                  <a:off x="-261843" y="179831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TextBox 59"/>
                <p:cNvSpPr txBox="1"/>
                <p:nvPr userDrawn="1"/>
              </p:nvSpPr>
              <p:spPr>
                <a:xfrm>
                  <a:off x="-1334173" y="165982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AU" sz="900" b="1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Arial" charset="0"/>
                    </a:rPr>
                    <a:t>4.52</a:t>
                  </a:r>
                  <a:br>
                    <a:rPr lang="en-AU" sz="900" b="1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Arial" charset="0"/>
                    </a:rPr>
                  </a:br>
                  <a:r>
                    <a:rPr lang="en-AU" sz="900" b="1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Arial" charset="0"/>
                    </a:rPr>
                    <a:t>CHART TOP</a:t>
                  </a:r>
                  <a:endParaRPr lang="en-AU" sz="9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cs typeface="Arial" charset="0"/>
                  </a:endParaRPr>
                </a:p>
              </p:txBody>
            </p:sp>
          </p:grpSp>
        </p:grpSp>
        <p:grpSp>
          <p:nvGrpSpPr>
            <p:cNvPr id="48" name="Group 6"/>
            <p:cNvGrpSpPr/>
            <p:nvPr userDrawn="1"/>
          </p:nvGrpSpPr>
          <p:grpSpPr>
            <a:xfrm>
              <a:off x="-253905" y="-533456"/>
              <a:ext cx="9642915" cy="533456"/>
              <a:chOff x="-253905" y="-533456"/>
              <a:chExt cx="9642915" cy="533456"/>
            </a:xfrm>
          </p:grpSpPr>
          <p:grpSp>
            <p:nvGrpSpPr>
              <p:cNvPr id="49" name="Group 48"/>
              <p:cNvGrpSpPr/>
              <p:nvPr userDrawn="1"/>
            </p:nvGrpSpPr>
            <p:grpSpPr>
              <a:xfrm>
                <a:off x="-253905" y="-533456"/>
                <a:ext cx="1072330" cy="533456"/>
                <a:chOff x="-250415" y="-533456"/>
                <a:chExt cx="1072330" cy="533456"/>
              </a:xfrm>
            </p:grpSpPr>
            <p:cxnSp>
              <p:nvCxnSpPr>
                <p:cNvPr id="53" name="Straight Connector 52"/>
                <p:cNvCxnSpPr/>
                <p:nvPr userDrawn="1"/>
              </p:nvCxnSpPr>
              <p:spPr>
                <a:xfrm>
                  <a:off x="285750" y="-252000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TextBox 53"/>
                <p:cNvSpPr txBox="1"/>
                <p:nvPr userDrawn="1"/>
              </p:nvSpPr>
              <p:spPr>
                <a:xfrm>
                  <a:off x="-250415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AU" b="1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Arial" charset="0"/>
                    </a:rPr>
                    <a:t>11.90</a:t>
                  </a:r>
                  <a:br>
                    <a:rPr lang="en-AU" b="1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Arial" charset="0"/>
                    </a:rPr>
                  </a:br>
                  <a:r>
                    <a:rPr lang="en-AU" b="1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Arial" charset="0"/>
                    </a:rPr>
                    <a:t>LEFT MARGIN</a:t>
                  </a:r>
                  <a:endParaRPr lang="en-AU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50" name="Group 2"/>
              <p:cNvGrpSpPr/>
              <p:nvPr userDrawn="1"/>
            </p:nvGrpSpPr>
            <p:grpSpPr>
              <a:xfrm>
                <a:off x="8316680" y="-533456"/>
                <a:ext cx="1072330" cy="528999"/>
                <a:chOff x="7804969" y="-533456"/>
                <a:chExt cx="1072330" cy="528999"/>
              </a:xfrm>
            </p:grpSpPr>
            <p:cxnSp>
              <p:nvCxnSpPr>
                <p:cNvPr id="51" name="Straight Connector 50"/>
                <p:cNvCxnSpPr/>
                <p:nvPr userDrawn="1"/>
              </p:nvCxnSpPr>
              <p:spPr>
                <a:xfrm>
                  <a:off x="8341134" y="-256457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TextBox 51"/>
                <p:cNvSpPr txBox="1"/>
                <p:nvPr userDrawn="1"/>
              </p:nvSpPr>
              <p:spPr>
                <a:xfrm>
                  <a:off x="7804969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AU" b="1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Arial" charset="0"/>
                    </a:rPr>
                    <a:t>11.90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AU" b="1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Arial" charset="0"/>
                    </a:rPr>
                    <a:t>RIGHT MARGIN</a:t>
                  </a:r>
                  <a:endParaRPr lang="en-AU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cs typeface="Arial" charset="0"/>
                  </a:endParaRPr>
                </a:p>
              </p:txBody>
            </p:sp>
          </p:grpSp>
        </p:grpSp>
      </p:grp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46163" y="6438901"/>
            <a:ext cx="5051674" cy="200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pic>
        <p:nvPicPr>
          <p:cNvPr id="31" name="Bilde 30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80" y="6073064"/>
            <a:ext cx="858411" cy="163680"/>
          </a:xfrm>
          <a:prstGeom prst="rect">
            <a:avLst/>
          </a:prstGeom>
        </p:spPr>
      </p:pic>
      <p:pic>
        <p:nvPicPr>
          <p:cNvPr id="32" name="Picture 1039" descr="KANTAR_MED_RGB"/>
          <p:cNvPicPr>
            <a:picLocks noChangeAspect="1" noChangeArrowheads="1"/>
          </p:cNvPicPr>
          <p:nvPr/>
        </p:nvPicPr>
        <p:blipFill>
          <a:blip r:embed="rId23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8758" y="6140186"/>
            <a:ext cx="1287463" cy="434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45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342000" indent="-342000" algn="l" defTabSz="914400" rtl="0" eaLnBrk="1" latinLnBrk="0" hangingPunct="1">
        <a:spcBef>
          <a:spcPts val="1320"/>
        </a:spcBef>
        <a:buFont typeface="Wingdings" pitchFamily="2" charset="2"/>
        <a:buChar char=""/>
        <a:defRPr lang="en-US" sz="2000" b="0" kern="1200" dirty="0" smtClean="0">
          <a:solidFill>
            <a:srgbClr val="333333"/>
          </a:solidFill>
          <a:latin typeface="+mn-lt"/>
          <a:ea typeface="+mn-ea"/>
          <a:cs typeface="+mn-cs"/>
        </a:defRPr>
      </a:lvl1pPr>
      <a:lvl2pPr marL="741600" indent="-284400" algn="l" defTabSz="914400" rtl="0" eaLnBrk="1" latinLnBrk="0" hangingPunct="1">
        <a:spcBef>
          <a:spcPct val="20000"/>
        </a:spcBef>
        <a:buClr>
          <a:schemeClr val="tx1">
            <a:lumMod val="65000"/>
            <a:lumOff val="35000"/>
          </a:schemeClr>
        </a:buClr>
        <a:buFont typeface="Wingdings" pitchFamily="2" charset="2"/>
        <a:buChar char=""/>
        <a:defRPr sz="1800" b="0" kern="1200">
          <a:solidFill>
            <a:srgbClr val="333333"/>
          </a:solidFill>
          <a:latin typeface="+mn-lt"/>
          <a:ea typeface="+mn-ea"/>
          <a:cs typeface="+mn-cs"/>
        </a:defRPr>
      </a:lvl2pPr>
      <a:lvl3pPr marL="1144800" indent="-2304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"/>
        <a:defRPr sz="1600" kern="1200">
          <a:solidFill>
            <a:srgbClr val="333333"/>
          </a:solidFill>
          <a:latin typeface="+mn-lt"/>
          <a:ea typeface="+mn-ea"/>
          <a:cs typeface="+mn-cs"/>
        </a:defRPr>
      </a:lvl3pPr>
      <a:lvl4pPr marL="1544400" indent="-2304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Wingdings" pitchFamily="2" charset="2"/>
        <a:buChar char="n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1944000" indent="-230400" algn="l" defTabSz="914400" rtl="0" eaLnBrk="1" latinLnBrk="0" hangingPunct="1">
        <a:spcBef>
          <a:spcPts val="336"/>
        </a:spcBef>
        <a:spcAft>
          <a:spcPts val="0"/>
        </a:spcAft>
        <a:buClr>
          <a:schemeClr val="bg1">
            <a:lumMod val="85000"/>
          </a:schemeClr>
        </a:buClr>
        <a:buFont typeface="Wingdings" pitchFamily="2" charset="2"/>
        <a:buChar char="n"/>
        <a:defRPr sz="12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6.jpe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tns-gallup.no/medier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10"/>
          <p:cNvSpPr/>
          <p:nvPr/>
        </p:nvSpPr>
        <p:spPr>
          <a:xfrm>
            <a:off x="290231" y="4149080"/>
            <a:ext cx="4572000" cy="11233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Verdana"/>
              </a:rPr>
              <a:t>Bodø 11.01.17</a:t>
            </a:r>
          </a:p>
          <a:p>
            <a:r>
              <a:rPr lang="en-GB" dirty="0" smtClean="0">
                <a:solidFill>
                  <a:schemeClr val="bg1"/>
                </a:solidFill>
                <a:latin typeface="Verdana"/>
              </a:rPr>
              <a:t>Knut-Arne </a:t>
            </a:r>
            <a:r>
              <a:rPr lang="en-GB" dirty="0">
                <a:solidFill>
                  <a:schemeClr val="bg1"/>
                </a:solidFill>
                <a:latin typeface="Verdana"/>
              </a:rPr>
              <a:t>Futsæter </a:t>
            </a:r>
            <a:r>
              <a:rPr lang="en-GB" dirty="0" smtClean="0">
                <a:solidFill>
                  <a:schemeClr val="bg1"/>
                </a:solidFill>
                <a:latin typeface="Verdana"/>
              </a:rPr>
              <a:t>Kantar TNS </a:t>
            </a:r>
            <a:r>
              <a:rPr lang="en-GB" sz="2000" dirty="0">
                <a:solidFill>
                  <a:schemeClr val="bg1"/>
                </a:solidFill>
                <a:latin typeface="Verdana"/>
              </a:rPr>
              <a:t/>
            </a:r>
            <a:br>
              <a:rPr lang="en-GB" sz="2000" dirty="0">
                <a:solidFill>
                  <a:schemeClr val="bg1"/>
                </a:solidFill>
                <a:latin typeface="Verdana"/>
              </a:rPr>
            </a:br>
            <a:r>
              <a:rPr lang="en-GB" sz="1100" dirty="0">
                <a:solidFill>
                  <a:schemeClr val="bg1"/>
                </a:solidFill>
                <a:latin typeface="Verdana"/>
              </a:rPr>
              <a:t/>
            </a:r>
            <a:br>
              <a:rPr lang="en-GB" sz="1100" dirty="0">
                <a:solidFill>
                  <a:schemeClr val="bg1"/>
                </a:solidFill>
                <a:latin typeface="Verdana"/>
              </a:rPr>
            </a:br>
            <a:endParaRPr lang="en-US" dirty="0">
              <a:solidFill>
                <a:schemeClr val="bg1"/>
              </a:solidFill>
              <a:latin typeface="Verdana"/>
            </a:endParaRPr>
          </a:p>
        </p:txBody>
      </p:sp>
      <p:sp>
        <p:nvSpPr>
          <p:cNvPr id="9" name="Rektangel 12"/>
          <p:cNvSpPr/>
          <p:nvPr/>
        </p:nvSpPr>
        <p:spPr>
          <a:xfrm>
            <a:off x="290231" y="4810799"/>
            <a:ext cx="2137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D7B446"/>
                </a:solidFill>
                <a:latin typeface="Verdana"/>
              </a:rPr>
              <a:t>@</a:t>
            </a:r>
            <a:r>
              <a:rPr lang="en-GB" sz="2400" dirty="0" smtClean="0">
                <a:solidFill>
                  <a:srgbClr val="D7B446"/>
                </a:solidFill>
                <a:latin typeface="Verdana"/>
              </a:rPr>
              <a:t>Futsaeter</a:t>
            </a:r>
            <a:endParaRPr lang="en-US" sz="2400" dirty="0">
              <a:solidFill>
                <a:srgbClr val="D7B446"/>
              </a:solidFill>
              <a:latin typeface="Verdana"/>
            </a:endParaRPr>
          </a:p>
        </p:txBody>
      </p:sp>
      <p:sp>
        <p:nvSpPr>
          <p:cNvPr id="10" name="Title 3"/>
          <p:cNvSpPr>
            <a:spLocks noGrp="1"/>
          </p:cNvSpPr>
          <p:nvPr>
            <p:ph type="ctrTitle"/>
          </p:nvPr>
        </p:nvSpPr>
        <p:spPr>
          <a:xfrm>
            <a:off x="339375" y="1230952"/>
            <a:ext cx="8845281" cy="221599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4000" i="1" dirty="0" smtClean="0">
                <a:latin typeface="+mn-lt"/>
              </a:rPr>
              <a:t>The worlds first FM switch off: </a:t>
            </a:r>
            <a:br>
              <a:rPr lang="en-GB" sz="4000" i="1" dirty="0" smtClean="0">
                <a:latin typeface="+mn-lt"/>
              </a:rPr>
            </a:br>
            <a:r>
              <a:rPr lang="en-GB" sz="4000" i="1" dirty="0" smtClean="0">
                <a:latin typeface="+mn-lt"/>
              </a:rPr>
              <a:t>What happens to the listening?</a:t>
            </a:r>
            <a:endParaRPr lang="en-GB" sz="4000" dirty="0">
              <a:solidFill>
                <a:srgbClr val="FFD13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654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Plassholder for innhol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3124483"/>
              </p:ext>
            </p:extLst>
          </p:nvPr>
        </p:nvGraphicFramePr>
        <p:xfrm>
          <a:off x="-200898" y="683086"/>
          <a:ext cx="9262520" cy="5387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90456" y="6394613"/>
            <a:ext cx="6051036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defTabSz="762000">
              <a:defRPr/>
            </a:pPr>
            <a:r>
              <a:rPr lang="en-GB" sz="1000" b="0" u="sng" dirty="0" smtClean="0">
                <a:solidFill>
                  <a:prstClr val="white">
                    <a:lumMod val="75000"/>
                  </a:prstClr>
                </a:solidFill>
                <a:latin typeface="Verdana"/>
                <a:cs typeface="Arial" pitchFamily="34" charset="0"/>
              </a:rPr>
              <a:t>Source</a:t>
            </a:r>
            <a:r>
              <a:rPr lang="en-GB" sz="1000" b="0" dirty="0" smtClean="0">
                <a:solidFill>
                  <a:prstClr val="white">
                    <a:lumMod val="75000"/>
                  </a:prstClr>
                </a:solidFill>
                <a:latin typeface="Verdana"/>
                <a:cs typeface="Arial" pitchFamily="34" charset="0"/>
              </a:rPr>
              <a:t>: </a:t>
            </a:r>
            <a:r>
              <a:rPr lang="en-GB" sz="1000" b="1" dirty="0" smtClean="0">
                <a:solidFill>
                  <a:schemeClr val="accent4"/>
                </a:solidFill>
                <a:latin typeface="Verdana"/>
                <a:cs typeface="Arial" pitchFamily="34" charset="0"/>
              </a:rPr>
              <a:t>DRU</a:t>
            </a:r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  <a:latin typeface="Verdana"/>
                <a:cs typeface="Arial" pitchFamily="34" charset="0"/>
              </a:rPr>
              <a:t>.</a:t>
            </a:r>
            <a:r>
              <a:rPr lang="en-GB" sz="1000" b="1" dirty="0" smtClean="0">
                <a:solidFill>
                  <a:schemeClr val="accent4"/>
                </a:solidFill>
                <a:latin typeface="Verdana"/>
                <a:cs typeface="Arial" pitchFamily="34" charset="0"/>
              </a:rPr>
              <a:t> </a:t>
            </a:r>
            <a:r>
              <a:rPr lang="nb-NO" sz="1000" dirty="0" smtClean="0">
                <a:latin typeface="Verdana" panose="020B0604030504040204" pitchFamily="34" charset="0"/>
              </a:rPr>
              <a:t>Kantar TNS. </a:t>
            </a:r>
            <a:r>
              <a:rPr lang="nb-NO" sz="1000" dirty="0">
                <a:latin typeface="Verdana"/>
              </a:rPr>
              <a:t>Base: </a:t>
            </a:r>
            <a:r>
              <a:rPr lang="en-US" sz="1000" dirty="0" smtClean="0">
                <a:latin typeface="Verdana"/>
              </a:rPr>
              <a:t>Those who listening to radio </a:t>
            </a:r>
            <a:r>
              <a:rPr lang="en-US" sz="1000" u="sng" dirty="0" smtClean="0">
                <a:latin typeface="Verdana"/>
              </a:rPr>
              <a:t>yesterday</a:t>
            </a:r>
            <a:r>
              <a:rPr lang="en-US" sz="1000" dirty="0" smtClean="0"/>
              <a:t>. </a:t>
            </a:r>
          </a:p>
          <a:p>
            <a:pPr defTabSz="762000">
              <a:defRPr/>
            </a:pPr>
            <a:r>
              <a:rPr lang="en-US" sz="1000" dirty="0"/>
              <a:t> </a:t>
            </a:r>
            <a:r>
              <a:rPr lang="en-US" sz="1000" dirty="0" smtClean="0"/>
              <a:t>               Amount of the listeners who listen to at least one digital receiver daily. </a:t>
            </a:r>
            <a:endParaRPr lang="en-US" sz="1000" dirty="0" smtClean="0">
              <a:latin typeface="Verdana"/>
            </a:endParaRPr>
          </a:p>
          <a:p>
            <a:pPr defTabSz="762000">
              <a:defRPr/>
            </a:pPr>
            <a:endParaRPr lang="en-US" sz="1000" b="0" dirty="0" smtClean="0">
              <a:solidFill>
                <a:prstClr val="white">
                  <a:lumMod val="75000"/>
                </a:prstClr>
              </a:solidFill>
              <a:latin typeface="Verdana"/>
              <a:cs typeface="Arial" pitchFamily="34" charset="0"/>
            </a:endParaRPr>
          </a:p>
          <a:p>
            <a:pPr defTabSz="762000">
              <a:defRPr/>
            </a:pPr>
            <a:r>
              <a:rPr lang="en-GB" sz="1000" dirty="0" smtClean="0">
                <a:solidFill>
                  <a:prstClr val="white">
                    <a:lumMod val="75000"/>
                  </a:prstClr>
                </a:solidFill>
                <a:latin typeface="Verdana"/>
                <a:cs typeface="Arial" pitchFamily="34" charset="0"/>
              </a:rPr>
              <a:t>             </a:t>
            </a:r>
            <a:endParaRPr lang="en-GB" sz="1000" b="0" dirty="0">
              <a:solidFill>
                <a:prstClr val="white">
                  <a:lumMod val="75000"/>
                </a:prstClr>
              </a:solidFill>
              <a:latin typeface="Verdana"/>
              <a:cs typeface="Arial" pitchFamily="34" charset="0"/>
            </a:endParaRPr>
          </a:p>
        </p:txBody>
      </p:sp>
      <p:sp>
        <p:nvSpPr>
          <p:cNvPr id="20" name="TekstSylinder 10"/>
          <p:cNvSpPr txBox="1"/>
          <p:nvPr/>
        </p:nvSpPr>
        <p:spPr>
          <a:xfrm>
            <a:off x="6048461" y="4689941"/>
            <a:ext cx="3013161" cy="86177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000" dirty="0" smtClean="0">
                <a:solidFill>
                  <a:srgbClr val="333333"/>
                </a:solidFill>
                <a:cs typeface="Arial" pitchFamily="34" charset="0"/>
              </a:rPr>
              <a:t>Internet radio</a:t>
            </a:r>
            <a:r>
              <a:rPr lang="en-US" sz="1000" b="0" dirty="0" smtClean="0">
                <a:solidFill>
                  <a:srgbClr val="333333"/>
                </a:solidFill>
              </a:rPr>
              <a:t>: PC/Mac, mobile (apps) radio, tablet, WiFi- internet radio.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000" dirty="0" smtClean="0">
                <a:solidFill>
                  <a:srgbClr val="333333"/>
                </a:solidFill>
              </a:rPr>
              <a:t>DAB-radio: </a:t>
            </a:r>
            <a:r>
              <a:rPr lang="en-US" sz="1000" b="0" dirty="0" smtClean="0">
                <a:solidFill>
                  <a:srgbClr val="333333"/>
                </a:solidFill>
              </a:rPr>
              <a:t>DAB-radio (incl. adapter), DAB-radio in car (incl. adapter), DAB-pocket radio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000" dirty="0" smtClean="0">
                <a:solidFill>
                  <a:srgbClr val="333333"/>
                </a:solidFill>
              </a:rPr>
              <a:t>Digital TV </a:t>
            </a:r>
            <a:endParaRPr lang="en-US" sz="1000" b="0" dirty="0" smtClean="0">
              <a:solidFill>
                <a:srgbClr val="333333"/>
              </a:solidFill>
            </a:endParaRPr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294469" y="1"/>
            <a:ext cx="8513776" cy="10318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Amount of 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 </a:t>
            </a: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listeners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 algn="ctr" fontAlgn="auto">
              <a:spcAft>
                <a:spcPts val="0"/>
              </a:spcAft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70% of the listeners are </a:t>
            </a:r>
            <a:r>
              <a:rPr lang="en-GB" b="1" i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</a:t>
            </a:r>
            <a:endParaRPr lang="en-GB" b="1" i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kstSylinder 9"/>
          <p:cNvSpPr txBox="1"/>
          <p:nvPr/>
        </p:nvSpPr>
        <p:spPr>
          <a:xfrm>
            <a:off x="526872" y="886139"/>
            <a:ext cx="9589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Percent</a:t>
            </a:r>
          </a:p>
        </p:txBody>
      </p:sp>
    </p:spTree>
    <p:extLst>
      <p:ext uri="{BB962C8B-B14F-4D97-AF65-F5344CB8AC3E}">
        <p14:creationId xmlns:p14="http://schemas.microsoft.com/office/powerpoint/2010/main" val="360318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Plassholder for innhol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9021541"/>
              </p:ext>
            </p:extLst>
          </p:nvPr>
        </p:nvGraphicFramePr>
        <p:xfrm>
          <a:off x="-200898" y="683086"/>
          <a:ext cx="9262520" cy="5387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90456" y="6394613"/>
            <a:ext cx="6051036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defTabSz="762000">
              <a:defRPr/>
            </a:pPr>
            <a:r>
              <a:rPr lang="en-GB" sz="1000" b="0" u="sng" dirty="0" smtClean="0">
                <a:solidFill>
                  <a:prstClr val="white">
                    <a:lumMod val="75000"/>
                  </a:prstClr>
                </a:solidFill>
                <a:latin typeface="Verdana"/>
                <a:cs typeface="Arial" pitchFamily="34" charset="0"/>
              </a:rPr>
              <a:t>Source</a:t>
            </a:r>
            <a:r>
              <a:rPr lang="en-GB" sz="1000" b="0" dirty="0" smtClean="0">
                <a:solidFill>
                  <a:prstClr val="white">
                    <a:lumMod val="75000"/>
                  </a:prstClr>
                </a:solidFill>
                <a:latin typeface="Verdana"/>
                <a:cs typeface="Arial" pitchFamily="34" charset="0"/>
              </a:rPr>
              <a:t>: </a:t>
            </a:r>
            <a:r>
              <a:rPr lang="en-GB" sz="1000" b="1" dirty="0" smtClean="0">
                <a:solidFill>
                  <a:schemeClr val="accent4"/>
                </a:solidFill>
                <a:latin typeface="Verdana"/>
                <a:cs typeface="Arial" pitchFamily="34" charset="0"/>
              </a:rPr>
              <a:t>DRU</a:t>
            </a:r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  <a:latin typeface="Verdana"/>
                <a:cs typeface="Arial" pitchFamily="34" charset="0"/>
              </a:rPr>
              <a:t>.</a:t>
            </a:r>
            <a:r>
              <a:rPr lang="en-GB" sz="1000" b="1" dirty="0" smtClean="0">
                <a:solidFill>
                  <a:schemeClr val="accent4"/>
                </a:solidFill>
                <a:latin typeface="Verdana"/>
                <a:cs typeface="Arial" pitchFamily="34" charset="0"/>
              </a:rPr>
              <a:t> </a:t>
            </a:r>
            <a:r>
              <a:rPr lang="nb-NO" sz="1000" dirty="0" smtClean="0">
                <a:latin typeface="Verdana" panose="020B0604030504040204" pitchFamily="34" charset="0"/>
              </a:rPr>
              <a:t>Kantar </a:t>
            </a:r>
            <a:r>
              <a:rPr lang="nb-NO" sz="1000" dirty="0">
                <a:latin typeface="Verdana" panose="020B0604030504040204" pitchFamily="34" charset="0"/>
              </a:rPr>
              <a:t>TNS. Base n</a:t>
            </a:r>
            <a:r>
              <a:rPr lang="nb-NO" sz="1000" dirty="0" smtClean="0">
                <a:latin typeface="Verdana" panose="020B0604030504040204" pitchFamily="34" charset="0"/>
              </a:rPr>
              <a:t>= all</a:t>
            </a:r>
            <a:endParaRPr lang="en-GB" sz="1000" b="0" dirty="0" smtClean="0">
              <a:solidFill>
                <a:prstClr val="white">
                  <a:lumMod val="75000"/>
                </a:prstClr>
              </a:solidFill>
              <a:latin typeface="Verdana"/>
              <a:cs typeface="Arial" pitchFamily="34" charset="0"/>
            </a:endParaRPr>
          </a:p>
          <a:p>
            <a:pPr defTabSz="762000">
              <a:defRPr/>
            </a:pPr>
            <a:r>
              <a:rPr lang="en-GB" sz="1000" dirty="0">
                <a:solidFill>
                  <a:prstClr val="white">
                    <a:lumMod val="75000"/>
                  </a:prstClr>
                </a:solidFill>
                <a:latin typeface="Verdana"/>
                <a:cs typeface="Arial" pitchFamily="34" charset="0"/>
              </a:rPr>
              <a:t> </a:t>
            </a:r>
            <a:r>
              <a:rPr lang="en-GB" sz="1000" dirty="0" smtClean="0">
                <a:solidFill>
                  <a:prstClr val="white">
                    <a:lumMod val="75000"/>
                  </a:prstClr>
                </a:solidFill>
                <a:latin typeface="Verdana"/>
                <a:cs typeface="Arial" pitchFamily="34" charset="0"/>
              </a:rPr>
              <a:t>            </a:t>
            </a:r>
            <a:endParaRPr lang="en-GB" sz="1000" b="0" dirty="0">
              <a:solidFill>
                <a:prstClr val="white">
                  <a:lumMod val="75000"/>
                </a:prstClr>
              </a:solidFill>
              <a:latin typeface="Verdana"/>
              <a:cs typeface="Arial" pitchFamily="34" charset="0"/>
            </a:endParaRPr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209562" y="5365"/>
            <a:ext cx="8513776" cy="10318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Access to </a:t>
            </a:r>
            <a:r>
              <a:rPr lang="en-GB" b="1" i="1" dirty="0" smtClean="0">
                <a:solidFill>
                  <a:srgbClr val="00AE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GB" b="1" dirty="0" smtClean="0">
                <a:solidFill>
                  <a:srgbClr val="00AE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radio equipment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kstSylinder 9"/>
          <p:cNvSpPr txBox="1"/>
          <p:nvPr/>
        </p:nvSpPr>
        <p:spPr>
          <a:xfrm>
            <a:off x="366282" y="891503"/>
            <a:ext cx="9589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Percent</a:t>
            </a:r>
          </a:p>
        </p:txBody>
      </p:sp>
      <p:sp>
        <p:nvSpPr>
          <p:cNvPr id="10" name="TekstSylinder 10"/>
          <p:cNvSpPr txBox="1"/>
          <p:nvPr/>
        </p:nvSpPr>
        <p:spPr>
          <a:xfrm>
            <a:off x="6048461" y="4637689"/>
            <a:ext cx="3013161" cy="86177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000" dirty="0" smtClean="0">
                <a:solidFill>
                  <a:srgbClr val="333333"/>
                </a:solidFill>
                <a:cs typeface="Arial" pitchFamily="34" charset="0"/>
              </a:rPr>
              <a:t>Internet radio</a:t>
            </a:r>
            <a:r>
              <a:rPr lang="en-US" sz="1000" b="0" dirty="0" smtClean="0">
                <a:solidFill>
                  <a:srgbClr val="333333"/>
                </a:solidFill>
              </a:rPr>
              <a:t>: PC/Mac, mobile (apps) radio, tablet, WiFi- internet radio.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000" dirty="0" smtClean="0">
                <a:solidFill>
                  <a:srgbClr val="333333"/>
                </a:solidFill>
              </a:rPr>
              <a:t>DAB-radio: </a:t>
            </a:r>
            <a:r>
              <a:rPr lang="en-US" sz="1000" b="0" dirty="0" smtClean="0">
                <a:solidFill>
                  <a:srgbClr val="333333"/>
                </a:solidFill>
              </a:rPr>
              <a:t>DAB-radio (incl. adapter), DAB-radio in car (incl. adapter), DAB-pocket radio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000" dirty="0" smtClean="0">
                <a:solidFill>
                  <a:srgbClr val="333333"/>
                </a:solidFill>
              </a:rPr>
              <a:t>Digital TV </a:t>
            </a:r>
            <a:endParaRPr lang="en-US" sz="1000" b="0" dirty="0" smtClean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08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177345173"/>
              </p:ext>
            </p:extLst>
          </p:nvPr>
        </p:nvGraphicFramePr>
        <p:xfrm>
          <a:off x="288925" y="809625"/>
          <a:ext cx="5012917" cy="5247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90456" y="6394613"/>
            <a:ext cx="6051036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defTabSz="762000">
              <a:defRPr/>
            </a:pPr>
            <a:r>
              <a:rPr lang="en-GB" sz="1000" b="0" u="sng" dirty="0" smtClean="0">
                <a:solidFill>
                  <a:prstClr val="white">
                    <a:lumMod val="75000"/>
                  </a:prstClr>
                </a:solidFill>
                <a:latin typeface="Verdana"/>
                <a:cs typeface="Arial" pitchFamily="34" charset="0"/>
              </a:rPr>
              <a:t>Source</a:t>
            </a:r>
            <a:r>
              <a:rPr lang="en-GB" sz="1000" b="0" dirty="0" smtClean="0">
                <a:solidFill>
                  <a:prstClr val="white">
                    <a:lumMod val="75000"/>
                  </a:prstClr>
                </a:solidFill>
                <a:latin typeface="Verdana"/>
                <a:cs typeface="Arial" pitchFamily="34" charset="0"/>
              </a:rPr>
              <a:t>: </a:t>
            </a:r>
            <a:r>
              <a:rPr lang="en-GB" sz="1000" b="1" dirty="0" smtClean="0">
                <a:solidFill>
                  <a:schemeClr val="accent4"/>
                </a:solidFill>
                <a:latin typeface="Verdana"/>
                <a:cs typeface="Arial" pitchFamily="34" charset="0"/>
              </a:rPr>
              <a:t>DRU</a:t>
            </a:r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  <a:latin typeface="Verdana"/>
                <a:cs typeface="Arial" pitchFamily="34" charset="0"/>
              </a:rPr>
              <a:t>.</a:t>
            </a:r>
            <a:r>
              <a:rPr lang="en-GB" sz="1000" b="1" dirty="0" smtClean="0">
                <a:solidFill>
                  <a:schemeClr val="accent4"/>
                </a:solidFill>
                <a:latin typeface="Verdana"/>
                <a:cs typeface="Arial" pitchFamily="34" charset="0"/>
              </a:rPr>
              <a:t> </a:t>
            </a:r>
            <a:r>
              <a:rPr lang="nb-NO" sz="1000" dirty="0" smtClean="0">
                <a:latin typeface="Verdana" panose="020B0604030504040204" pitchFamily="34" charset="0"/>
              </a:rPr>
              <a:t>Kantar </a:t>
            </a:r>
            <a:r>
              <a:rPr lang="nb-NO" sz="1000" dirty="0">
                <a:latin typeface="Verdana" panose="020B0604030504040204" pitchFamily="34" charset="0"/>
              </a:rPr>
              <a:t>TNS. Base n</a:t>
            </a:r>
            <a:r>
              <a:rPr lang="nb-NO" sz="1000" dirty="0" smtClean="0">
                <a:latin typeface="Verdana" panose="020B0604030504040204" pitchFamily="34" charset="0"/>
              </a:rPr>
              <a:t>= all. January 2017. </a:t>
            </a:r>
            <a:endParaRPr lang="en-GB" sz="1000" b="0" dirty="0" smtClean="0">
              <a:solidFill>
                <a:prstClr val="white">
                  <a:lumMod val="75000"/>
                </a:prstClr>
              </a:solidFill>
              <a:latin typeface="Verdana"/>
              <a:cs typeface="Arial" pitchFamily="34" charset="0"/>
            </a:endParaRPr>
          </a:p>
          <a:p>
            <a:pPr defTabSz="762000">
              <a:defRPr/>
            </a:pPr>
            <a:r>
              <a:rPr lang="en-GB" sz="1000" dirty="0">
                <a:solidFill>
                  <a:prstClr val="white">
                    <a:lumMod val="75000"/>
                  </a:prstClr>
                </a:solidFill>
                <a:latin typeface="Verdana"/>
                <a:cs typeface="Arial" pitchFamily="34" charset="0"/>
              </a:rPr>
              <a:t> </a:t>
            </a:r>
            <a:r>
              <a:rPr lang="en-GB" sz="1000" dirty="0" smtClean="0">
                <a:solidFill>
                  <a:prstClr val="white">
                    <a:lumMod val="75000"/>
                  </a:prstClr>
                </a:solidFill>
                <a:latin typeface="Verdana"/>
                <a:cs typeface="Arial" pitchFamily="34" charset="0"/>
              </a:rPr>
              <a:t>            </a:t>
            </a:r>
            <a:endParaRPr lang="en-GB" sz="1000" b="0" dirty="0">
              <a:solidFill>
                <a:prstClr val="white">
                  <a:lumMod val="75000"/>
                </a:prstClr>
              </a:solidFill>
              <a:latin typeface="Verdana"/>
              <a:cs typeface="Arial" pitchFamily="34" charset="0"/>
            </a:endParaRPr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0" y="5365"/>
            <a:ext cx="9144000" cy="10318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</a:pP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digital access and DAB in January 2017</a:t>
            </a:r>
            <a:endParaRPr lang="en-GB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kstSylinder 9"/>
          <p:cNvSpPr txBox="1"/>
          <p:nvPr/>
        </p:nvSpPr>
        <p:spPr>
          <a:xfrm>
            <a:off x="5136515" y="5206678"/>
            <a:ext cx="9589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Percent</a:t>
            </a:r>
          </a:p>
        </p:txBody>
      </p:sp>
      <p:sp>
        <p:nvSpPr>
          <p:cNvPr id="10" name="TekstSylinder 10"/>
          <p:cNvSpPr txBox="1"/>
          <p:nvPr/>
        </p:nvSpPr>
        <p:spPr>
          <a:xfrm>
            <a:off x="6048461" y="4637689"/>
            <a:ext cx="3013161" cy="86177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000" dirty="0" smtClean="0">
                <a:solidFill>
                  <a:srgbClr val="333333"/>
                </a:solidFill>
                <a:cs typeface="Arial" pitchFamily="34" charset="0"/>
              </a:rPr>
              <a:t>Internet radio</a:t>
            </a:r>
            <a:r>
              <a:rPr lang="en-US" sz="1000" b="0" dirty="0" smtClean="0">
                <a:solidFill>
                  <a:srgbClr val="333333"/>
                </a:solidFill>
              </a:rPr>
              <a:t>: PC/Mac, mobile (apps) radio, tablet, WiFi- internet radio.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000" dirty="0" smtClean="0">
                <a:solidFill>
                  <a:srgbClr val="333333"/>
                </a:solidFill>
              </a:rPr>
              <a:t>DAB-radio: </a:t>
            </a:r>
            <a:r>
              <a:rPr lang="en-US" sz="1000" b="0" dirty="0" smtClean="0">
                <a:solidFill>
                  <a:srgbClr val="333333"/>
                </a:solidFill>
              </a:rPr>
              <a:t>DAB-radio (incl. adapter), DAB-radio in car (incl. adapter), DAB-pocket radio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000" dirty="0" smtClean="0">
                <a:solidFill>
                  <a:srgbClr val="333333"/>
                </a:solidFill>
              </a:rPr>
              <a:t>Digital TV </a:t>
            </a:r>
            <a:endParaRPr lang="en-US" sz="1000" b="0" dirty="0" smtClean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36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90456" y="6394613"/>
            <a:ext cx="6051036" cy="5514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defTabSz="762000">
              <a:defRPr/>
            </a:pPr>
            <a:r>
              <a:rPr lang="en-GB" sz="1000" b="0" u="sng" dirty="0" smtClean="0">
                <a:solidFill>
                  <a:prstClr val="white">
                    <a:lumMod val="75000"/>
                  </a:prstClr>
                </a:solidFill>
                <a:latin typeface="Verdana"/>
                <a:cs typeface="Arial" pitchFamily="34" charset="0"/>
              </a:rPr>
              <a:t>Source</a:t>
            </a:r>
            <a:r>
              <a:rPr lang="en-GB" sz="1000" b="0" dirty="0" smtClean="0">
                <a:solidFill>
                  <a:prstClr val="white">
                    <a:lumMod val="75000"/>
                  </a:prstClr>
                </a:solidFill>
                <a:latin typeface="Verdana"/>
                <a:cs typeface="Arial" pitchFamily="34" charset="0"/>
              </a:rPr>
              <a:t>: </a:t>
            </a:r>
            <a:r>
              <a:rPr lang="en-GB" sz="1000" b="1" dirty="0" smtClean="0">
                <a:solidFill>
                  <a:schemeClr val="accent4"/>
                </a:solidFill>
                <a:latin typeface="Verdana"/>
                <a:cs typeface="Arial" pitchFamily="34" charset="0"/>
              </a:rPr>
              <a:t>DRU</a:t>
            </a:r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  <a:latin typeface="Verdana"/>
                <a:cs typeface="Arial" pitchFamily="34" charset="0"/>
              </a:rPr>
              <a:t>.</a:t>
            </a:r>
            <a:r>
              <a:rPr lang="en-GB" sz="1000" b="1" dirty="0" smtClean="0">
                <a:solidFill>
                  <a:schemeClr val="accent4"/>
                </a:solidFill>
                <a:latin typeface="Verdana"/>
                <a:cs typeface="Arial" pitchFamily="34" charset="0"/>
              </a:rPr>
              <a:t> </a:t>
            </a:r>
            <a:r>
              <a:rPr lang="nb-NO" sz="1000" dirty="0" smtClean="0">
                <a:latin typeface="Verdana" panose="020B0604030504040204" pitchFamily="34" charset="0"/>
              </a:rPr>
              <a:t>Kantar TNS. </a:t>
            </a:r>
            <a:r>
              <a:rPr lang="nb-NO" sz="1000" dirty="0" smtClean="0">
                <a:latin typeface="Verdana"/>
              </a:rPr>
              <a:t>Base:</a:t>
            </a:r>
            <a:r>
              <a:rPr lang="en-US" sz="1000" dirty="0" smtClean="0">
                <a:latin typeface="Verdana"/>
              </a:rPr>
              <a:t>Those </a:t>
            </a:r>
            <a:r>
              <a:rPr lang="en-US" sz="1000" dirty="0">
                <a:latin typeface="Verdana"/>
              </a:rPr>
              <a:t>who listening to radio </a:t>
            </a:r>
            <a:r>
              <a:rPr lang="en-US" sz="1000" u="sng" dirty="0">
                <a:latin typeface="Verdana"/>
              </a:rPr>
              <a:t>yesterday</a:t>
            </a:r>
            <a:r>
              <a:rPr lang="en-US" sz="1000" dirty="0"/>
              <a:t>. </a:t>
            </a:r>
          </a:p>
          <a:p>
            <a:pPr defTabSz="762000">
              <a:defRPr/>
            </a:pPr>
            <a:r>
              <a:rPr lang="en-US" sz="1000" dirty="0"/>
              <a:t>               </a:t>
            </a:r>
            <a:endParaRPr lang="en-US" sz="1000" dirty="0">
              <a:latin typeface="Verdana"/>
            </a:endParaRPr>
          </a:p>
          <a:p>
            <a:pPr defTabSz="762000">
              <a:defRPr/>
            </a:pPr>
            <a:r>
              <a:rPr lang="en-GB" sz="1000" dirty="0" smtClean="0">
                <a:solidFill>
                  <a:prstClr val="white">
                    <a:lumMod val="75000"/>
                  </a:prstClr>
                </a:solidFill>
                <a:latin typeface="Verdana"/>
                <a:cs typeface="Arial" pitchFamily="34" charset="0"/>
              </a:rPr>
              <a:t>         </a:t>
            </a:r>
            <a:endParaRPr lang="en-GB" sz="1000" b="0" dirty="0">
              <a:solidFill>
                <a:prstClr val="white">
                  <a:lumMod val="75000"/>
                </a:prstClr>
              </a:solidFill>
              <a:latin typeface="Verdana"/>
              <a:cs typeface="Arial" pitchFamily="34" charset="0"/>
            </a:endParaRPr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-1" y="1"/>
            <a:ext cx="9144001" cy="10318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</a:pPr>
            <a:r>
              <a:rPr lang="en-GB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Amount of listening time on different platforms</a:t>
            </a:r>
            <a:endParaRPr lang="en-GB" sz="3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Plassholder for innhold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570131249"/>
              </p:ext>
            </p:extLst>
          </p:nvPr>
        </p:nvGraphicFramePr>
        <p:xfrm>
          <a:off x="0" y="1031839"/>
          <a:ext cx="9143999" cy="4990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kstSylinder 9"/>
          <p:cNvSpPr txBox="1"/>
          <p:nvPr/>
        </p:nvSpPr>
        <p:spPr>
          <a:xfrm>
            <a:off x="401116" y="1666566"/>
            <a:ext cx="9589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Percent</a:t>
            </a:r>
          </a:p>
        </p:txBody>
      </p:sp>
    </p:spTree>
    <p:extLst>
      <p:ext uri="{BB962C8B-B14F-4D97-AF65-F5344CB8AC3E}">
        <p14:creationId xmlns:p14="http://schemas.microsoft.com/office/powerpoint/2010/main" val="169510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9999" y="1153297"/>
            <a:ext cx="8596189" cy="4560116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rgbClr val="000000"/>
                </a:solidFill>
              </a:rPr>
              <a:t>86% own at least one car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rgbClr val="000000"/>
                </a:solidFill>
              </a:rPr>
              <a:t>66% say that it is important to listen to radio in cars</a:t>
            </a:r>
            <a:endParaRPr lang="en-GB" sz="2000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0000"/>
                </a:solidFill>
              </a:rPr>
              <a:t>51% </a:t>
            </a:r>
            <a:r>
              <a:rPr lang="en-GB" sz="2000" dirty="0" smtClean="0">
                <a:solidFill>
                  <a:srgbClr val="000000"/>
                </a:solidFill>
              </a:rPr>
              <a:t>listen </a:t>
            </a:r>
            <a:r>
              <a:rPr lang="en-GB" sz="2000" dirty="0">
                <a:solidFill>
                  <a:srgbClr val="000000"/>
                </a:solidFill>
              </a:rPr>
              <a:t>daily to radio in cars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rgbClr val="000000"/>
                </a:solidFill>
              </a:rPr>
              <a:t>32% of those who have radio in cars have DAB in at least one car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b="1" dirty="0" smtClean="0">
                <a:solidFill>
                  <a:srgbClr val="000000"/>
                </a:solidFill>
              </a:rPr>
              <a:t>22% of the total listening time in cars: </a:t>
            </a:r>
            <a:r>
              <a:rPr lang="en-GB" sz="2400" b="1" i="1" dirty="0" smtClean="0">
                <a:solidFill>
                  <a:srgbClr val="D7B4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15%</a:t>
            </a:r>
            <a:r>
              <a:rPr lang="en-GB" sz="2000" b="1" i="1" dirty="0" smtClean="0">
                <a:solidFill>
                  <a:srgbClr val="D7B4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smtClean="0">
                <a:solidFill>
                  <a:srgbClr val="000000"/>
                </a:solidFill>
              </a:rPr>
              <a:t>by FM and 6% by DAB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000" b="1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rgbClr val="D7B446"/>
                </a:solidFill>
              </a:rPr>
              <a:t>4</a:t>
            </a:r>
            <a:r>
              <a:rPr lang="en-GB" sz="2000" b="1" dirty="0" smtClean="0">
                <a:solidFill>
                  <a:srgbClr val="D7B446"/>
                </a:solidFill>
              </a:rPr>
              <a:t>9% </a:t>
            </a:r>
            <a:r>
              <a:rPr lang="en-GB" sz="2000" b="1" dirty="0" smtClean="0">
                <a:solidFill>
                  <a:srgbClr val="000000"/>
                </a:solidFill>
              </a:rPr>
              <a:t>of those who have cars and not DAB will wait until FM shuts down (nationally) before they will install DAB, and only </a:t>
            </a:r>
            <a:r>
              <a:rPr lang="en-GB" sz="2000" b="1" i="1" dirty="0">
                <a:solidFill>
                  <a:srgbClr val="D7B446"/>
                </a:solidFill>
              </a:rPr>
              <a:t>6</a:t>
            </a:r>
            <a:r>
              <a:rPr lang="en-GB" sz="2000" b="1" i="1" dirty="0" smtClean="0">
                <a:solidFill>
                  <a:srgbClr val="D7B446"/>
                </a:solidFill>
              </a:rPr>
              <a:t>% </a:t>
            </a:r>
            <a:r>
              <a:rPr lang="en-GB" sz="2000" b="1" dirty="0" smtClean="0">
                <a:solidFill>
                  <a:srgbClr val="000000"/>
                </a:solidFill>
              </a:rPr>
              <a:t>will never install DAB.</a:t>
            </a:r>
            <a:endParaRPr lang="en-GB" sz="2000" b="1" dirty="0">
              <a:solidFill>
                <a:srgbClr val="000000"/>
              </a:solidFill>
            </a:endParaRP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-1" y="1"/>
            <a:ext cx="9144001" cy="10318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challenge with radio listening in cars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90456" y="6394613"/>
            <a:ext cx="6051036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defTabSz="762000">
              <a:defRPr/>
            </a:pPr>
            <a:r>
              <a:rPr lang="en-GB" sz="1000" b="0" u="sng" dirty="0" smtClean="0">
                <a:solidFill>
                  <a:prstClr val="white">
                    <a:lumMod val="75000"/>
                  </a:prstClr>
                </a:solidFill>
                <a:latin typeface="Verdana"/>
                <a:cs typeface="Arial" pitchFamily="34" charset="0"/>
              </a:rPr>
              <a:t>Source</a:t>
            </a:r>
            <a:r>
              <a:rPr lang="en-GB" sz="1000" b="0" dirty="0" smtClean="0">
                <a:solidFill>
                  <a:prstClr val="white">
                    <a:lumMod val="75000"/>
                  </a:prstClr>
                </a:solidFill>
                <a:latin typeface="Verdana"/>
                <a:cs typeface="Arial" pitchFamily="34" charset="0"/>
              </a:rPr>
              <a:t>: </a:t>
            </a:r>
            <a:r>
              <a:rPr lang="en-GB" sz="1000" b="1" dirty="0" smtClean="0">
                <a:solidFill>
                  <a:schemeClr val="accent4"/>
                </a:solidFill>
                <a:latin typeface="Verdana"/>
                <a:cs typeface="Arial" pitchFamily="34" charset="0"/>
              </a:rPr>
              <a:t>DRU</a:t>
            </a:r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  <a:latin typeface="Verdana"/>
                <a:cs typeface="Arial" pitchFamily="34" charset="0"/>
              </a:rPr>
              <a:t>.</a:t>
            </a:r>
            <a:r>
              <a:rPr lang="en-GB" sz="1000" b="1" dirty="0" smtClean="0">
                <a:solidFill>
                  <a:schemeClr val="accent4"/>
                </a:solidFill>
                <a:latin typeface="Verdana"/>
                <a:cs typeface="Arial" pitchFamily="34" charset="0"/>
              </a:rPr>
              <a:t> </a:t>
            </a:r>
            <a:r>
              <a:rPr lang="nb-NO" sz="1000" dirty="0" smtClean="0">
                <a:latin typeface="Verdana" panose="020B0604030504040204" pitchFamily="34" charset="0"/>
              </a:rPr>
              <a:t>Kantar TNS.</a:t>
            </a:r>
          </a:p>
          <a:p>
            <a:pPr defTabSz="762000">
              <a:defRPr/>
            </a:pPr>
            <a:r>
              <a:rPr lang="en-GB" sz="1000" dirty="0" smtClean="0">
                <a:solidFill>
                  <a:prstClr val="white">
                    <a:lumMod val="75000"/>
                  </a:prstClr>
                </a:solidFill>
                <a:latin typeface="Verdana"/>
                <a:cs typeface="Arial" pitchFamily="34" charset="0"/>
              </a:rPr>
              <a:t>    </a:t>
            </a:r>
            <a:endParaRPr lang="en-GB" sz="1000" b="0" dirty="0">
              <a:solidFill>
                <a:prstClr val="white">
                  <a:lumMod val="75000"/>
                </a:prstClr>
              </a:solidFill>
              <a:latin typeface="Verdan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7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90456" y="6394613"/>
            <a:ext cx="6051036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defTabSz="762000">
              <a:defRPr/>
            </a:pPr>
            <a:r>
              <a:rPr lang="en-GB" sz="1000" b="0" u="sng" dirty="0" smtClean="0">
                <a:solidFill>
                  <a:prstClr val="white">
                    <a:lumMod val="75000"/>
                  </a:prstClr>
                </a:solidFill>
                <a:latin typeface="Verdana"/>
                <a:cs typeface="Arial" pitchFamily="34" charset="0"/>
              </a:rPr>
              <a:t>Source</a:t>
            </a:r>
            <a:r>
              <a:rPr lang="en-GB" sz="1000" b="0" dirty="0" smtClean="0">
                <a:solidFill>
                  <a:prstClr val="white">
                    <a:lumMod val="75000"/>
                  </a:prstClr>
                </a:solidFill>
                <a:latin typeface="Verdana"/>
                <a:cs typeface="Arial" pitchFamily="34" charset="0"/>
              </a:rPr>
              <a:t>: </a:t>
            </a:r>
            <a:r>
              <a:rPr lang="en-GB" sz="1000" b="1" dirty="0" smtClean="0">
                <a:solidFill>
                  <a:schemeClr val="accent4"/>
                </a:solidFill>
                <a:latin typeface="Verdana"/>
                <a:cs typeface="Arial" pitchFamily="34" charset="0"/>
              </a:rPr>
              <a:t>DRU</a:t>
            </a:r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  <a:latin typeface="Verdana"/>
                <a:cs typeface="Arial" pitchFamily="34" charset="0"/>
              </a:rPr>
              <a:t>.</a:t>
            </a:r>
            <a:r>
              <a:rPr lang="en-GB" sz="1000" b="1" dirty="0" smtClean="0">
                <a:solidFill>
                  <a:schemeClr val="accent4"/>
                </a:solidFill>
                <a:latin typeface="Verdana"/>
                <a:cs typeface="Arial" pitchFamily="34" charset="0"/>
              </a:rPr>
              <a:t> </a:t>
            </a:r>
            <a:r>
              <a:rPr lang="nb-NO" sz="1000" dirty="0" smtClean="0">
                <a:latin typeface="Verdana" panose="020B0604030504040204" pitchFamily="34" charset="0"/>
              </a:rPr>
              <a:t>Kantar TNS. </a:t>
            </a:r>
            <a:r>
              <a:rPr lang="nb-NO" sz="1000" dirty="0">
                <a:latin typeface="Verdana"/>
              </a:rPr>
              <a:t>Base</a:t>
            </a:r>
            <a:r>
              <a:rPr lang="nb-NO" sz="1000" dirty="0" smtClean="0">
                <a:latin typeface="Verdana"/>
              </a:rPr>
              <a:t>: </a:t>
            </a:r>
            <a:r>
              <a:rPr lang="en-US" sz="1000" dirty="0">
                <a:latin typeface="Verdana"/>
              </a:rPr>
              <a:t>Those who listening yesterday</a:t>
            </a:r>
            <a:r>
              <a:rPr lang="en-US" sz="1000" dirty="0"/>
              <a:t>.</a:t>
            </a:r>
            <a:endParaRPr lang="en-US" sz="1000" dirty="0">
              <a:latin typeface="Verdana"/>
            </a:endParaRPr>
          </a:p>
          <a:p>
            <a:pPr defTabSz="762000">
              <a:defRPr/>
            </a:pPr>
            <a:r>
              <a:rPr lang="en-GB" sz="1000" dirty="0" smtClean="0">
                <a:solidFill>
                  <a:prstClr val="white">
                    <a:lumMod val="75000"/>
                  </a:prstClr>
                </a:solidFill>
                <a:latin typeface="Verdana"/>
                <a:cs typeface="Arial" pitchFamily="34" charset="0"/>
              </a:rPr>
              <a:t>         </a:t>
            </a:r>
            <a:endParaRPr lang="en-GB" sz="1000" b="0" dirty="0">
              <a:solidFill>
                <a:prstClr val="white">
                  <a:lumMod val="75000"/>
                </a:prstClr>
              </a:solidFill>
              <a:latin typeface="Verdana"/>
              <a:cs typeface="Arial" pitchFamily="34" charset="0"/>
            </a:endParaRPr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-1" y="1"/>
            <a:ext cx="9144001" cy="10318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</a:pPr>
            <a:r>
              <a:rPr lang="en-GB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Amount of listening time on different platforms at home and in cars</a:t>
            </a:r>
            <a:endParaRPr lang="en-GB" sz="3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Plassholder for innhold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102077104"/>
              </p:ext>
            </p:extLst>
          </p:nvPr>
        </p:nvGraphicFramePr>
        <p:xfrm>
          <a:off x="-1" y="1031839"/>
          <a:ext cx="9143999" cy="5031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val 1"/>
          <p:cNvSpPr/>
          <p:nvPr/>
        </p:nvSpPr>
        <p:spPr>
          <a:xfrm>
            <a:off x="8106033" y="4095535"/>
            <a:ext cx="535459" cy="502508"/>
          </a:xfrm>
          <a:prstGeom prst="ellipse">
            <a:avLst/>
          </a:prstGeom>
          <a:noFill/>
          <a:ln w="57150">
            <a:solidFill>
              <a:srgbClr val="D7B4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smtClean="0"/>
          </a:p>
        </p:txBody>
      </p:sp>
      <p:sp>
        <p:nvSpPr>
          <p:cNvPr id="9" name="TekstSylinder 9"/>
          <p:cNvSpPr txBox="1"/>
          <p:nvPr/>
        </p:nvSpPr>
        <p:spPr>
          <a:xfrm>
            <a:off x="340157" y="877950"/>
            <a:ext cx="9589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Percent</a:t>
            </a:r>
          </a:p>
        </p:txBody>
      </p:sp>
    </p:spTree>
    <p:extLst>
      <p:ext uri="{BB962C8B-B14F-4D97-AF65-F5344CB8AC3E}">
        <p14:creationId xmlns:p14="http://schemas.microsoft.com/office/powerpoint/2010/main" val="154262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Bild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6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ihåndsform 7"/>
          <p:cNvSpPr/>
          <p:nvPr>
            <p:custDataLst>
              <p:tags r:id="rId3"/>
            </p:custDataLst>
          </p:nvPr>
        </p:nvSpPr>
        <p:spPr>
          <a:xfrm>
            <a:off x="395288" y="115888"/>
            <a:ext cx="8636000" cy="996950"/>
          </a:xfrm>
          <a:custGeom>
            <a:avLst/>
            <a:gdLst/>
            <a:ahLst/>
            <a:cxnLst/>
            <a:rect l="0" t="0" r="0" b="0"/>
            <a:pathLst>
              <a:path w="8636001" h="995681">
                <a:moveTo>
                  <a:pt x="317500" y="0"/>
                </a:moveTo>
                <a:lnTo>
                  <a:pt x="8585200" y="0"/>
                </a:lnTo>
                <a:lnTo>
                  <a:pt x="8610600" y="6350"/>
                </a:lnTo>
                <a:lnTo>
                  <a:pt x="8629650" y="25400"/>
                </a:lnTo>
                <a:lnTo>
                  <a:pt x="8636000" y="50800"/>
                </a:lnTo>
                <a:lnTo>
                  <a:pt x="8636000" y="944880"/>
                </a:lnTo>
                <a:lnTo>
                  <a:pt x="8629650" y="970280"/>
                </a:lnTo>
                <a:lnTo>
                  <a:pt x="8610600" y="989330"/>
                </a:lnTo>
                <a:lnTo>
                  <a:pt x="8585200" y="995680"/>
                </a:lnTo>
                <a:lnTo>
                  <a:pt x="50800" y="995680"/>
                </a:lnTo>
                <a:lnTo>
                  <a:pt x="25400" y="989330"/>
                </a:lnTo>
                <a:lnTo>
                  <a:pt x="6350" y="970280"/>
                </a:lnTo>
                <a:lnTo>
                  <a:pt x="0" y="944880"/>
                </a:lnTo>
                <a:lnTo>
                  <a:pt x="0" y="317500"/>
                </a:lnTo>
                <a:lnTo>
                  <a:pt x="12700" y="279400"/>
                </a:lnTo>
                <a:lnTo>
                  <a:pt x="279400" y="12700"/>
                </a:lnTo>
                <a:close/>
              </a:path>
            </a:pathLst>
          </a:custGeom>
          <a:solidFill>
            <a:srgbClr val="0070C0"/>
          </a:solidFill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b-NO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50825" y="44450"/>
            <a:ext cx="876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 defTabSz="762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0" b="1" dirty="0" smtClean="0">
                <a:solidFill>
                  <a:schemeClr val="bg1"/>
                </a:solidFill>
                <a:cs typeface="Arial" charset="0"/>
              </a:rPr>
              <a:t>Future perspectives</a:t>
            </a:r>
            <a:endParaRPr lang="nb-NO" sz="4000" b="1" kern="0" dirty="0">
              <a:solidFill>
                <a:schemeClr val="bg1"/>
              </a:solidFill>
              <a:cs typeface="Arial" pitchFamily="34" charset="0"/>
              <a:sym typeface="Wingdings" pitchFamily="2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3637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6" name="Plassholder for innhold 3"/>
          <p:cNvSpPr txBox="1">
            <a:spLocks/>
          </p:cNvSpPr>
          <p:nvPr/>
        </p:nvSpPr>
        <p:spPr>
          <a:xfrm>
            <a:off x="266971" y="1727782"/>
            <a:ext cx="4066544" cy="4066835"/>
          </a:xfrm>
          <a:prstGeom prst="rect">
            <a:avLst/>
          </a:prstGeom>
          <a:ln w="38100">
            <a:solidFill>
              <a:srgbClr val="00AEC3"/>
            </a:solidFill>
          </a:ln>
        </p:spPr>
        <p:txBody>
          <a:bodyPr/>
          <a:lstStyle>
            <a:lvl1pPr marL="342000" indent="-342000" algn="l" defTabSz="914400" rtl="0" eaLnBrk="1" latinLnBrk="0" hangingPunct="1">
              <a:spcBef>
                <a:spcPts val="1320"/>
              </a:spcBef>
              <a:buFont typeface="Wingdings" pitchFamily="2" charset="2"/>
              <a:buChar char=""/>
              <a:defRPr lang="en-US" sz="2000" b="0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1600" indent="-284400" algn="l" defTabSz="914400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"/>
              <a:defRPr sz="1800" b="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4800" indent="-2304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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4400" indent="-230400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n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1944000" indent="-230400" algn="l" defTabSz="914400" rtl="0" eaLnBrk="1" latinLnBrk="0" hangingPunct="1">
              <a:spcBef>
                <a:spcPts val="336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Font typeface="Wingdings" pitchFamily="2" charset="2"/>
              <a:buChar char="n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b="1" i="1" dirty="0" smtClean="0">
                <a:solidFill>
                  <a:srgbClr val="00AEC3"/>
                </a:solidFill>
              </a:rPr>
              <a:t>More access to stations for everybody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b="1" i="1" dirty="0" smtClean="0">
                <a:solidFill>
                  <a:srgbClr val="00AEC3"/>
                </a:solidFill>
              </a:rPr>
              <a:t>Better access for all stations everywhere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b="1" i="1" dirty="0" smtClean="0">
                <a:solidFill>
                  <a:srgbClr val="00AEC3"/>
                </a:solidFill>
              </a:rPr>
              <a:t>New services</a:t>
            </a:r>
            <a:endParaRPr lang="en-GB" i="1" dirty="0" smtClean="0">
              <a:solidFill>
                <a:srgbClr val="00AEC3"/>
              </a:solidFill>
            </a:endParaRP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200" dirty="0" smtClean="0">
                <a:solidFill>
                  <a:schemeClr val="tx1"/>
                </a:solidFill>
              </a:rPr>
              <a:t>Text display – traffic info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200" dirty="0" smtClean="0">
                <a:solidFill>
                  <a:schemeClr val="tx1"/>
                </a:solidFill>
              </a:rPr>
              <a:t>Pictures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200" dirty="0" smtClean="0">
                <a:solidFill>
                  <a:schemeClr val="tx1"/>
                </a:solidFill>
              </a:rPr>
              <a:t>Program information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GB" sz="12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b="1" dirty="0" smtClean="0">
                <a:solidFill>
                  <a:schemeClr val="tx1"/>
                </a:solidFill>
              </a:rPr>
              <a:t>Better user interface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b="1" dirty="0" smtClean="0">
                <a:solidFill>
                  <a:schemeClr val="tx1"/>
                </a:solidFill>
              </a:rPr>
              <a:t>Better sound quality</a:t>
            </a:r>
            <a:endParaRPr lang="en-GB" dirty="0" smtClean="0">
              <a:solidFill>
                <a:schemeClr val="tx1"/>
              </a:solidFill>
            </a:endParaRP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200" dirty="0" smtClean="0">
                <a:solidFill>
                  <a:schemeClr val="tx1"/>
                </a:solidFill>
              </a:rPr>
              <a:t>Stable access and better quality</a:t>
            </a:r>
            <a:endParaRPr lang="en-GB" sz="1100" dirty="0" smtClean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GB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GB" dirty="0" smtClean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GB" dirty="0" smtClean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GB" dirty="0"/>
          </a:p>
        </p:txBody>
      </p:sp>
      <p:sp>
        <p:nvSpPr>
          <p:cNvPr id="7" name="Tittel 1"/>
          <p:cNvSpPr txBox="1">
            <a:spLocks/>
          </p:cNvSpPr>
          <p:nvPr/>
        </p:nvSpPr>
        <p:spPr>
          <a:xfrm>
            <a:off x="-88776" y="-66244"/>
            <a:ext cx="9232776" cy="9152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i="1" dirty="0" smtClean="0">
                <a:solidFill>
                  <a:srgbClr val="00AEC3"/>
                </a:solidFill>
              </a:rPr>
              <a:t>Drivers</a:t>
            </a:r>
            <a:r>
              <a:rPr lang="en-GB" i="1" dirty="0" smtClean="0">
                <a:solidFill>
                  <a:schemeClr val="accent6"/>
                </a:solidFill>
              </a:rPr>
              <a:t> </a:t>
            </a:r>
            <a:r>
              <a:rPr lang="en-GB" dirty="0" smtClean="0"/>
              <a:t>and </a:t>
            </a:r>
            <a:r>
              <a:rPr lang="en-GB" i="1" dirty="0" smtClean="0">
                <a:solidFill>
                  <a:srgbClr val="E6304B"/>
                </a:solidFill>
              </a:rPr>
              <a:t>barriers</a:t>
            </a:r>
          </a:p>
          <a:p>
            <a:pPr algn="ctr" fontAlgn="auto">
              <a:spcAft>
                <a:spcPts val="0"/>
              </a:spcAft>
            </a:pPr>
            <a:r>
              <a:rPr lang="en-GB" dirty="0" smtClean="0"/>
              <a:t>for DAB-radio listening</a:t>
            </a:r>
            <a:endParaRPr lang="en-GB" dirty="0"/>
          </a:p>
        </p:txBody>
      </p:sp>
      <p:sp>
        <p:nvSpPr>
          <p:cNvPr id="9" name="Plassholder for innhold 3"/>
          <p:cNvSpPr txBox="1">
            <a:spLocks/>
          </p:cNvSpPr>
          <p:nvPr/>
        </p:nvSpPr>
        <p:spPr>
          <a:xfrm>
            <a:off x="4791271" y="1738056"/>
            <a:ext cx="4066544" cy="4066835"/>
          </a:xfrm>
          <a:prstGeom prst="rect">
            <a:avLst/>
          </a:prstGeom>
          <a:ln w="38100">
            <a:solidFill>
              <a:srgbClr val="E6304B"/>
            </a:solidFill>
          </a:ln>
        </p:spPr>
        <p:txBody>
          <a:bodyPr/>
          <a:lstStyle>
            <a:lvl1pPr marL="342000" indent="-342000" algn="l" defTabSz="914400" rtl="0" eaLnBrk="1" latinLnBrk="0" hangingPunct="1">
              <a:spcBef>
                <a:spcPts val="1320"/>
              </a:spcBef>
              <a:buFont typeface="Wingdings" pitchFamily="2" charset="2"/>
              <a:buChar char=""/>
              <a:defRPr lang="en-US" sz="2000" b="0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1600" indent="-284400" algn="l" defTabSz="914400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"/>
              <a:defRPr sz="1800" b="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4800" indent="-2304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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4400" indent="-230400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n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1944000" indent="-230400" algn="l" defTabSz="914400" rtl="0" eaLnBrk="1" latinLnBrk="0" hangingPunct="1">
              <a:spcBef>
                <a:spcPts val="336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Font typeface="Wingdings" pitchFamily="2" charset="2"/>
              <a:buChar char="n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b="1" i="1" dirty="0" smtClean="0">
                <a:solidFill>
                  <a:srgbClr val="E6304B"/>
                </a:solidFill>
              </a:rPr>
              <a:t>Have to change the radio (or buy an adapter) for the most used FM devices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b="1" i="1" dirty="0" smtClean="0">
                <a:solidFill>
                  <a:srgbClr val="E6304B"/>
                </a:solidFill>
              </a:rPr>
              <a:t>FM-radio in cars </a:t>
            </a:r>
            <a:r>
              <a:rPr lang="en-GB" b="1" dirty="0" smtClean="0">
                <a:solidFill>
                  <a:schemeClr val="tx1"/>
                </a:solidFill>
              </a:rPr>
              <a:t>(expensive and difficult)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b="1" i="1" dirty="0">
                <a:solidFill>
                  <a:srgbClr val="E6304B"/>
                </a:solidFill>
              </a:rPr>
              <a:t>More </a:t>
            </a:r>
            <a:r>
              <a:rPr lang="en-GB" b="1" i="1" dirty="0" smtClean="0">
                <a:solidFill>
                  <a:srgbClr val="E6304B"/>
                </a:solidFill>
              </a:rPr>
              <a:t>completion </a:t>
            </a:r>
            <a:r>
              <a:rPr lang="en-GB" b="1" i="1" dirty="0">
                <a:solidFill>
                  <a:srgbClr val="E6304B"/>
                </a:solidFill>
              </a:rPr>
              <a:t>from other media </a:t>
            </a:r>
            <a:endParaRPr lang="en-GB" b="1" i="1" dirty="0" smtClean="0">
              <a:solidFill>
                <a:srgbClr val="E6304B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b="1" i="1" dirty="0">
              <a:solidFill>
                <a:srgbClr val="E6304B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b="1" dirty="0" smtClean="0">
                <a:solidFill>
                  <a:schemeClr val="tx1"/>
                </a:solidFill>
              </a:rPr>
              <a:t>Some will perceive the new user interface as difficult </a:t>
            </a:r>
            <a:endParaRPr lang="en-GB" b="1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GB" b="1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GB" dirty="0" smtClean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GB" dirty="0" smtClean="0"/>
          </a:p>
        </p:txBody>
      </p:sp>
      <p:pic>
        <p:nvPicPr>
          <p:cNvPr id="10" name="Picture 4" descr="http://fitnessbloggen.burst.no/wp-content/uploads/2011/01/b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892" y="9723"/>
            <a:ext cx="1428108" cy="136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Sylinder 7"/>
          <p:cNvSpPr txBox="1"/>
          <p:nvPr/>
        </p:nvSpPr>
        <p:spPr>
          <a:xfrm>
            <a:off x="8882390" y="6488668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 smtClean="0">
                <a:solidFill>
                  <a:srgbClr val="F7911E"/>
                </a:solidFill>
              </a:rPr>
              <a:t>!</a:t>
            </a:r>
            <a:endParaRPr lang="en-SG" dirty="0">
              <a:solidFill>
                <a:srgbClr val="F791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24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-1" y="0"/>
            <a:ext cx="9144001" cy="10318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i="1" dirty="0">
                <a:solidFill>
                  <a:srgbClr val="00AEC3"/>
                </a:solidFill>
              </a:rPr>
              <a:t>Drivers</a:t>
            </a:r>
            <a:r>
              <a:rPr lang="en-US" b="1" i="1" dirty="0">
                <a:solidFill>
                  <a:schemeClr val="accent6"/>
                </a:solidFill>
              </a:rPr>
              <a:t> </a:t>
            </a:r>
            <a:r>
              <a:rPr lang="en-US" b="1" dirty="0"/>
              <a:t>for listening in 2017 -</a:t>
            </a:r>
          </a:p>
          <a:p>
            <a:pPr lvl="0" algn="ctr" fontAlgn="auto">
              <a:spcAft>
                <a:spcPts val="0"/>
              </a:spcAft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fitnessbloggen.burst.no/wp-content/uploads/2011/01/b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9724"/>
            <a:ext cx="1085850" cy="103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lassholder for innhold 3"/>
          <p:cNvSpPr txBox="1">
            <a:spLocks/>
          </p:cNvSpPr>
          <p:nvPr/>
        </p:nvSpPr>
        <p:spPr>
          <a:xfrm>
            <a:off x="266970" y="1118507"/>
            <a:ext cx="8615419" cy="4857749"/>
          </a:xfrm>
          <a:prstGeom prst="rect">
            <a:avLst/>
          </a:prstGeom>
          <a:ln w="28575">
            <a:solidFill>
              <a:schemeClr val="accent6"/>
            </a:solidFill>
          </a:ln>
        </p:spPr>
        <p:txBody>
          <a:bodyPr/>
          <a:lstStyle>
            <a:lvl1pPr marL="342000" indent="-342000" algn="l" defTabSz="914400" rtl="0" eaLnBrk="1" latinLnBrk="0" hangingPunct="1">
              <a:spcBef>
                <a:spcPts val="1320"/>
              </a:spcBef>
              <a:buFont typeface="Wingdings" pitchFamily="2" charset="2"/>
              <a:buChar char=""/>
              <a:defRPr lang="en-US" sz="2000" b="0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1600" indent="-284400" algn="l" defTabSz="914400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"/>
              <a:defRPr sz="1800" b="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4800" indent="-2304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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4400" indent="-230400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n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1944000" indent="-230400" algn="l" defTabSz="914400" rtl="0" eaLnBrk="1" latinLnBrk="0" hangingPunct="1">
              <a:spcBef>
                <a:spcPts val="336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Font typeface="Wingdings" pitchFamily="2" charset="2"/>
              <a:buChar char="n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i="1" dirty="0" smtClean="0">
                <a:solidFill>
                  <a:srgbClr val="D7B446"/>
                </a:solidFill>
              </a:rPr>
              <a:t>Unique</a:t>
            </a:r>
            <a:r>
              <a:rPr lang="en-GB" b="1" dirty="0" smtClean="0">
                <a:solidFill>
                  <a:srgbClr val="000000"/>
                </a:solidFill>
              </a:rPr>
              <a:t> characteristic of the radio as a medium</a:t>
            </a:r>
            <a:endParaRPr lang="en-GB" b="1" i="1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1800" b="1" i="1" dirty="0" smtClean="0">
                <a:solidFill>
                  <a:srgbClr val="000000"/>
                </a:solidFill>
              </a:rPr>
              <a:t> </a:t>
            </a:r>
            <a:r>
              <a:rPr lang="en-GB" sz="1800" b="1" i="1" dirty="0" smtClean="0">
                <a:solidFill>
                  <a:srgbClr val="D7B446"/>
                </a:solidFill>
              </a:rPr>
              <a:t>Content</a:t>
            </a:r>
            <a:r>
              <a:rPr lang="en-GB" sz="1800" b="1" i="1" dirty="0" smtClean="0">
                <a:solidFill>
                  <a:srgbClr val="000000"/>
                </a:solidFill>
              </a:rPr>
              <a:t>: </a:t>
            </a:r>
            <a:r>
              <a:rPr lang="en-GB" sz="1800" dirty="0" smtClean="0">
                <a:solidFill>
                  <a:srgbClr val="000000"/>
                </a:solidFill>
              </a:rPr>
              <a:t>Entertaining</a:t>
            </a:r>
            <a:r>
              <a:rPr lang="en-GB" sz="1800" dirty="0">
                <a:solidFill>
                  <a:srgbClr val="000000"/>
                </a:solidFill>
              </a:rPr>
              <a:t>, useful, important, informative, </a:t>
            </a:r>
            <a:r>
              <a:rPr lang="en-GB" sz="1800" i="1" dirty="0">
                <a:solidFill>
                  <a:srgbClr val="000000"/>
                </a:solidFill>
              </a:rPr>
              <a:t>credible</a:t>
            </a:r>
            <a:r>
              <a:rPr lang="en-GB" sz="1800" dirty="0">
                <a:solidFill>
                  <a:srgbClr val="000000"/>
                </a:solidFill>
              </a:rPr>
              <a:t>, social - "a friend", </a:t>
            </a:r>
            <a:r>
              <a:rPr lang="en-GB" sz="1800" dirty="0" smtClean="0">
                <a:solidFill>
                  <a:srgbClr val="000000"/>
                </a:solidFill>
              </a:rPr>
              <a:t>presence</a:t>
            </a:r>
            <a:r>
              <a:rPr lang="en-GB" sz="1800" dirty="0">
                <a:solidFill>
                  <a:srgbClr val="000000"/>
                </a:solidFill>
              </a:rPr>
              <a:t>, </a:t>
            </a:r>
            <a:r>
              <a:rPr lang="en-GB" sz="1800" dirty="0" smtClean="0">
                <a:solidFill>
                  <a:srgbClr val="000000"/>
                </a:solidFill>
              </a:rPr>
              <a:t>live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i="1" dirty="0" smtClean="0">
                <a:solidFill>
                  <a:srgbClr val="D7B446"/>
                </a:solidFill>
              </a:rPr>
              <a:t>Edited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content and </a:t>
            </a:r>
            <a:r>
              <a:rPr lang="en-US" sz="1800" dirty="0" smtClean="0">
                <a:solidFill>
                  <a:srgbClr val="000000"/>
                </a:solidFill>
              </a:rPr>
              <a:t>music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b="1" i="1" dirty="0" smtClean="0">
                <a:solidFill>
                  <a:srgbClr val="D7B446"/>
                </a:solidFill>
              </a:rPr>
              <a:t>Secondary </a:t>
            </a:r>
            <a:r>
              <a:rPr lang="en-US" sz="1800" b="1" i="1" dirty="0">
                <a:solidFill>
                  <a:srgbClr val="D7B446"/>
                </a:solidFill>
              </a:rPr>
              <a:t>activity </a:t>
            </a:r>
            <a:r>
              <a:rPr lang="en-US" sz="1800" dirty="0" smtClean="0">
                <a:solidFill>
                  <a:srgbClr val="000000"/>
                </a:solidFill>
              </a:rPr>
              <a:t>&amp; multi-tasking: Can </a:t>
            </a:r>
            <a:r>
              <a:rPr lang="en-US" sz="1800" dirty="0">
                <a:solidFill>
                  <a:srgbClr val="000000"/>
                </a:solidFill>
              </a:rPr>
              <a:t>be used while doing something else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cs typeface="Arial" charset="0"/>
              </a:rPr>
              <a:t>The radio 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channels have many </a:t>
            </a:r>
            <a:r>
              <a:rPr lang="en-US" b="1" i="1" dirty="0" smtClean="0">
                <a:solidFill>
                  <a:srgbClr val="D7B446"/>
                </a:solidFill>
                <a:cs typeface="Arial" charset="0"/>
              </a:rPr>
              <a:t>loyal</a:t>
            </a:r>
            <a:r>
              <a:rPr lang="en-US" b="1" dirty="0" smtClean="0">
                <a:solidFill>
                  <a:srgbClr val="D7B446"/>
                </a:solidFill>
                <a:cs typeface="Arial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listeners </a:t>
            </a:r>
            <a:endParaRPr lang="en-GB" b="1" dirty="0">
              <a:solidFill>
                <a:srgbClr val="000000"/>
              </a:solidFill>
              <a:cs typeface="Arial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 smtClean="0">
              <a:solidFill>
                <a:srgbClr val="000000"/>
              </a:solidFill>
              <a:latin typeface="Arial" panose="020B0604020202020204" pitchFamily="34" charset="0"/>
              <a:cs typeface="Arial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</a:t>
            </a:r>
            <a:r>
              <a:rPr lang="en-GB" b="1" i="1" dirty="0">
                <a:solidFill>
                  <a:srgbClr val="D7B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 </a:t>
            </a:r>
            <a:r>
              <a:rPr lang="en-GB" b="1" i="1" dirty="0" smtClean="0">
                <a:solidFill>
                  <a:srgbClr val="D7B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cs typeface="Arial" charset="0"/>
              </a:rPr>
              <a:t>Radio has a great potential in relation to </a:t>
            </a:r>
            <a:r>
              <a:rPr lang="en-US" b="1" i="1" dirty="0">
                <a:solidFill>
                  <a:srgbClr val="D7B446"/>
                </a:solidFill>
                <a:cs typeface="Arial" charset="0"/>
              </a:rPr>
              <a:t>mobile </a:t>
            </a:r>
            <a:r>
              <a:rPr lang="en-US" b="1" i="1" dirty="0" smtClean="0">
                <a:solidFill>
                  <a:srgbClr val="D7B446"/>
                </a:solidFill>
                <a:cs typeface="Arial" charset="0"/>
              </a:rPr>
              <a:t>phone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rgbClr val="000000"/>
                </a:solidFill>
                <a:cs typeface="Arial" charset="0"/>
              </a:rPr>
              <a:t>Accessibility: Everywhere &amp; Anytime, WiFi, </a:t>
            </a:r>
            <a:r>
              <a:rPr lang="en-US" sz="1600" dirty="0" smtClean="0">
                <a:solidFill>
                  <a:srgbClr val="000000"/>
                </a:solidFill>
                <a:cs typeface="Arial" charset="0"/>
              </a:rPr>
              <a:t>headset (widespread </a:t>
            </a:r>
            <a:r>
              <a:rPr lang="en-US" sz="1600" dirty="0">
                <a:solidFill>
                  <a:srgbClr val="000000"/>
                </a:solidFill>
                <a:cs typeface="Arial" charset="0"/>
              </a:rPr>
              <a:t>and </a:t>
            </a:r>
            <a:r>
              <a:rPr lang="en-US" sz="1600" dirty="0" smtClean="0">
                <a:solidFill>
                  <a:srgbClr val="000000"/>
                </a:solidFill>
                <a:cs typeface="Arial" charset="0"/>
              </a:rPr>
              <a:t>socially acceptable)</a:t>
            </a:r>
            <a:endParaRPr lang="en-GB" sz="1600" dirty="0" smtClean="0">
              <a:solidFill>
                <a:srgbClr val="000000"/>
              </a:solidFill>
              <a:cs typeface="Arial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i="1" dirty="0" smtClean="0">
              <a:solidFill>
                <a:srgbClr val="000000"/>
              </a:solidFill>
              <a:cs typeface="Arial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Wireless </a:t>
            </a:r>
            <a:r>
              <a:rPr lang="en-US" b="1" dirty="0">
                <a:solidFill>
                  <a:srgbClr val="000000"/>
                </a:solidFill>
                <a:cs typeface="Arial" charset="0"/>
              </a:rPr>
              <a:t>and 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multi-room home audio systems (eg. Sonos)</a:t>
            </a:r>
            <a:endParaRPr lang="en-GB" b="1" dirty="0" smtClean="0">
              <a:solidFill>
                <a:srgbClr val="000000"/>
              </a:solidFill>
              <a:cs typeface="Arial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i="1" dirty="0" smtClean="0">
              <a:solidFill>
                <a:srgbClr val="000000"/>
              </a:solidFill>
              <a:cs typeface="Arial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000000"/>
                </a:solidFill>
              </a:rPr>
              <a:t>The </a:t>
            </a:r>
            <a:r>
              <a:rPr lang="en-US" sz="2400" b="1" i="1" dirty="0">
                <a:solidFill>
                  <a:srgbClr val="D7B446"/>
                </a:solidFill>
              </a:rPr>
              <a:t>loyal listeners </a:t>
            </a:r>
            <a:r>
              <a:rPr lang="en-US" sz="2400" b="1" dirty="0">
                <a:solidFill>
                  <a:srgbClr val="000000"/>
                </a:solidFill>
              </a:rPr>
              <a:t>will acquire digital radio </a:t>
            </a:r>
            <a:r>
              <a:rPr lang="en-US" sz="2400" b="1" dirty="0" smtClean="0">
                <a:solidFill>
                  <a:srgbClr val="000000"/>
                </a:solidFill>
              </a:rPr>
              <a:t>equipment!</a:t>
            </a:r>
            <a:endParaRPr lang="en-GB" sz="2400" b="1" dirty="0" smtClean="0">
              <a:solidFill>
                <a:srgbClr val="000000"/>
              </a:solidFill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GB" dirty="0" smtClean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8882390" y="6488668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 smtClean="0">
                <a:solidFill>
                  <a:srgbClr val="F7911E"/>
                </a:solidFill>
              </a:rPr>
              <a:t>!</a:t>
            </a:r>
            <a:endParaRPr lang="en-SG" dirty="0">
              <a:solidFill>
                <a:srgbClr val="F791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01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-1" y="1"/>
            <a:ext cx="9144001" cy="10318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</a:pPr>
            <a:r>
              <a:rPr lang="en-GB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Radio listening</a:t>
            </a:r>
            <a:endParaRPr lang="en-GB" sz="3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-8164" y="190890"/>
            <a:ext cx="9144000" cy="839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 defTabSz="762000">
              <a:defRPr/>
            </a:pPr>
            <a:r>
              <a:rPr lang="nb-NO" sz="3200" kern="0" dirty="0" smtClean="0">
                <a:latin typeface="+mj-lt"/>
                <a:ea typeface="+mj-ea"/>
                <a:cs typeface="Arial" pitchFamily="34" charset="0"/>
                <a:sym typeface="Wingdings" pitchFamily="2" charset="2"/>
              </a:rPr>
              <a:t>2017                               2018   </a:t>
            </a:r>
            <a:endParaRPr lang="nb-NO" sz="3200" b="1" kern="0" dirty="0">
              <a:latin typeface="+mj-lt"/>
              <a:ea typeface="+mj-ea"/>
              <a:cs typeface="Arial" pitchFamily="34" charset="0"/>
              <a:sym typeface="Wingdings" pitchFamily="2" charset="2"/>
            </a:endParaRPr>
          </a:p>
        </p:txBody>
      </p:sp>
      <p:sp>
        <p:nvSpPr>
          <p:cNvPr id="6" name="Plassholder for innhold 3"/>
          <p:cNvSpPr txBox="1">
            <a:spLocks/>
          </p:cNvSpPr>
          <p:nvPr/>
        </p:nvSpPr>
        <p:spPr>
          <a:xfrm>
            <a:off x="163551" y="978721"/>
            <a:ext cx="4363844" cy="4993453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342000" indent="-342000" algn="l" defTabSz="914400" rtl="0" eaLnBrk="1" latinLnBrk="0" hangingPunct="1">
              <a:spcBef>
                <a:spcPts val="1320"/>
              </a:spcBef>
              <a:buFont typeface="Wingdings" pitchFamily="2" charset="2"/>
              <a:buChar char=""/>
              <a:defRPr lang="en-US" sz="2000" b="0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1600" indent="-284400" algn="l" defTabSz="914400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"/>
              <a:defRPr sz="1800" b="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4800" indent="-2304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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4400" indent="-230400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n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1944000" indent="-230400" algn="l" defTabSz="914400" rtl="0" eaLnBrk="1" latinLnBrk="0" hangingPunct="1">
              <a:spcBef>
                <a:spcPts val="336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Font typeface="Wingdings" pitchFamily="2" charset="2"/>
              <a:buChar char="n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NRK shuts down FM </a:t>
            </a:r>
            <a:r>
              <a:rPr lang="en-US" sz="1800" dirty="0">
                <a:solidFill>
                  <a:schemeClr val="tx1"/>
                </a:solidFill>
              </a:rPr>
              <a:t>first and NRK will </a:t>
            </a:r>
            <a:r>
              <a:rPr lang="en-US" sz="1800" b="1" i="1" dirty="0" smtClean="0">
                <a:solidFill>
                  <a:srgbClr val="E6304B"/>
                </a:solidFill>
              </a:rPr>
              <a:t>loose</a:t>
            </a:r>
            <a:r>
              <a:rPr lang="en-US" sz="1800" dirty="0" smtClean="0">
                <a:solidFill>
                  <a:schemeClr val="tx1"/>
                </a:solidFill>
              </a:rPr>
              <a:t> listeners </a:t>
            </a:r>
            <a:r>
              <a:rPr lang="en-US" sz="1800" dirty="0">
                <a:solidFill>
                  <a:schemeClr val="tx1"/>
                </a:solidFill>
              </a:rPr>
              <a:t>and listening time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Commercial </a:t>
            </a:r>
            <a:r>
              <a:rPr lang="en-US" sz="1800" dirty="0" smtClean="0">
                <a:solidFill>
                  <a:schemeClr val="tx1"/>
                </a:solidFill>
              </a:rPr>
              <a:t>radio will </a:t>
            </a:r>
            <a:r>
              <a:rPr lang="en-US" sz="1800" b="1" i="1" dirty="0" smtClean="0">
                <a:solidFill>
                  <a:srgbClr val="00AEC3"/>
                </a:solidFill>
              </a:rPr>
              <a:t>win</a:t>
            </a:r>
            <a:r>
              <a:rPr lang="en-US" sz="1800" dirty="0" smtClean="0">
                <a:solidFill>
                  <a:srgbClr val="00AEC3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listeners from NRK since NRK shuts down FM first.</a:t>
            </a:r>
            <a:endParaRPr lang="nb-NO" sz="1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Local </a:t>
            </a:r>
            <a:r>
              <a:rPr lang="en-US" sz="1800" dirty="0">
                <a:solidFill>
                  <a:schemeClr val="tx1"/>
                </a:solidFill>
              </a:rPr>
              <a:t>r</a:t>
            </a:r>
            <a:r>
              <a:rPr lang="en-US" sz="1800" dirty="0" smtClean="0">
                <a:solidFill>
                  <a:schemeClr val="tx1"/>
                </a:solidFill>
              </a:rPr>
              <a:t>adio transmitted </a:t>
            </a:r>
            <a:r>
              <a:rPr lang="en-US" sz="1800" dirty="0">
                <a:solidFill>
                  <a:schemeClr val="tx1"/>
                </a:solidFill>
              </a:rPr>
              <a:t>on </a:t>
            </a:r>
            <a:r>
              <a:rPr lang="en-US" sz="1800" dirty="0" smtClean="0">
                <a:solidFill>
                  <a:schemeClr val="tx1"/>
                </a:solidFill>
              </a:rPr>
              <a:t>FM and DAB will likely result in increased listening.</a:t>
            </a:r>
            <a:endParaRPr lang="nb-NO" sz="1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All </a:t>
            </a:r>
            <a:r>
              <a:rPr lang="en-US" sz="1800" dirty="0" smtClean="0">
                <a:solidFill>
                  <a:schemeClr val="tx1"/>
                </a:solidFill>
              </a:rPr>
              <a:t>stations </a:t>
            </a:r>
            <a:r>
              <a:rPr lang="en-US" sz="1800" dirty="0">
                <a:solidFill>
                  <a:schemeClr val="tx1"/>
                </a:solidFill>
              </a:rPr>
              <a:t>will </a:t>
            </a:r>
            <a:r>
              <a:rPr lang="en-US" sz="1800" dirty="0" smtClean="0">
                <a:solidFill>
                  <a:schemeClr val="tx1"/>
                </a:solidFill>
              </a:rPr>
              <a:t>loose </a:t>
            </a:r>
            <a:r>
              <a:rPr lang="en-US" sz="1800" dirty="0">
                <a:solidFill>
                  <a:schemeClr val="tx1"/>
                </a:solidFill>
              </a:rPr>
              <a:t>if </a:t>
            </a:r>
            <a:r>
              <a:rPr lang="en-US" sz="1800" dirty="0" smtClean="0">
                <a:solidFill>
                  <a:schemeClr val="tx1"/>
                </a:solidFill>
              </a:rPr>
              <a:t>the listeners don’t replace </a:t>
            </a:r>
            <a:r>
              <a:rPr lang="en-US" sz="1800" b="1" i="1" dirty="0">
                <a:solidFill>
                  <a:srgbClr val="00B050"/>
                </a:solidFill>
              </a:rPr>
              <a:t>the most commonly used FM radio </a:t>
            </a:r>
            <a:r>
              <a:rPr lang="en-US" sz="1800" dirty="0">
                <a:solidFill>
                  <a:schemeClr val="tx1"/>
                </a:solidFill>
              </a:rPr>
              <a:t>- </a:t>
            </a:r>
            <a:r>
              <a:rPr lang="en-US" sz="1800" dirty="0" smtClean="0">
                <a:solidFill>
                  <a:schemeClr val="tx1"/>
                </a:solidFill>
              </a:rPr>
              <a:t>(eg. </a:t>
            </a:r>
            <a:r>
              <a:rPr lang="en-US" sz="1800" dirty="0">
                <a:solidFill>
                  <a:schemeClr val="tx1"/>
                </a:solidFill>
              </a:rPr>
              <a:t>i</a:t>
            </a:r>
            <a:r>
              <a:rPr lang="en-US" sz="1800" dirty="0" smtClean="0">
                <a:solidFill>
                  <a:schemeClr val="tx1"/>
                </a:solidFill>
              </a:rPr>
              <a:t>n cars).</a:t>
            </a:r>
            <a:endParaRPr lang="nb-NO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Daily reach </a:t>
            </a:r>
            <a:r>
              <a:rPr lang="en-US" sz="1800" dirty="0">
                <a:solidFill>
                  <a:schemeClr val="tx1"/>
                </a:solidFill>
              </a:rPr>
              <a:t>will be </a:t>
            </a:r>
            <a:r>
              <a:rPr lang="en-US" sz="1800" i="1" dirty="0">
                <a:solidFill>
                  <a:srgbClr val="E6304B"/>
                </a:solidFill>
              </a:rPr>
              <a:t>reduced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slightly.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Listening </a:t>
            </a:r>
            <a:r>
              <a:rPr lang="en-US" sz="1800" dirty="0">
                <a:solidFill>
                  <a:schemeClr val="tx1"/>
                </a:solidFill>
              </a:rPr>
              <a:t>time will be </a:t>
            </a:r>
            <a:r>
              <a:rPr lang="en-US" sz="1800" b="1" i="1" dirty="0">
                <a:solidFill>
                  <a:srgbClr val="E6304B"/>
                </a:solidFill>
              </a:rPr>
              <a:t>reduced</a:t>
            </a:r>
            <a:r>
              <a:rPr lang="en-US" sz="1800" dirty="0">
                <a:solidFill>
                  <a:schemeClr val="tx1"/>
                </a:solidFill>
              </a:rPr>
              <a:t> more.</a:t>
            </a:r>
            <a:endParaRPr lang="nb-NO" dirty="0"/>
          </a:p>
        </p:txBody>
      </p:sp>
      <p:sp>
        <p:nvSpPr>
          <p:cNvPr id="7" name="Plassholder for innhold 3"/>
          <p:cNvSpPr txBox="1">
            <a:spLocks/>
          </p:cNvSpPr>
          <p:nvPr/>
        </p:nvSpPr>
        <p:spPr>
          <a:xfrm>
            <a:off x="4713249" y="978722"/>
            <a:ext cx="4297401" cy="4993452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342000" indent="-342000" algn="l" defTabSz="914400" rtl="0" eaLnBrk="1" latinLnBrk="0" hangingPunct="1">
              <a:spcBef>
                <a:spcPts val="1320"/>
              </a:spcBef>
              <a:buFont typeface="Wingdings" pitchFamily="2" charset="2"/>
              <a:buChar char=""/>
              <a:defRPr lang="en-US" sz="2000" b="0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1600" indent="-284400" algn="l" defTabSz="914400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"/>
              <a:defRPr sz="1800" b="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4800" indent="-2304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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4400" indent="-230400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n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1944000" indent="-230400" algn="l" defTabSz="914400" rtl="0" eaLnBrk="1" latinLnBrk="0" hangingPunct="1">
              <a:spcBef>
                <a:spcPts val="336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Font typeface="Wingdings" pitchFamily="2" charset="2"/>
              <a:buChar char="n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Radio figures for NRK </a:t>
            </a:r>
            <a:r>
              <a:rPr lang="en-US" sz="1800" dirty="0">
                <a:solidFill>
                  <a:schemeClr val="tx1"/>
                </a:solidFill>
              </a:rPr>
              <a:t>will </a:t>
            </a:r>
            <a:r>
              <a:rPr lang="en-US" sz="1800" i="1" dirty="0" smtClean="0">
                <a:solidFill>
                  <a:srgbClr val="00AEC3"/>
                </a:solidFill>
              </a:rPr>
              <a:t>increase.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R</a:t>
            </a:r>
            <a:r>
              <a:rPr lang="en-US" sz="1800" dirty="0" smtClean="0">
                <a:solidFill>
                  <a:schemeClr val="tx1"/>
                </a:solidFill>
              </a:rPr>
              <a:t>adio </a:t>
            </a:r>
            <a:r>
              <a:rPr lang="en-US" sz="1800" dirty="0">
                <a:solidFill>
                  <a:schemeClr val="tx1"/>
                </a:solidFill>
              </a:rPr>
              <a:t>listening </a:t>
            </a:r>
            <a:r>
              <a:rPr lang="en-US" sz="1800" dirty="0" smtClean="0">
                <a:solidFill>
                  <a:schemeClr val="tx1"/>
                </a:solidFill>
              </a:rPr>
              <a:t>can </a:t>
            </a:r>
            <a:r>
              <a:rPr lang="en-US" sz="1800" dirty="0">
                <a:solidFill>
                  <a:schemeClr val="tx1"/>
                </a:solidFill>
              </a:rPr>
              <a:t>be </a:t>
            </a:r>
            <a:r>
              <a:rPr lang="en-US" sz="1800" i="1" dirty="0">
                <a:solidFill>
                  <a:srgbClr val="E6304B"/>
                </a:solidFill>
              </a:rPr>
              <a:t>reduced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if </a:t>
            </a:r>
            <a:r>
              <a:rPr lang="en-US" sz="1800" dirty="0">
                <a:solidFill>
                  <a:schemeClr val="tx1"/>
                </a:solidFill>
              </a:rPr>
              <a:t>people do not replace </a:t>
            </a:r>
            <a:r>
              <a:rPr lang="en-US" sz="1800" i="1" dirty="0">
                <a:solidFill>
                  <a:srgbClr val="00B050"/>
                </a:solidFill>
              </a:rPr>
              <a:t>the most commonly used FM radio </a:t>
            </a:r>
            <a:r>
              <a:rPr lang="en-US" sz="1800" dirty="0">
                <a:solidFill>
                  <a:schemeClr val="tx1"/>
                </a:solidFill>
              </a:rPr>
              <a:t>- especially in cars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  <a:endParaRPr lang="nb-NO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Daily </a:t>
            </a:r>
            <a:r>
              <a:rPr lang="en-US" sz="1800" dirty="0">
                <a:solidFill>
                  <a:schemeClr val="tx1"/>
                </a:solidFill>
              </a:rPr>
              <a:t>coverage will </a:t>
            </a:r>
            <a:r>
              <a:rPr lang="en-US" sz="1800" i="1" dirty="0">
                <a:solidFill>
                  <a:srgbClr val="00AEC3"/>
                </a:solidFill>
              </a:rPr>
              <a:t>increase</a:t>
            </a:r>
            <a:r>
              <a:rPr lang="en-US" sz="1800" dirty="0">
                <a:solidFill>
                  <a:schemeClr val="tx1"/>
                </a:solidFill>
              </a:rPr>
              <a:t> compared to 2017.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Listening time will </a:t>
            </a:r>
            <a:r>
              <a:rPr lang="en-US" sz="1800" b="1" dirty="0">
                <a:solidFill>
                  <a:srgbClr val="00AEC3"/>
                </a:solidFill>
              </a:rPr>
              <a:t>increase</a:t>
            </a:r>
            <a:r>
              <a:rPr lang="en-US" sz="1800" dirty="0">
                <a:solidFill>
                  <a:schemeClr val="tx1"/>
                </a:solidFill>
              </a:rPr>
              <a:t> compared to 2017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  <a:endParaRPr lang="nb-NO" sz="1800" dirty="0" smtClean="0">
              <a:solidFill>
                <a:schemeClr val="tx1"/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8882390" y="6488668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 smtClean="0">
                <a:solidFill>
                  <a:srgbClr val="F7911E"/>
                </a:solidFill>
              </a:rPr>
              <a:t>!</a:t>
            </a:r>
            <a:endParaRPr lang="en-SG" dirty="0">
              <a:solidFill>
                <a:srgbClr val="F791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69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norwegianlocations.com/wordpress/wp-content/gallery/fjords/2180739003_d809aa2b2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9" y="34296"/>
            <a:ext cx="9197357" cy="689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>
          <a:xfrm>
            <a:off x="8166874" y="6705600"/>
            <a:ext cx="509587" cy="152400"/>
          </a:xfrm>
        </p:spPr>
        <p:txBody>
          <a:bodyPr/>
          <a:lstStyle/>
          <a:p>
            <a:fld id="{9784CBA3-D598-4B1F-BAA3-EE14B5154290}" type="slidenum">
              <a:rPr lang="nb-NO" smtClean="0">
                <a:ea typeface="Verdana" pitchFamily="34" charset="0"/>
                <a:cs typeface="Verdana" pitchFamily="34" charset="0"/>
              </a:rPr>
              <a:pPr/>
              <a:t>2</a:t>
            </a:fld>
            <a:endParaRPr lang="nb-NO" dirty="0"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0" name="Gruppe 19"/>
          <p:cNvGrpSpPr/>
          <p:nvPr/>
        </p:nvGrpSpPr>
        <p:grpSpPr>
          <a:xfrm>
            <a:off x="819540" y="1340768"/>
            <a:ext cx="8398224" cy="2229285"/>
            <a:chOff x="27451" y="1700808"/>
            <a:chExt cx="8398223" cy="2229285"/>
          </a:xfrm>
        </p:grpSpPr>
        <p:sp>
          <p:nvSpPr>
            <p:cNvPr id="13" name="Rektangel 12"/>
            <p:cNvSpPr/>
            <p:nvPr/>
          </p:nvSpPr>
          <p:spPr>
            <a:xfrm>
              <a:off x="5020575" y="1816948"/>
              <a:ext cx="3405099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b-NO" sz="6600" b="1" dirty="0" smtClean="0">
                  <a:solidFill>
                    <a:prstClr val="white"/>
                  </a:solidFill>
                  <a:effectLst>
                    <a:reflection blurRad="6350" stA="50000" endA="300" endPos="50000" dist="29997" dir="5400000" sy="-100000" algn="bl" rotWithShape="0"/>
                  </a:effectLst>
                  <a:ea typeface="Verdana" pitchFamily="34" charset="0"/>
                  <a:cs typeface="Verdana" pitchFamily="34" charset="0"/>
                </a:rPr>
                <a:t>Access</a:t>
              </a:r>
              <a:endParaRPr lang="nb-NO" sz="4400" b="1" dirty="0">
                <a:solidFill>
                  <a:prstClr val="black"/>
                </a:solidFill>
                <a:effectLst>
                  <a:reflection blurRad="6350" stA="50000" endA="300" endPos="50000" dist="29997" dir="5400000" sy="-100000" algn="bl" rotWithShape="0"/>
                </a:effectLst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4" name="Plassholder for innhold 3"/>
            <p:cNvSpPr txBox="1">
              <a:spLocks/>
            </p:cNvSpPr>
            <p:nvPr/>
          </p:nvSpPr>
          <p:spPr>
            <a:xfrm>
              <a:off x="27451" y="1700808"/>
              <a:ext cx="4760573" cy="2229285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252413" indent="-252413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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508000" indent="-255588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n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760413" indent="-252413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n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ts val="0"/>
                </a:spcBef>
                <a:spcAft>
                  <a:spcPct val="0"/>
                </a:spcAft>
              </a:pPr>
              <a:r>
                <a:rPr lang="nb-NO" sz="3200" dirty="0" smtClean="0">
                  <a:solidFill>
                    <a:prstClr val="white"/>
                  </a:solidFill>
                  <a:ea typeface="Verdana" pitchFamily="34" charset="0"/>
                  <a:cs typeface="Verdana" pitchFamily="34" charset="0"/>
                </a:rPr>
                <a:t>Internet 96</a:t>
              </a:r>
              <a:r>
                <a:rPr lang="nb-NO" sz="3200" baseline="15000" dirty="0" smtClean="0">
                  <a:solidFill>
                    <a:prstClr val="white"/>
                  </a:solidFill>
                  <a:ea typeface="Verdana" pitchFamily="34" charset="0"/>
                  <a:cs typeface="Verdana" pitchFamily="34" charset="0"/>
                </a:rPr>
                <a:t>%</a:t>
              </a:r>
            </a:p>
            <a:p>
              <a:pPr fontAlgn="base">
                <a:spcBef>
                  <a:spcPts val="0"/>
                </a:spcBef>
                <a:spcAft>
                  <a:spcPct val="0"/>
                </a:spcAft>
              </a:pPr>
              <a:r>
                <a:rPr lang="nb-NO" sz="3200" dirty="0" smtClean="0">
                  <a:solidFill>
                    <a:prstClr val="white"/>
                  </a:solidFill>
                  <a:ea typeface="Verdana" pitchFamily="34" charset="0"/>
                  <a:cs typeface="Verdana" pitchFamily="34" charset="0"/>
                </a:rPr>
                <a:t>Broadband  86</a:t>
              </a:r>
              <a:r>
                <a:rPr lang="nb-NO" sz="3200" baseline="15000" dirty="0" smtClean="0">
                  <a:solidFill>
                    <a:prstClr val="white"/>
                  </a:solidFill>
                  <a:ea typeface="Verdana" pitchFamily="34" charset="0"/>
                  <a:cs typeface="Verdana" pitchFamily="34" charset="0"/>
                </a:rPr>
                <a:t>%</a:t>
              </a:r>
            </a:p>
            <a:p>
              <a:pPr fontAlgn="base">
                <a:spcBef>
                  <a:spcPts val="0"/>
                </a:spcBef>
                <a:spcAft>
                  <a:spcPct val="0"/>
                </a:spcAft>
              </a:pPr>
              <a:r>
                <a:rPr lang="nb-NO" sz="3200" dirty="0" smtClean="0">
                  <a:solidFill>
                    <a:prstClr val="white"/>
                  </a:solidFill>
                  <a:ea typeface="Verdana" pitchFamily="34" charset="0"/>
                  <a:cs typeface="Verdana" pitchFamily="34" charset="0"/>
                </a:rPr>
                <a:t>Smart phone  </a:t>
              </a:r>
              <a:r>
                <a:rPr lang="nb-NO" sz="3200" i="1" dirty="0" smtClean="0">
                  <a:solidFill>
                    <a:prstClr val="white"/>
                  </a:solidFill>
                  <a:ea typeface="Verdana" pitchFamily="34" charset="0"/>
                  <a:cs typeface="Verdana" pitchFamily="34" charset="0"/>
                </a:rPr>
                <a:t>89</a:t>
              </a:r>
              <a:r>
                <a:rPr lang="nb-NO" sz="3200" i="1" baseline="15000" dirty="0" smtClean="0">
                  <a:solidFill>
                    <a:prstClr val="white"/>
                  </a:solidFill>
                  <a:ea typeface="Verdana" pitchFamily="34" charset="0"/>
                  <a:cs typeface="Verdana" pitchFamily="34" charset="0"/>
                </a:rPr>
                <a:t>%</a:t>
              </a:r>
              <a:endParaRPr lang="nb-NO" sz="3200" i="1" baseline="15000" dirty="0">
                <a:solidFill>
                  <a:prstClr val="white"/>
                </a:solidFill>
                <a:ea typeface="Verdana" pitchFamily="34" charset="0"/>
                <a:cs typeface="Verdana" pitchFamily="34" charset="0"/>
              </a:endParaRPr>
            </a:p>
            <a:p>
              <a:pPr fontAlgn="base">
                <a:spcBef>
                  <a:spcPts val="0"/>
                </a:spcBef>
                <a:spcAft>
                  <a:spcPct val="0"/>
                </a:spcAft>
              </a:pPr>
              <a:r>
                <a:rPr lang="nb-NO" sz="3200" dirty="0" smtClean="0">
                  <a:solidFill>
                    <a:prstClr val="white"/>
                  </a:solidFill>
                  <a:ea typeface="Verdana" pitchFamily="34" charset="0"/>
                  <a:cs typeface="Verdana" pitchFamily="34" charset="0"/>
                </a:rPr>
                <a:t>Tablets </a:t>
              </a:r>
              <a:r>
                <a:rPr lang="nb-NO" sz="3200" i="1" dirty="0" smtClean="0">
                  <a:solidFill>
                    <a:prstClr val="white"/>
                  </a:solidFill>
                  <a:ea typeface="Verdana" pitchFamily="34" charset="0"/>
                  <a:cs typeface="Verdana" pitchFamily="34" charset="0"/>
                </a:rPr>
                <a:t>70</a:t>
              </a:r>
              <a:r>
                <a:rPr lang="nb-NO" sz="3200" i="1" baseline="15000" dirty="0" smtClean="0">
                  <a:solidFill>
                    <a:prstClr val="white"/>
                  </a:solidFill>
                  <a:ea typeface="Verdana" pitchFamily="34" charset="0"/>
                  <a:cs typeface="Verdana" pitchFamily="34" charset="0"/>
                </a:rPr>
                <a:t>%</a:t>
              </a:r>
              <a:endParaRPr lang="nb-NO" sz="3200" i="1" baseline="15000" dirty="0">
                <a:solidFill>
                  <a:prstClr val="white"/>
                </a:solidFill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18" name="Gruppe 17"/>
          <p:cNvGrpSpPr/>
          <p:nvPr/>
        </p:nvGrpSpPr>
        <p:grpSpPr>
          <a:xfrm>
            <a:off x="879275" y="4221088"/>
            <a:ext cx="8373246" cy="2676930"/>
            <a:chOff x="1346819" y="4221088"/>
            <a:chExt cx="7972516" cy="2676930"/>
          </a:xfrm>
        </p:grpSpPr>
        <p:sp>
          <p:nvSpPr>
            <p:cNvPr id="9" name="Plassholder for innhold 3"/>
            <p:cNvSpPr txBox="1">
              <a:spLocks/>
            </p:cNvSpPr>
            <p:nvPr/>
          </p:nvSpPr>
          <p:spPr>
            <a:xfrm>
              <a:off x="4823520" y="4221088"/>
              <a:ext cx="4495815" cy="2676930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252413" indent="-252413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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508000" indent="-255588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n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760413" indent="-252413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n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Aft>
                  <a:spcPct val="0"/>
                </a:spcAft>
              </a:pPr>
              <a:endParaRPr lang="en-GB" sz="2800" dirty="0" smtClean="0">
                <a:solidFill>
                  <a:prstClr val="white"/>
                </a:solidFill>
                <a:ea typeface="Verdana" pitchFamily="34" charset="0"/>
                <a:cs typeface="Verdana" pitchFamily="34" charset="0"/>
              </a:endParaRPr>
            </a:p>
            <a:p>
              <a:pPr fontAlgn="base">
                <a:spcAft>
                  <a:spcPct val="0"/>
                </a:spcAft>
              </a:pPr>
              <a:endParaRPr lang="en-GB" sz="2800" dirty="0" smtClean="0">
                <a:solidFill>
                  <a:prstClr val="white"/>
                </a:solidFill>
                <a:ea typeface="Verdana" pitchFamily="34" charset="0"/>
                <a:cs typeface="Verdana" pitchFamily="34" charset="0"/>
              </a:endParaRPr>
            </a:p>
            <a:p>
              <a:pPr fontAlgn="base">
                <a:spcAft>
                  <a:spcPct val="0"/>
                </a:spcAft>
              </a:pPr>
              <a:r>
                <a:rPr lang="en-GB" sz="2800" dirty="0" smtClean="0">
                  <a:solidFill>
                    <a:prstClr val="white"/>
                  </a:solidFill>
                  <a:ea typeface="Verdana" pitchFamily="34" charset="0"/>
                  <a:cs typeface="Verdana" pitchFamily="34" charset="0"/>
                </a:rPr>
                <a:t>Internet  88</a:t>
              </a:r>
              <a:r>
                <a:rPr lang="en-GB" sz="2800" baseline="15000" dirty="0" smtClean="0">
                  <a:solidFill>
                    <a:prstClr val="white"/>
                  </a:solidFill>
                  <a:ea typeface="Verdana" pitchFamily="34" charset="0"/>
                  <a:cs typeface="Verdana" pitchFamily="34" charset="0"/>
                </a:rPr>
                <a:t>%</a:t>
              </a:r>
            </a:p>
            <a:p>
              <a:pPr fontAlgn="base">
                <a:spcAft>
                  <a:spcPct val="0"/>
                </a:spcAft>
              </a:pPr>
              <a:r>
                <a:rPr lang="en-GB" sz="2800" dirty="0" smtClean="0">
                  <a:solidFill>
                    <a:prstClr val="white"/>
                  </a:solidFill>
                  <a:ea typeface="Verdana" pitchFamily="34" charset="0"/>
                  <a:cs typeface="Verdana" pitchFamily="34" charset="0"/>
                </a:rPr>
                <a:t>Facebook  71</a:t>
              </a:r>
              <a:r>
                <a:rPr lang="en-GB" sz="2800" baseline="15000" dirty="0" smtClean="0">
                  <a:solidFill>
                    <a:prstClr val="white"/>
                  </a:solidFill>
                  <a:ea typeface="Verdana" pitchFamily="34" charset="0"/>
                  <a:cs typeface="Verdana" pitchFamily="34" charset="0"/>
                </a:rPr>
                <a:t>%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800" dirty="0" smtClean="0">
                  <a:solidFill>
                    <a:srgbClr val="FFFFFF"/>
                  </a:solidFill>
                  <a:ea typeface="Verdana" pitchFamily="34" charset="0"/>
                  <a:cs typeface="Verdana" pitchFamily="34" charset="0"/>
                </a:rPr>
                <a:t>Mobile content  </a:t>
              </a:r>
              <a:r>
                <a:rPr lang="en-GB" sz="2800" dirty="0" smtClean="0">
                  <a:solidFill>
                    <a:prstClr val="white"/>
                  </a:solidFill>
                  <a:ea typeface="Verdana" pitchFamily="34" charset="0"/>
                  <a:cs typeface="Verdana" pitchFamily="34" charset="0"/>
                </a:rPr>
                <a:t>63</a:t>
              </a:r>
              <a:r>
                <a:rPr lang="en-GB" sz="2800" baseline="15000" dirty="0" smtClean="0">
                  <a:solidFill>
                    <a:prstClr val="white"/>
                  </a:solidFill>
                  <a:ea typeface="Verdana" pitchFamily="34" charset="0"/>
                  <a:cs typeface="Verdana" pitchFamily="34" charset="0"/>
                </a:rPr>
                <a:t>%</a:t>
              </a:r>
              <a:endParaRPr lang="en-GB" sz="2800" baseline="15000" dirty="0">
                <a:solidFill>
                  <a:prstClr val="white"/>
                </a:solidFill>
                <a:ea typeface="Verdana" pitchFamily="34" charset="0"/>
                <a:cs typeface="Verdana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800" dirty="0" smtClean="0">
                <a:solidFill>
                  <a:prstClr val="white"/>
                </a:solidFill>
                <a:ea typeface="Verdana" pitchFamily="34" charset="0"/>
                <a:cs typeface="Verdana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800" baseline="15000" dirty="0" smtClean="0">
                <a:solidFill>
                  <a:prstClr val="white"/>
                </a:solidFill>
                <a:ea typeface="Verdana" pitchFamily="34" charset="0"/>
                <a:cs typeface="Verdana" pitchFamily="34" charset="0"/>
              </a:endParaRPr>
            </a:p>
            <a:p>
              <a:pPr fontAlgn="base">
                <a:spcAft>
                  <a:spcPct val="0"/>
                </a:spcAft>
              </a:pPr>
              <a:endParaRPr lang="en-GB" sz="280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6" name="Rektangel 15"/>
            <p:cNvSpPr/>
            <p:nvPr/>
          </p:nvSpPr>
          <p:spPr>
            <a:xfrm>
              <a:off x="1346819" y="4509120"/>
              <a:ext cx="2698779" cy="21236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6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0000" endA="300" endPos="50000" dist="29997" dir="5400000" sy="-100000" algn="bl" rotWithShape="0"/>
                  </a:effectLst>
                  <a:ea typeface="Verdana" pitchFamily="34" charset="0"/>
                  <a:cs typeface="Verdana" pitchFamily="34" charset="0"/>
                </a:rPr>
                <a:t>Daily</a:t>
              </a:r>
              <a:r>
                <a:rPr lang="en-US" sz="6600" b="1" dirty="0" smtClean="0">
                  <a:solidFill>
                    <a:prstClr val="white"/>
                  </a:solidFill>
                  <a:effectLst>
                    <a:reflection blurRad="6350" stA="50000" endA="300" endPos="50000" dist="29997" dir="5400000" sy="-100000" algn="bl" rotWithShape="0"/>
                  </a:effectLst>
                  <a:ea typeface="Verdana" pitchFamily="34" charset="0"/>
                  <a:cs typeface="Verdana" pitchFamily="34" charset="0"/>
                </a:rPr>
                <a:t/>
              </a:r>
              <a:br>
                <a:rPr lang="en-US" sz="6600" b="1" dirty="0" smtClean="0">
                  <a:solidFill>
                    <a:prstClr val="white"/>
                  </a:solidFill>
                  <a:effectLst>
                    <a:reflection blurRad="6350" stA="50000" endA="300" endPos="50000" dist="29997" dir="5400000" sy="-100000" algn="bl" rotWithShape="0"/>
                  </a:effectLst>
                  <a:ea typeface="Verdana" pitchFamily="34" charset="0"/>
                  <a:cs typeface="Verdana" pitchFamily="34" charset="0"/>
                </a:rPr>
              </a:br>
              <a:r>
                <a:rPr lang="en-US" sz="6600" b="1" dirty="0" smtClean="0">
                  <a:solidFill>
                    <a:prstClr val="white"/>
                  </a:solidFill>
                  <a:effectLst>
                    <a:reflection blurRad="6350" stA="50000" endA="300" endPos="50000" dist="29997" dir="5400000" sy="-100000" algn="bl" rotWithShape="0"/>
                  </a:effectLst>
                  <a:ea typeface="Verdana" pitchFamily="34" charset="0"/>
                  <a:cs typeface="Verdana" pitchFamily="34" charset="0"/>
                </a:rPr>
                <a:t>reach</a:t>
              </a:r>
              <a:endParaRPr lang="en-US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0" name="Tittel 1"/>
          <p:cNvSpPr txBox="1">
            <a:spLocks/>
          </p:cNvSpPr>
          <p:nvPr/>
        </p:nvSpPr>
        <p:spPr>
          <a:xfrm>
            <a:off x="285750" y="92906"/>
            <a:ext cx="8569325" cy="10318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fontAlgn="base">
              <a:spcAft>
                <a:spcPct val="0"/>
              </a:spcAft>
            </a:pPr>
            <a:r>
              <a:rPr lang="en-US" sz="3600" b="1" dirty="0" smtClean="0">
                <a:solidFill>
                  <a:srgbClr val="D7B446"/>
                </a:solidFill>
                <a:ea typeface="Verdana" pitchFamily="34" charset="0"/>
                <a:cs typeface="Verdana" pitchFamily="34" charset="0"/>
              </a:rPr>
              <a:t>#LookToNorway: Digital leader</a:t>
            </a:r>
            <a:endParaRPr lang="en-US" sz="2800" b="1" dirty="0">
              <a:solidFill>
                <a:srgbClr val="D7B446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22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1971778"/>
            <a:ext cx="9242854" cy="3077766"/>
          </a:xfrm>
        </p:spPr>
        <p:txBody>
          <a:bodyPr/>
          <a:lstStyle/>
          <a:p>
            <a:pPr algn="ctr"/>
            <a:r>
              <a:rPr lang="en-US" sz="3600" dirty="0" smtClean="0">
                <a:latin typeface="+mn-lt"/>
              </a:rPr>
              <a:t/>
            </a:r>
            <a:br>
              <a:rPr lang="en-US" sz="3600" dirty="0" smtClean="0">
                <a:latin typeface="+mn-lt"/>
              </a:rPr>
            </a:br>
            <a:r>
              <a:rPr lang="en-GB" sz="3200" dirty="0">
                <a:latin typeface="Verdana"/>
              </a:rPr>
              <a:t>Knut-Arne Futsæter </a:t>
            </a:r>
            <a:r>
              <a:rPr lang="en-GB" sz="3200" dirty="0" smtClean="0">
                <a:latin typeface="Verdana"/>
              </a:rPr>
              <a:t>Kantar TNS</a:t>
            </a:r>
            <a:r>
              <a:rPr lang="en-US" sz="3600" dirty="0">
                <a:latin typeface="+mn-lt"/>
              </a:rPr>
              <a:t/>
            </a:r>
            <a:br>
              <a:rPr lang="en-US" sz="3600" dirty="0">
                <a:latin typeface="+mn-lt"/>
              </a:rPr>
            </a:br>
            <a:r>
              <a:rPr lang="en-US" sz="1800" dirty="0" smtClean="0">
                <a:latin typeface="+mn-lt"/>
                <a:hlinkClick r:id="rId2"/>
              </a:rPr>
              <a:t>http</a:t>
            </a:r>
            <a:r>
              <a:rPr lang="en-US" sz="1800" dirty="0">
                <a:latin typeface="+mn-lt"/>
                <a:hlinkClick r:id="rId2"/>
              </a:rPr>
              <a:t>://</a:t>
            </a:r>
            <a:r>
              <a:rPr lang="en-US" sz="1800" dirty="0" smtClean="0">
                <a:latin typeface="+mn-lt"/>
                <a:hlinkClick r:id="rId2"/>
              </a:rPr>
              <a:t>www.tns-gallup.no/medier</a:t>
            </a:r>
            <a:r>
              <a:rPr lang="en-US" sz="1800" dirty="0" smtClean="0">
                <a:latin typeface="+mn-lt"/>
              </a:rPr>
              <a:t/>
            </a:r>
            <a:br>
              <a:rPr lang="en-US" sz="1800" dirty="0" smtClean="0">
                <a:latin typeface="+mn-lt"/>
              </a:rPr>
            </a:br>
            <a:r>
              <a:rPr lang="en-US" sz="3600" dirty="0">
                <a:solidFill>
                  <a:schemeClr val="accent5"/>
                </a:solidFill>
              </a:rPr>
              <a:t>@Futsaeter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>
                <a:latin typeface="+mn-lt"/>
              </a:rPr>
              <a:t/>
            </a:r>
            <a:br>
              <a:rPr lang="en-US" sz="3600" dirty="0" smtClean="0">
                <a:latin typeface="+mn-lt"/>
              </a:rPr>
            </a:br>
            <a:r>
              <a:rPr lang="en-US" sz="2400" dirty="0"/>
              <a:t/>
            </a:r>
            <a:br>
              <a:rPr lang="en-US" sz="2400" dirty="0"/>
            </a:br>
            <a:endParaRPr lang="en-AU" sz="36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988" y="3719200"/>
            <a:ext cx="1639879" cy="133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69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0"/>
            <a:ext cx="9144000" cy="117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GB" sz="2800" b="1" dirty="0" smtClean="0">
                <a:solidFill>
                  <a:srgbClr val="000000"/>
                </a:solidFill>
              </a:rPr>
              <a:t>TV, newspaper and magazines </a:t>
            </a:r>
            <a:r>
              <a:rPr lang="en-GB" sz="2800" b="1" i="1" dirty="0" smtClean="0">
                <a:solidFill>
                  <a:srgbClr val="000000"/>
                </a:solidFill>
              </a:rPr>
              <a:t>are declining</a:t>
            </a:r>
          </a:p>
          <a:p>
            <a:pPr algn="ctr" defTabSz="762000"/>
            <a:r>
              <a:rPr lang="en-GB" sz="2800" b="1" i="1" dirty="0" smtClean="0">
                <a:solidFill>
                  <a:srgbClr val="000000"/>
                </a:solidFill>
              </a:rPr>
              <a:t>20 years with </a:t>
            </a:r>
            <a:r>
              <a:rPr lang="en-GB" sz="2800" b="1" i="1" dirty="0" smtClean="0">
                <a:solidFill>
                  <a:srgbClr val="D7B446"/>
                </a:solidFill>
              </a:rPr>
              <a:t>stability</a:t>
            </a:r>
            <a:r>
              <a:rPr lang="en-GB" sz="2800" b="1" i="1" dirty="0" smtClean="0">
                <a:solidFill>
                  <a:srgbClr val="000000"/>
                </a:solidFill>
              </a:rPr>
              <a:t> for radio</a:t>
            </a:r>
            <a:endParaRPr lang="en-GB" sz="2800" b="1" i="1" dirty="0">
              <a:solidFill>
                <a:srgbClr val="000000"/>
              </a:solidFill>
            </a:endParaRPr>
          </a:p>
        </p:txBody>
      </p:sp>
      <p:graphicFrame>
        <p:nvGraphicFramePr>
          <p:cNvPr id="19" name="Objek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4293770"/>
              </p:ext>
            </p:extLst>
          </p:nvPr>
        </p:nvGraphicFramePr>
        <p:xfrm>
          <a:off x="0" y="808038"/>
          <a:ext cx="8929688" cy="5405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" name="Picture 2" descr="N:\INTRANETT\Støtteverktøy, maler og hjelpemidler\SlickSlides4\ICONS\Technology\Phone1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479" y="4404288"/>
            <a:ext cx="369462" cy="7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161" y="4112411"/>
            <a:ext cx="653059" cy="653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kstSylinder 9"/>
          <p:cNvSpPr txBox="1"/>
          <p:nvPr/>
        </p:nvSpPr>
        <p:spPr>
          <a:xfrm>
            <a:off x="426205" y="4677665"/>
            <a:ext cx="9589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Percent</a:t>
            </a: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2000582" y="6343623"/>
            <a:ext cx="6270839" cy="55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defTabSz="762000"/>
            <a:r>
              <a:rPr lang="en-GB" sz="1000" b="0" u="sng" dirty="0" smtClean="0">
                <a:solidFill>
                  <a:schemeClr val="bg1">
                    <a:lumMod val="50000"/>
                  </a:schemeClr>
                </a:solidFill>
              </a:rPr>
              <a:t>Source:</a:t>
            </a:r>
            <a:r>
              <a:rPr lang="en-GB" sz="1000" b="0" dirty="0" smtClean="0">
                <a:solidFill>
                  <a:schemeClr val="bg1">
                    <a:lumMod val="50000"/>
                  </a:schemeClr>
                </a:solidFill>
              </a:rPr>
              <a:t>  Daily reach 1961-2015. Figures from Consumer &amp; Media from</a:t>
            </a:r>
            <a:r>
              <a:rPr lang="en-GB" sz="1000" b="0" i="1" dirty="0" smtClean="0">
                <a:solidFill>
                  <a:schemeClr val="bg1">
                    <a:lumMod val="50000"/>
                  </a:schemeClr>
                </a:solidFill>
              </a:rPr>
              <a:t> 1994. </a:t>
            </a:r>
          </a:p>
          <a:p>
            <a:pPr defTabSz="762000"/>
            <a:r>
              <a:rPr lang="en-GB" sz="1000" b="0" i="1" dirty="0" smtClean="0">
                <a:solidFill>
                  <a:schemeClr val="bg1">
                    <a:lumMod val="50000"/>
                  </a:schemeClr>
                </a:solidFill>
              </a:rPr>
              <a:t>              Flerkanalsamfunnet</a:t>
            </a:r>
            <a:r>
              <a:rPr lang="en-GB" sz="1000" b="0" dirty="0" smtClean="0">
                <a:solidFill>
                  <a:schemeClr val="bg1">
                    <a:lumMod val="50000"/>
                  </a:schemeClr>
                </a:solidFill>
              </a:rPr>
              <a:t> (Lundby &amp; Futsæter, 1993)</a:t>
            </a:r>
          </a:p>
          <a:p>
            <a:pPr defTabSz="762000"/>
            <a:r>
              <a:rPr lang="en-GB" sz="1000" b="0" i="1" dirty="0" smtClean="0">
                <a:solidFill>
                  <a:schemeClr val="bg1">
                    <a:lumMod val="50000"/>
                  </a:schemeClr>
                </a:solidFill>
              </a:rPr>
              <a:t>              fragmentering av medielandskapet og oppsplitting av publikum</a:t>
            </a:r>
            <a:r>
              <a:rPr lang="en-GB" sz="1000" b="0" dirty="0" smtClean="0">
                <a:solidFill>
                  <a:schemeClr val="bg1">
                    <a:lumMod val="50000"/>
                  </a:schemeClr>
                </a:solidFill>
              </a:rPr>
              <a:t> (Futsæter 1998).         </a:t>
            </a:r>
            <a:endParaRPr lang="en-GB" sz="10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kstSylinder 1"/>
          <p:cNvSpPr txBox="1"/>
          <p:nvPr/>
        </p:nvSpPr>
        <p:spPr>
          <a:xfrm>
            <a:off x="650789" y="5265731"/>
            <a:ext cx="8192662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0" dirty="0" smtClean="0"/>
              <a:t>TV      Cassette      Walkman  Com.TV  CD                     mp3                                        Spotify Podcast      </a:t>
            </a:r>
            <a:endParaRPr lang="en-GB" sz="1400" b="0" dirty="0"/>
          </a:p>
        </p:txBody>
      </p:sp>
    </p:spTree>
    <p:extLst>
      <p:ext uri="{BB962C8B-B14F-4D97-AF65-F5344CB8AC3E}">
        <p14:creationId xmlns:p14="http://schemas.microsoft.com/office/powerpoint/2010/main" val="218787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0" y="116634"/>
            <a:ext cx="9143999" cy="11057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/>
              <a:t>Internationalization &amp; fragmentation</a:t>
            </a:r>
            <a:endParaRPr lang="en-GB" dirty="0"/>
          </a:p>
        </p:txBody>
      </p:sp>
      <p:sp>
        <p:nvSpPr>
          <p:cNvPr id="7" name="Plassholder for innhold 3"/>
          <p:cNvSpPr txBox="1">
            <a:spLocks/>
          </p:cNvSpPr>
          <p:nvPr/>
        </p:nvSpPr>
        <p:spPr>
          <a:xfrm>
            <a:off x="170720" y="901600"/>
            <a:ext cx="8867192" cy="5191696"/>
          </a:xfrm>
          <a:prstGeom prst="rect">
            <a:avLst/>
          </a:prstGeom>
        </p:spPr>
        <p:txBody>
          <a:bodyPr/>
          <a:lstStyle>
            <a:lvl1pPr marL="342000" indent="-342000" algn="l" defTabSz="914400" rtl="0" eaLnBrk="1" latinLnBrk="0" hangingPunct="1">
              <a:spcBef>
                <a:spcPts val="1320"/>
              </a:spcBef>
              <a:buFont typeface="Wingdings" pitchFamily="2" charset="2"/>
              <a:buChar char=""/>
              <a:defRPr lang="en-US" sz="2000" b="0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1600" indent="-284400" algn="l" defTabSz="914400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"/>
              <a:defRPr sz="1800" b="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4800" indent="-2304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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4400" indent="-230400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n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1944000" indent="-230400" algn="l" defTabSz="914400" rtl="0" eaLnBrk="1" latinLnBrk="0" hangingPunct="1">
              <a:spcBef>
                <a:spcPts val="336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Font typeface="Wingdings" pitchFamily="2" charset="2"/>
              <a:buChar char="n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§"/>
            </a:pPr>
            <a:r>
              <a:rPr lang="en-GB" sz="1800" b="1" dirty="0" smtClean="0">
                <a:solidFill>
                  <a:srgbClr val="000000"/>
                </a:solidFill>
              </a:rPr>
              <a:t>Consumption of Norwegian editorial content for TV</a:t>
            </a:r>
            <a:r>
              <a:rPr lang="en-GB" sz="1800" b="1" dirty="0">
                <a:solidFill>
                  <a:srgbClr val="000000"/>
                </a:solidFill>
              </a:rPr>
              <a:t>, newspaper and magazines </a:t>
            </a:r>
            <a:r>
              <a:rPr lang="en-GB" sz="1800" b="1" dirty="0" smtClean="0">
                <a:solidFill>
                  <a:srgbClr val="000000"/>
                </a:solidFill>
              </a:rPr>
              <a:t>is </a:t>
            </a:r>
            <a:r>
              <a:rPr lang="en-GB" sz="1800" b="1" i="1" dirty="0">
                <a:solidFill>
                  <a:srgbClr val="00AEC3"/>
                </a:solidFill>
              </a:rPr>
              <a:t>declining</a:t>
            </a:r>
          </a:p>
          <a:p>
            <a:pPr algn="just">
              <a:buFont typeface="Wingdings" pitchFamily="2" charset="2"/>
              <a:buChar char="§"/>
            </a:pPr>
            <a:r>
              <a:rPr lang="en-GB" sz="1800" b="1" dirty="0" smtClean="0"/>
              <a:t>Internationalization </a:t>
            </a:r>
            <a:r>
              <a:rPr lang="en-GB" sz="1800" b="1" dirty="0"/>
              <a:t>of the media content</a:t>
            </a:r>
          </a:p>
          <a:p>
            <a:pPr algn="just">
              <a:buFont typeface="Wingdings" pitchFamily="2" charset="2"/>
              <a:buChar char="§"/>
            </a:pPr>
            <a:r>
              <a:rPr lang="en-GB" sz="1800" b="1" dirty="0"/>
              <a:t>More </a:t>
            </a:r>
            <a:r>
              <a:rPr lang="en-GB" sz="1800" b="1" i="1" dirty="0">
                <a:solidFill>
                  <a:srgbClr val="00AEC3"/>
                </a:solidFill>
              </a:rPr>
              <a:t>devices</a:t>
            </a:r>
            <a:r>
              <a:rPr lang="en-GB" sz="1800" b="1" dirty="0"/>
              <a:t>, more </a:t>
            </a:r>
            <a:r>
              <a:rPr lang="en-GB" sz="1800" b="1" i="1" dirty="0">
                <a:solidFill>
                  <a:srgbClr val="00AEC3"/>
                </a:solidFill>
              </a:rPr>
              <a:t>media</a:t>
            </a:r>
            <a:r>
              <a:rPr lang="en-GB" sz="1800" b="1" dirty="0"/>
              <a:t>, more </a:t>
            </a:r>
            <a:r>
              <a:rPr lang="en-GB" sz="1800" b="1" i="1" dirty="0">
                <a:solidFill>
                  <a:srgbClr val="00AEC3"/>
                </a:solidFill>
              </a:rPr>
              <a:t>content</a:t>
            </a:r>
            <a:r>
              <a:rPr lang="en-GB" sz="1800" b="1" dirty="0"/>
              <a:t>, more User Created Content (</a:t>
            </a:r>
            <a:r>
              <a:rPr lang="en-GB" sz="1800" b="1" i="1" dirty="0">
                <a:solidFill>
                  <a:srgbClr val="00AEC3"/>
                </a:solidFill>
              </a:rPr>
              <a:t>UCC</a:t>
            </a:r>
            <a:r>
              <a:rPr lang="en-GB" sz="1800" b="1" dirty="0"/>
              <a:t>) </a:t>
            </a:r>
          </a:p>
          <a:p>
            <a:pPr marL="0" indent="0" algn="just">
              <a:buFont typeface="Wingdings" pitchFamily="2" charset="2"/>
              <a:buNone/>
            </a:pPr>
            <a:r>
              <a:rPr lang="en-GB" sz="1800" b="1" dirty="0">
                <a:sym typeface="Wingdings" panose="05000000000000000000" pitchFamily="2" charset="2"/>
              </a:rPr>
              <a:t>	 </a:t>
            </a:r>
            <a:r>
              <a:rPr lang="en-GB" sz="1800" b="1" i="1" dirty="0">
                <a:solidFill>
                  <a:srgbClr val="00AEC3"/>
                </a:solidFill>
              </a:rPr>
              <a:t>fragmentation</a:t>
            </a:r>
            <a:r>
              <a:rPr lang="en-GB" sz="1800" b="1" dirty="0">
                <a:solidFill>
                  <a:srgbClr val="00AEC3"/>
                </a:solidFill>
              </a:rPr>
              <a:t> </a:t>
            </a:r>
            <a:r>
              <a:rPr lang="en-GB" sz="1800" b="1" dirty="0"/>
              <a:t>of the media </a:t>
            </a:r>
            <a:r>
              <a:rPr lang="en-GB" sz="1800" b="1" dirty="0" smtClean="0"/>
              <a:t>use </a:t>
            </a:r>
            <a:r>
              <a:rPr lang="en-GB" sz="1800" b="1" dirty="0">
                <a:sym typeface="Wingdings" panose="05000000000000000000" pitchFamily="2" charset="2"/>
              </a:rPr>
              <a:t></a:t>
            </a:r>
            <a:r>
              <a:rPr lang="en-GB" sz="1800" b="1" dirty="0"/>
              <a:t> </a:t>
            </a:r>
            <a:r>
              <a:rPr lang="en-GB" sz="1800" b="1" i="1" dirty="0">
                <a:solidFill>
                  <a:srgbClr val="00AEC3"/>
                </a:solidFill>
              </a:rPr>
              <a:t>smaller audiences </a:t>
            </a:r>
          </a:p>
          <a:p>
            <a:pPr algn="just">
              <a:buFont typeface="Wingdings" pitchFamily="2" charset="2"/>
              <a:buChar char="§"/>
            </a:pPr>
            <a:r>
              <a:rPr lang="en-GB" sz="1800" b="1" dirty="0"/>
              <a:t>Different devices and media content satisfies different needs on different </a:t>
            </a:r>
            <a:r>
              <a:rPr lang="en-GB" sz="1800" b="1" i="1" dirty="0">
                <a:solidFill>
                  <a:srgbClr val="00AEC3"/>
                </a:solidFill>
              </a:rPr>
              <a:t>time</a:t>
            </a:r>
            <a:r>
              <a:rPr lang="en-GB" sz="1800" b="1" dirty="0"/>
              <a:t>, </a:t>
            </a:r>
            <a:r>
              <a:rPr lang="en-GB" sz="1800" b="1" i="1" dirty="0">
                <a:solidFill>
                  <a:srgbClr val="00AEC3"/>
                </a:solidFill>
              </a:rPr>
              <a:t>places</a:t>
            </a:r>
            <a:r>
              <a:rPr lang="en-GB" sz="1800" b="1" dirty="0">
                <a:solidFill>
                  <a:srgbClr val="00AEC3"/>
                </a:solidFill>
              </a:rPr>
              <a:t> </a:t>
            </a:r>
            <a:r>
              <a:rPr lang="en-GB" sz="1800" b="1" dirty="0"/>
              <a:t>and in different </a:t>
            </a:r>
            <a:r>
              <a:rPr lang="en-GB" sz="1800" b="1" i="1" dirty="0">
                <a:solidFill>
                  <a:srgbClr val="00AEC3"/>
                </a:solidFill>
              </a:rPr>
              <a:t>situations</a:t>
            </a:r>
          </a:p>
          <a:p>
            <a:pPr algn="just">
              <a:buFont typeface="Wingdings" pitchFamily="2" charset="2"/>
              <a:buChar char="§"/>
            </a:pPr>
            <a:endParaRPr lang="en-GB" sz="1800" b="1" dirty="0"/>
          </a:p>
          <a:p>
            <a:pPr algn="just">
              <a:buFont typeface="Wingdings" pitchFamily="2" charset="2"/>
              <a:buChar char="§"/>
            </a:pPr>
            <a:r>
              <a:rPr lang="en-GB" sz="1600" b="1" i="1" dirty="0">
                <a:solidFill>
                  <a:srgbClr val="00AEC3"/>
                </a:solidFill>
              </a:rPr>
              <a:t>International companies </a:t>
            </a:r>
            <a:r>
              <a:rPr lang="en-GB" sz="1600" b="1" dirty="0">
                <a:solidFill>
                  <a:prstClr val="black"/>
                </a:solidFill>
              </a:rPr>
              <a:t>like Facebook, YouTube and Netflix are for the first time challenging the </a:t>
            </a:r>
            <a:r>
              <a:rPr lang="en-GB" sz="1600" b="1" i="1" dirty="0">
                <a:solidFill>
                  <a:srgbClr val="00AEC3"/>
                </a:solidFill>
              </a:rPr>
              <a:t>Norwegian media industry </a:t>
            </a:r>
            <a:r>
              <a:rPr lang="en-GB" sz="1600" b="1" dirty="0">
                <a:solidFill>
                  <a:prstClr val="black"/>
                </a:solidFill>
              </a:rPr>
              <a:t>and are changing the </a:t>
            </a:r>
            <a:r>
              <a:rPr lang="en-GB" sz="1600" b="1" i="1" dirty="0">
                <a:solidFill>
                  <a:srgbClr val="00AEC3"/>
                </a:solidFill>
              </a:rPr>
              <a:t>usage patterns</a:t>
            </a:r>
          </a:p>
          <a:p>
            <a:pPr algn="just">
              <a:buFont typeface="Wingdings" pitchFamily="2" charset="2"/>
              <a:buChar char="§"/>
            </a:pPr>
            <a:r>
              <a:rPr lang="en-GB" sz="16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The </a:t>
            </a:r>
            <a:r>
              <a:rPr lang="en-GB" sz="1600" b="1" dirty="0">
                <a:solidFill>
                  <a:prstClr val="black"/>
                </a:solidFill>
                <a:sym typeface="Wingdings" panose="05000000000000000000" pitchFamily="2" charset="2"/>
              </a:rPr>
              <a:t>Norwegian </a:t>
            </a:r>
            <a:r>
              <a:rPr lang="en-GB" sz="1600" b="1" i="1" dirty="0">
                <a:solidFill>
                  <a:srgbClr val="00AEC3"/>
                </a:solidFill>
                <a:sym typeface="Wingdings" panose="05000000000000000000" pitchFamily="2" charset="2"/>
              </a:rPr>
              <a:t>language</a:t>
            </a:r>
            <a:r>
              <a:rPr lang="en-GB" sz="1600" b="1" dirty="0">
                <a:solidFill>
                  <a:prstClr val="black"/>
                </a:solidFill>
                <a:sym typeface="Wingdings" panose="05000000000000000000" pitchFamily="2" charset="2"/>
              </a:rPr>
              <a:t>, </a:t>
            </a:r>
            <a:r>
              <a:rPr lang="en-GB" sz="1600" b="1" i="1" dirty="0">
                <a:solidFill>
                  <a:srgbClr val="00AEC3"/>
                </a:solidFill>
                <a:sym typeface="Wingdings" panose="05000000000000000000" pitchFamily="2" charset="2"/>
              </a:rPr>
              <a:t>identity</a:t>
            </a:r>
            <a:r>
              <a:rPr lang="en-GB" sz="1600" b="1" dirty="0">
                <a:solidFill>
                  <a:srgbClr val="00AEC3"/>
                </a:solidFill>
                <a:sym typeface="Wingdings" panose="05000000000000000000" pitchFamily="2" charset="2"/>
              </a:rPr>
              <a:t> </a:t>
            </a:r>
            <a:r>
              <a:rPr lang="en-GB" sz="1600" b="1" dirty="0">
                <a:solidFill>
                  <a:prstClr val="black"/>
                </a:solidFill>
                <a:sym typeface="Wingdings" panose="05000000000000000000" pitchFamily="2" charset="2"/>
              </a:rPr>
              <a:t>and </a:t>
            </a:r>
            <a:r>
              <a:rPr lang="en-GB" sz="1600" b="1" i="1" dirty="0">
                <a:solidFill>
                  <a:srgbClr val="00AEC3"/>
                </a:solidFill>
                <a:sym typeface="Wingdings" panose="05000000000000000000" pitchFamily="2" charset="2"/>
              </a:rPr>
              <a:t>culture</a:t>
            </a:r>
            <a:r>
              <a:rPr lang="en-GB" sz="1600" b="1" dirty="0">
                <a:solidFill>
                  <a:srgbClr val="00AEC3"/>
                </a:solidFill>
                <a:sym typeface="Wingdings" panose="05000000000000000000" pitchFamily="2" charset="2"/>
              </a:rPr>
              <a:t> </a:t>
            </a:r>
            <a:r>
              <a:rPr lang="en-GB" sz="1600" b="1" dirty="0">
                <a:solidFill>
                  <a:prstClr val="black"/>
                </a:solidFill>
                <a:sym typeface="Wingdings" panose="05000000000000000000" pitchFamily="2" charset="2"/>
              </a:rPr>
              <a:t>is being challenged</a:t>
            </a:r>
          </a:p>
          <a:p>
            <a:pPr algn="just">
              <a:buFont typeface="Wingdings" pitchFamily="2" charset="2"/>
              <a:buChar char="§"/>
            </a:pPr>
            <a:r>
              <a:rPr lang="en-GB" sz="1600" b="1" i="1" dirty="0">
                <a:solidFill>
                  <a:srgbClr val="00AEC3"/>
                </a:solidFill>
              </a:rPr>
              <a:t>Common spaces </a:t>
            </a:r>
            <a:r>
              <a:rPr lang="en-GB" sz="1600" b="1" dirty="0">
                <a:solidFill>
                  <a:prstClr val="black"/>
                </a:solidFill>
              </a:rPr>
              <a:t>for experiences, entertainment, public discussions are under pressure</a:t>
            </a:r>
            <a:endParaRPr lang="en-GB" sz="1600" b="1" dirty="0"/>
          </a:p>
        </p:txBody>
      </p:sp>
      <p:sp>
        <p:nvSpPr>
          <p:cNvPr id="8" name="Pil ned 4"/>
          <p:cNvSpPr/>
          <p:nvPr/>
        </p:nvSpPr>
        <p:spPr>
          <a:xfrm>
            <a:off x="808098" y="3665515"/>
            <a:ext cx="413886" cy="404261"/>
          </a:xfrm>
          <a:prstGeom prst="downArrow">
            <a:avLst/>
          </a:prstGeom>
          <a:solidFill>
            <a:srgbClr val="E6304B"/>
          </a:solidFill>
          <a:ln>
            <a:solidFill>
              <a:srgbClr val="E630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b="1" dirty="0">
              <a:solidFill>
                <a:prstClr val="white"/>
              </a:solidFill>
            </a:endParaRPr>
          </a:p>
        </p:txBody>
      </p:sp>
      <p:sp>
        <p:nvSpPr>
          <p:cNvPr id="9" name="TekstSylinder 5"/>
          <p:cNvSpPr txBox="1"/>
          <p:nvPr/>
        </p:nvSpPr>
        <p:spPr>
          <a:xfrm rot="1381006">
            <a:off x="6453990" y="4713784"/>
            <a:ext cx="239681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 smtClean="0">
                <a:solidFill>
                  <a:srgbClr val="D7B446"/>
                </a:solidFill>
              </a:rPr>
              <a:t>Radio</a:t>
            </a:r>
            <a:endParaRPr lang="en-GB" sz="6600" dirty="0">
              <a:solidFill>
                <a:srgbClr val="D7B4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18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>
                <a:latin typeface="+mj-lt"/>
              </a:rPr>
              <a:pPr/>
              <a:t>5</a:t>
            </a:fld>
            <a:endParaRPr lang="en-GB" dirty="0">
              <a:latin typeface="+mj-lt"/>
            </a:endParaRPr>
          </a:p>
        </p:txBody>
      </p:sp>
      <p:sp>
        <p:nvSpPr>
          <p:cNvPr id="7" name="Tittel 1"/>
          <p:cNvSpPr txBox="1">
            <a:spLocks/>
          </p:cNvSpPr>
          <p:nvPr/>
        </p:nvSpPr>
        <p:spPr>
          <a:xfrm>
            <a:off x="285751" y="1"/>
            <a:ext cx="8569324" cy="10318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b="1" dirty="0" smtClean="0"/>
              <a:t>Daily viewing time for TV 1983 -2015:</a:t>
            </a:r>
          </a:p>
          <a:p>
            <a:pPr algn="ctr" fontAlgn="auto">
              <a:spcAft>
                <a:spcPts val="0"/>
              </a:spcAft>
            </a:pPr>
            <a:r>
              <a:rPr lang="en-GB" b="1" dirty="0" smtClean="0"/>
              <a:t>Peaks in </a:t>
            </a:r>
            <a:r>
              <a:rPr lang="en-GB" b="1" i="1" dirty="0" smtClean="0">
                <a:solidFill>
                  <a:srgbClr val="D7B446"/>
                </a:solidFill>
              </a:rPr>
              <a:t>2009</a:t>
            </a:r>
            <a:r>
              <a:rPr lang="en-GB" b="1" dirty="0" smtClean="0"/>
              <a:t> when Norway was digitalized</a:t>
            </a:r>
          </a:p>
          <a:p>
            <a:pPr algn="ctr" fontAlgn="auto">
              <a:spcAft>
                <a:spcPts val="0"/>
              </a:spcAft>
            </a:pPr>
            <a:endParaRPr lang="en-GB" b="1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956142" y="6423669"/>
            <a:ext cx="6048672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defTabSz="762000">
              <a:defRPr/>
            </a:pPr>
            <a:r>
              <a:rPr lang="en-GB" sz="1000" b="0" u="sng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Source</a:t>
            </a:r>
            <a:r>
              <a:rPr lang="en-GB" sz="1000" b="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: </a:t>
            </a:r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Norwegian TV-meter panel</a:t>
            </a:r>
            <a:r>
              <a:rPr lang="en-GB" sz="1000" b="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. Kantar TNS.</a:t>
            </a:r>
            <a:endParaRPr lang="en-GB" sz="1000" b="0" dirty="0">
              <a:solidFill>
                <a:schemeClr val="bg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2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53915"/>
              </p:ext>
            </p:extLst>
          </p:nvPr>
        </p:nvGraphicFramePr>
        <p:xfrm>
          <a:off x="25400" y="949325"/>
          <a:ext cx="9034463" cy="5122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Ellipse 6"/>
          <p:cNvSpPr/>
          <p:nvPr/>
        </p:nvSpPr>
        <p:spPr>
          <a:xfrm>
            <a:off x="6501126" y="920865"/>
            <a:ext cx="539552" cy="366011"/>
          </a:xfrm>
          <a:prstGeom prst="ellipse">
            <a:avLst/>
          </a:prstGeom>
          <a:noFill/>
          <a:ln w="38100">
            <a:solidFill>
              <a:srgbClr val="D7B4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b-NO" sz="1300" b="0" dirty="0" smtClean="0">
              <a:latin typeface="+mj-lt"/>
            </a:endParaRPr>
          </a:p>
        </p:txBody>
      </p:sp>
      <p:sp>
        <p:nvSpPr>
          <p:cNvPr id="11" name="TekstSylinder 7"/>
          <p:cNvSpPr txBox="1"/>
          <p:nvPr/>
        </p:nvSpPr>
        <p:spPr>
          <a:xfrm>
            <a:off x="3203848" y="2752186"/>
            <a:ext cx="3297278" cy="523220"/>
          </a:xfrm>
          <a:prstGeom prst="rect">
            <a:avLst/>
          </a:prstGeom>
          <a:noFill/>
          <a:ln>
            <a:solidFill>
              <a:srgbClr val="797979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0" i="1" u="sng" dirty="0">
                <a:solidFill>
                  <a:srgbClr val="797979"/>
                </a:solidFill>
                <a:latin typeface="+mj-lt"/>
              </a:rPr>
              <a:t>2014</a:t>
            </a:r>
            <a:r>
              <a:rPr lang="en-US" sz="1400" b="0" i="1" dirty="0">
                <a:solidFill>
                  <a:srgbClr val="797979"/>
                </a:solidFill>
                <a:latin typeface="+mj-lt"/>
              </a:rPr>
              <a:t>: Change of </a:t>
            </a:r>
            <a:r>
              <a:rPr lang="en-US" sz="1400" b="0" i="1" dirty="0" smtClean="0">
                <a:solidFill>
                  <a:srgbClr val="797979"/>
                </a:solidFill>
                <a:latin typeface="+mj-lt"/>
              </a:rPr>
              <a:t>method, and </a:t>
            </a:r>
          </a:p>
          <a:p>
            <a:r>
              <a:rPr lang="en-US" sz="1400" b="0" i="1" dirty="0">
                <a:solidFill>
                  <a:srgbClr val="797979"/>
                </a:solidFill>
                <a:latin typeface="+mj-lt"/>
              </a:rPr>
              <a:t> </a:t>
            </a:r>
            <a:r>
              <a:rPr lang="en-US" sz="1400" b="0" i="1" dirty="0" smtClean="0">
                <a:solidFill>
                  <a:srgbClr val="797979"/>
                </a:solidFill>
                <a:latin typeface="+mj-lt"/>
              </a:rPr>
              <a:t>         World </a:t>
            </a:r>
            <a:r>
              <a:rPr lang="en-US" sz="1400" b="0" i="1" dirty="0">
                <a:solidFill>
                  <a:srgbClr val="797979"/>
                </a:solidFill>
                <a:latin typeface="+mj-lt"/>
              </a:rPr>
              <a:t>Championships </a:t>
            </a:r>
            <a:r>
              <a:rPr lang="en-US" sz="1400" b="0" i="1" dirty="0" smtClean="0">
                <a:solidFill>
                  <a:srgbClr val="797979"/>
                </a:solidFill>
                <a:latin typeface="+mj-lt"/>
              </a:rPr>
              <a:t>in Football</a:t>
            </a:r>
            <a:endParaRPr lang="nb-NO" sz="1400" b="0" i="1" dirty="0">
              <a:solidFill>
                <a:srgbClr val="797979"/>
              </a:solidFill>
              <a:latin typeface="+mj-lt"/>
            </a:endParaRPr>
          </a:p>
        </p:txBody>
      </p:sp>
      <p:sp>
        <p:nvSpPr>
          <p:cNvPr id="12" name="TekstSylinder 8"/>
          <p:cNvSpPr txBox="1"/>
          <p:nvPr/>
        </p:nvSpPr>
        <p:spPr>
          <a:xfrm>
            <a:off x="496768" y="1286876"/>
            <a:ext cx="764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b="0" dirty="0" smtClean="0">
                <a:solidFill>
                  <a:srgbClr val="797979"/>
                </a:solidFill>
                <a:latin typeface="+mj-lt"/>
              </a:rPr>
              <a:t> Minutes</a:t>
            </a:r>
            <a:endParaRPr lang="en-GB" sz="1200" b="0" dirty="0">
              <a:solidFill>
                <a:srgbClr val="79797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613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8497" y="-132"/>
            <a:ext cx="8675562" cy="885824"/>
          </a:xfrm>
        </p:spPr>
        <p:txBody>
          <a:bodyPr/>
          <a:lstStyle/>
          <a:p>
            <a:r>
              <a:rPr lang="en-GB" sz="2800" b="1" dirty="0" smtClean="0">
                <a:solidFill>
                  <a:srgbClr val="000000"/>
                </a:solidFill>
              </a:rPr>
              <a:t>Declining listening </a:t>
            </a:r>
            <a:r>
              <a:rPr lang="en-GB" sz="2800" b="1" dirty="0">
                <a:solidFill>
                  <a:srgbClr val="000000"/>
                </a:solidFill>
              </a:rPr>
              <a:t>time for </a:t>
            </a:r>
            <a:r>
              <a:rPr lang="en-GB" sz="2800" b="1" dirty="0" smtClean="0">
                <a:solidFill>
                  <a:srgbClr val="000000"/>
                </a:solidFill>
              </a:rPr>
              <a:t>radio</a:t>
            </a:r>
            <a:endParaRPr lang="nb-NO" sz="1800" b="1" dirty="0">
              <a:solidFill>
                <a:srgbClr val="000000"/>
              </a:solidFill>
            </a:endParaRP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6</a:t>
            </a:fld>
            <a:endParaRPr lang="en-AU" dirty="0"/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376023565"/>
              </p:ext>
            </p:extLst>
          </p:nvPr>
        </p:nvGraphicFramePr>
        <p:xfrm>
          <a:off x="98978" y="915859"/>
          <a:ext cx="876935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kstSylinder 7"/>
          <p:cNvSpPr txBox="1"/>
          <p:nvPr/>
        </p:nvSpPr>
        <p:spPr>
          <a:xfrm>
            <a:off x="832742" y="4401809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b="0" dirty="0" smtClean="0">
                <a:solidFill>
                  <a:srgbClr val="797979"/>
                </a:solidFill>
                <a:latin typeface="Verdana"/>
              </a:rPr>
              <a:t> Minutes</a:t>
            </a:r>
            <a:endParaRPr lang="en-GB" sz="1200" b="0" dirty="0">
              <a:solidFill>
                <a:srgbClr val="797979"/>
              </a:solidFill>
              <a:latin typeface="Verdana"/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179512" y="5725324"/>
            <a:ext cx="87849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4400860" y="2204864"/>
            <a:ext cx="2143536" cy="523220"/>
          </a:xfrm>
          <a:prstGeom prst="rect">
            <a:avLst/>
          </a:prstGeom>
          <a:noFill/>
          <a:ln>
            <a:solidFill>
              <a:srgbClr val="797979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400" b="0" dirty="0" smtClean="0">
                <a:solidFill>
                  <a:srgbClr val="797979"/>
                </a:solidFill>
              </a:rPr>
              <a:t>Change in measurement</a:t>
            </a:r>
          </a:p>
          <a:p>
            <a:pPr algn="ctr"/>
            <a:r>
              <a:rPr lang="en-GB" sz="1400" b="0" dirty="0" smtClean="0">
                <a:solidFill>
                  <a:srgbClr val="797979"/>
                </a:solidFill>
              </a:rPr>
              <a:t>01.10.12</a:t>
            </a:r>
            <a:endParaRPr lang="en-GB" sz="1400" b="0" dirty="0">
              <a:solidFill>
                <a:srgbClr val="797979"/>
              </a:solidFill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6228184" y="4017089"/>
            <a:ext cx="1978817" cy="523220"/>
          </a:xfrm>
          <a:prstGeom prst="rect">
            <a:avLst/>
          </a:prstGeom>
          <a:noFill/>
          <a:ln>
            <a:solidFill>
              <a:srgbClr val="79797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0" dirty="0" smtClean="0">
                <a:solidFill>
                  <a:srgbClr val="797979"/>
                </a:solidFill>
              </a:rPr>
              <a:t>P1+ from 02.10.13</a:t>
            </a:r>
          </a:p>
          <a:p>
            <a:pPr algn="ctr"/>
            <a:r>
              <a:rPr lang="en-GB" sz="1400" b="0" dirty="0" smtClean="0">
                <a:solidFill>
                  <a:srgbClr val="797979"/>
                </a:solidFill>
              </a:rPr>
              <a:t>NRK «other» 7 min</a:t>
            </a:r>
            <a:endParaRPr lang="en-GB" sz="1400" b="0" dirty="0">
              <a:solidFill>
                <a:srgbClr val="797979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606" y="103783"/>
            <a:ext cx="1274961" cy="1274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kstSylinder 12"/>
          <p:cNvSpPr txBox="1"/>
          <p:nvPr/>
        </p:nvSpPr>
        <p:spPr>
          <a:xfrm>
            <a:off x="1990135" y="6404066"/>
            <a:ext cx="51637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0" u="sng" dirty="0" smtClean="0">
                <a:solidFill>
                  <a:schemeClr val="bg1">
                    <a:lumMod val="50000"/>
                  </a:schemeClr>
                </a:solidFill>
              </a:rPr>
              <a:t>Source</a:t>
            </a:r>
            <a:r>
              <a:rPr lang="en-GB" sz="900" b="0" dirty="0" smtClean="0">
                <a:solidFill>
                  <a:schemeClr val="bg1">
                    <a:lumMod val="50000"/>
                  </a:schemeClr>
                </a:solidFill>
              </a:rPr>
              <a:t>: PPM from week 17 – 52 2006*.    </a:t>
            </a:r>
            <a:endParaRPr lang="en-GB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59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82378"/>
            <a:ext cx="8748464" cy="780822"/>
          </a:xfrm>
        </p:spPr>
        <p:txBody>
          <a:bodyPr/>
          <a:lstStyle/>
          <a:p>
            <a:r>
              <a:rPr lang="en-GB" sz="3200" b="1" dirty="0" smtClean="0">
                <a:solidFill>
                  <a:srgbClr val="000000"/>
                </a:solidFill>
              </a:rPr>
              <a:t>The fragmentation is on it’s way</a:t>
            </a:r>
            <a:endParaRPr lang="en-GB" sz="3200" b="1" dirty="0">
              <a:solidFill>
                <a:srgbClr val="000000"/>
              </a:solidFill>
            </a:endParaRP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7</a:t>
            </a:fld>
            <a:endParaRPr lang="en-AU" dirty="0"/>
          </a:p>
        </p:txBody>
      </p:sp>
      <p:sp>
        <p:nvSpPr>
          <p:cNvPr id="7" name="TekstSylinder 6"/>
          <p:cNvSpPr txBox="1"/>
          <p:nvPr/>
        </p:nvSpPr>
        <p:spPr>
          <a:xfrm>
            <a:off x="2494587" y="6411043"/>
            <a:ext cx="20265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b-NO" sz="900" b="0" u="sng" dirty="0" smtClean="0">
                <a:solidFill>
                  <a:srgbClr val="797979"/>
                </a:solidFill>
                <a:latin typeface="Verdana"/>
              </a:rPr>
              <a:t>Source</a:t>
            </a:r>
            <a:r>
              <a:rPr lang="nb-NO" sz="900" b="0" dirty="0" smtClean="0">
                <a:solidFill>
                  <a:srgbClr val="797979"/>
                </a:solidFill>
                <a:latin typeface="Verdana"/>
              </a:rPr>
              <a:t>: PPM. Daily reach 2016.</a:t>
            </a:r>
            <a:endParaRPr lang="nb-NO" sz="900" b="0" dirty="0">
              <a:solidFill>
                <a:srgbClr val="797979"/>
              </a:solidFill>
              <a:latin typeface="Verdana"/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7561902" y="5113050"/>
            <a:ext cx="926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b-NO" sz="1400" b="0" dirty="0" smtClean="0">
                <a:solidFill>
                  <a:srgbClr val="797979"/>
                </a:solidFill>
                <a:latin typeface="Verdana"/>
              </a:rPr>
              <a:t> Percent</a:t>
            </a:r>
            <a:endParaRPr lang="nb-NO" sz="1400" b="0" dirty="0">
              <a:solidFill>
                <a:srgbClr val="797979"/>
              </a:solidFill>
              <a:latin typeface="Verdana"/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-168442" y="5914324"/>
            <a:ext cx="9697453" cy="980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graphicFrame>
        <p:nvGraphicFramePr>
          <p:cNvPr id="5" name="Objek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0495682"/>
              </p:ext>
            </p:extLst>
          </p:nvPr>
        </p:nvGraphicFramePr>
        <p:xfrm>
          <a:off x="184364" y="927598"/>
          <a:ext cx="8842375" cy="5033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ktangel 5"/>
          <p:cNvSpPr/>
          <p:nvPr/>
        </p:nvSpPr>
        <p:spPr>
          <a:xfrm>
            <a:off x="395536" y="1815870"/>
            <a:ext cx="1222625" cy="1596404"/>
          </a:xfrm>
          <a:prstGeom prst="rect">
            <a:avLst/>
          </a:prstGeom>
          <a:noFill/>
          <a:ln w="38100">
            <a:solidFill>
              <a:srgbClr val="D7B4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300" b="0" dirty="0" smtClean="0">
              <a:solidFill>
                <a:srgbClr val="C00000"/>
              </a:solidFill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60045" y="3947532"/>
            <a:ext cx="1558116" cy="1579940"/>
          </a:xfrm>
          <a:prstGeom prst="rect">
            <a:avLst/>
          </a:prstGeom>
          <a:noFill/>
          <a:ln w="38100">
            <a:solidFill>
              <a:srgbClr val="D7B4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300" b="0" dirty="0" smtClean="0"/>
          </a:p>
        </p:txBody>
      </p:sp>
      <p:sp>
        <p:nvSpPr>
          <p:cNvPr id="13" name="TekstSylinder 12"/>
          <p:cNvSpPr txBox="1"/>
          <p:nvPr/>
        </p:nvSpPr>
        <p:spPr>
          <a:xfrm>
            <a:off x="179512" y="5920530"/>
            <a:ext cx="8683183" cy="457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5663" t="4480" r="7041" b="3703"/>
          <a:stretch/>
        </p:blipFill>
        <p:spPr>
          <a:xfrm>
            <a:off x="7625593" y="6878"/>
            <a:ext cx="1501814" cy="9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0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294469" y="1"/>
            <a:ext cx="8513776" cy="10318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 access to radio equipment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90456" y="6402851"/>
            <a:ext cx="6051036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defTabSz="762000">
              <a:defRPr/>
            </a:pPr>
            <a:r>
              <a:rPr lang="en-GB" sz="1000" b="0" u="sng" dirty="0" smtClean="0">
                <a:solidFill>
                  <a:prstClr val="white">
                    <a:lumMod val="75000"/>
                  </a:prstClr>
                </a:solidFill>
                <a:latin typeface="Verdana"/>
                <a:cs typeface="Arial" pitchFamily="34" charset="0"/>
              </a:rPr>
              <a:t>Source</a:t>
            </a:r>
            <a:r>
              <a:rPr lang="en-GB" sz="1000" b="0" dirty="0" smtClean="0">
                <a:solidFill>
                  <a:prstClr val="white">
                    <a:lumMod val="75000"/>
                  </a:prstClr>
                </a:solidFill>
                <a:latin typeface="Verdana"/>
                <a:cs typeface="Arial" pitchFamily="34" charset="0"/>
              </a:rPr>
              <a:t>: </a:t>
            </a:r>
            <a:r>
              <a:rPr lang="en-GB" sz="1000" b="1" dirty="0" smtClean="0">
                <a:solidFill>
                  <a:schemeClr val="accent4"/>
                </a:solidFill>
                <a:latin typeface="Verdana"/>
                <a:cs typeface="Arial" pitchFamily="34" charset="0"/>
              </a:rPr>
              <a:t>DRU</a:t>
            </a:r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  <a:latin typeface="Verdana"/>
                <a:cs typeface="Arial" pitchFamily="34" charset="0"/>
              </a:rPr>
              <a:t>. Kantar TNS Oct/Nov 2016. </a:t>
            </a:r>
            <a:r>
              <a:rPr lang="nb-NO" sz="1000" dirty="0" smtClean="0">
                <a:latin typeface="Verdana" panose="020B0604030504040204" pitchFamily="34" charset="0"/>
              </a:rPr>
              <a:t>Base </a:t>
            </a:r>
            <a:r>
              <a:rPr lang="nb-NO" sz="1000" dirty="0">
                <a:latin typeface="Verdana" panose="020B0604030504040204" pitchFamily="34" charset="0"/>
              </a:rPr>
              <a:t>n= </a:t>
            </a:r>
            <a:r>
              <a:rPr lang="nb-NO" sz="1000" dirty="0" smtClean="0">
                <a:latin typeface="Verdana" panose="020B0604030504040204" pitchFamily="34" charset="0"/>
              </a:rPr>
              <a:t>1404 (all)</a:t>
            </a:r>
            <a:endParaRPr lang="en-GB" sz="1000" b="0" dirty="0" smtClean="0">
              <a:solidFill>
                <a:prstClr val="white">
                  <a:lumMod val="75000"/>
                </a:prstClr>
              </a:solidFill>
              <a:latin typeface="Verdana"/>
              <a:cs typeface="Arial" pitchFamily="34" charset="0"/>
            </a:endParaRPr>
          </a:p>
          <a:p>
            <a:pPr defTabSz="762000">
              <a:defRPr/>
            </a:pPr>
            <a:r>
              <a:rPr lang="en-GB" sz="1000" dirty="0">
                <a:solidFill>
                  <a:prstClr val="white">
                    <a:lumMod val="75000"/>
                  </a:prstClr>
                </a:solidFill>
                <a:latin typeface="Verdana"/>
                <a:cs typeface="Arial" pitchFamily="34" charset="0"/>
              </a:rPr>
              <a:t> </a:t>
            </a:r>
            <a:r>
              <a:rPr lang="en-GB" sz="1000" dirty="0" smtClean="0">
                <a:solidFill>
                  <a:prstClr val="white">
                    <a:lumMod val="75000"/>
                  </a:prstClr>
                </a:solidFill>
                <a:latin typeface="Verdana"/>
                <a:cs typeface="Arial" pitchFamily="34" charset="0"/>
              </a:rPr>
              <a:t>            </a:t>
            </a:r>
            <a:endParaRPr lang="en-GB" sz="1000" b="0" dirty="0">
              <a:solidFill>
                <a:prstClr val="white">
                  <a:lumMod val="75000"/>
                </a:prstClr>
              </a:solidFill>
              <a:latin typeface="Verdana"/>
              <a:cs typeface="Arial" pitchFamily="34" charset="0"/>
            </a:endParaRPr>
          </a:p>
        </p:txBody>
      </p:sp>
      <p:sp>
        <p:nvSpPr>
          <p:cNvPr id="8" name="Rektangel 5"/>
          <p:cNvSpPr/>
          <p:nvPr/>
        </p:nvSpPr>
        <p:spPr>
          <a:xfrm>
            <a:off x="173667" y="5597132"/>
            <a:ext cx="87553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000" u="sng" dirty="0">
                <a:solidFill>
                  <a:schemeClr val="bg1">
                    <a:lumMod val="50000"/>
                  </a:schemeClr>
                </a:solidFill>
                <a:uFill>
                  <a:solidFill>
                    <a:schemeClr val="bg2"/>
                  </a:solidFill>
                </a:uFill>
              </a:rPr>
              <a:t>Spørsmål</a:t>
            </a:r>
            <a:r>
              <a:rPr lang="nb-NO" sz="1000" dirty="0">
                <a:solidFill>
                  <a:schemeClr val="bg1">
                    <a:lumMod val="50000"/>
                  </a:schemeClr>
                </a:solidFill>
                <a:uFill>
                  <a:solidFill>
                    <a:schemeClr val="bg2"/>
                  </a:solidFill>
                </a:uFill>
              </a:rPr>
              <a:t>: Når du lytter på radio/radioprogram er det mange mulige typer teknisk utstyr som kan benyttes. Hvilke typer teknisk utstyr har du eller din husstand til å høre på </a:t>
            </a:r>
            <a:r>
              <a:rPr lang="nb-NO" sz="1000" dirty="0" smtClean="0">
                <a:solidFill>
                  <a:schemeClr val="bg1">
                    <a:lumMod val="50000"/>
                  </a:schemeClr>
                </a:solidFill>
                <a:uFill>
                  <a:solidFill>
                    <a:schemeClr val="bg2"/>
                  </a:solidFill>
                </a:uFill>
              </a:rPr>
              <a:t>radio? </a:t>
            </a:r>
            <a:endParaRPr lang="nb-NO" sz="1000" dirty="0">
              <a:solidFill>
                <a:schemeClr val="bg1">
                  <a:lumMod val="50000"/>
                </a:schemeClr>
              </a:solidFill>
              <a:uFill>
                <a:solidFill>
                  <a:schemeClr val="bg2"/>
                </a:solidFill>
              </a:uFill>
            </a:endParaRPr>
          </a:p>
        </p:txBody>
      </p:sp>
      <p:graphicFrame>
        <p:nvGraphicFramePr>
          <p:cNvPr id="9" name="Plassholder for innhold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955266718"/>
              </p:ext>
            </p:extLst>
          </p:nvPr>
        </p:nvGraphicFramePr>
        <p:xfrm>
          <a:off x="0" y="914400"/>
          <a:ext cx="9086335" cy="4682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197842" y="5195161"/>
            <a:ext cx="61715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Percent</a:t>
            </a:r>
          </a:p>
        </p:txBody>
      </p:sp>
      <p:sp>
        <p:nvSpPr>
          <p:cNvPr id="10" name="Rectangle 9"/>
          <p:cNvSpPr/>
          <p:nvPr/>
        </p:nvSpPr>
        <p:spPr bwMode="ltGray">
          <a:xfrm>
            <a:off x="1912690" y="5083949"/>
            <a:ext cx="1479300" cy="237694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b-NO" sz="1200" dirty="0"/>
          </a:p>
        </p:txBody>
      </p:sp>
      <p:sp>
        <p:nvSpPr>
          <p:cNvPr id="13" name="Rectangle 12"/>
          <p:cNvSpPr/>
          <p:nvPr/>
        </p:nvSpPr>
        <p:spPr bwMode="ltGray">
          <a:xfrm>
            <a:off x="1912690" y="5310491"/>
            <a:ext cx="1475180" cy="237694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b-NO" sz="1200" dirty="0"/>
          </a:p>
        </p:txBody>
      </p:sp>
      <p:sp>
        <p:nvSpPr>
          <p:cNvPr id="14" name="Rectangle 13"/>
          <p:cNvSpPr/>
          <p:nvPr/>
        </p:nvSpPr>
        <p:spPr bwMode="ltGray">
          <a:xfrm>
            <a:off x="461319" y="2311917"/>
            <a:ext cx="2926551" cy="23769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b-NO" sz="1200" dirty="0"/>
          </a:p>
        </p:txBody>
      </p:sp>
      <p:sp>
        <p:nvSpPr>
          <p:cNvPr id="15" name="Rectangle 14"/>
          <p:cNvSpPr/>
          <p:nvPr/>
        </p:nvSpPr>
        <p:spPr bwMode="ltGray">
          <a:xfrm>
            <a:off x="741405" y="2875806"/>
            <a:ext cx="2646465" cy="237694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b-NO" sz="1200" dirty="0"/>
          </a:p>
        </p:txBody>
      </p:sp>
      <p:sp>
        <p:nvSpPr>
          <p:cNvPr id="16" name="Rectangle 15"/>
          <p:cNvSpPr/>
          <p:nvPr/>
        </p:nvSpPr>
        <p:spPr bwMode="ltGray">
          <a:xfrm>
            <a:off x="741405" y="3943015"/>
            <a:ext cx="2646463" cy="280494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b-NO" sz="1200" dirty="0"/>
          </a:p>
        </p:txBody>
      </p:sp>
      <p:sp>
        <p:nvSpPr>
          <p:cNvPr id="17" name="Rectangle 16"/>
          <p:cNvSpPr/>
          <p:nvPr/>
        </p:nvSpPr>
        <p:spPr bwMode="ltGray">
          <a:xfrm>
            <a:off x="1820562" y="2015366"/>
            <a:ext cx="1567307" cy="237694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206420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4" t="3102" r="8426" b="5966"/>
          <a:stretch/>
        </p:blipFill>
        <p:spPr bwMode="auto">
          <a:xfrm>
            <a:off x="98757" y="1660467"/>
            <a:ext cx="9143999" cy="375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Sylinder 8"/>
          <p:cNvSpPr txBox="1"/>
          <p:nvPr/>
        </p:nvSpPr>
        <p:spPr>
          <a:xfrm>
            <a:off x="849867" y="2996274"/>
            <a:ext cx="17226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9" name="TekstSylinder 10"/>
          <p:cNvSpPr txBox="1"/>
          <p:nvPr/>
        </p:nvSpPr>
        <p:spPr>
          <a:xfrm>
            <a:off x="2676583" y="3397482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accent1"/>
                </a:solidFill>
              </a:rPr>
              <a:t>Critical Mass</a:t>
            </a:r>
            <a:endParaRPr lang="nb-NO" dirty="0">
              <a:solidFill>
                <a:schemeClr val="accent1"/>
              </a:solidFill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5944387" y="2024719"/>
            <a:ext cx="3192278" cy="6255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11" name="TekstSylinder 1"/>
          <p:cNvSpPr txBox="1"/>
          <p:nvPr/>
        </p:nvSpPr>
        <p:spPr>
          <a:xfrm>
            <a:off x="-49062" y="4138520"/>
            <a:ext cx="36129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>
                <a:latin typeface="+mn-lt"/>
              </a:rPr>
              <a:t>     PopcornTime 3%</a:t>
            </a:r>
          </a:p>
          <a:p>
            <a:endParaRPr lang="nb-NO" sz="1400" dirty="0" smtClean="0">
              <a:latin typeface="+mn-lt"/>
            </a:endParaRPr>
          </a:p>
          <a:p>
            <a:r>
              <a:rPr lang="nb-NO" sz="1400" dirty="0">
                <a:latin typeface="+mn-lt"/>
              </a:rPr>
              <a:t>LinkedIn </a:t>
            </a:r>
            <a:r>
              <a:rPr lang="nb-NO" sz="1400" dirty="0" smtClean="0">
                <a:latin typeface="+mn-lt"/>
              </a:rPr>
              <a:t>3%  Virtual Reality 2%</a:t>
            </a:r>
            <a:endParaRPr lang="nb-NO" sz="1400" dirty="0">
              <a:latin typeface="+mn-lt"/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4829109" y="1798830"/>
            <a:ext cx="10704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>
                <a:latin typeface="+mn-lt"/>
              </a:rPr>
              <a:t>Tablet 70%</a:t>
            </a:r>
            <a:endParaRPr lang="nb-NO" sz="1400" dirty="0">
              <a:latin typeface="+mn-lt"/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492972" y="2991497"/>
            <a:ext cx="2271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>
                <a:latin typeface="+mn-lt"/>
              </a:rPr>
              <a:t>Health bracelet 16%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1872660" y="2242481"/>
            <a:ext cx="1399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>
                <a:latin typeface="+mn-lt"/>
              </a:rPr>
              <a:t>Netflix 34%</a:t>
            </a:r>
          </a:p>
        </p:txBody>
      </p:sp>
      <p:sp>
        <p:nvSpPr>
          <p:cNvPr id="15" name="TekstSylinder 14"/>
          <p:cNvSpPr txBox="1"/>
          <p:nvPr/>
        </p:nvSpPr>
        <p:spPr>
          <a:xfrm>
            <a:off x="814517" y="3867891"/>
            <a:ext cx="13324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>
                <a:latin typeface="+mn-lt"/>
              </a:rPr>
              <a:t>Twitter </a:t>
            </a:r>
            <a:r>
              <a:rPr lang="nb-NO" sz="1400" dirty="0">
                <a:latin typeface="+mn-lt"/>
              </a:rPr>
              <a:t>7</a:t>
            </a:r>
            <a:r>
              <a:rPr lang="nb-NO" sz="1400" dirty="0" smtClean="0">
                <a:latin typeface="+mn-lt"/>
              </a:rPr>
              <a:t>%</a:t>
            </a:r>
          </a:p>
        </p:txBody>
      </p:sp>
      <p:sp>
        <p:nvSpPr>
          <p:cNvPr id="16" name="TekstSylinder 15"/>
          <p:cNvSpPr txBox="1"/>
          <p:nvPr/>
        </p:nvSpPr>
        <p:spPr>
          <a:xfrm>
            <a:off x="5162541" y="2101575"/>
            <a:ext cx="16834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>
                <a:latin typeface="+mn-lt"/>
              </a:rPr>
              <a:t>Facebook 71%</a:t>
            </a:r>
          </a:p>
        </p:txBody>
      </p:sp>
      <p:sp>
        <p:nvSpPr>
          <p:cNvPr id="17" name="TekstSylinder 16"/>
          <p:cNvSpPr txBox="1"/>
          <p:nvPr/>
        </p:nvSpPr>
        <p:spPr>
          <a:xfrm>
            <a:off x="6391108" y="3934231"/>
            <a:ext cx="1568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i="1" dirty="0">
                <a:solidFill>
                  <a:srgbClr val="D7B446"/>
                </a:solidFill>
                <a:latin typeface="+mn-lt"/>
              </a:rPr>
              <a:t>Smartphone</a:t>
            </a:r>
            <a:r>
              <a:rPr lang="nb-NO" sz="1400" dirty="0">
                <a:solidFill>
                  <a:srgbClr val="D7B446"/>
                </a:solidFill>
                <a:latin typeface="+mn-lt"/>
              </a:rPr>
              <a:t> </a:t>
            </a:r>
            <a:r>
              <a:rPr lang="nb-NO" sz="1400" dirty="0" smtClean="0">
                <a:solidFill>
                  <a:srgbClr val="D7B446"/>
                </a:solidFill>
                <a:latin typeface="+mn-lt"/>
              </a:rPr>
              <a:t>88%</a:t>
            </a:r>
            <a:endParaRPr lang="nb-NO" sz="1400" dirty="0">
              <a:solidFill>
                <a:srgbClr val="D7B446"/>
              </a:solidFill>
              <a:latin typeface="+mn-lt"/>
            </a:endParaRPr>
          </a:p>
        </p:txBody>
      </p:sp>
      <p:sp>
        <p:nvSpPr>
          <p:cNvPr id="18" name="TekstSylinder 17"/>
          <p:cNvSpPr txBox="1"/>
          <p:nvPr/>
        </p:nvSpPr>
        <p:spPr>
          <a:xfrm>
            <a:off x="2146933" y="6302543"/>
            <a:ext cx="4833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b="0" u="sng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Source</a:t>
            </a:r>
            <a:r>
              <a:rPr lang="nb-NO" sz="10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: Diffusjon og bruk av Facebook i Norge (Futsæter &amp; Frønes, 2013). </a:t>
            </a:r>
          </a:p>
          <a:p>
            <a:r>
              <a:rPr lang="nb-NO" sz="10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nb-NO" sz="10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           Sosiologisk tidsskrift nr.4 2013. Daily use for Facebook, Twitter &amp; LinkedIn</a:t>
            </a:r>
          </a:p>
        </p:txBody>
      </p:sp>
      <p:sp>
        <p:nvSpPr>
          <p:cNvPr id="19" name="TekstSylinder 18"/>
          <p:cNvSpPr txBox="1"/>
          <p:nvPr/>
        </p:nvSpPr>
        <p:spPr>
          <a:xfrm>
            <a:off x="4097441" y="1352690"/>
            <a:ext cx="2130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1" dirty="0" smtClean="0">
                <a:solidFill>
                  <a:srgbClr val="D7B446"/>
                </a:solidFill>
                <a:latin typeface="+mn-lt"/>
              </a:rPr>
              <a:t>DAB radio 74% </a:t>
            </a:r>
            <a:r>
              <a:rPr lang="nb-NO" sz="1050" b="0" dirty="0" smtClean="0">
                <a:latin typeface="+mn-lt"/>
              </a:rPr>
              <a:t> </a:t>
            </a:r>
          </a:p>
        </p:txBody>
      </p:sp>
      <p:sp>
        <p:nvSpPr>
          <p:cNvPr id="20" name="TekstSylinder 19"/>
          <p:cNvSpPr txBox="1"/>
          <p:nvPr/>
        </p:nvSpPr>
        <p:spPr>
          <a:xfrm>
            <a:off x="179512" y="5920530"/>
            <a:ext cx="8683183" cy="457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1" name="TekstSylinder 1"/>
          <p:cNvSpPr txBox="1"/>
          <p:nvPr/>
        </p:nvSpPr>
        <p:spPr>
          <a:xfrm>
            <a:off x="103338" y="3501008"/>
            <a:ext cx="3612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>
                <a:latin typeface="+mn-lt"/>
              </a:rPr>
              <a:t>      </a:t>
            </a:r>
            <a:r>
              <a:rPr lang="nb-NO" sz="1600" i="1" dirty="0" smtClean="0">
                <a:latin typeface="+mn-lt"/>
              </a:rPr>
              <a:t>Smart watch</a:t>
            </a:r>
            <a:r>
              <a:rPr lang="nb-NO" sz="1600" dirty="0" smtClean="0">
                <a:latin typeface="+mn-lt"/>
              </a:rPr>
              <a:t> </a:t>
            </a:r>
            <a:r>
              <a:rPr lang="nb-NO" sz="1400" dirty="0" smtClean="0">
                <a:latin typeface="+mn-lt"/>
              </a:rPr>
              <a:t>10%</a:t>
            </a:r>
          </a:p>
        </p:txBody>
      </p:sp>
      <p:sp>
        <p:nvSpPr>
          <p:cNvPr id="22" name="Tittel 1"/>
          <p:cNvSpPr txBox="1">
            <a:spLocks/>
          </p:cNvSpPr>
          <p:nvPr/>
        </p:nvSpPr>
        <p:spPr>
          <a:xfrm>
            <a:off x="179512" y="-20169"/>
            <a:ext cx="8964487" cy="9152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dirty="0" smtClean="0"/>
              <a:t>Diffusion of Innovations:</a:t>
            </a:r>
          </a:p>
          <a:p>
            <a:pPr algn="ctr" fontAlgn="auto">
              <a:spcAft>
                <a:spcPts val="0"/>
              </a:spcAft>
            </a:pPr>
            <a:r>
              <a:rPr lang="en-GB" dirty="0" smtClean="0"/>
              <a:t>Media &amp; media technology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908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4001"/>
  <p:tag name="FOOTER" val="LOGO"/>
  <p:tag name="DESIGN" val="STANDAR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BRANDHERITAG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" val="CHAPTER"/>
  <p:tag name="CHAPTERCOLOR" val="336870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BGIMAG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TITLE_HIGHTLIGH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4001"/>
  <p:tag name="FOOTER" val="LOGO"/>
  <p:tag name="DESIGN" val="STANDAR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4001"/>
  <p:tag name="FOOTER" val="LOGO"/>
  <p:tag name="DESIGN" val="STANDAR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BRANDHERITAG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heme/theme1.xml><?xml version="1.0" encoding="utf-8"?>
<a:theme xmlns:a="http://schemas.openxmlformats.org/drawingml/2006/main" name="Kantar TNS Presentation Template (4_3)">
  <a:themeElements>
    <a:clrScheme name="Kantar TNS colours">
      <a:dk1>
        <a:srgbClr val="717171"/>
      </a:dk1>
      <a:lt1>
        <a:srgbClr val="FFFFFF"/>
      </a:lt1>
      <a:dk2>
        <a:srgbClr val="81C341"/>
      </a:dk2>
      <a:lt2>
        <a:srgbClr val="E5007E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3EB1CC"/>
      </a:accent5>
      <a:accent6>
        <a:srgbClr val="4655A5"/>
      </a:accent6>
      <a:hlink>
        <a:srgbClr val="E5007E"/>
      </a:hlink>
      <a:folHlink>
        <a:srgbClr val="E5007E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antar TNS PowerPoint template 4x3 - for reports and proposals.potx" id="{5F3489A8-661D-49DA-8CFB-F7B2B50FD68D}" vid="{0B0F2D1B-BADB-45A5-A2A2-418335069DEE}"/>
    </a:ext>
  </a:extLst>
</a:theme>
</file>

<file path=ppt/theme/theme2.xml><?xml version="1.0" encoding="utf-8"?>
<a:theme xmlns:a="http://schemas.openxmlformats.org/drawingml/2006/main" name="Content slides - no sub heading">
  <a:themeElements>
    <a:clrScheme name="Kantar TNS">
      <a:dk1>
        <a:srgbClr val="717171"/>
      </a:dk1>
      <a:lt1>
        <a:srgbClr val="FFFFFF"/>
      </a:lt1>
      <a:dk2>
        <a:srgbClr val="81C341"/>
      </a:dk2>
      <a:lt2>
        <a:srgbClr val="E5007E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3EB1CC"/>
      </a:accent5>
      <a:accent6>
        <a:srgbClr val="4655A5"/>
      </a:accent6>
      <a:hlink>
        <a:srgbClr val="E5007E"/>
      </a:hlink>
      <a:folHlink>
        <a:srgbClr val="E5007E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antar TNS PowerPoint template 4x3 - for reports and proposals.potx" id="{5F3489A8-661D-49DA-8CFB-F7B2B50FD68D}" vid="{E5518F7A-1F87-4488-AD73-2F5E3D87FE12}"/>
    </a:ext>
  </a:extLst>
</a:theme>
</file>

<file path=ppt/theme/theme3.xml><?xml version="1.0" encoding="utf-8"?>
<a:theme xmlns:a="http://schemas.openxmlformats.org/drawingml/2006/main" name="1_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0124B74836EC48BF76AC0B1485D8FE" ma:contentTypeVersion="2" ma:contentTypeDescription="Create a new document." ma:contentTypeScope="" ma:versionID="7ef99f3146b73b0ac456aadb94661107">
  <xsd:schema xmlns:xsd="http://www.w3.org/2001/XMLSchema" xmlns:xs="http://www.w3.org/2001/XMLSchema" xmlns:p="http://schemas.microsoft.com/office/2006/metadata/properties" xmlns:ns2="0b437f98-23ae-4433-b13b-76c2068079ae" targetNamespace="http://schemas.microsoft.com/office/2006/metadata/properties" ma:root="true" ma:fieldsID="963eca439521cf874d5dbf5bfcb44ac3" ns2:_="">
    <xsd:import namespace="0b437f98-23ae-4433-b13b-76c2068079a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437f98-23ae-4433-b13b-76c2068079a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1B518B-DF49-471A-840F-402536D431ED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0b437f98-23ae-4433-b13b-76c2068079ae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83A5570-721C-4E2A-9A41-2EC1EEBC76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CBE924-3A7B-4031-87D4-96623E877A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437f98-23ae-4433-b13b-76c2068079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Kantar TNS PowerPoint template 4x3 - for reports and proposals</Template>
  <TotalTime>1579</TotalTime>
  <Words>1161</Words>
  <Application>Microsoft Office PowerPoint</Application>
  <PresentationFormat>On-screen Show (4:3)</PresentationFormat>
  <Paragraphs>232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Verdana</vt:lpstr>
      <vt:lpstr>Wingdings</vt:lpstr>
      <vt:lpstr>Kantar TNS Presentation Template (4_3)</vt:lpstr>
      <vt:lpstr>Content slides - no sub heading</vt:lpstr>
      <vt:lpstr>1_Standard</vt:lpstr>
      <vt:lpstr>6_Standard</vt:lpstr>
      <vt:lpstr>7_Standard</vt:lpstr>
      <vt:lpstr>The worlds first FM switch off:  What happens to the listening?</vt:lpstr>
      <vt:lpstr>PowerPoint Presentation</vt:lpstr>
      <vt:lpstr>PowerPoint Presentation</vt:lpstr>
      <vt:lpstr>PowerPoint Presentation</vt:lpstr>
      <vt:lpstr>PowerPoint Presentation</vt:lpstr>
      <vt:lpstr>Declining listening time for radio</vt:lpstr>
      <vt:lpstr>The fragmentation is on it’s way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Knut-Arne Futsæter Kantar TNS http://www.tns-gallup.no/medier @Futsaeter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Viktigste nyhetskilde</dc:title>
  <dc:creator>Weber, Aurora (TSOSO)</dc:creator>
  <cp:lastModifiedBy>Futsaeter, Knut (TSOSO)</cp:lastModifiedBy>
  <cp:revision>155</cp:revision>
  <cp:lastPrinted>2017-01-09T10:00:13Z</cp:lastPrinted>
  <dcterms:created xsi:type="dcterms:W3CDTF">2016-12-15T12:31:44Z</dcterms:created>
  <dcterms:modified xsi:type="dcterms:W3CDTF">2017-01-09T20:47:40Z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0x0101003E0124B74836EC48BF76AC0B1485D8FE</vt:lpwstr>
  </property>
</Properties>
</file>