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2" r:id="rId5"/>
  </p:sldMasterIdLst>
  <p:notesMasterIdLst>
    <p:notesMasterId r:id="rId8"/>
  </p:notesMasterIdLst>
  <p:handoutMasterIdLst>
    <p:handoutMasterId r:id="rId9"/>
  </p:handoutMasterIdLst>
  <p:sldIdLst>
    <p:sldId id="377" r:id="rId6"/>
    <p:sldId id="376" r:id="rId7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69">
          <p15:clr>
            <a:srgbClr val="A4A3A4"/>
          </p15:clr>
        </p15:guide>
        <p15:guide id="4" orient="horz" pos="715">
          <p15:clr>
            <a:srgbClr val="A4A3A4"/>
          </p15:clr>
        </p15:guide>
        <p15:guide id="5" orient="horz" pos="1073">
          <p15:clr>
            <a:srgbClr val="A4A3A4"/>
          </p15:clr>
        </p15:guide>
        <p15:guide id="6" orient="horz" pos="3597">
          <p15:clr>
            <a:srgbClr val="A4A3A4"/>
          </p15:clr>
        </p15:guide>
        <p15:guide id="7" orient="horz" pos="4025">
          <p15:clr>
            <a:srgbClr val="A4A3A4"/>
          </p15:clr>
        </p15:guide>
        <p15:guide id="8" pos="7450">
          <p15:clr>
            <a:srgbClr val="A4A3A4"/>
          </p15:clr>
        </p15:guide>
        <p15:guide id="9" pos="3840">
          <p15:clr>
            <a:srgbClr val="A4A3A4"/>
          </p15:clr>
        </p15:guide>
        <p15:guide id="10" pos="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304B"/>
    <a:srgbClr val="E7E7E7"/>
    <a:srgbClr val="C0C0C0"/>
    <a:srgbClr val="989898"/>
    <a:srgbClr val="717171"/>
    <a:srgbClr val="C8D405"/>
    <a:srgbClr val="00AEC3"/>
    <a:srgbClr val="987000"/>
    <a:srgbClr val="D7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6025" autoAdjust="0"/>
  </p:normalViewPr>
  <p:slideViewPr>
    <p:cSldViewPr snapToGrid="0" showGuides="1">
      <p:cViewPr varScale="1">
        <p:scale>
          <a:sx n="95" d="100"/>
          <a:sy n="95" d="100"/>
        </p:scale>
        <p:origin x="77" y="336"/>
      </p:cViewPr>
      <p:guideLst>
        <p:guide orient="horz" pos="4152"/>
        <p:guide orient="horz" pos="2160"/>
        <p:guide orient="horz" pos="269"/>
        <p:guide orient="horz" pos="715"/>
        <p:guide orient="horz" pos="1073"/>
        <p:guide orient="horz" pos="3597"/>
        <p:guide orient="horz" pos="4025"/>
        <p:guide pos="7450"/>
        <p:guide pos="3840"/>
        <p:guide pos="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28938073934538E-2"/>
          <c:y val="1.7817610319013102E-2"/>
          <c:w val="0.95320017723789108"/>
          <c:h val="0.881144815969503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Papiraviser</c:v>
                </c:pt>
              </c:strCache>
            </c:strRef>
          </c:tx>
          <c:spPr>
            <a:ln w="42911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noFill/>
              <a:ln w="7152">
                <a:noFill/>
              </a:ln>
            </c:spPr>
          </c:marker>
          <c:cat>
            <c:strRef>
              <c:f>Sheet1!$A$2:$A$50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23"/>
                <c:pt idx="0">
                  <c:v>90</c:v>
                </c:pt>
                <c:pt idx="1">
                  <c:v>91</c:v>
                </c:pt>
                <c:pt idx="2">
                  <c:v>89</c:v>
                </c:pt>
                <c:pt idx="3">
                  <c:v>86</c:v>
                </c:pt>
                <c:pt idx="4">
                  <c:v>87</c:v>
                </c:pt>
                <c:pt idx="5">
                  <c:v>86</c:v>
                </c:pt>
                <c:pt idx="6">
                  <c:v>86</c:v>
                </c:pt>
                <c:pt idx="7">
                  <c:v>85</c:v>
                </c:pt>
                <c:pt idx="8">
                  <c:v>85</c:v>
                </c:pt>
                <c:pt idx="9">
                  <c:v>83</c:v>
                </c:pt>
                <c:pt idx="10">
                  <c:v>82</c:v>
                </c:pt>
                <c:pt idx="11">
                  <c:v>80</c:v>
                </c:pt>
                <c:pt idx="12">
                  <c:v>78</c:v>
                </c:pt>
                <c:pt idx="13">
                  <c:v>72</c:v>
                </c:pt>
                <c:pt idx="14">
                  <c:v>71</c:v>
                </c:pt>
                <c:pt idx="15">
                  <c:v>66</c:v>
                </c:pt>
                <c:pt idx="16">
                  <c:v>65</c:v>
                </c:pt>
                <c:pt idx="17">
                  <c:v>59</c:v>
                </c:pt>
                <c:pt idx="18">
                  <c:v>53</c:v>
                </c:pt>
                <c:pt idx="19">
                  <c:v>49</c:v>
                </c:pt>
                <c:pt idx="20">
                  <c:v>44</c:v>
                </c:pt>
                <c:pt idx="21">
                  <c:v>42</c:v>
                </c:pt>
                <c:pt idx="22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A2B-44CD-B1CE-2A3CE6E593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ln w="42911">
              <a:solidFill>
                <a:srgbClr val="00B0F0"/>
              </a:solidFill>
              <a:prstDash val="solid"/>
            </a:ln>
          </c:spPr>
          <c:marker>
            <c:symbol val="square"/>
            <c:size val="5"/>
            <c:spPr>
              <a:noFill/>
              <a:ln w="7152">
                <a:noFill/>
              </a:ln>
            </c:spPr>
          </c:marker>
          <c:cat>
            <c:strRef>
              <c:f>Sheet1!$A$2:$A$50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23"/>
                <c:pt idx="0">
                  <c:v>64</c:v>
                </c:pt>
                <c:pt idx="1">
                  <c:v>65</c:v>
                </c:pt>
                <c:pt idx="2">
                  <c:v>66</c:v>
                </c:pt>
                <c:pt idx="3">
                  <c:v>66</c:v>
                </c:pt>
                <c:pt idx="4">
                  <c:v>65</c:v>
                </c:pt>
                <c:pt idx="5">
                  <c:v>68</c:v>
                </c:pt>
                <c:pt idx="6">
                  <c:v>69</c:v>
                </c:pt>
                <c:pt idx="7">
                  <c:v>70</c:v>
                </c:pt>
                <c:pt idx="8">
                  <c:v>70</c:v>
                </c:pt>
                <c:pt idx="9">
                  <c:v>69</c:v>
                </c:pt>
                <c:pt idx="10">
                  <c:v>67</c:v>
                </c:pt>
                <c:pt idx="11">
                  <c:v>66</c:v>
                </c:pt>
                <c:pt idx="12">
                  <c:v>69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67</c:v>
                </c:pt>
                <c:pt idx="18">
                  <c:v>65</c:v>
                </c:pt>
                <c:pt idx="19">
                  <c:v>65</c:v>
                </c:pt>
                <c:pt idx="20">
                  <c:v>62</c:v>
                </c:pt>
                <c:pt idx="21">
                  <c:v>59</c:v>
                </c:pt>
                <c:pt idx="22">
                  <c:v>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A2B-44CD-B1CE-2A3CE6E593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ln w="42911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23"/>
                <c:pt idx="0">
                  <c:v>83</c:v>
                </c:pt>
                <c:pt idx="1">
                  <c:v>85</c:v>
                </c:pt>
                <c:pt idx="2">
                  <c:v>84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86</c:v>
                </c:pt>
                <c:pt idx="9">
                  <c:v>85</c:v>
                </c:pt>
                <c:pt idx="10">
                  <c:v>84</c:v>
                </c:pt>
                <c:pt idx="11">
                  <c:v>82</c:v>
                </c:pt>
                <c:pt idx="12">
                  <c:v>84</c:v>
                </c:pt>
                <c:pt idx="13">
                  <c:v>84</c:v>
                </c:pt>
                <c:pt idx="14">
                  <c:v>83</c:v>
                </c:pt>
                <c:pt idx="15">
                  <c:v>81</c:v>
                </c:pt>
                <c:pt idx="16">
                  <c:v>80</c:v>
                </c:pt>
                <c:pt idx="17">
                  <c:v>76</c:v>
                </c:pt>
                <c:pt idx="18">
                  <c:v>73</c:v>
                </c:pt>
                <c:pt idx="19">
                  <c:v>71</c:v>
                </c:pt>
                <c:pt idx="20">
                  <c:v>68</c:v>
                </c:pt>
                <c:pt idx="21">
                  <c:v>66</c:v>
                </c:pt>
                <c:pt idx="22">
                  <c:v>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A2B-44CD-B1CE-2A3CE6E593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Tekst-TV</c:v>
                </c:pt>
              </c:strCache>
            </c:strRef>
          </c:tx>
          <c:marker>
            <c:symbol val="none"/>
          </c:marker>
          <c:cat>
            <c:strRef>
              <c:f>Sheet1!$A$2:$A$50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Sheet1!$E$2:$E$50</c:f>
            </c:numRef>
          </c:val>
          <c:smooth val="0"/>
          <c:extLst>
            <c:ext xmlns:c16="http://schemas.microsoft.com/office/drawing/2014/chart" uri="{C3380CC4-5D6E-409C-BE32-E72D297353CC}">
              <c16:uniqueId val="{00000003-FA2B-44CD-B1CE-2A3CE6E5932A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Blader/Magasiner</c:v>
                </c:pt>
              </c:strCache>
            </c:strRef>
          </c:tx>
          <c:spPr>
            <a:ln w="42911">
              <a:solidFill>
                <a:srgbClr val="FFC000"/>
              </a:solidFill>
              <a:prstDash val="solid"/>
            </a:ln>
          </c:spPr>
          <c:marker>
            <c:symbol val="diamond"/>
            <c:size val="11"/>
            <c:spPr>
              <a:noFill/>
              <a:ln w="7152">
                <a:noFill/>
              </a:ln>
            </c:spPr>
          </c:marker>
          <c:cat>
            <c:strRef>
              <c:f>Sheet1!$A$2:$A$50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Sheet1!$G$2:$G$50</c:f>
              <c:numCache>
                <c:formatCode>General</c:formatCode>
                <c:ptCount val="23"/>
                <c:pt idx="15">
                  <c:v>43</c:v>
                </c:pt>
                <c:pt idx="16">
                  <c:v>37</c:v>
                </c:pt>
                <c:pt idx="17">
                  <c:v>35</c:v>
                </c:pt>
                <c:pt idx="18">
                  <c:v>32</c:v>
                </c:pt>
                <c:pt idx="19">
                  <c:v>29</c:v>
                </c:pt>
                <c:pt idx="20">
                  <c:v>25</c:v>
                </c:pt>
                <c:pt idx="21">
                  <c:v>25</c:v>
                </c:pt>
                <c:pt idx="22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A2B-44CD-B1CE-2A3CE6E59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830768"/>
        <c:axId val="815833904"/>
      </c:lineChart>
      <c:catAx>
        <c:axId val="81583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nb-NO"/>
          </a:p>
        </c:txPr>
        <c:crossAx val="8158339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15833904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nb-NO"/>
          </a:p>
        </c:txPr>
        <c:crossAx val="815830768"/>
        <c:crosses val="autoZero"/>
        <c:crossBetween val="midCat"/>
        <c:majorUnit val="25"/>
        <c:minorUnit val="1"/>
      </c:valAx>
      <c:spPr>
        <a:noFill/>
        <a:ln w="286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nb-N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1904783943346E-2"/>
          <c:y val="1.5415881190635411E-2"/>
          <c:w val="0.95320017723789108"/>
          <c:h val="0.881144815969503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Papiraviser</c:v>
                </c:pt>
              </c:strCache>
            </c:strRef>
          </c:tx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Sheet1!$B$2:$B$43</c:f>
            </c:numRef>
          </c:val>
          <c:smooth val="1"/>
          <c:extLst>
            <c:ext xmlns:c16="http://schemas.microsoft.com/office/drawing/2014/chart" uri="{C3380CC4-5D6E-409C-BE32-E72D297353CC}">
              <c16:uniqueId val="{00000000-ADCF-4444-B863-BECE74D68A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Sheet1!$C$2:$C$43</c:f>
            </c:numRef>
          </c:val>
          <c:smooth val="0"/>
          <c:extLst>
            <c:ext xmlns:c16="http://schemas.microsoft.com/office/drawing/2014/chart" uri="{C3380CC4-5D6E-409C-BE32-E72D297353CC}">
              <c16:uniqueId val="{00000001-ADCF-4444-B863-BECE74D68A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Sheet1!$D$2:$D$43</c:f>
            </c:numRef>
          </c:val>
          <c:smooth val="0"/>
          <c:extLst>
            <c:ext xmlns:c16="http://schemas.microsoft.com/office/drawing/2014/chart" uri="{C3380CC4-5D6E-409C-BE32-E72D297353CC}">
              <c16:uniqueId val="{00000002-ADCF-4444-B863-BECE74D68A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Tekst-TV</c:v>
                </c:pt>
              </c:strCache>
            </c:strRef>
          </c:tx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Sheet1!$E$2:$E$43</c:f>
            </c:numRef>
          </c:val>
          <c:smooth val="0"/>
          <c:extLst>
            <c:ext xmlns:c16="http://schemas.microsoft.com/office/drawing/2014/chart" uri="{C3380CC4-5D6E-409C-BE32-E72D297353CC}">
              <c16:uniqueId val="{00000003-ADCF-4444-B863-BECE74D68A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Internett</c:v>
                </c:pt>
              </c:strCache>
            </c:strRef>
          </c:tx>
          <c:spPr>
            <a:ln w="42911">
              <a:solidFill>
                <a:srgbClr val="717171"/>
              </a:solidFill>
              <a:prstDash val="solid"/>
            </a:ln>
          </c:spPr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23"/>
                <c:pt idx="0">
                  <c:v>2</c:v>
                </c:pt>
                <c:pt idx="1">
                  <c:v>6</c:v>
                </c:pt>
                <c:pt idx="2">
                  <c:v>14</c:v>
                </c:pt>
                <c:pt idx="3">
                  <c:v>27</c:v>
                </c:pt>
                <c:pt idx="4">
                  <c:v>32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55</c:v>
                </c:pt>
                <c:pt idx="9">
                  <c:v>61</c:v>
                </c:pt>
                <c:pt idx="10">
                  <c:v>66</c:v>
                </c:pt>
                <c:pt idx="11">
                  <c:v>70</c:v>
                </c:pt>
                <c:pt idx="12">
                  <c:v>74</c:v>
                </c:pt>
                <c:pt idx="13">
                  <c:v>77</c:v>
                </c:pt>
                <c:pt idx="14">
                  <c:v>79</c:v>
                </c:pt>
                <c:pt idx="15">
                  <c:v>81</c:v>
                </c:pt>
                <c:pt idx="16">
                  <c:v>85</c:v>
                </c:pt>
                <c:pt idx="17">
                  <c:v>87</c:v>
                </c:pt>
                <c:pt idx="18">
                  <c:v>88</c:v>
                </c:pt>
                <c:pt idx="19">
                  <c:v>90</c:v>
                </c:pt>
                <c:pt idx="20">
                  <c:v>91</c:v>
                </c:pt>
                <c:pt idx="21">
                  <c:v>93</c:v>
                </c:pt>
                <c:pt idx="22">
                  <c:v>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DCF-4444-B863-BECE74D68A9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Blader/Magasiner</c:v>
                </c:pt>
              </c:strCache>
            </c:strRef>
          </c:tx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Sheet1!$G$2:$G$43</c:f>
            </c:numRef>
          </c:val>
          <c:smooth val="0"/>
          <c:extLst>
            <c:ext xmlns:c16="http://schemas.microsoft.com/office/drawing/2014/chart" uri="{C3380CC4-5D6E-409C-BE32-E72D297353CC}">
              <c16:uniqueId val="{00000005-ADCF-4444-B863-BECE74D68A96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Mobilt medieinnhold</c:v>
                </c:pt>
              </c:strCache>
            </c:strRef>
          </c:tx>
          <c:spPr>
            <a:ln w="42911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Sheet1!$A$2:$A$43</c:f>
              <c:strCache>
                <c:ptCount val="23"/>
                <c:pt idx="0">
                  <c:v>95</c:v>
                </c:pt>
                <c:pt idx="1">
                  <c:v>97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2017/2018</c:v>
                </c:pt>
                <c:pt idx="22">
                  <c:v>2018/2019</c:v>
                </c:pt>
              </c:strCache>
            </c:strRef>
          </c:cat>
          <c:val>
            <c:numRef>
              <c:f>Sheet1!$I$2:$I$43</c:f>
              <c:numCache>
                <c:formatCode>General</c:formatCode>
                <c:ptCount val="23"/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7</c:v>
                </c:pt>
                <c:pt idx="13">
                  <c:v>14</c:v>
                </c:pt>
                <c:pt idx="14">
                  <c:v>24</c:v>
                </c:pt>
                <c:pt idx="15">
                  <c:v>37</c:v>
                </c:pt>
                <c:pt idx="16">
                  <c:v>49</c:v>
                </c:pt>
                <c:pt idx="17">
                  <c:v>56</c:v>
                </c:pt>
                <c:pt idx="18">
                  <c:v>63</c:v>
                </c:pt>
                <c:pt idx="19">
                  <c:v>68</c:v>
                </c:pt>
                <c:pt idx="20">
                  <c:v>71</c:v>
                </c:pt>
                <c:pt idx="21">
                  <c:v>77</c:v>
                </c:pt>
                <c:pt idx="22">
                  <c:v>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DCF-4444-B863-BECE74D68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834688"/>
        <c:axId val="815834296"/>
      </c:lineChart>
      <c:catAx>
        <c:axId val="8158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nb-NO"/>
          </a:p>
        </c:txPr>
        <c:crossAx val="815834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1583429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nb-NO"/>
          </a:p>
        </c:txPr>
        <c:crossAx val="815834688"/>
        <c:crosses val="autoZero"/>
        <c:crossBetween val="midCat"/>
        <c:majorUnit val="25"/>
        <c:minorUnit val="1"/>
      </c:valAx>
      <c:spPr>
        <a:noFill/>
        <a:ln w="286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28898927192898E-2"/>
          <c:y val="2.02693506885116E-2"/>
          <c:w val="0.95320017723789108"/>
          <c:h val="0.856627890612648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Papiraviser</c:v>
                </c:pt>
              </c:strCache>
            </c:strRef>
          </c:tx>
          <c:spPr>
            <a:ln w="42911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noFill/>
              <a:ln w="7152">
                <a:noFill/>
              </a:ln>
            </c:spPr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35"/>
                <c:pt idx="0">
                  <c:v>89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89</c:v>
                </c:pt>
                <c:pt idx="16">
                  <c:v>86</c:v>
                </c:pt>
                <c:pt idx="17">
                  <c:v>87</c:v>
                </c:pt>
                <c:pt idx="18">
                  <c:v>86</c:v>
                </c:pt>
                <c:pt idx="19">
                  <c:v>86</c:v>
                </c:pt>
                <c:pt idx="20">
                  <c:v>85</c:v>
                </c:pt>
                <c:pt idx="21">
                  <c:v>85</c:v>
                </c:pt>
                <c:pt idx="22">
                  <c:v>83</c:v>
                </c:pt>
                <c:pt idx="23">
                  <c:v>82</c:v>
                </c:pt>
                <c:pt idx="24">
                  <c:v>80</c:v>
                </c:pt>
                <c:pt idx="25">
                  <c:v>78</c:v>
                </c:pt>
                <c:pt idx="26">
                  <c:v>72</c:v>
                </c:pt>
                <c:pt idx="27">
                  <c:v>71</c:v>
                </c:pt>
                <c:pt idx="28">
                  <c:v>66</c:v>
                </c:pt>
                <c:pt idx="29">
                  <c:v>65</c:v>
                </c:pt>
                <c:pt idx="30">
                  <c:v>59</c:v>
                </c:pt>
                <c:pt idx="31">
                  <c:v>53</c:v>
                </c:pt>
                <c:pt idx="32">
                  <c:v>49</c:v>
                </c:pt>
                <c:pt idx="33">
                  <c:v>42</c:v>
                </c:pt>
                <c:pt idx="34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C22-465A-BC03-CFDAB23097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ln w="42911">
              <a:solidFill>
                <a:srgbClr val="00B0F0"/>
              </a:solidFill>
              <a:prstDash val="solid"/>
            </a:ln>
          </c:spPr>
          <c:marker>
            <c:symbol val="square"/>
            <c:size val="5"/>
            <c:spPr>
              <a:noFill/>
              <a:ln w="7152">
                <a:noFill/>
              </a:ln>
            </c:spPr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35"/>
                <c:pt idx="2">
                  <c:v>82</c:v>
                </c:pt>
                <c:pt idx="3">
                  <c:v>76</c:v>
                </c:pt>
                <c:pt idx="4">
                  <c:v>74</c:v>
                </c:pt>
                <c:pt idx="5">
                  <c:v>71</c:v>
                </c:pt>
                <c:pt idx="6">
                  <c:v>77</c:v>
                </c:pt>
                <c:pt idx="7">
                  <c:v>80</c:v>
                </c:pt>
                <c:pt idx="8">
                  <c:v>75</c:v>
                </c:pt>
                <c:pt idx="9">
                  <c:v>74</c:v>
                </c:pt>
                <c:pt idx="10">
                  <c:v>73</c:v>
                </c:pt>
                <c:pt idx="11">
                  <c:v>75</c:v>
                </c:pt>
                <c:pt idx="12">
                  <c:v>67</c:v>
                </c:pt>
                <c:pt idx="13">
                  <c:v>64</c:v>
                </c:pt>
                <c:pt idx="14">
                  <c:v>65</c:v>
                </c:pt>
                <c:pt idx="15">
                  <c:v>66</c:v>
                </c:pt>
                <c:pt idx="16">
                  <c:v>66</c:v>
                </c:pt>
                <c:pt idx="17">
                  <c:v>65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70</c:v>
                </c:pt>
                <c:pt idx="22">
                  <c:v>69</c:v>
                </c:pt>
                <c:pt idx="23">
                  <c:v>67</c:v>
                </c:pt>
                <c:pt idx="24">
                  <c:v>66</c:v>
                </c:pt>
                <c:pt idx="25">
                  <c:v>69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67</c:v>
                </c:pt>
                <c:pt idx="31">
                  <c:v>65</c:v>
                </c:pt>
                <c:pt idx="32">
                  <c:v>65</c:v>
                </c:pt>
                <c:pt idx="33">
                  <c:v>59</c:v>
                </c:pt>
                <c:pt idx="34">
                  <c:v>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22-465A-BC03-CFDAB23097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ln w="42911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Sheet1!$D$2:$D$51</c:f>
              <c:numCache>
                <c:formatCode>General</c:formatCode>
                <c:ptCount val="35"/>
                <c:pt idx="1">
                  <c:v>40</c:v>
                </c:pt>
                <c:pt idx="2">
                  <c:v>67</c:v>
                </c:pt>
                <c:pt idx="3">
                  <c:v>67</c:v>
                </c:pt>
                <c:pt idx="4">
                  <c:v>74</c:v>
                </c:pt>
                <c:pt idx="5">
                  <c:v>74</c:v>
                </c:pt>
                <c:pt idx="6">
                  <c:v>81</c:v>
                </c:pt>
                <c:pt idx="7">
                  <c:v>79</c:v>
                </c:pt>
                <c:pt idx="8">
                  <c:v>79</c:v>
                </c:pt>
                <c:pt idx="9">
                  <c:v>78</c:v>
                </c:pt>
                <c:pt idx="10">
                  <c:v>81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85</c:v>
                </c:pt>
                <c:pt idx="15">
                  <c:v>84</c:v>
                </c:pt>
                <c:pt idx="16">
                  <c:v>85</c:v>
                </c:pt>
                <c:pt idx="17">
                  <c:v>85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86</c:v>
                </c:pt>
                <c:pt idx="22">
                  <c:v>85</c:v>
                </c:pt>
                <c:pt idx="23">
                  <c:v>84</c:v>
                </c:pt>
                <c:pt idx="24">
                  <c:v>82</c:v>
                </c:pt>
                <c:pt idx="25">
                  <c:v>84</c:v>
                </c:pt>
                <c:pt idx="26">
                  <c:v>84</c:v>
                </c:pt>
                <c:pt idx="27">
                  <c:v>83</c:v>
                </c:pt>
                <c:pt idx="28">
                  <c:v>81</c:v>
                </c:pt>
                <c:pt idx="29">
                  <c:v>80</c:v>
                </c:pt>
                <c:pt idx="30">
                  <c:v>76</c:v>
                </c:pt>
                <c:pt idx="31">
                  <c:v>73</c:v>
                </c:pt>
                <c:pt idx="32">
                  <c:v>71</c:v>
                </c:pt>
                <c:pt idx="33">
                  <c:v>66</c:v>
                </c:pt>
                <c:pt idx="34">
                  <c:v>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C22-465A-BC03-CFDAB23097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Tekst-TV</c:v>
                </c:pt>
              </c:strCache>
            </c:strRef>
          </c:tx>
          <c:marker>
            <c:symbol val="none"/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Sheet1!$E$2:$E$51</c:f>
            </c:numRef>
          </c:val>
          <c:smooth val="0"/>
          <c:extLst>
            <c:ext xmlns:c16="http://schemas.microsoft.com/office/drawing/2014/chart" uri="{C3380CC4-5D6E-409C-BE32-E72D297353CC}">
              <c16:uniqueId val="{00000003-5C22-465A-BC03-CFDAB23097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Internett</c:v>
                </c:pt>
              </c:strCache>
            </c:strRef>
          </c:tx>
          <c:spPr>
            <a:ln w="42911">
              <a:solidFill>
                <a:srgbClr val="717171"/>
              </a:solidFill>
              <a:prstDash val="solid"/>
            </a:ln>
          </c:spPr>
          <c:marker>
            <c:symbol val="none"/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Sheet1!$F$2:$F$51</c:f>
              <c:numCache>
                <c:formatCode>General</c:formatCode>
                <c:ptCount val="35"/>
                <c:pt idx="13">
                  <c:v>2</c:v>
                </c:pt>
                <c:pt idx="14">
                  <c:v>6</c:v>
                </c:pt>
                <c:pt idx="15">
                  <c:v>14</c:v>
                </c:pt>
                <c:pt idx="16">
                  <c:v>27</c:v>
                </c:pt>
                <c:pt idx="17">
                  <c:v>32</c:v>
                </c:pt>
                <c:pt idx="18">
                  <c:v>36</c:v>
                </c:pt>
                <c:pt idx="19">
                  <c:v>42</c:v>
                </c:pt>
                <c:pt idx="20">
                  <c:v>48</c:v>
                </c:pt>
                <c:pt idx="21">
                  <c:v>55</c:v>
                </c:pt>
                <c:pt idx="22">
                  <c:v>61</c:v>
                </c:pt>
                <c:pt idx="23">
                  <c:v>66</c:v>
                </c:pt>
                <c:pt idx="24">
                  <c:v>70</c:v>
                </c:pt>
                <c:pt idx="25">
                  <c:v>74</c:v>
                </c:pt>
                <c:pt idx="26">
                  <c:v>77</c:v>
                </c:pt>
                <c:pt idx="27">
                  <c:v>79</c:v>
                </c:pt>
                <c:pt idx="28">
                  <c:v>81</c:v>
                </c:pt>
                <c:pt idx="29">
                  <c:v>85</c:v>
                </c:pt>
                <c:pt idx="30">
                  <c:v>87</c:v>
                </c:pt>
                <c:pt idx="31">
                  <c:v>88</c:v>
                </c:pt>
                <c:pt idx="32">
                  <c:v>90</c:v>
                </c:pt>
                <c:pt idx="33">
                  <c:v>93</c:v>
                </c:pt>
                <c:pt idx="34">
                  <c:v>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C22-465A-BC03-CFDAB23097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Blader/Magasiner</c:v>
                </c:pt>
              </c:strCache>
            </c:strRef>
          </c:tx>
          <c:spPr>
            <a:ln w="42911">
              <a:solidFill>
                <a:srgbClr val="FFC000"/>
              </a:solidFill>
              <a:prstDash val="solid"/>
            </a:ln>
          </c:spPr>
          <c:marker>
            <c:symbol val="diamond"/>
            <c:size val="11"/>
            <c:spPr>
              <a:noFill/>
              <a:ln w="7152">
                <a:noFill/>
              </a:ln>
            </c:spPr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Sheet1!$G$2:$G$51</c:f>
              <c:numCache>
                <c:formatCode>General</c:formatCode>
                <c:ptCount val="35"/>
                <c:pt idx="28">
                  <c:v>43</c:v>
                </c:pt>
                <c:pt idx="29">
                  <c:v>37</c:v>
                </c:pt>
                <c:pt idx="30">
                  <c:v>35</c:v>
                </c:pt>
                <c:pt idx="31">
                  <c:v>32</c:v>
                </c:pt>
                <c:pt idx="32">
                  <c:v>29</c:v>
                </c:pt>
                <c:pt idx="33">
                  <c:v>25</c:v>
                </c:pt>
                <c:pt idx="34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C22-465A-BC03-CFDAB2309771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Mobilt medieinnhold</c:v>
                </c:pt>
              </c:strCache>
            </c:strRef>
          </c:tx>
          <c:spPr>
            <a:ln w="42911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Sheet1!$A$2:$A$51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69</c:v>
                </c:pt>
                <c:pt idx="3">
                  <c:v>71</c:v>
                </c:pt>
                <c:pt idx="4">
                  <c:v>73</c:v>
                </c:pt>
                <c:pt idx="5">
                  <c:v>77</c:v>
                </c:pt>
                <c:pt idx="6">
                  <c:v>80</c:v>
                </c:pt>
                <c:pt idx="7">
                  <c:v>83</c:v>
                </c:pt>
                <c:pt idx="8">
                  <c:v>85</c:v>
                </c:pt>
                <c:pt idx="9">
                  <c:v>87</c:v>
                </c:pt>
                <c:pt idx="10">
                  <c:v>89</c:v>
                </c:pt>
                <c:pt idx="11">
                  <c:v>91</c:v>
                </c:pt>
                <c:pt idx="12">
                  <c:v>93</c:v>
                </c:pt>
                <c:pt idx="13">
                  <c:v>95</c:v>
                </c:pt>
                <c:pt idx="14">
                  <c:v>97</c:v>
                </c:pt>
                <c:pt idx="15">
                  <c:v>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2017/2018</c:v>
                </c:pt>
                <c:pt idx="34">
                  <c:v>2018/2019</c:v>
                </c:pt>
              </c:strCache>
            </c:strRef>
          </c:cat>
          <c:val>
            <c:numRef>
              <c:f>Sheet1!$I$2:$I$51</c:f>
              <c:numCache>
                <c:formatCode>General</c:formatCode>
                <c:ptCount val="35"/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  <c:pt idx="25">
                  <c:v>7</c:v>
                </c:pt>
                <c:pt idx="26">
                  <c:v>14</c:v>
                </c:pt>
                <c:pt idx="27">
                  <c:v>24</c:v>
                </c:pt>
                <c:pt idx="28">
                  <c:v>37</c:v>
                </c:pt>
                <c:pt idx="29">
                  <c:v>49</c:v>
                </c:pt>
                <c:pt idx="30">
                  <c:v>56</c:v>
                </c:pt>
                <c:pt idx="31">
                  <c:v>63</c:v>
                </c:pt>
                <c:pt idx="32">
                  <c:v>68</c:v>
                </c:pt>
                <c:pt idx="33">
                  <c:v>77</c:v>
                </c:pt>
                <c:pt idx="34">
                  <c:v>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C22-465A-BC03-CFDAB2309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937056"/>
        <c:axId val="425936272"/>
      </c:lineChart>
      <c:catAx>
        <c:axId val="4259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nb-NO"/>
          </a:p>
        </c:txPr>
        <c:crossAx val="4259362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5936272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nb-NO"/>
          </a:p>
        </c:txPr>
        <c:crossAx val="425937056"/>
        <c:crosses val="autoZero"/>
        <c:crossBetween val="midCat"/>
        <c:majorUnit val="25"/>
        <c:minorUnit val="1"/>
      </c:valAx>
      <c:spPr>
        <a:noFill/>
        <a:ln w="286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nb-N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0.72284</cdr:x>
      <cdr:y>0.51931</cdr:y>
    </cdr:from>
    <cdr:to>
      <cdr:x>0.9744</cdr:x>
      <cdr:y>0.58396</cdr:y>
    </cdr:to>
    <cdr:sp macro="" textlink="">
      <cdr:nvSpPr>
        <cdr:cNvPr id="1026" name="Teks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48247" y="2745922"/>
          <a:ext cx="1478453" cy="3418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nb-NO" sz="1400" b="1" i="0" u="none" strike="noStrike" baseline="0" dirty="0">
              <a:solidFill>
                <a:srgbClr val="C00000"/>
              </a:solidFill>
              <a:latin typeface="+mn-lt"/>
              <a:ea typeface="Verdana"/>
              <a:cs typeface="Verdana"/>
            </a:rPr>
            <a:t>Papiraviser  </a:t>
          </a:r>
          <a:r>
            <a:rPr lang="nb-NO" sz="1400" b="1" dirty="0">
              <a:solidFill>
                <a:srgbClr val="C00000"/>
              </a:solidFill>
              <a:ea typeface="Verdana"/>
              <a:cs typeface="Verdana"/>
            </a:rPr>
            <a:t>39</a:t>
          </a:r>
          <a:r>
            <a:rPr lang="nb-NO" sz="1400" b="1" i="0" u="none" strike="noStrike" baseline="0" dirty="0">
              <a:solidFill>
                <a:srgbClr val="C00000"/>
              </a:solidFill>
              <a:latin typeface="+mn-lt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0.86732</cdr:x>
      <cdr:y>0.19052</cdr:y>
    </cdr:from>
    <cdr:to>
      <cdr:x>1</cdr:x>
      <cdr:y>0.25077</cdr:y>
    </cdr:to>
    <cdr:sp macro="" textlink="">
      <cdr:nvSpPr>
        <cdr:cNvPr id="1027" name="Teks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7354" y="1007404"/>
          <a:ext cx="779785" cy="3185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92D050"/>
              </a:solidFill>
              <a:latin typeface="+mn-lt"/>
              <a:ea typeface="Verdana"/>
              <a:cs typeface="Verdana"/>
            </a:rPr>
            <a:t>TV </a:t>
          </a:r>
          <a:r>
            <a:rPr lang="nb-NO" sz="1400" b="1" dirty="0">
              <a:solidFill>
                <a:srgbClr val="92D050"/>
              </a:solidFill>
              <a:ea typeface="Verdana"/>
              <a:cs typeface="Verdana"/>
            </a:rPr>
            <a:t>66</a:t>
          </a:r>
          <a:r>
            <a:rPr lang="nb-NO" sz="1400" b="1" i="0" u="none" strike="noStrike" baseline="0" dirty="0">
              <a:solidFill>
                <a:srgbClr val="92D050"/>
              </a:solidFill>
              <a:latin typeface="+mn-lt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0.82335</cdr:x>
      <cdr:y>0.351</cdr:y>
    </cdr:from>
    <cdr:to>
      <cdr:x>1</cdr:x>
      <cdr:y>0.41811</cdr:y>
    </cdr:to>
    <cdr:sp macro="" textlink="">
      <cdr:nvSpPr>
        <cdr:cNvPr id="1030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8942" y="1855944"/>
          <a:ext cx="1038197" cy="354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00B0F0"/>
              </a:solidFill>
              <a:latin typeface="+mj-lt"/>
              <a:ea typeface="Verdana"/>
              <a:cs typeface="Verdana"/>
            </a:rPr>
            <a:t>Radio </a:t>
          </a:r>
          <a:r>
            <a:rPr lang="nb-NO" sz="1400" b="1" dirty="0">
              <a:solidFill>
                <a:srgbClr val="00B0F0"/>
              </a:solidFill>
              <a:latin typeface="+mj-lt"/>
              <a:ea typeface="Verdana"/>
              <a:cs typeface="Verdana"/>
            </a:rPr>
            <a:t>60</a:t>
          </a:r>
          <a:r>
            <a:rPr lang="nb-NO" sz="1400" b="1" i="0" u="none" strike="noStrike" baseline="0" dirty="0">
              <a:solidFill>
                <a:srgbClr val="00B0F0"/>
              </a:solidFill>
              <a:latin typeface="+mj-lt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0.66438</cdr:x>
      <cdr:y>0.66951</cdr:y>
    </cdr:from>
    <cdr:to>
      <cdr:x>0.95772</cdr:x>
      <cdr:y>0.72554</cdr:y>
    </cdr:to>
    <cdr:sp macro="" textlink="">
      <cdr:nvSpPr>
        <cdr:cNvPr id="1034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4658" y="3540154"/>
          <a:ext cx="1724003" cy="296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nb-NO" sz="1400" b="1" dirty="0">
              <a:solidFill>
                <a:srgbClr val="FFC000"/>
              </a:solidFill>
              <a:ea typeface="Verdana"/>
              <a:cs typeface="Verdana"/>
            </a:rPr>
            <a:t>M</a:t>
          </a:r>
          <a:r>
            <a:rPr lang="nb-NO" sz="1400" b="1" i="0" u="none" strike="noStrike" baseline="0" dirty="0">
              <a:solidFill>
                <a:srgbClr val="FFC000"/>
              </a:solidFill>
              <a:latin typeface="+mn-lt"/>
              <a:ea typeface="Verdana"/>
              <a:cs typeface="Verdana"/>
            </a:rPr>
            <a:t>agasiner </a:t>
          </a:r>
          <a:r>
            <a:rPr lang="nb-NO" sz="1400" b="1" dirty="0">
              <a:solidFill>
                <a:srgbClr val="FFC000"/>
              </a:solidFill>
              <a:ea typeface="Verdana"/>
              <a:cs typeface="Verdana"/>
            </a:rPr>
            <a:t>24</a:t>
          </a:r>
          <a:r>
            <a:rPr lang="nb-NO" sz="1400" b="1" i="0" u="none" strike="noStrike" baseline="0" dirty="0">
              <a:solidFill>
                <a:srgbClr val="FFC000"/>
              </a:solidFill>
              <a:latin typeface="+mn-lt"/>
              <a:ea typeface="Verdana"/>
              <a:cs typeface="Verdana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0.38549</cdr:x>
      <cdr:y>0.1039</cdr:y>
    </cdr:from>
    <cdr:to>
      <cdr:x>0.62225</cdr:x>
      <cdr:y>0.2571</cdr:y>
    </cdr:to>
    <cdr:sp macro="" textlink="">
      <cdr:nvSpPr>
        <cdr:cNvPr id="1028" name="Tekst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5551" y="549395"/>
          <a:ext cx="1391471" cy="810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nb-NO" sz="1800" b="1" noProof="0" dirty="0">
              <a:solidFill>
                <a:srgbClr val="717171"/>
              </a:solidFill>
              <a:ea typeface="Verdana"/>
              <a:cs typeface="Verdana"/>
            </a:rPr>
            <a:t>«</a:t>
          </a:r>
          <a:r>
            <a:rPr lang="nb-NO" sz="1800" b="1" i="0" u="none" strike="noStrike" baseline="0" noProof="0" dirty="0">
              <a:solidFill>
                <a:srgbClr val="717171"/>
              </a:solidFill>
              <a:latin typeface="+mn-lt"/>
              <a:ea typeface="Verdana"/>
              <a:cs typeface="Verdana"/>
            </a:rPr>
            <a:t>Internett» 94%</a:t>
          </a:r>
        </a:p>
      </cdr:txBody>
    </cdr:sp>
  </cdr:relSizeAnchor>
  <cdr:relSizeAnchor xmlns:cdr="http://schemas.openxmlformats.org/drawingml/2006/chartDrawing">
    <cdr:from>
      <cdr:x>0.46315</cdr:x>
      <cdr:y>0.27355</cdr:y>
    </cdr:from>
    <cdr:to>
      <cdr:x>0.86399</cdr:x>
      <cdr:y>0.39423</cdr:y>
    </cdr:to>
    <cdr:sp macro="" textlink="">
      <cdr:nvSpPr>
        <cdr:cNvPr id="1033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21972" y="1446453"/>
          <a:ext cx="2355789" cy="638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nb-NO" sz="1800" b="1" noProof="0" dirty="0">
              <a:solidFill>
                <a:srgbClr val="000000"/>
              </a:solidFill>
              <a:ea typeface="Verdana"/>
              <a:cs typeface="Verdana"/>
            </a:rPr>
            <a:t>«</a:t>
          </a:r>
          <a:r>
            <a:rPr lang="nb-NO" sz="1800" b="1" i="0" u="none" strike="noStrike" baseline="0" noProof="0" dirty="0">
              <a:solidFill>
                <a:srgbClr val="000000"/>
              </a:solidFill>
              <a:latin typeface="+mn-lt"/>
              <a:ea typeface="Verdana"/>
              <a:cs typeface="Verdana"/>
            </a:rPr>
            <a:t>Mobilt innhold»</a:t>
          </a:r>
        </a:p>
        <a:p xmlns:a="http://schemas.openxmlformats.org/drawingml/2006/main">
          <a:pPr algn="ctr" rtl="0">
            <a:defRPr sz="1000"/>
          </a:pPr>
          <a:r>
            <a:rPr lang="nb-NO" sz="1800" b="1" noProof="0" dirty="0">
              <a:solidFill>
                <a:srgbClr val="000000"/>
              </a:solidFill>
              <a:ea typeface="Verdana"/>
              <a:cs typeface="Verdana"/>
            </a:rPr>
            <a:t>84</a:t>
          </a:r>
          <a:r>
            <a:rPr lang="nb-NO" sz="1800" b="1" i="0" u="none" strike="noStrike" baseline="0" noProof="0" dirty="0">
              <a:solidFill>
                <a:srgbClr val="000000"/>
              </a:solidFill>
              <a:latin typeface="+mn-lt"/>
              <a:ea typeface="Verdana"/>
              <a:cs typeface="Verdana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0.84331</cdr:x>
      <cdr:y>0.52811</cdr:y>
    </cdr:from>
    <cdr:to>
      <cdr:x>1</cdr:x>
      <cdr:y>0.59276</cdr:y>
    </cdr:to>
    <cdr:sp macro="" textlink="">
      <cdr:nvSpPr>
        <cdr:cNvPr id="1026" name="Teks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70837" y="2735642"/>
          <a:ext cx="1871198" cy="334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C00000"/>
              </a:solidFill>
              <a:latin typeface="+mn-lt"/>
              <a:ea typeface="Verdana"/>
              <a:cs typeface="Verdana"/>
            </a:rPr>
            <a:t>Papiraviser 39% </a:t>
          </a:r>
        </a:p>
      </cdr:txBody>
    </cdr:sp>
  </cdr:relSizeAnchor>
  <cdr:relSizeAnchor xmlns:cdr="http://schemas.openxmlformats.org/drawingml/2006/chartDrawing">
    <cdr:from>
      <cdr:x>0.9373</cdr:x>
      <cdr:y>0.23773</cdr:y>
    </cdr:from>
    <cdr:to>
      <cdr:x>0.99971</cdr:x>
      <cdr:y>0.29798</cdr:y>
    </cdr:to>
    <cdr:sp macro="" textlink="">
      <cdr:nvSpPr>
        <cdr:cNvPr id="1027" name="Teks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93244" y="1231473"/>
          <a:ext cx="745302" cy="312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92D050"/>
              </a:solidFill>
              <a:latin typeface="+mn-lt"/>
              <a:ea typeface="Verdana"/>
              <a:cs typeface="Verdana"/>
            </a:rPr>
            <a:t>TV </a:t>
          </a:r>
          <a:r>
            <a:rPr lang="nb-NO" sz="1400" b="1" dirty="0">
              <a:solidFill>
                <a:srgbClr val="92D050"/>
              </a:solidFill>
              <a:ea typeface="Verdana"/>
              <a:cs typeface="Verdana"/>
            </a:rPr>
            <a:t>66</a:t>
          </a:r>
          <a:r>
            <a:rPr lang="nb-NO" sz="1400" b="1" i="0" u="none" strike="noStrike" baseline="0" dirty="0">
              <a:solidFill>
                <a:srgbClr val="92D050"/>
              </a:solidFill>
              <a:latin typeface="+mn-lt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0.86193</cdr:x>
      <cdr:y>0.0051</cdr:y>
    </cdr:from>
    <cdr:to>
      <cdr:x>1</cdr:x>
      <cdr:y>0.06235</cdr:y>
    </cdr:to>
    <cdr:sp macro="" textlink="">
      <cdr:nvSpPr>
        <cdr:cNvPr id="1028" name="Tekst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93198" y="26420"/>
          <a:ext cx="1648837" cy="296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nb-NO" sz="1400" b="1" noProof="0" dirty="0">
              <a:solidFill>
                <a:srgbClr val="717171"/>
              </a:solidFill>
              <a:ea typeface="Verdana"/>
              <a:cs typeface="Verdana"/>
            </a:rPr>
            <a:t>«</a:t>
          </a:r>
          <a:r>
            <a:rPr lang="nb-NO" sz="1400" b="1" i="0" u="none" strike="noStrike" baseline="0" noProof="0" dirty="0">
              <a:solidFill>
                <a:srgbClr val="717171"/>
              </a:solidFill>
              <a:latin typeface="+mn-lt"/>
              <a:ea typeface="Verdana"/>
              <a:cs typeface="Verdana"/>
            </a:rPr>
            <a:t>Internett» 94%</a:t>
          </a:r>
        </a:p>
      </cdr:txBody>
    </cdr:sp>
  </cdr:relSizeAnchor>
  <cdr:relSizeAnchor xmlns:cdr="http://schemas.openxmlformats.org/drawingml/2006/chartDrawing">
    <cdr:from>
      <cdr:x>0.90456</cdr:x>
      <cdr:y>0.37416</cdr:y>
    </cdr:from>
    <cdr:to>
      <cdr:x>1</cdr:x>
      <cdr:y>0.42366</cdr:y>
    </cdr:to>
    <cdr:sp macro="" textlink="">
      <cdr:nvSpPr>
        <cdr:cNvPr id="1030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02287" y="1938159"/>
          <a:ext cx="1139748" cy="256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00B0F0"/>
              </a:solidFill>
              <a:latin typeface="+mj-lt"/>
              <a:ea typeface="Verdana"/>
              <a:cs typeface="Verdana"/>
            </a:rPr>
            <a:t>Radio </a:t>
          </a:r>
          <a:r>
            <a:rPr lang="nb-NO" sz="1400" b="1" dirty="0">
              <a:solidFill>
                <a:srgbClr val="00B0F0"/>
              </a:solidFill>
              <a:latin typeface="+mj-lt"/>
              <a:ea typeface="Verdana"/>
              <a:cs typeface="Verdana"/>
            </a:rPr>
            <a:t>60</a:t>
          </a:r>
          <a:r>
            <a:rPr lang="nb-NO" sz="1400" b="1" i="0" u="none" strike="noStrike" baseline="0" dirty="0">
              <a:solidFill>
                <a:srgbClr val="00B0F0"/>
              </a:solidFill>
              <a:latin typeface="+mj-lt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0.82852</cdr:x>
      <cdr:y>0.11737</cdr:y>
    </cdr:from>
    <cdr:to>
      <cdr:x>1</cdr:x>
      <cdr:y>0.16387</cdr:y>
    </cdr:to>
    <cdr:sp macro="" textlink="">
      <cdr:nvSpPr>
        <cdr:cNvPr id="1033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94215" y="607991"/>
          <a:ext cx="2047820" cy="2408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nb-NO" sz="1400" b="1" noProof="0" dirty="0">
              <a:solidFill>
                <a:srgbClr val="000000"/>
              </a:solidFill>
              <a:ea typeface="Verdana"/>
              <a:cs typeface="Verdana"/>
            </a:rPr>
            <a:t>«</a:t>
          </a:r>
          <a:r>
            <a:rPr lang="nb-NO" sz="1400" b="1" i="0" u="none" strike="noStrike" baseline="0" noProof="0" dirty="0">
              <a:solidFill>
                <a:srgbClr val="000000"/>
              </a:solidFill>
              <a:latin typeface="+mn-lt"/>
              <a:ea typeface="Verdana"/>
              <a:cs typeface="Verdana"/>
            </a:rPr>
            <a:t>Mobilt innhold» </a:t>
          </a:r>
          <a:r>
            <a:rPr lang="nb-NO" sz="1400" b="1" noProof="0" dirty="0">
              <a:solidFill>
                <a:srgbClr val="000000"/>
              </a:solidFill>
              <a:ea typeface="Verdana"/>
              <a:cs typeface="Verdana"/>
            </a:rPr>
            <a:t>84</a:t>
          </a:r>
          <a:r>
            <a:rPr lang="nb-NO" sz="1400" b="1" i="0" u="none" strike="noStrike" baseline="0" noProof="0" dirty="0">
              <a:solidFill>
                <a:srgbClr val="000000"/>
              </a:solidFill>
              <a:latin typeface="+mn-lt"/>
              <a:ea typeface="Verdana"/>
              <a:cs typeface="Verdana"/>
            </a:rPr>
            <a:t>%</a:t>
          </a:r>
        </a:p>
      </cdr:txBody>
    </cdr:sp>
  </cdr:relSizeAnchor>
  <cdr:relSizeAnchor xmlns:cdr="http://schemas.openxmlformats.org/drawingml/2006/chartDrawing">
    <cdr:from>
      <cdr:x>0.81138</cdr:x>
      <cdr:y>0.70712</cdr:y>
    </cdr:from>
    <cdr:to>
      <cdr:x>1</cdr:x>
      <cdr:y>0.75362</cdr:y>
    </cdr:to>
    <cdr:sp macro="" textlink="">
      <cdr:nvSpPr>
        <cdr:cNvPr id="1034" name="Teks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89528" y="3662918"/>
          <a:ext cx="2252507" cy="2408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b-NO" sz="1400" b="1" i="0" u="none" strike="noStrike" baseline="0" dirty="0">
              <a:solidFill>
                <a:srgbClr val="FFC000"/>
              </a:solidFill>
              <a:latin typeface="+mn-lt"/>
              <a:ea typeface="Verdana"/>
              <a:cs typeface="Verdana"/>
            </a:rPr>
            <a:t>Blader/magasiner 24%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B0B2-5987-400E-B71D-A6ED3E938087}" type="datetimeFigureOut">
              <a:rPr lang="nb-NO" smtClean="0"/>
              <a:t>15.10.2019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9639F-DBC1-47CB-AD5A-1AB5CE4B10F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36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15/10/2019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antarmedia.com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799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799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86390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Ja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9902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Amethys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7544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pring Green">
    <p:bg>
      <p:bgPr>
        <a:solidFill>
          <a:srgbClr val="B8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2235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rim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6032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Sunset Orange">
    <p:bg>
      <p:bgPr>
        <a:solidFill>
          <a:srgbClr val="FF8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2371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86390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Grap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53135"/>
            <a:ext cx="2863907" cy="3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Grap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53135"/>
            <a:ext cx="2863907" cy="3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Kantar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62"/>
          <p:cNvSpPr txBox="1"/>
          <p:nvPr userDrawn="1"/>
        </p:nvSpPr>
        <p:spPr>
          <a:xfrm>
            <a:off x="448733" y="1319085"/>
            <a:ext cx="4267200" cy="1523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42"/>
            <a:r>
              <a:rPr sz="1067" b="1" spc="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b="1" spc="-3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67" b="1" spc="-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b="1" spc="-3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67" b="1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1067" b="1" spc="-7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67" b="1" spc="-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b="1" spc="-7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b="1" spc="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b="1" dirty="0">
                <a:solidFill>
                  <a:srgbClr val="231F20"/>
                </a:solidFill>
                <a:latin typeface="Arial"/>
                <a:cs typeface="Arial"/>
              </a:rPr>
              <a:t>ar</a:t>
            </a:r>
            <a:r>
              <a:rPr sz="1067" b="1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b="1" spc="7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b="1" spc="-3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b="1" spc="-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b="1" dirty="0">
                <a:solidFill>
                  <a:srgbClr val="231F20"/>
                </a:solidFill>
                <a:latin typeface="Arial"/>
                <a:cs typeface="Arial"/>
              </a:rPr>
              <a:t>ia</a:t>
            </a:r>
            <a:endParaRPr sz="1067" dirty="0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1067" dirty="0">
              <a:latin typeface="Times New Roman"/>
              <a:cs typeface="Times New Roman"/>
            </a:endParaRPr>
          </a:p>
          <a:p>
            <a:pPr marL="8342" marR="3337">
              <a:lnSpc>
                <a:spcPct val="104200"/>
              </a:lnSpc>
            </a:pP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r M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s 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lo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r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nt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ig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pr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vi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ta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3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pe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67" dirty="0">
              <a:latin typeface="Arial"/>
              <a:cs typeface="Arial"/>
            </a:endParaRPr>
          </a:p>
          <a:p>
            <a:pPr marL="8342" marR="42130">
              <a:lnSpc>
                <a:spcPct val="104200"/>
              </a:lnSpc>
            </a:pP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asu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re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ele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33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9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i</a:t>
            </a:r>
            <a:r>
              <a:rPr sz="1067" spc="-39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6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tm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151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pr</a:t>
            </a:r>
            <a:r>
              <a:rPr sz="1067" spc="-3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vi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rehe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1067" spc="-36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a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i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nt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ig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nsu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27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a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33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67" spc="-33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4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67" spc="23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i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67" spc="-2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1067" spc="-3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67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231F20"/>
                </a:solidFill>
                <a:latin typeface="Arial"/>
                <a:cs typeface="Arial"/>
              </a:rPr>
              <a:t>vi</a:t>
            </a:r>
            <a:r>
              <a:rPr sz="1067" spc="-11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067" spc="-1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67" spc="-3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1067" spc="31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ww</a:t>
            </a:r>
            <a:r>
              <a:rPr sz="1067" spc="-59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w</a:t>
            </a:r>
            <a:r>
              <a:rPr sz="1067" spc="-20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.</a:t>
            </a:r>
            <a:r>
              <a:rPr sz="1067" spc="-13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k</a:t>
            </a:r>
            <a:r>
              <a:rPr sz="1067" spc="-11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a</a:t>
            </a:r>
            <a:r>
              <a:rPr sz="1067" spc="-20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n</a:t>
            </a:r>
            <a:r>
              <a:rPr sz="1067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t</a:t>
            </a:r>
            <a:r>
              <a:rPr sz="1067" spc="-11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a</a:t>
            </a:r>
            <a:r>
              <a:rPr sz="1067" spc="7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r</a:t>
            </a:r>
            <a:r>
              <a:rPr sz="1067" spc="-7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me</a:t>
            </a:r>
            <a:r>
              <a:rPr sz="1067" spc="-13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d</a:t>
            </a:r>
            <a:r>
              <a:rPr sz="1067" spc="-11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i</a:t>
            </a:r>
            <a:r>
              <a:rPr sz="1067" spc="-16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a</a:t>
            </a:r>
            <a:r>
              <a:rPr sz="1067" spc="-31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.</a:t>
            </a:r>
            <a:r>
              <a:rPr sz="1067" spc="11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c</a:t>
            </a:r>
            <a:r>
              <a:rPr sz="1067" spc="-7" dirty="0">
                <a:solidFill>
                  <a:srgbClr val="5BC1A3"/>
                </a:solidFill>
                <a:latin typeface="Arial"/>
                <a:cs typeface="Arial"/>
                <a:hlinkClick r:id="rId2"/>
              </a:rPr>
              <a:t>om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21456" y="652846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© Kantar Media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9067401" y="3839364"/>
            <a:ext cx="3124599" cy="2239614"/>
            <a:chOff x="9373103" y="3839364"/>
            <a:chExt cx="3124599" cy="2239614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9397829" y="4562057"/>
              <a:ext cx="3099873" cy="371961"/>
              <a:chOff x="440095" y="5012840"/>
              <a:chExt cx="3099873" cy="371961"/>
            </a:xfrm>
          </p:grpSpPr>
          <p:sp>
            <p:nvSpPr>
              <p:cNvPr id="71" name="object 61"/>
              <p:cNvSpPr txBox="1"/>
              <p:nvPr userDrawn="1"/>
            </p:nvSpPr>
            <p:spPr>
              <a:xfrm>
                <a:off x="831883" y="5012840"/>
                <a:ext cx="2708085" cy="37196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8342" marR="3337">
                  <a:lnSpc>
                    <a:spcPct val="138900"/>
                  </a:lnSpc>
                </a:pPr>
                <a:r>
                  <a:rPr sz="1379" spc="11" dirty="0">
                    <a:solidFill>
                      <a:schemeClr val="tx1"/>
                    </a:solidFill>
                    <a:latin typeface="Arial"/>
                    <a:cs typeface="Arial"/>
                  </a:rPr>
                  <a:t>c</a:t>
                </a:r>
                <a:r>
                  <a:rPr sz="1379" spc="-11" dirty="0">
                    <a:solidFill>
                      <a:schemeClr val="tx1"/>
                    </a:solidFill>
                    <a:latin typeface="Arial"/>
                    <a:cs typeface="Arial"/>
                  </a:rPr>
                  <a:t>o</a:t>
                </a:r>
                <a:r>
                  <a:rPr sz="1379" spc="-13" dirty="0">
                    <a:solidFill>
                      <a:schemeClr val="tx1"/>
                    </a:solidFill>
                    <a:latin typeface="Arial"/>
                    <a:cs typeface="Arial"/>
                  </a:rPr>
                  <a:t>m</a:t>
                </a:r>
                <a:r>
                  <a:rPr sz="1379" spc="-16" dirty="0">
                    <a:solidFill>
                      <a:schemeClr val="tx1"/>
                    </a:solidFill>
                    <a:latin typeface="Arial"/>
                    <a:cs typeface="Arial"/>
                  </a:rPr>
                  <a:t>pa</a:t>
                </a:r>
                <a:r>
                  <a:rPr sz="1379" spc="-43" dirty="0">
                    <a:solidFill>
                      <a:schemeClr val="tx1"/>
                    </a:solidFill>
                    <a:latin typeface="Arial"/>
                    <a:cs typeface="Arial"/>
                  </a:rPr>
                  <a:t>n</a:t>
                </a:r>
                <a:r>
                  <a:rPr sz="1379" spc="-39" dirty="0">
                    <a:solidFill>
                      <a:schemeClr val="tx1"/>
                    </a:solidFill>
                    <a:latin typeface="Arial"/>
                    <a:cs typeface="Arial"/>
                  </a:rPr>
                  <a:t>y</a:t>
                </a:r>
                <a:r>
                  <a:rPr sz="1379" dirty="0">
                    <a:solidFill>
                      <a:schemeClr val="tx1"/>
                    </a:solidFill>
                    <a:latin typeface="Arial"/>
                    <a:cs typeface="Arial"/>
                  </a:rPr>
                  <a:t>/</a:t>
                </a:r>
                <a:r>
                  <a:rPr lang="en-GB" sz="1379" spc="-16" dirty="0">
                    <a:solidFill>
                      <a:schemeClr val="tx1"/>
                    </a:solidFill>
                    <a:latin typeface="Arial"/>
                    <a:cs typeface="Arial"/>
                  </a:rPr>
                  <a:t>Kantar-Media</a:t>
                </a:r>
                <a:endParaRPr lang="en-GB" sz="1379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2" name="Freeform 7"/>
              <p:cNvSpPr>
                <a:spLocks noEditPoints="1"/>
              </p:cNvSpPr>
              <p:nvPr userDrawn="1"/>
            </p:nvSpPr>
            <p:spPr bwMode="auto">
              <a:xfrm>
                <a:off x="440095" y="5059869"/>
                <a:ext cx="213703" cy="210170"/>
              </a:xfrm>
              <a:custGeom>
                <a:avLst/>
                <a:gdLst>
                  <a:gd name="T0" fmla="*/ 92 w 100"/>
                  <a:gd name="T1" fmla="*/ 0 h 100"/>
                  <a:gd name="T2" fmla="*/ 7 w 100"/>
                  <a:gd name="T3" fmla="*/ 0 h 100"/>
                  <a:gd name="T4" fmla="*/ 0 w 100"/>
                  <a:gd name="T5" fmla="*/ 7 h 100"/>
                  <a:gd name="T6" fmla="*/ 0 w 100"/>
                  <a:gd name="T7" fmla="*/ 93 h 100"/>
                  <a:gd name="T8" fmla="*/ 7 w 100"/>
                  <a:gd name="T9" fmla="*/ 100 h 100"/>
                  <a:gd name="T10" fmla="*/ 92 w 100"/>
                  <a:gd name="T11" fmla="*/ 100 h 100"/>
                  <a:gd name="T12" fmla="*/ 100 w 100"/>
                  <a:gd name="T13" fmla="*/ 93 h 100"/>
                  <a:gd name="T14" fmla="*/ 100 w 100"/>
                  <a:gd name="T15" fmla="*/ 7 h 100"/>
                  <a:gd name="T16" fmla="*/ 92 w 100"/>
                  <a:gd name="T17" fmla="*/ 0 h 100"/>
                  <a:gd name="T18" fmla="*/ 29 w 100"/>
                  <a:gd name="T19" fmla="*/ 85 h 100"/>
                  <a:gd name="T20" fmla="*/ 14 w 100"/>
                  <a:gd name="T21" fmla="*/ 85 h 100"/>
                  <a:gd name="T22" fmla="*/ 14 w 100"/>
                  <a:gd name="T23" fmla="*/ 38 h 100"/>
                  <a:gd name="T24" fmla="*/ 29 w 100"/>
                  <a:gd name="T25" fmla="*/ 38 h 100"/>
                  <a:gd name="T26" fmla="*/ 29 w 100"/>
                  <a:gd name="T27" fmla="*/ 85 h 100"/>
                  <a:gd name="T28" fmla="*/ 22 w 100"/>
                  <a:gd name="T29" fmla="*/ 31 h 100"/>
                  <a:gd name="T30" fmla="*/ 13 w 100"/>
                  <a:gd name="T31" fmla="*/ 23 h 100"/>
                  <a:gd name="T32" fmla="*/ 22 w 100"/>
                  <a:gd name="T33" fmla="*/ 14 h 100"/>
                  <a:gd name="T34" fmla="*/ 30 w 100"/>
                  <a:gd name="T35" fmla="*/ 23 h 100"/>
                  <a:gd name="T36" fmla="*/ 22 w 100"/>
                  <a:gd name="T37" fmla="*/ 31 h 100"/>
                  <a:gd name="T38" fmla="*/ 85 w 100"/>
                  <a:gd name="T39" fmla="*/ 85 h 100"/>
                  <a:gd name="T40" fmla="*/ 70 w 100"/>
                  <a:gd name="T41" fmla="*/ 85 h 100"/>
                  <a:gd name="T42" fmla="*/ 70 w 100"/>
                  <a:gd name="T43" fmla="*/ 62 h 100"/>
                  <a:gd name="T44" fmla="*/ 62 w 100"/>
                  <a:gd name="T45" fmla="*/ 50 h 100"/>
                  <a:gd name="T46" fmla="*/ 53 w 100"/>
                  <a:gd name="T47" fmla="*/ 62 h 100"/>
                  <a:gd name="T48" fmla="*/ 53 w 100"/>
                  <a:gd name="T49" fmla="*/ 85 h 100"/>
                  <a:gd name="T50" fmla="*/ 38 w 100"/>
                  <a:gd name="T51" fmla="*/ 85 h 100"/>
                  <a:gd name="T52" fmla="*/ 38 w 100"/>
                  <a:gd name="T53" fmla="*/ 38 h 100"/>
                  <a:gd name="T54" fmla="*/ 53 w 100"/>
                  <a:gd name="T55" fmla="*/ 38 h 100"/>
                  <a:gd name="T56" fmla="*/ 53 w 100"/>
                  <a:gd name="T57" fmla="*/ 44 h 100"/>
                  <a:gd name="T58" fmla="*/ 53 w 100"/>
                  <a:gd name="T59" fmla="*/ 44 h 100"/>
                  <a:gd name="T60" fmla="*/ 67 w 100"/>
                  <a:gd name="T61" fmla="*/ 37 h 100"/>
                  <a:gd name="T62" fmla="*/ 85 w 100"/>
                  <a:gd name="T63" fmla="*/ 59 h 100"/>
                  <a:gd name="T64" fmla="*/ 85 w 100"/>
                  <a:gd name="T65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00">
                    <a:moveTo>
                      <a:pt x="9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7"/>
                      <a:pt x="3" y="100"/>
                      <a:pt x="7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6" y="100"/>
                      <a:pt x="100" y="97"/>
                      <a:pt x="100" y="93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3"/>
                      <a:pt x="96" y="0"/>
                      <a:pt x="92" y="0"/>
                    </a:cubicBezTo>
                    <a:moveTo>
                      <a:pt x="29" y="85"/>
                    </a:moveTo>
                    <a:cubicBezTo>
                      <a:pt x="14" y="85"/>
                      <a:pt x="14" y="85"/>
                      <a:pt x="14" y="8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9" y="38"/>
                      <a:pt x="29" y="38"/>
                      <a:pt x="29" y="38"/>
                    </a:cubicBezTo>
                    <a:lnTo>
                      <a:pt x="29" y="85"/>
                    </a:lnTo>
                    <a:close/>
                    <a:moveTo>
                      <a:pt x="22" y="31"/>
                    </a:moveTo>
                    <a:cubicBezTo>
                      <a:pt x="17" y="31"/>
                      <a:pt x="13" y="27"/>
                      <a:pt x="13" y="23"/>
                    </a:cubicBezTo>
                    <a:cubicBezTo>
                      <a:pt x="13" y="18"/>
                      <a:pt x="17" y="14"/>
                      <a:pt x="22" y="14"/>
                    </a:cubicBezTo>
                    <a:cubicBezTo>
                      <a:pt x="27" y="14"/>
                      <a:pt x="30" y="18"/>
                      <a:pt x="30" y="23"/>
                    </a:cubicBezTo>
                    <a:cubicBezTo>
                      <a:pt x="30" y="27"/>
                      <a:pt x="27" y="31"/>
                      <a:pt x="22" y="31"/>
                    </a:cubicBezTo>
                    <a:moveTo>
                      <a:pt x="85" y="85"/>
                    </a:move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0" y="57"/>
                      <a:pt x="70" y="50"/>
                      <a:pt x="62" y="50"/>
                    </a:cubicBezTo>
                    <a:cubicBezTo>
                      <a:pt x="54" y="50"/>
                      <a:pt x="53" y="56"/>
                      <a:pt x="53" y="62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5" y="41"/>
                      <a:pt x="60" y="37"/>
                      <a:pt x="67" y="37"/>
                    </a:cubicBezTo>
                    <a:cubicBezTo>
                      <a:pt x="82" y="37"/>
                      <a:pt x="85" y="46"/>
                      <a:pt x="85" y="59"/>
                    </a:cubicBezTo>
                    <a:lnTo>
                      <a:pt x="85" y="8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9373103" y="3839364"/>
              <a:ext cx="2523990" cy="2239614"/>
              <a:chOff x="9373103" y="3839364"/>
              <a:chExt cx="2523990" cy="2239614"/>
            </a:xfrm>
          </p:grpSpPr>
          <p:grpSp>
            <p:nvGrpSpPr>
              <p:cNvPr id="55" name="Group 54"/>
              <p:cNvGrpSpPr/>
              <p:nvPr userDrawn="1"/>
            </p:nvGrpSpPr>
            <p:grpSpPr>
              <a:xfrm>
                <a:off x="9391360" y="5344020"/>
                <a:ext cx="2447713" cy="380428"/>
                <a:chOff x="433626" y="5656306"/>
                <a:chExt cx="2447713" cy="380428"/>
              </a:xfrm>
            </p:grpSpPr>
            <p:sp>
              <p:nvSpPr>
                <p:cNvPr id="67" name="object 61"/>
                <p:cNvSpPr txBox="1"/>
                <p:nvPr userDrawn="1"/>
              </p:nvSpPr>
              <p:spPr>
                <a:xfrm>
                  <a:off x="831882" y="5656306"/>
                  <a:ext cx="2049457" cy="380428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/>
                <a:p>
                  <a:pPr marL="8342" marR="3337">
                    <a:lnSpc>
                      <a:spcPct val="138900"/>
                    </a:lnSpc>
                  </a:pPr>
                  <a:r>
                    <a:rPr lang="en-GB" sz="1379" spc="-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+</a:t>
                  </a:r>
                  <a:r>
                    <a:rPr sz="1379" spc="-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K</a:t>
                  </a:r>
                  <a:r>
                    <a:rPr sz="1379" spc="-16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a</a:t>
                  </a:r>
                  <a:r>
                    <a:rPr sz="1379" spc="-27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n</a:t>
                  </a:r>
                  <a:r>
                    <a:rPr sz="1379" spc="-3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t</a:t>
                  </a:r>
                  <a:r>
                    <a:rPr sz="1379" spc="-16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a</a:t>
                  </a:r>
                  <a:r>
                    <a:rPr sz="1379" spc="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r</a:t>
                  </a:r>
                  <a:r>
                    <a:rPr lang="en-GB" sz="1379" spc="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MediaGlobal</a:t>
                  </a:r>
                  <a:endParaRPr lang="en-GB" sz="1379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433626" y="5730086"/>
                  <a:ext cx="260506" cy="165134"/>
                  <a:chOff x="-491847" y="7193993"/>
                  <a:chExt cx="468312" cy="296863"/>
                </a:xfrm>
                <a:solidFill>
                  <a:schemeClr val="tx1"/>
                </a:solidFill>
              </p:grpSpPr>
              <p:sp>
                <p:nvSpPr>
                  <p:cNvPr id="69" name="Freeform 9"/>
                  <p:cNvSpPr>
                    <a:spLocks/>
                  </p:cNvSpPr>
                  <p:nvPr/>
                </p:nvSpPr>
                <p:spPr bwMode="auto">
                  <a:xfrm>
                    <a:off x="-491847" y="7193993"/>
                    <a:ext cx="300038" cy="296863"/>
                  </a:xfrm>
                  <a:custGeom>
                    <a:avLst/>
                    <a:gdLst>
                      <a:gd name="T0" fmla="*/ 40 w 78"/>
                      <a:gd name="T1" fmla="*/ 32 h 79"/>
                      <a:gd name="T2" fmla="*/ 40 w 78"/>
                      <a:gd name="T3" fmla="*/ 47 h 79"/>
                      <a:gd name="T4" fmla="*/ 61 w 78"/>
                      <a:gd name="T5" fmla="*/ 47 h 79"/>
                      <a:gd name="T6" fmla="*/ 53 w 78"/>
                      <a:gd name="T7" fmla="*/ 59 h 79"/>
                      <a:gd name="T8" fmla="*/ 45 w 78"/>
                      <a:gd name="T9" fmla="*/ 63 h 79"/>
                      <a:gd name="T10" fmla="*/ 35 w 78"/>
                      <a:gd name="T11" fmla="*/ 63 h 79"/>
                      <a:gd name="T12" fmla="*/ 27 w 78"/>
                      <a:gd name="T13" fmla="*/ 59 h 79"/>
                      <a:gd name="T14" fmla="*/ 18 w 78"/>
                      <a:gd name="T15" fmla="*/ 47 h 79"/>
                      <a:gd name="T16" fmla="*/ 18 w 78"/>
                      <a:gd name="T17" fmla="*/ 32 h 79"/>
                      <a:gd name="T18" fmla="*/ 24 w 78"/>
                      <a:gd name="T19" fmla="*/ 23 h 79"/>
                      <a:gd name="T20" fmla="*/ 35 w 78"/>
                      <a:gd name="T21" fmla="*/ 16 h 79"/>
                      <a:gd name="T22" fmla="*/ 47 w 78"/>
                      <a:gd name="T23" fmla="*/ 17 h 79"/>
                      <a:gd name="T24" fmla="*/ 55 w 78"/>
                      <a:gd name="T25" fmla="*/ 22 h 79"/>
                      <a:gd name="T26" fmla="*/ 62 w 78"/>
                      <a:gd name="T27" fmla="*/ 15 h 79"/>
                      <a:gd name="T28" fmla="*/ 66 w 78"/>
                      <a:gd name="T29" fmla="*/ 11 h 79"/>
                      <a:gd name="T30" fmla="*/ 53 w 78"/>
                      <a:gd name="T31" fmla="*/ 3 h 79"/>
                      <a:gd name="T32" fmla="*/ 27 w 78"/>
                      <a:gd name="T33" fmla="*/ 3 h 79"/>
                      <a:gd name="T34" fmla="*/ 5 w 78"/>
                      <a:gd name="T35" fmla="*/ 22 h 79"/>
                      <a:gd name="T36" fmla="*/ 2 w 78"/>
                      <a:gd name="T37" fmla="*/ 32 h 79"/>
                      <a:gd name="T38" fmla="*/ 5 w 78"/>
                      <a:gd name="T39" fmla="*/ 57 h 79"/>
                      <a:gd name="T40" fmla="*/ 16 w 78"/>
                      <a:gd name="T41" fmla="*/ 70 h 79"/>
                      <a:gd name="T42" fmla="*/ 30 w 78"/>
                      <a:gd name="T43" fmla="*/ 77 h 79"/>
                      <a:gd name="T44" fmla="*/ 50 w 78"/>
                      <a:gd name="T45" fmla="*/ 77 h 79"/>
                      <a:gd name="T46" fmla="*/ 66 w 78"/>
                      <a:gd name="T47" fmla="*/ 69 h 79"/>
                      <a:gd name="T48" fmla="*/ 76 w 78"/>
                      <a:gd name="T49" fmla="*/ 53 h 79"/>
                      <a:gd name="T50" fmla="*/ 77 w 78"/>
                      <a:gd name="T51" fmla="*/ 32 h 79"/>
                      <a:gd name="T52" fmla="*/ 40 w 78"/>
                      <a:gd name="T53" fmla="*/ 32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78" h="79">
                        <a:moveTo>
                          <a:pt x="40" y="32"/>
                        </a:moveTo>
                        <a:cubicBezTo>
                          <a:pt x="40" y="37"/>
                          <a:pt x="40" y="42"/>
                          <a:pt x="40" y="47"/>
                        </a:cubicBezTo>
                        <a:cubicBezTo>
                          <a:pt x="47" y="47"/>
                          <a:pt x="54" y="47"/>
                          <a:pt x="61" y="47"/>
                        </a:cubicBezTo>
                        <a:cubicBezTo>
                          <a:pt x="60" y="52"/>
                          <a:pt x="57" y="57"/>
                          <a:pt x="53" y="59"/>
                        </a:cubicBezTo>
                        <a:cubicBezTo>
                          <a:pt x="51" y="61"/>
                          <a:pt x="48" y="62"/>
                          <a:pt x="45" y="63"/>
                        </a:cubicBezTo>
                        <a:cubicBezTo>
                          <a:pt x="42" y="63"/>
                          <a:pt x="39" y="63"/>
                          <a:pt x="35" y="63"/>
                        </a:cubicBezTo>
                        <a:cubicBezTo>
                          <a:pt x="32" y="62"/>
                          <a:pt x="29" y="61"/>
                          <a:pt x="27" y="59"/>
                        </a:cubicBezTo>
                        <a:cubicBezTo>
                          <a:pt x="23" y="56"/>
                          <a:pt x="20" y="52"/>
                          <a:pt x="18" y="47"/>
                        </a:cubicBezTo>
                        <a:cubicBezTo>
                          <a:pt x="16" y="42"/>
                          <a:pt x="16" y="37"/>
                          <a:pt x="18" y="32"/>
                        </a:cubicBezTo>
                        <a:cubicBezTo>
                          <a:pt x="19" y="28"/>
                          <a:pt x="21" y="25"/>
                          <a:pt x="24" y="23"/>
                        </a:cubicBezTo>
                        <a:cubicBezTo>
                          <a:pt x="27" y="20"/>
                          <a:pt x="31" y="17"/>
                          <a:pt x="35" y="16"/>
                        </a:cubicBezTo>
                        <a:cubicBezTo>
                          <a:pt x="39" y="15"/>
                          <a:pt x="43" y="16"/>
                          <a:pt x="47" y="17"/>
                        </a:cubicBezTo>
                        <a:cubicBezTo>
                          <a:pt x="50" y="18"/>
                          <a:pt x="53" y="19"/>
                          <a:pt x="55" y="22"/>
                        </a:cubicBezTo>
                        <a:cubicBezTo>
                          <a:pt x="57" y="19"/>
                          <a:pt x="60" y="17"/>
                          <a:pt x="62" y="15"/>
                        </a:cubicBezTo>
                        <a:cubicBezTo>
                          <a:pt x="63" y="13"/>
                          <a:pt x="65" y="12"/>
                          <a:pt x="66" y="11"/>
                        </a:cubicBezTo>
                        <a:cubicBezTo>
                          <a:pt x="62" y="7"/>
                          <a:pt x="58" y="5"/>
                          <a:pt x="53" y="3"/>
                        </a:cubicBezTo>
                        <a:cubicBezTo>
                          <a:pt x="45" y="0"/>
                          <a:pt x="36" y="0"/>
                          <a:pt x="27" y="3"/>
                        </a:cubicBezTo>
                        <a:cubicBezTo>
                          <a:pt x="18" y="6"/>
                          <a:pt x="10" y="13"/>
                          <a:pt x="5" y="22"/>
                        </a:cubicBezTo>
                        <a:cubicBezTo>
                          <a:pt x="4" y="25"/>
                          <a:pt x="2" y="28"/>
                          <a:pt x="2" y="32"/>
                        </a:cubicBezTo>
                        <a:cubicBezTo>
                          <a:pt x="0" y="40"/>
                          <a:pt x="1" y="49"/>
                          <a:pt x="5" y="57"/>
                        </a:cubicBezTo>
                        <a:cubicBezTo>
                          <a:pt x="8" y="62"/>
                          <a:pt x="11" y="67"/>
                          <a:pt x="16" y="70"/>
                        </a:cubicBezTo>
                        <a:cubicBezTo>
                          <a:pt x="20" y="73"/>
                          <a:pt x="25" y="76"/>
                          <a:pt x="30" y="77"/>
                        </a:cubicBezTo>
                        <a:cubicBezTo>
                          <a:pt x="36" y="79"/>
                          <a:pt x="43" y="79"/>
                          <a:pt x="50" y="77"/>
                        </a:cubicBezTo>
                        <a:cubicBezTo>
                          <a:pt x="56" y="76"/>
                          <a:pt x="61" y="73"/>
                          <a:pt x="66" y="69"/>
                        </a:cubicBezTo>
                        <a:cubicBezTo>
                          <a:pt x="70" y="65"/>
                          <a:pt x="74" y="59"/>
                          <a:pt x="76" y="53"/>
                        </a:cubicBezTo>
                        <a:cubicBezTo>
                          <a:pt x="78" y="46"/>
                          <a:pt x="78" y="39"/>
                          <a:pt x="77" y="32"/>
                        </a:cubicBezTo>
                        <a:cubicBezTo>
                          <a:pt x="64" y="32"/>
                          <a:pt x="52" y="32"/>
                          <a:pt x="40" y="32"/>
                        </a:cubicBezTo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0" name="Freeform 10"/>
                  <p:cNvSpPr>
                    <a:spLocks/>
                  </p:cNvSpPr>
                  <p:nvPr/>
                </p:nvSpPr>
                <p:spPr bwMode="auto">
                  <a:xfrm>
                    <a:off x="-166411" y="7280652"/>
                    <a:ext cx="142876" cy="139700"/>
                  </a:xfrm>
                  <a:custGeom>
                    <a:avLst/>
                    <a:gdLst>
                      <a:gd name="T0" fmla="*/ 90 w 90"/>
                      <a:gd name="T1" fmla="*/ 33 h 88"/>
                      <a:gd name="T2" fmla="*/ 56 w 90"/>
                      <a:gd name="T3" fmla="*/ 33 h 88"/>
                      <a:gd name="T4" fmla="*/ 56 w 90"/>
                      <a:gd name="T5" fmla="*/ 0 h 88"/>
                      <a:gd name="T6" fmla="*/ 32 w 90"/>
                      <a:gd name="T7" fmla="*/ 0 h 88"/>
                      <a:gd name="T8" fmla="*/ 32 w 90"/>
                      <a:gd name="T9" fmla="*/ 33 h 88"/>
                      <a:gd name="T10" fmla="*/ 0 w 90"/>
                      <a:gd name="T11" fmla="*/ 33 h 88"/>
                      <a:gd name="T12" fmla="*/ 0 w 90"/>
                      <a:gd name="T13" fmla="*/ 57 h 88"/>
                      <a:gd name="T14" fmla="*/ 32 w 90"/>
                      <a:gd name="T15" fmla="*/ 57 h 88"/>
                      <a:gd name="T16" fmla="*/ 32 w 90"/>
                      <a:gd name="T17" fmla="*/ 88 h 88"/>
                      <a:gd name="T18" fmla="*/ 56 w 90"/>
                      <a:gd name="T19" fmla="*/ 88 h 88"/>
                      <a:gd name="T20" fmla="*/ 56 w 90"/>
                      <a:gd name="T21" fmla="*/ 57 h 88"/>
                      <a:gd name="T22" fmla="*/ 90 w 90"/>
                      <a:gd name="T23" fmla="*/ 57 h 88"/>
                      <a:gd name="T24" fmla="*/ 90 w 90"/>
                      <a:gd name="T25" fmla="*/ 3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0" h="88">
                        <a:moveTo>
                          <a:pt x="90" y="33"/>
                        </a:moveTo>
                        <a:lnTo>
                          <a:pt x="56" y="33"/>
                        </a:lnTo>
                        <a:lnTo>
                          <a:pt x="56" y="0"/>
                        </a:lnTo>
                        <a:lnTo>
                          <a:pt x="32" y="0"/>
                        </a:lnTo>
                        <a:lnTo>
                          <a:pt x="32" y="33"/>
                        </a:lnTo>
                        <a:lnTo>
                          <a:pt x="0" y="33"/>
                        </a:lnTo>
                        <a:lnTo>
                          <a:pt x="0" y="57"/>
                        </a:lnTo>
                        <a:lnTo>
                          <a:pt x="32" y="57"/>
                        </a:lnTo>
                        <a:lnTo>
                          <a:pt x="32" y="88"/>
                        </a:lnTo>
                        <a:lnTo>
                          <a:pt x="56" y="88"/>
                        </a:lnTo>
                        <a:lnTo>
                          <a:pt x="56" y="57"/>
                        </a:lnTo>
                        <a:lnTo>
                          <a:pt x="90" y="57"/>
                        </a:lnTo>
                        <a:lnTo>
                          <a:pt x="90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</p:grp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9373103" y="3839364"/>
                <a:ext cx="1845232" cy="338094"/>
                <a:chOff x="415369" y="4278650"/>
                <a:chExt cx="1845232" cy="338094"/>
              </a:xfrm>
            </p:grpSpPr>
            <p:sp>
              <p:nvSpPr>
                <p:cNvPr id="65" name="object 61"/>
                <p:cNvSpPr txBox="1"/>
                <p:nvPr userDrawn="1"/>
              </p:nvSpPr>
              <p:spPr>
                <a:xfrm>
                  <a:off x="831883" y="4278650"/>
                  <a:ext cx="1428718" cy="33809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/>
                <a:p>
                  <a:pPr marL="8342" marR="3337">
                    <a:lnSpc>
                      <a:spcPct val="138900"/>
                    </a:lnSpc>
                  </a:pPr>
                  <a:r>
                    <a:rPr sz="1379" spc="-7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@</a:t>
                  </a:r>
                  <a:r>
                    <a:rPr sz="1379" spc="-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K</a:t>
                  </a:r>
                  <a:r>
                    <a:rPr lang="en-GB" sz="1379" spc="-16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antar_Media</a:t>
                  </a:r>
                  <a:endParaRPr lang="en-GB" sz="1379" dirty="0">
                    <a:solidFill>
                      <a:schemeClr val="tx1"/>
                    </a:solidFill>
                    <a:cs typeface="Arial"/>
                  </a:endParaRPr>
                </a:p>
              </p:txBody>
            </p:sp>
            <p:sp>
              <p:nvSpPr>
                <p:cNvPr id="66" name="Freeform 5"/>
                <p:cNvSpPr>
                  <a:spLocks/>
                </p:cNvSpPr>
                <p:nvPr userDrawn="1"/>
              </p:nvSpPr>
              <p:spPr bwMode="auto">
                <a:xfrm>
                  <a:off x="415369" y="4343054"/>
                  <a:ext cx="263155" cy="209287"/>
                </a:xfrm>
                <a:custGeom>
                  <a:avLst/>
                  <a:gdLst>
                    <a:gd name="T0" fmla="*/ 85 w 123"/>
                    <a:gd name="T1" fmla="*/ 0 h 100"/>
                    <a:gd name="T2" fmla="*/ 60 w 123"/>
                    <a:gd name="T3" fmla="*/ 25 h 100"/>
                    <a:gd name="T4" fmla="*/ 61 w 123"/>
                    <a:gd name="T5" fmla="*/ 31 h 100"/>
                    <a:gd name="T6" fmla="*/ 9 w 123"/>
                    <a:gd name="T7" fmla="*/ 4 h 100"/>
                    <a:gd name="T8" fmla="*/ 5 w 123"/>
                    <a:gd name="T9" fmla="*/ 17 h 100"/>
                    <a:gd name="T10" fmla="*/ 16 w 123"/>
                    <a:gd name="T11" fmla="*/ 38 h 100"/>
                    <a:gd name="T12" fmla="*/ 5 w 123"/>
                    <a:gd name="T13" fmla="*/ 35 h 100"/>
                    <a:gd name="T14" fmla="*/ 5 w 123"/>
                    <a:gd name="T15" fmla="*/ 35 h 100"/>
                    <a:gd name="T16" fmla="*/ 25 w 123"/>
                    <a:gd name="T17" fmla="*/ 60 h 100"/>
                    <a:gd name="T18" fmla="*/ 19 w 123"/>
                    <a:gd name="T19" fmla="*/ 61 h 100"/>
                    <a:gd name="T20" fmla="*/ 14 w 123"/>
                    <a:gd name="T21" fmla="*/ 60 h 100"/>
                    <a:gd name="T22" fmla="*/ 37 w 123"/>
                    <a:gd name="T23" fmla="*/ 78 h 100"/>
                    <a:gd name="T24" fmla="*/ 6 w 123"/>
                    <a:gd name="T25" fmla="*/ 89 h 100"/>
                    <a:gd name="T26" fmla="*/ 0 w 123"/>
                    <a:gd name="T27" fmla="*/ 88 h 100"/>
                    <a:gd name="T28" fmla="*/ 39 w 123"/>
                    <a:gd name="T29" fmla="*/ 100 h 100"/>
                    <a:gd name="T30" fmla="*/ 111 w 123"/>
                    <a:gd name="T31" fmla="*/ 28 h 100"/>
                    <a:gd name="T32" fmla="*/ 110 w 123"/>
                    <a:gd name="T33" fmla="*/ 25 h 100"/>
                    <a:gd name="T34" fmla="*/ 123 w 123"/>
                    <a:gd name="T35" fmla="*/ 12 h 100"/>
                    <a:gd name="T36" fmla="*/ 109 w 123"/>
                    <a:gd name="T37" fmla="*/ 16 h 100"/>
                    <a:gd name="T38" fmla="*/ 120 w 123"/>
                    <a:gd name="T39" fmla="*/ 2 h 100"/>
                    <a:gd name="T40" fmla="*/ 104 w 123"/>
                    <a:gd name="T41" fmla="*/ 8 h 100"/>
                    <a:gd name="T42" fmla="*/ 85 w 123"/>
                    <a:gd name="T4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100">
                      <a:moveTo>
                        <a:pt x="85" y="0"/>
                      </a:moveTo>
                      <a:cubicBezTo>
                        <a:pt x="71" y="0"/>
                        <a:pt x="60" y="11"/>
                        <a:pt x="60" y="25"/>
                      </a:cubicBezTo>
                      <a:cubicBezTo>
                        <a:pt x="60" y="27"/>
                        <a:pt x="60" y="29"/>
                        <a:pt x="61" y="31"/>
                      </a:cubicBezTo>
                      <a:cubicBezTo>
                        <a:pt x="40" y="30"/>
                        <a:pt x="21" y="20"/>
                        <a:pt x="9" y="4"/>
                      </a:cubicBezTo>
                      <a:cubicBezTo>
                        <a:pt x="6" y="8"/>
                        <a:pt x="5" y="12"/>
                        <a:pt x="5" y="17"/>
                      </a:cubicBezTo>
                      <a:cubicBezTo>
                        <a:pt x="5" y="26"/>
                        <a:pt x="10" y="34"/>
                        <a:pt x="16" y="38"/>
                      </a:cubicBezTo>
                      <a:cubicBezTo>
                        <a:pt x="12" y="38"/>
                        <a:pt x="8" y="37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47"/>
                        <a:pt x="14" y="58"/>
                        <a:pt x="25" y="60"/>
                      </a:cubicBezTo>
                      <a:cubicBezTo>
                        <a:pt x="23" y="61"/>
                        <a:pt x="21" y="61"/>
                        <a:pt x="19" y="61"/>
                      </a:cubicBezTo>
                      <a:cubicBezTo>
                        <a:pt x="17" y="61"/>
                        <a:pt x="15" y="61"/>
                        <a:pt x="14" y="60"/>
                      </a:cubicBezTo>
                      <a:cubicBezTo>
                        <a:pt x="17" y="70"/>
                        <a:pt x="26" y="78"/>
                        <a:pt x="37" y="78"/>
                      </a:cubicBezTo>
                      <a:cubicBezTo>
                        <a:pt x="29" y="85"/>
                        <a:pt x="18" y="89"/>
                        <a:pt x="6" y="89"/>
                      </a:cubicBezTo>
                      <a:cubicBezTo>
                        <a:pt x="4" y="89"/>
                        <a:pt x="2" y="89"/>
                        <a:pt x="0" y="88"/>
                      </a:cubicBezTo>
                      <a:cubicBezTo>
                        <a:pt x="11" y="96"/>
                        <a:pt x="24" y="100"/>
                        <a:pt x="39" y="100"/>
                      </a:cubicBezTo>
                      <a:cubicBezTo>
                        <a:pt x="85" y="100"/>
                        <a:pt x="111" y="61"/>
                        <a:pt x="111" y="28"/>
                      </a:cubicBezTo>
                      <a:cubicBezTo>
                        <a:pt x="111" y="27"/>
                        <a:pt x="111" y="26"/>
                        <a:pt x="110" y="25"/>
                      </a:cubicBezTo>
                      <a:cubicBezTo>
                        <a:pt x="115" y="21"/>
                        <a:pt x="120" y="17"/>
                        <a:pt x="123" y="12"/>
                      </a:cubicBezTo>
                      <a:cubicBezTo>
                        <a:pt x="119" y="14"/>
                        <a:pt x="114" y="15"/>
                        <a:pt x="109" y="16"/>
                      </a:cubicBezTo>
                      <a:cubicBezTo>
                        <a:pt x="114" y="12"/>
                        <a:pt x="118" y="7"/>
                        <a:pt x="120" y="2"/>
                      </a:cubicBezTo>
                      <a:cubicBezTo>
                        <a:pt x="115" y="4"/>
                        <a:pt x="109" y="7"/>
                        <a:pt x="104" y="8"/>
                      </a:cubicBezTo>
                      <a:cubicBezTo>
                        <a:pt x="99" y="3"/>
                        <a:pt x="92" y="0"/>
                        <a:pt x="85" y="0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9454787" y="4204944"/>
                <a:ext cx="2042948" cy="295761"/>
                <a:chOff x="497053" y="4707970"/>
                <a:chExt cx="2042948" cy="295761"/>
              </a:xfrm>
            </p:grpSpPr>
            <p:sp>
              <p:nvSpPr>
                <p:cNvPr id="63" name="object 61"/>
                <p:cNvSpPr txBox="1"/>
                <p:nvPr userDrawn="1"/>
              </p:nvSpPr>
              <p:spPr>
                <a:xfrm>
                  <a:off x="831883" y="4707970"/>
                  <a:ext cx="1708118" cy="295761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/>
                <a:p>
                  <a:pPr marL="8342" marR="3337">
                    <a:lnSpc>
                      <a:spcPct val="138900"/>
                    </a:lnSpc>
                  </a:pPr>
                  <a:r>
                    <a:rPr lang="en-GB" sz="1379" spc="-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KantarMediaGlobal</a:t>
                  </a:r>
                  <a:endParaRPr lang="en-GB" sz="1379" dirty="0">
                    <a:solidFill>
                      <a:schemeClr val="tx1"/>
                    </a:solidFill>
                    <a:cs typeface="Arial"/>
                  </a:endParaRPr>
                </a:p>
              </p:txBody>
            </p:sp>
            <p:sp>
              <p:nvSpPr>
                <p:cNvPr id="64" name="Freeform 6"/>
                <p:cNvSpPr>
                  <a:spLocks/>
                </p:cNvSpPr>
                <p:nvPr userDrawn="1"/>
              </p:nvSpPr>
              <p:spPr bwMode="auto">
                <a:xfrm>
                  <a:off x="497053" y="4750765"/>
                  <a:ext cx="99787" cy="210170"/>
                </a:xfrm>
                <a:custGeom>
                  <a:avLst/>
                  <a:gdLst>
                    <a:gd name="T0" fmla="*/ 31 w 47"/>
                    <a:gd name="T1" fmla="*/ 100 h 100"/>
                    <a:gd name="T2" fmla="*/ 31 w 47"/>
                    <a:gd name="T3" fmla="*/ 50 h 100"/>
                    <a:gd name="T4" fmla="*/ 45 w 47"/>
                    <a:gd name="T5" fmla="*/ 50 h 100"/>
                    <a:gd name="T6" fmla="*/ 47 w 47"/>
                    <a:gd name="T7" fmla="*/ 32 h 100"/>
                    <a:gd name="T8" fmla="*/ 31 w 47"/>
                    <a:gd name="T9" fmla="*/ 32 h 100"/>
                    <a:gd name="T10" fmla="*/ 31 w 47"/>
                    <a:gd name="T11" fmla="*/ 22 h 100"/>
                    <a:gd name="T12" fmla="*/ 35 w 47"/>
                    <a:gd name="T13" fmla="*/ 17 h 100"/>
                    <a:gd name="T14" fmla="*/ 46 w 47"/>
                    <a:gd name="T15" fmla="*/ 17 h 100"/>
                    <a:gd name="T16" fmla="*/ 46 w 47"/>
                    <a:gd name="T17" fmla="*/ 0 h 100"/>
                    <a:gd name="T18" fmla="*/ 31 w 47"/>
                    <a:gd name="T19" fmla="*/ 0 h 100"/>
                    <a:gd name="T20" fmla="*/ 10 w 47"/>
                    <a:gd name="T21" fmla="*/ 21 h 100"/>
                    <a:gd name="T22" fmla="*/ 10 w 47"/>
                    <a:gd name="T23" fmla="*/ 32 h 100"/>
                    <a:gd name="T24" fmla="*/ 0 w 47"/>
                    <a:gd name="T25" fmla="*/ 32 h 100"/>
                    <a:gd name="T26" fmla="*/ 0 w 47"/>
                    <a:gd name="T27" fmla="*/ 50 h 100"/>
                    <a:gd name="T28" fmla="*/ 10 w 47"/>
                    <a:gd name="T29" fmla="*/ 50 h 100"/>
                    <a:gd name="T30" fmla="*/ 10 w 47"/>
                    <a:gd name="T31" fmla="*/ 100 h 100"/>
                    <a:gd name="T32" fmla="*/ 31 w 47"/>
                    <a:gd name="T3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00">
                      <a:moveTo>
                        <a:pt x="31" y="100"/>
                      </a:move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1" y="18"/>
                        <a:pt x="34" y="17"/>
                        <a:pt x="35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4" y="0"/>
                        <a:pt x="10" y="13"/>
                        <a:pt x="10" y="21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100"/>
                        <a:pt x="10" y="100"/>
                        <a:pt x="10" y="100"/>
                      </a:cubicBezTo>
                      <a:lnTo>
                        <a:pt x="31" y="1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  <p:grpSp>
            <p:nvGrpSpPr>
              <p:cNvPr id="58" name="Group 57"/>
              <p:cNvGrpSpPr/>
              <p:nvPr userDrawn="1"/>
            </p:nvGrpSpPr>
            <p:grpSpPr>
              <a:xfrm>
                <a:off x="9397829" y="4927638"/>
                <a:ext cx="1879774" cy="388894"/>
                <a:chOff x="440095" y="5309174"/>
                <a:chExt cx="1879774" cy="388894"/>
              </a:xfrm>
            </p:grpSpPr>
            <p:sp>
              <p:nvSpPr>
                <p:cNvPr id="61" name="object 61"/>
                <p:cNvSpPr txBox="1"/>
                <p:nvPr userDrawn="1"/>
              </p:nvSpPr>
              <p:spPr>
                <a:xfrm>
                  <a:off x="831883" y="5309174"/>
                  <a:ext cx="1487986" cy="38889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noAutofit/>
                </a:bodyPr>
                <a:lstStyle/>
                <a:p>
                  <a:pPr marL="8342" marR="3337">
                    <a:lnSpc>
                      <a:spcPct val="138900"/>
                    </a:lnSpc>
                  </a:pPr>
                  <a:r>
                    <a:rPr sz="1379" spc="-7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@</a:t>
                  </a:r>
                  <a:r>
                    <a:rPr sz="1379" spc="-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K</a:t>
                  </a:r>
                  <a:r>
                    <a:rPr sz="1379" spc="-16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a</a:t>
                  </a:r>
                  <a:r>
                    <a:rPr sz="1379" spc="-27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n</a:t>
                  </a:r>
                  <a:r>
                    <a:rPr sz="1379" spc="-3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t</a:t>
                  </a:r>
                  <a:r>
                    <a:rPr sz="1379" spc="-16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a</a:t>
                  </a:r>
                  <a:r>
                    <a:rPr sz="1379" spc="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r</a:t>
                  </a:r>
                  <a:r>
                    <a:rPr sz="1379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M</a:t>
                  </a:r>
                  <a:r>
                    <a:rPr sz="1379" spc="-11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e</a:t>
                  </a:r>
                  <a:r>
                    <a:rPr sz="1379" spc="-20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d</a:t>
                  </a:r>
                  <a:r>
                    <a:rPr sz="1379" spc="-13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i</a:t>
                  </a:r>
                  <a:r>
                    <a:rPr sz="1379" dirty="0">
                      <a:solidFill>
                        <a:schemeClr val="tx1"/>
                      </a:solidFill>
                      <a:latin typeface="Arial"/>
                      <a:cs typeface="Arial"/>
                    </a:rPr>
                    <a:t>a</a:t>
                  </a:r>
                  <a:endParaRPr lang="en-GB" sz="1379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440095" y="5398978"/>
                  <a:ext cx="213703" cy="209287"/>
                </a:xfrm>
                <a:custGeom>
                  <a:avLst/>
                  <a:gdLst>
                    <a:gd name="T0" fmla="*/ 90 w 100"/>
                    <a:gd name="T1" fmla="*/ 81 h 100"/>
                    <a:gd name="T2" fmla="*/ 80 w 100"/>
                    <a:gd name="T3" fmla="*/ 91 h 100"/>
                    <a:gd name="T4" fmla="*/ 19 w 100"/>
                    <a:gd name="T5" fmla="*/ 91 h 100"/>
                    <a:gd name="T6" fmla="*/ 9 w 100"/>
                    <a:gd name="T7" fmla="*/ 81 h 100"/>
                    <a:gd name="T8" fmla="*/ 9 w 100"/>
                    <a:gd name="T9" fmla="*/ 40 h 100"/>
                    <a:gd name="T10" fmla="*/ 24 w 100"/>
                    <a:gd name="T11" fmla="*/ 40 h 100"/>
                    <a:gd name="T12" fmla="*/ 22 w 100"/>
                    <a:gd name="T13" fmla="*/ 50 h 100"/>
                    <a:gd name="T14" fmla="*/ 50 w 100"/>
                    <a:gd name="T15" fmla="*/ 78 h 100"/>
                    <a:gd name="T16" fmla="*/ 77 w 100"/>
                    <a:gd name="T17" fmla="*/ 50 h 100"/>
                    <a:gd name="T18" fmla="*/ 75 w 100"/>
                    <a:gd name="T19" fmla="*/ 40 h 100"/>
                    <a:gd name="T20" fmla="*/ 90 w 100"/>
                    <a:gd name="T21" fmla="*/ 40 h 100"/>
                    <a:gd name="T22" fmla="*/ 90 w 100"/>
                    <a:gd name="T23" fmla="*/ 81 h 100"/>
                    <a:gd name="T24" fmla="*/ 88 w 100"/>
                    <a:gd name="T25" fmla="*/ 29 h 100"/>
                    <a:gd name="T26" fmla="*/ 71 w 100"/>
                    <a:gd name="T27" fmla="*/ 29 h 100"/>
                    <a:gd name="T28" fmla="*/ 71 w 100"/>
                    <a:gd name="T29" fmla="*/ 12 h 100"/>
                    <a:gd name="T30" fmla="*/ 86 w 100"/>
                    <a:gd name="T31" fmla="*/ 12 h 100"/>
                    <a:gd name="T32" fmla="*/ 88 w 100"/>
                    <a:gd name="T33" fmla="*/ 12 h 100"/>
                    <a:gd name="T34" fmla="*/ 88 w 100"/>
                    <a:gd name="T35" fmla="*/ 14 h 100"/>
                    <a:gd name="T36" fmla="*/ 88 w 100"/>
                    <a:gd name="T37" fmla="*/ 29 h 100"/>
                    <a:gd name="T38" fmla="*/ 67 w 100"/>
                    <a:gd name="T39" fmla="*/ 50 h 100"/>
                    <a:gd name="T40" fmla="*/ 50 w 100"/>
                    <a:gd name="T41" fmla="*/ 68 h 100"/>
                    <a:gd name="T42" fmla="*/ 32 w 100"/>
                    <a:gd name="T43" fmla="*/ 50 h 100"/>
                    <a:gd name="T44" fmla="*/ 35 w 100"/>
                    <a:gd name="T45" fmla="*/ 40 h 100"/>
                    <a:gd name="T46" fmla="*/ 50 w 100"/>
                    <a:gd name="T47" fmla="*/ 33 h 100"/>
                    <a:gd name="T48" fmla="*/ 64 w 100"/>
                    <a:gd name="T49" fmla="*/ 40 h 100"/>
                    <a:gd name="T50" fmla="*/ 67 w 100"/>
                    <a:gd name="T51" fmla="*/ 50 h 100"/>
                    <a:gd name="T52" fmla="*/ 100 w 100"/>
                    <a:gd name="T53" fmla="*/ 81 h 100"/>
                    <a:gd name="T54" fmla="*/ 100 w 100"/>
                    <a:gd name="T55" fmla="*/ 40 h 100"/>
                    <a:gd name="T56" fmla="*/ 100 w 100"/>
                    <a:gd name="T57" fmla="*/ 20 h 100"/>
                    <a:gd name="T58" fmla="*/ 80 w 100"/>
                    <a:gd name="T59" fmla="*/ 0 h 100"/>
                    <a:gd name="T60" fmla="*/ 19 w 100"/>
                    <a:gd name="T61" fmla="*/ 0 h 100"/>
                    <a:gd name="T62" fmla="*/ 0 w 100"/>
                    <a:gd name="T63" fmla="*/ 20 h 100"/>
                    <a:gd name="T64" fmla="*/ 0 w 100"/>
                    <a:gd name="T65" fmla="*/ 40 h 100"/>
                    <a:gd name="T66" fmla="*/ 0 w 100"/>
                    <a:gd name="T67" fmla="*/ 81 h 100"/>
                    <a:gd name="T68" fmla="*/ 19 w 100"/>
                    <a:gd name="T69" fmla="*/ 100 h 100"/>
                    <a:gd name="T70" fmla="*/ 80 w 100"/>
                    <a:gd name="T71" fmla="*/ 100 h 100"/>
                    <a:gd name="T72" fmla="*/ 100 w 100"/>
                    <a:gd name="T73" fmla="*/ 81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0" h="100">
                      <a:moveTo>
                        <a:pt x="90" y="81"/>
                      </a:moveTo>
                      <a:cubicBezTo>
                        <a:pt x="90" y="86"/>
                        <a:pt x="85" y="91"/>
                        <a:pt x="80" y="91"/>
                      </a:cubicBezTo>
                      <a:cubicBezTo>
                        <a:pt x="19" y="91"/>
                        <a:pt x="19" y="91"/>
                        <a:pt x="19" y="91"/>
                      </a:cubicBezTo>
                      <a:cubicBezTo>
                        <a:pt x="14" y="91"/>
                        <a:pt x="9" y="86"/>
                        <a:pt x="9" y="81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3"/>
                        <a:pt x="22" y="47"/>
                        <a:pt x="22" y="50"/>
                      </a:cubicBezTo>
                      <a:cubicBezTo>
                        <a:pt x="22" y="66"/>
                        <a:pt x="34" y="78"/>
                        <a:pt x="50" y="78"/>
                      </a:cubicBezTo>
                      <a:cubicBezTo>
                        <a:pt x="65" y="78"/>
                        <a:pt x="77" y="66"/>
                        <a:pt x="77" y="50"/>
                      </a:cubicBezTo>
                      <a:cubicBezTo>
                        <a:pt x="77" y="47"/>
                        <a:pt x="76" y="43"/>
                        <a:pt x="75" y="40"/>
                      </a:cubicBezTo>
                      <a:cubicBezTo>
                        <a:pt x="90" y="40"/>
                        <a:pt x="90" y="40"/>
                        <a:pt x="90" y="40"/>
                      </a:cubicBezTo>
                      <a:lnTo>
                        <a:pt x="90" y="81"/>
                      </a:lnTo>
                      <a:close/>
                      <a:moveTo>
                        <a:pt x="88" y="29"/>
                      </a:moveTo>
                      <a:cubicBezTo>
                        <a:pt x="71" y="29"/>
                        <a:pt x="71" y="29"/>
                        <a:pt x="71" y="29"/>
                      </a:cubicBezTo>
                      <a:cubicBezTo>
                        <a:pt x="71" y="12"/>
                        <a:pt x="71" y="12"/>
                        <a:pt x="71" y="12"/>
                      </a:cubicBezTo>
                      <a:cubicBezTo>
                        <a:pt x="86" y="12"/>
                        <a:pt x="86" y="12"/>
                        <a:pt x="86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lnTo>
                        <a:pt x="88" y="29"/>
                      </a:lnTo>
                      <a:close/>
                      <a:moveTo>
                        <a:pt x="67" y="50"/>
                      </a:moveTo>
                      <a:cubicBezTo>
                        <a:pt x="67" y="60"/>
                        <a:pt x="59" y="68"/>
                        <a:pt x="50" y="68"/>
                      </a:cubicBezTo>
                      <a:cubicBezTo>
                        <a:pt x="40" y="68"/>
                        <a:pt x="32" y="60"/>
                        <a:pt x="32" y="50"/>
                      </a:cubicBezTo>
                      <a:cubicBezTo>
                        <a:pt x="32" y="47"/>
                        <a:pt x="33" y="43"/>
                        <a:pt x="35" y="40"/>
                      </a:cubicBezTo>
                      <a:cubicBezTo>
                        <a:pt x="38" y="36"/>
                        <a:pt x="44" y="33"/>
                        <a:pt x="50" y="33"/>
                      </a:cubicBezTo>
                      <a:cubicBezTo>
                        <a:pt x="55" y="33"/>
                        <a:pt x="61" y="36"/>
                        <a:pt x="64" y="40"/>
                      </a:cubicBezTo>
                      <a:cubicBezTo>
                        <a:pt x="66" y="43"/>
                        <a:pt x="67" y="47"/>
                        <a:pt x="67" y="50"/>
                      </a:cubicBezTo>
                      <a:moveTo>
                        <a:pt x="100" y="81"/>
                      </a:move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100" y="20"/>
                        <a:pt x="100" y="20"/>
                        <a:pt x="100" y="20"/>
                      </a:cubicBezTo>
                      <a:cubicBezTo>
                        <a:pt x="100" y="9"/>
                        <a:pt x="91" y="0"/>
                        <a:pt x="8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8" y="0"/>
                        <a:pt x="0" y="9"/>
                        <a:pt x="0" y="2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92"/>
                        <a:pt x="8" y="100"/>
                        <a:pt x="19" y="100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91" y="100"/>
                        <a:pt x="100" y="92"/>
                        <a:pt x="100" y="81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  <p:pic>
            <p:nvPicPr>
              <p:cNvPr id="59" name="Picture 58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3214" y="5725186"/>
                <a:ext cx="232050" cy="232050"/>
              </a:xfrm>
              <a:prstGeom prst="rect">
                <a:avLst/>
              </a:prstGeom>
            </p:spPr>
          </p:pic>
          <p:sp>
            <p:nvSpPr>
              <p:cNvPr id="60" name="object 61"/>
              <p:cNvSpPr txBox="1"/>
              <p:nvPr userDrawn="1"/>
            </p:nvSpPr>
            <p:spPr>
              <a:xfrm>
                <a:off x="9847636" y="5698550"/>
                <a:ext cx="2049457" cy="38042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8342" marR="3337">
                  <a:lnSpc>
                    <a:spcPct val="138900"/>
                  </a:lnSpc>
                </a:pPr>
                <a:r>
                  <a:rPr lang="en-GB" sz="1379" kern="1200" spc="-11" dirty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rPr>
                  <a:t>KantarMediaGlobal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28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425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3657600" y="1"/>
            <a:ext cx="85344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6681243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85" y="6106688"/>
            <a:ext cx="17145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3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3200401" y="1"/>
            <a:ext cx="89916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669944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3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1170517" y="0"/>
            <a:ext cx="11021483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57168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93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5932731" y="1"/>
            <a:ext cx="6259269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748191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0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6280213" y="1"/>
            <a:ext cx="5911788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7727635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99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5791201" y="0"/>
            <a:ext cx="601980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7727635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21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4382550" y="1"/>
            <a:ext cx="7809449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57168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7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6000" y="276226"/>
            <a:ext cx="5710765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00" y="2851200"/>
            <a:ext cx="57168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16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18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821424"/>
            <a:ext cx="1033824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76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1" y="6071836"/>
            <a:ext cx="67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15" y="6136098"/>
            <a:ext cx="17145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28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3201" y="1165226"/>
            <a:ext cx="11681884" cy="5006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69FE-ED82-44CF-8908-6EA4F24375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1624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708150"/>
            <a:ext cx="5628408" cy="4003676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7314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0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logo-06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" y="6334125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7" r:id="rId2"/>
    <p:sldLayoutId id="2147483668" r:id="rId3"/>
    <p:sldLayoutId id="2147483659" r:id="rId4"/>
    <p:sldLayoutId id="2147483721" r:id="rId5"/>
    <p:sldLayoutId id="2147483722" r:id="rId6"/>
    <p:sldLayoutId id="2147483726" r:id="rId7"/>
    <p:sldLayoutId id="2147483725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696" r:id="rId15"/>
    <p:sldLayoutId id="2147483697" r:id="rId16"/>
    <p:sldLayoutId id="2147483649" r:id="rId17"/>
    <p:sldLayoutId id="2147483728" r:id="rId18"/>
    <p:sldLayoutId id="2147483729" r:id="rId19"/>
    <p:sldLayoutId id="2147483730" r:id="rId20"/>
    <p:sldLayoutId id="2147483737" r:id="rId21"/>
    <p:sldLayoutId id="214748374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842" userDrawn="1">
          <p15:clr>
            <a:srgbClr val="A4A3A4"/>
          </p15:clr>
        </p15:guide>
        <p15:guide id="5" pos="1335" userDrawn="1">
          <p15:clr>
            <a:srgbClr val="A4A3A4"/>
          </p15:clr>
        </p15:guide>
        <p15:guide id="6" pos="1454" userDrawn="1">
          <p15:clr>
            <a:srgbClr val="A4A3A4"/>
          </p15:clr>
        </p15:guide>
        <p15:guide id="7" pos="194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2558" userDrawn="1">
          <p15:clr>
            <a:srgbClr val="A4A3A4"/>
          </p15:clr>
        </p15:guide>
        <p15:guide id="10" pos="2678" userDrawn="1">
          <p15:clr>
            <a:srgbClr val="A4A3A4"/>
          </p15:clr>
        </p15:guide>
        <p15:guide id="11" pos="3170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pos="3900" userDrawn="1">
          <p15:clr>
            <a:srgbClr val="A4A3A4"/>
          </p15:clr>
        </p15:guide>
        <p15:guide id="15" pos="4392" userDrawn="1">
          <p15:clr>
            <a:srgbClr val="A4A3A4"/>
          </p15:clr>
        </p15:guide>
        <p15:guide id="16" pos="4512" userDrawn="1">
          <p15:clr>
            <a:srgbClr val="A4A3A4"/>
          </p15:clr>
        </p15:guide>
        <p15:guide id="17" pos="5124" userDrawn="1">
          <p15:clr>
            <a:srgbClr val="A4A3A4"/>
          </p15:clr>
        </p15:guide>
        <p15:guide id="18" pos="5004" userDrawn="1">
          <p15:clr>
            <a:srgbClr val="A4A3A4"/>
          </p15:clr>
        </p15:guide>
        <p15:guide id="19" pos="5616" userDrawn="1">
          <p15:clr>
            <a:srgbClr val="A4A3A4"/>
          </p15:clr>
        </p15:guide>
        <p15:guide id="20" pos="5736" userDrawn="1">
          <p15:clr>
            <a:srgbClr val="A4A3A4"/>
          </p15:clr>
        </p15:guide>
        <p15:guide id="21" pos="6227" userDrawn="1">
          <p15:clr>
            <a:srgbClr val="A4A3A4"/>
          </p15:clr>
        </p15:guide>
        <p15:guide id="22" pos="6348" userDrawn="1">
          <p15:clr>
            <a:srgbClr val="A4A3A4"/>
          </p15:clr>
        </p15:guide>
        <p15:guide id="23" pos="6839" userDrawn="1">
          <p15:clr>
            <a:srgbClr val="A4A3A4"/>
          </p15:clr>
        </p15:guide>
        <p15:guide id="24" pos="6960" userDrawn="1">
          <p15:clr>
            <a:srgbClr val="A4A3A4"/>
          </p15:clr>
        </p15:guide>
        <p15:guide id="25" pos="7451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199" y="2851200"/>
            <a:ext cx="11427567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0" y="6323838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cs typeface="Arial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76218" y="5946775"/>
            <a:ext cx="1143054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778897" y="-533456"/>
            <a:ext cx="14297577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3.14</a:t>
                  </a:r>
                  <a:b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X AXIS</a:t>
                  </a: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6.65</a:t>
                  </a:r>
                  <a:b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5.95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TOP MARGIN</a:t>
                  </a: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4.52</a:t>
                  </a:r>
                  <a:b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  <a:b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</a:b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11.90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9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Arial" charset="0"/>
                    </a:rPr>
                    <a:t>RIGHT MARGIN</a:t>
                  </a: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1" y="6071836"/>
            <a:ext cx="672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74" y="6073064"/>
            <a:ext cx="1144548" cy="16368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>
            <p:custDataLst>
              <p:tags r:id="rId16"/>
            </p:custDataLst>
          </p:nvPr>
        </p:nvSpPr>
        <p:spPr>
          <a:xfrm>
            <a:off x="1721174" y="6038140"/>
            <a:ext cx="4038301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1250" dirty="0">
              <a:solidFill>
                <a:srgbClr val="232323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250" dirty="0">
                <a:solidFill>
                  <a:srgbClr val="232323"/>
                </a:solidFill>
                <a:cs typeface="Arial" charset="0"/>
              </a:rPr>
              <a:t>Interbuss Q2 2012</a:t>
            </a:r>
          </a:p>
        </p:txBody>
      </p:sp>
      <p:sp>
        <p:nvSpPr>
          <p:cNvPr id="9" name="TekstSylinder 8"/>
          <p:cNvSpPr txBox="1"/>
          <p:nvPr userDrawn="1">
            <p:custDataLst>
              <p:tags r:id="rId17"/>
            </p:custDataLst>
          </p:nvPr>
        </p:nvSpPr>
        <p:spPr>
          <a:xfrm>
            <a:off x="1721173" y="6324879"/>
            <a:ext cx="3386667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fontAlgn="base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232323"/>
                </a:solidFill>
                <a:cs typeface="Arial" charset="0"/>
              </a:rPr>
              <a:t>© TNS   </a:t>
            </a:r>
          </a:p>
        </p:txBody>
      </p:sp>
      <p:sp>
        <p:nvSpPr>
          <p:cNvPr id="10" name="TekstSylinder 9"/>
          <p:cNvSpPr txBox="1"/>
          <p:nvPr userDrawn="1">
            <p:custDataLst>
              <p:tags r:id="rId18"/>
            </p:custDataLst>
          </p:nvPr>
        </p:nvSpPr>
        <p:spPr>
          <a:xfrm>
            <a:off x="6248200" y="6486679"/>
            <a:ext cx="2540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23232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02702" y="6661150"/>
            <a:ext cx="969962" cy="196850"/>
          </a:xfrm>
        </p:spPr>
        <p:txBody>
          <a:bodyPr/>
          <a:lstStyle/>
          <a:p>
            <a:pPr algn="r"/>
            <a:fld id="{4034BEE3-566C-4068-A777-C3A4762E861B}" type="slidenum">
              <a:rPr lang="en-GB" smtClean="0"/>
              <a:pPr algn="r"/>
              <a:t>1</a:t>
            </a:fld>
            <a:endParaRPr lang="en-GB" dirty="0"/>
          </a:p>
        </p:txBody>
      </p:sp>
      <p:graphicFrame>
        <p:nvGraphicFramePr>
          <p:cNvPr id="3" name="Objekt 4"/>
          <p:cNvGraphicFramePr>
            <a:graphicFrameLocks/>
          </p:cNvGraphicFramePr>
          <p:nvPr>
            <p:extLst/>
          </p:nvPr>
        </p:nvGraphicFramePr>
        <p:xfrm>
          <a:off x="200203" y="1023802"/>
          <a:ext cx="5877139" cy="528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359" y="32084"/>
            <a:ext cx="1149220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nb-NO" sz="3200" b="1" i="1" dirty="0">
                <a:solidFill>
                  <a:srgbClr val="7030A0"/>
                </a:solidFill>
                <a:latin typeface="+mj-lt"/>
                <a:cs typeface="Arial" charset="0"/>
              </a:rPr>
              <a:t>Redusert daglig dekning for de tradisjonelle norske mediene, mens de digitale plattformene øker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703502" y="102380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Prosent</a:t>
            </a:r>
          </a:p>
        </p:txBody>
      </p:sp>
      <p:graphicFrame>
        <p:nvGraphicFramePr>
          <p:cNvPr id="7" name="Objekt 4"/>
          <p:cNvGraphicFramePr>
            <a:graphicFrameLocks/>
          </p:cNvGraphicFramePr>
          <p:nvPr>
            <p:extLst/>
          </p:nvPr>
        </p:nvGraphicFramePr>
        <p:xfrm>
          <a:off x="6195525" y="947997"/>
          <a:ext cx="5877139" cy="528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2291" y="6203577"/>
            <a:ext cx="7167418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nb-NO" sz="1000" u="sng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Kilde: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 Daglig oppslutning om avis, radio, fjernsyn  og Internett 1961-2018/2019.  </a:t>
            </a:r>
          </a:p>
          <a:p>
            <a:pPr defTabSz="762000"/>
            <a:r>
              <a:rPr lang="nb-NO" sz="1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          Data fra Forbruker &amp; Media fra 1994. Flerkanalsamfunnet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(Lundby &amp; Futsæter, 1993)</a:t>
            </a:r>
          </a:p>
          <a:p>
            <a:pPr defTabSz="762000"/>
            <a:r>
              <a:rPr lang="nb-NO" sz="1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          Fragmentering av medielandskapet og oppsplitting av publikum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(Futsæter 1998).</a:t>
            </a:r>
          </a:p>
          <a:p>
            <a:pPr defTabSz="762000"/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Mobilt innhold gjelder alle norske mobile utgaver som er målt i F&amp;M, både fra aviser, TV og andre.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       </a:t>
            </a:r>
          </a:p>
        </p:txBody>
      </p:sp>
      <p:sp>
        <p:nvSpPr>
          <p:cNvPr id="10" name="TekstSylinder 5"/>
          <p:cNvSpPr txBox="1"/>
          <p:nvPr/>
        </p:nvSpPr>
        <p:spPr>
          <a:xfrm>
            <a:off x="710207" y="102380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Prosent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F9DA9-0A6D-436D-8A3A-858114E00BA9}"/>
              </a:ext>
            </a:extLst>
          </p:cNvPr>
          <p:cNvSpPr txBox="1"/>
          <p:nvPr/>
        </p:nvSpPr>
        <p:spPr>
          <a:xfrm>
            <a:off x="1392964" y="6366615"/>
            <a:ext cx="760576" cy="2523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532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02702" y="6661150"/>
            <a:ext cx="969962" cy="196850"/>
          </a:xfrm>
        </p:spPr>
        <p:txBody>
          <a:bodyPr/>
          <a:lstStyle/>
          <a:p>
            <a:pPr algn="r"/>
            <a:fld id="{4034BEE3-566C-4068-A777-C3A4762E861B}" type="slidenum">
              <a:rPr lang="en-GB" smtClean="0"/>
              <a:pPr algn="r"/>
              <a:t>2</a:t>
            </a:fld>
            <a:endParaRPr lang="en-GB" dirty="0"/>
          </a:p>
        </p:txBody>
      </p:sp>
      <p:graphicFrame>
        <p:nvGraphicFramePr>
          <p:cNvPr id="3" name="Objekt 4"/>
          <p:cNvGraphicFramePr>
            <a:graphicFrameLocks/>
          </p:cNvGraphicFramePr>
          <p:nvPr>
            <p:extLst/>
          </p:nvPr>
        </p:nvGraphicFramePr>
        <p:xfrm>
          <a:off x="124982" y="915913"/>
          <a:ext cx="11942035" cy="518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2291" y="6203577"/>
            <a:ext cx="7167418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nb-NO" sz="10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Kilde: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Daglig oppslutning om avis, radio, fjernsyn  og Internett 1961-2018/2019.  </a:t>
            </a:r>
          </a:p>
          <a:p>
            <a:pPr defTabSz="762000"/>
            <a:r>
              <a:rPr lang="nb-NO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         Data fra Forbruker &amp; Media fra 1994. Flerkanalsamfunnet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(Lundby &amp; Futsæter, 1993)</a:t>
            </a:r>
          </a:p>
          <a:p>
            <a:pPr defTabSz="762000"/>
            <a:r>
              <a:rPr lang="nb-NO" sz="10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         Fragmentering av medielandskapet og oppsplitting av publikum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(Futsæter 1998).</a:t>
            </a:r>
          </a:p>
          <a:p>
            <a:pPr defTabSz="762000"/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           Mobilt innhold gjelder alle norske mobile utgaver som er målt i F&amp;M, både fra aviser, TV og andre.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  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359" y="24063"/>
            <a:ext cx="1149220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nb-NO" sz="3200" b="1" dirty="0">
                <a:latin typeface="+mj-lt"/>
                <a:cs typeface="Arial" charset="0"/>
              </a:rPr>
              <a:t>Medieutviklingen 1960 – 2018/2019: </a:t>
            </a:r>
          </a:p>
          <a:p>
            <a:pPr algn="ctr" defTabSz="762000"/>
            <a:r>
              <a:rPr lang="nb-NO" sz="3200" b="1" i="1" dirty="0">
                <a:solidFill>
                  <a:srgbClr val="7030A0"/>
                </a:solidFill>
                <a:latin typeface="+mj-lt"/>
                <a:cs typeface="Arial" charset="0"/>
              </a:rPr>
              <a:t>Redusert daglig dekning for de tradisjonelle mediene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10207" y="102380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7A56E3-0A85-42CA-A8A9-345252155642}"/>
              </a:ext>
            </a:extLst>
          </p:cNvPr>
          <p:cNvSpPr txBox="1"/>
          <p:nvPr/>
        </p:nvSpPr>
        <p:spPr>
          <a:xfrm>
            <a:off x="1347537" y="6392779"/>
            <a:ext cx="930442" cy="268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nb-NO" sz="1600" dirty="0" err="1"/>
          </a:p>
        </p:txBody>
      </p:sp>
    </p:spTree>
    <p:extLst>
      <p:ext uri="{BB962C8B-B14F-4D97-AF65-F5344CB8AC3E}">
        <p14:creationId xmlns:p14="http://schemas.microsoft.com/office/powerpoint/2010/main" val="22413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RANDHERIT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heme/theme1.xml><?xml version="1.0" encoding="utf-8"?>
<a:theme xmlns:a="http://schemas.openxmlformats.org/drawingml/2006/main" name="blank">
  <a:themeElements>
    <a:clrScheme name="Custom 455">
      <a:dk1>
        <a:srgbClr val="717171"/>
      </a:dk1>
      <a:lt1>
        <a:srgbClr val="FFFFFF"/>
      </a:lt1>
      <a:dk2>
        <a:srgbClr val="FFFF00"/>
      </a:dk2>
      <a:lt2>
        <a:srgbClr val="B8DC00"/>
      </a:lt2>
      <a:accent1>
        <a:srgbClr val="A84C97"/>
      </a:accent1>
      <a:accent2>
        <a:srgbClr val="14C896"/>
      </a:accent2>
      <a:accent3>
        <a:srgbClr val="B8292F"/>
      </a:accent3>
      <a:accent4>
        <a:srgbClr val="2D2B62"/>
      </a:accent4>
      <a:accent5>
        <a:srgbClr val="2B6077"/>
      </a:accent5>
      <a:accent6>
        <a:srgbClr val="51266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FF7D281-4A49-4BD5-8225-5042D79ED39B}" vid="{5924C436-AC71-4645-BF9C-0CF66E6417E7}"/>
    </a:ext>
  </a:extLst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416FABF26824CB633A3F5FCE21E05" ma:contentTypeVersion="2" ma:contentTypeDescription="Create a new document." ma:contentTypeScope="" ma:versionID="c21185d74df9a3a2794949f24f81b79e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963eca439521cf874d5dbf5bfcb44ac3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FE589-C764-4EEE-ACD6-82389108286A}">
  <ds:schemaRefs>
    <ds:schemaRef ds:uri="0b437f98-23ae-4433-b13b-76c2068079a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465801-FC4C-4127-9875-D29207C9C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48C25D-BACB-4679-8A31-5C58AF87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1090</TotalTime>
  <Words>213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Wingdings</vt:lpstr>
      <vt:lpstr>blank</vt:lpstr>
      <vt:lpstr>Chapter</vt:lpstr>
      <vt:lpstr>PowerPoint-presentasjon</vt:lpstr>
      <vt:lpstr>PowerPoint-presentasjon</vt:lpstr>
    </vt:vector>
  </TitlesOfParts>
  <Company>KITP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and can run to two lines 24pt</dc:title>
  <dc:creator>McCarthy, John (KMLWG)</dc:creator>
  <cp:lastModifiedBy>Futsaeter, Knut (TSOSO)</cp:lastModifiedBy>
  <cp:revision>137</cp:revision>
  <cp:lastPrinted>2019-03-05T13:02:49Z</cp:lastPrinted>
  <dcterms:created xsi:type="dcterms:W3CDTF">2017-09-01T11:50:50Z</dcterms:created>
  <dcterms:modified xsi:type="dcterms:W3CDTF">2019-10-15T11:39:38Z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0x0101004D2416FABF26824CB633A3F5FCE21E05</vt:lpwstr>
  </property>
</Properties>
</file>