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8.xml" ContentType="application/vnd.openxmlformats-officedocument.theme+xml"/>
  <Override PartName="/ppt/tags/tag2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  <p:sldMasterId id="2147483764" r:id="rId2"/>
    <p:sldMasterId id="2147483776" r:id="rId3"/>
    <p:sldMasterId id="2147483788" r:id="rId4"/>
    <p:sldMasterId id="2147483798" r:id="rId5"/>
    <p:sldMasterId id="2147483808" r:id="rId6"/>
    <p:sldMasterId id="2147483810" r:id="rId7"/>
  </p:sldMasterIdLst>
  <p:notesMasterIdLst>
    <p:notesMasterId r:id="rId21"/>
  </p:notesMasterIdLst>
  <p:sldIdLst>
    <p:sldId id="268" r:id="rId8"/>
    <p:sldId id="269" r:id="rId9"/>
    <p:sldId id="276" r:id="rId10"/>
    <p:sldId id="272" r:id="rId11"/>
    <p:sldId id="277" r:id="rId12"/>
    <p:sldId id="275" r:id="rId13"/>
    <p:sldId id="283" r:id="rId14"/>
    <p:sldId id="284" r:id="rId15"/>
    <p:sldId id="288" r:id="rId16"/>
    <p:sldId id="271" r:id="rId17"/>
    <p:sldId id="282" r:id="rId18"/>
    <p:sldId id="286" r:id="rId19"/>
    <p:sldId id="287" r:id="rId20"/>
  </p:sldIdLst>
  <p:sldSz cx="9144000" cy="6858000" type="screen4x3"/>
  <p:notesSz cx="6858000" cy="9144000"/>
  <p:custDataLst>
    <p:tags r:id="rId22"/>
  </p:custDataLst>
  <p:defaultTextStyle>
    <a:defPPr>
      <a:defRPr lang="en-A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673">
          <p15:clr>
            <a:srgbClr val="A4A3A4"/>
          </p15:clr>
        </p15:guide>
        <p15:guide id="2" orient="horz" pos="817">
          <p15:clr>
            <a:srgbClr val="A4A3A4"/>
          </p15:clr>
        </p15:guide>
        <p15:guide id="3" pos="186">
          <p15:clr>
            <a:srgbClr val="A4A3A4"/>
          </p15:clr>
        </p15:guide>
        <p15:guide id="4" pos="5586">
          <p15:clr>
            <a:srgbClr val="A4A3A4"/>
          </p15:clr>
        </p15:guide>
        <p15:guide id="5" pos="2880">
          <p15:clr>
            <a:srgbClr val="A4A3A4"/>
          </p15:clr>
        </p15:guide>
        <p15:guide id="6" pos="3040">
          <p15:clr>
            <a:srgbClr val="A4A3A4"/>
          </p15:clr>
        </p15:guide>
        <p15:guide id="7" pos="271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F2F2F2"/>
    <a:srgbClr val="DEDEDE"/>
    <a:srgbClr val="999999"/>
    <a:srgbClr val="666666"/>
    <a:srgbClr val="798EDF"/>
    <a:srgbClr val="F1002B"/>
    <a:srgbClr val="145D04"/>
    <a:srgbClr val="489A1E"/>
    <a:srgbClr val="FFD1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025" autoAdjust="0"/>
    <p:restoredTop sz="72372" autoAdjust="0"/>
  </p:normalViewPr>
  <p:slideViewPr>
    <p:cSldViewPr snapToGrid="0" showGuides="1">
      <p:cViewPr varScale="1">
        <p:scale>
          <a:sx n="68" d="100"/>
          <a:sy n="68" d="100"/>
        </p:scale>
        <p:origin x="1182" y="54"/>
      </p:cViewPr>
      <p:guideLst>
        <p:guide orient="horz" pos="3673"/>
        <p:guide orient="horz" pos="817"/>
        <p:guide pos="186"/>
        <p:guide pos="5586"/>
        <p:guide pos="2880"/>
        <p:guide pos="3040"/>
        <p:guide pos="27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BD712-6567-450C-B3C6-BAF6878345EE}" type="datetimeFigureOut">
              <a:rPr lang="en-AU" smtClean="0"/>
              <a:pPr/>
              <a:t>13/06/2016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87D93-240F-4041-8284-FC16D3A9610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539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87D93-240F-4041-8284-FC16D3A96101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0412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En annen observasjon</a:t>
            </a:r>
            <a:r>
              <a:rPr lang="nb-NO" baseline="0" dirty="0" smtClean="0"/>
              <a:t> fra studiene som er gjennomført:</a:t>
            </a:r>
          </a:p>
          <a:p>
            <a:endParaRPr lang="nb-NO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Ikke bare </a:t>
            </a:r>
            <a:r>
              <a:rPr lang="nb-NO" baseline="0" dirty="0" err="1" smtClean="0"/>
              <a:t>glossy</a:t>
            </a:r>
            <a:r>
              <a:rPr lang="nb-NO" baseline="0" dirty="0" smtClean="0"/>
              <a:t> reklamekampanjer.</a:t>
            </a:r>
          </a:p>
          <a:p>
            <a:endParaRPr lang="nb-NO" baseline="0" dirty="0" smtClean="0"/>
          </a:p>
          <a:p>
            <a:r>
              <a:rPr lang="nb-NO" baseline="0" dirty="0" smtClean="0"/>
              <a:t>Merkevarepåvirkning er ekstremt fragmentert.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En lang rekke kontaktpunkt. Mange som man ikke nødvendigvis tenker er merkevarebyggende.</a:t>
            </a:r>
          </a:p>
          <a:p>
            <a:endParaRPr lang="nb-NO" baseline="0" dirty="0" smtClean="0"/>
          </a:p>
          <a:p>
            <a:r>
              <a:rPr lang="nb-NO" baseline="0" dirty="0" smtClean="0"/>
              <a:t>Noen har man kontroll over, andre ikke. Alle leverer potensielt opplevelser som påvirker merkevaren posisjon i forbrukernes hukommelse.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87D93-240F-4041-8284-FC16D3A96101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9178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Tenk bare på hvor mange</a:t>
            </a:r>
            <a:r>
              <a:rPr lang="nb-NO" baseline="0" dirty="0" smtClean="0"/>
              <a:t> kontaktpunkter man har med DNB merkevaren.</a:t>
            </a:r>
          </a:p>
          <a:p>
            <a:endParaRPr lang="nb-NO" baseline="0" dirty="0" smtClean="0"/>
          </a:p>
          <a:p>
            <a:r>
              <a:rPr lang="nb-NO" baseline="0" dirty="0" smtClean="0"/>
              <a:t>Alle leverer opplevelser som potensielt er minneverdige, enten på godt eller ondt. Fra </a:t>
            </a:r>
            <a:r>
              <a:rPr lang="nb-NO" baseline="0" dirty="0" err="1" smtClean="0"/>
              <a:t>glossy</a:t>
            </a:r>
            <a:r>
              <a:rPr lang="nb-NO" baseline="0" dirty="0" smtClean="0"/>
              <a:t> TV-kampanjer fra TRY, til kundesenteret til Panama Papers, og ikke minst folks opplevelser med å bruke produkter som Vipps, nettbank og mobilbank.</a:t>
            </a:r>
          </a:p>
          <a:p>
            <a:endParaRPr lang="nb-NO" baseline="0" dirty="0" smtClean="0"/>
          </a:p>
          <a:p>
            <a:r>
              <a:rPr lang="nb-NO" baseline="0" dirty="0" smtClean="0"/>
              <a:t>Drar alle i samme retning? Vet man hvilke som har størst effekt? I hvor stor grad har man kontroll over alle kontaktpunktene?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87D93-240F-4041-8284-FC16D3A96101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157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To</a:t>
            </a:r>
            <a:r>
              <a:rPr lang="nb-NO" baseline="0" dirty="0" smtClean="0"/>
              <a:t> typer behov i merkevarebygging – strategisk og taktisk.</a:t>
            </a:r>
          </a:p>
          <a:p>
            <a:endParaRPr lang="nb-NO" baseline="0" dirty="0" smtClean="0"/>
          </a:p>
          <a:p>
            <a:r>
              <a:rPr lang="nb-NO" baseline="0" dirty="0" smtClean="0"/>
              <a:t>Digitaliseringen har ført med seg masse ulike kontaktpunkter. Man har vært fokusert på å være tilstede, overalt. Redd for at andre har funnet et kontaktpunkt som vil revolusjonere markedet (det gjør det jo sjeldent). I prosessen glemt litt av det strategiske bildet.</a:t>
            </a:r>
          </a:p>
          <a:p>
            <a:endParaRPr lang="nb-NO" baseline="0" dirty="0" smtClean="0"/>
          </a:p>
          <a:p>
            <a:r>
              <a:rPr lang="nb-NO" baseline="0" dirty="0" smtClean="0"/>
              <a:t>Min opplevelse at flere og flere tar tilbake strategifokuset. Går ikke tilbake, beholder alle kontaktpunkt. Men passer på at de drar i riktig strategisk retning.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87D93-240F-4041-8284-FC16D3A96101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3139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Retorisk spørsmål.</a:t>
            </a:r>
            <a:r>
              <a:rPr lang="nb-NO" baseline="0" dirty="0" smtClean="0"/>
              <a:t> </a:t>
            </a:r>
            <a:r>
              <a:rPr lang="nb-NO" dirty="0" err="1" smtClean="0"/>
              <a:t>Slightly</a:t>
            </a:r>
            <a:r>
              <a:rPr lang="nb-NO" baseline="0" dirty="0" smtClean="0"/>
              <a:t> filosofisk</a:t>
            </a:r>
          </a:p>
          <a:p>
            <a:endParaRPr lang="nb-NO" baseline="0" dirty="0" smtClean="0"/>
          </a:p>
          <a:p>
            <a:r>
              <a:rPr lang="nb-NO" baseline="0" dirty="0" smtClean="0"/>
              <a:t>Historie: Markedsdirektør i en stor norsk merkevarebedrift. 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Om</a:t>
            </a:r>
            <a:r>
              <a:rPr lang="nb-NO" baseline="0" dirty="0" smtClean="0"/>
              <a:t> brand managere. Merkevaren eksisterer ikke i en slik.</a:t>
            </a:r>
          </a:p>
          <a:p>
            <a:endParaRPr lang="nb-NO" baseline="0" dirty="0" smtClean="0"/>
          </a:p>
          <a:p>
            <a:r>
              <a:rPr lang="nb-NO" baseline="0" dirty="0" smtClean="0"/>
              <a:t>Lei av at man bruker uforholdsmessig lang tid på å lage fancy-</a:t>
            </a:r>
            <a:r>
              <a:rPr lang="nb-NO" baseline="0" dirty="0" err="1" smtClean="0"/>
              <a:t>looking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merkevareplatformer</a:t>
            </a:r>
            <a:r>
              <a:rPr lang="nb-NO" baseline="0" dirty="0" smtClean="0"/>
              <a:t> eller brand stamps.</a:t>
            </a:r>
          </a:p>
          <a:p>
            <a:endParaRPr lang="nb-NO" baseline="0" dirty="0" smtClean="0"/>
          </a:p>
          <a:p>
            <a:r>
              <a:rPr lang="nb-NO" baseline="0" dirty="0" smtClean="0"/>
              <a:t>Jobben ikke slutt, men da den begynner.</a:t>
            </a:r>
            <a:endParaRPr lang="nb-NO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87D93-240F-4041-8284-FC16D3A96101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9661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Når merkevaren</a:t>
            </a:r>
            <a:r>
              <a:rPr lang="nb-NO" baseline="0" dirty="0" smtClean="0"/>
              <a:t> ikke eksisterer i en </a:t>
            </a:r>
            <a:r>
              <a:rPr lang="nb-NO" baseline="0" dirty="0" err="1" smtClean="0"/>
              <a:t>merkevareplatform</a:t>
            </a:r>
            <a:r>
              <a:rPr lang="nb-NO" baseline="0" dirty="0" smtClean="0"/>
              <a:t>, hvor da?</a:t>
            </a:r>
          </a:p>
          <a:p>
            <a:endParaRPr lang="nb-NO" baseline="0" dirty="0" smtClean="0"/>
          </a:p>
          <a:p>
            <a:r>
              <a:rPr lang="nb-NO" baseline="0" dirty="0" smtClean="0"/>
              <a:t>Et ganske enkelt svar på det.</a:t>
            </a:r>
          </a:p>
          <a:p>
            <a:endParaRPr lang="nb-NO" baseline="0" dirty="0" smtClean="0"/>
          </a:p>
          <a:p>
            <a:r>
              <a:rPr lang="nb-NO" baseline="0" dirty="0" smtClean="0"/>
              <a:t>Klassiske </a:t>
            </a:r>
            <a:r>
              <a:rPr lang="nb-NO" baseline="0" dirty="0" err="1" smtClean="0"/>
              <a:t>neuroscience</a:t>
            </a:r>
            <a:r>
              <a:rPr lang="nb-NO" baseline="0" dirty="0" smtClean="0"/>
              <a:t> eksperimentet av Read </a:t>
            </a:r>
            <a:r>
              <a:rPr lang="nb-NO" baseline="0" dirty="0" err="1" smtClean="0"/>
              <a:t>Montague</a:t>
            </a:r>
            <a:r>
              <a:rPr lang="nb-NO" baseline="0" dirty="0" smtClean="0"/>
              <a:t>.</a:t>
            </a:r>
          </a:p>
          <a:p>
            <a:endParaRPr lang="nb-NO" baseline="0" dirty="0" smtClean="0"/>
          </a:p>
          <a:p>
            <a:r>
              <a:rPr lang="nb-NO" baseline="0" dirty="0" smtClean="0"/>
              <a:t>Hvorfor vinner Coca-Cola når Pepsi rent objektivt smaker bedre.</a:t>
            </a:r>
          </a:p>
          <a:p>
            <a:endParaRPr lang="nb-NO" baseline="0" dirty="0" smtClean="0"/>
          </a:p>
          <a:p>
            <a:r>
              <a:rPr lang="nb-NO" baseline="0" dirty="0" smtClean="0"/>
              <a:t>Hvordan hjernen reagerer er ulikt når man ikke vet det er CC og når man vet det. CC smaker annerledes…</a:t>
            </a:r>
          </a:p>
          <a:p>
            <a:endParaRPr lang="nb-NO" baseline="0" dirty="0" smtClean="0"/>
          </a:p>
          <a:p>
            <a:r>
              <a:rPr lang="nb-NO" baseline="0" dirty="0" smtClean="0"/>
              <a:t>Ikke egenskaper med produktet, men med merkevaren.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87D93-240F-4041-8284-FC16D3A96101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0646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Merkevaren eksiterer</a:t>
            </a:r>
            <a:r>
              <a:rPr lang="nb-NO" baseline="0" dirty="0" smtClean="0"/>
              <a:t> i hukommelsen til forbrukerne.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Hard </a:t>
            </a:r>
            <a:r>
              <a:rPr lang="nb-NO" baseline="0" dirty="0" err="1" smtClean="0"/>
              <a:t>wired</a:t>
            </a:r>
            <a:r>
              <a:rPr lang="nb-NO" baseline="0" dirty="0" smtClean="0"/>
              <a:t> i hjernen.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Assosiasjonene og posisjonen man har klart å ta.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87D93-240F-4041-8284-FC16D3A96101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6934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Interessant</a:t>
            </a:r>
            <a:r>
              <a:rPr lang="nb-NO" baseline="0" dirty="0" smtClean="0"/>
              <a:t> poeng, men kanskje ikke helt realistisk poeng. </a:t>
            </a:r>
          </a:p>
          <a:p>
            <a:endParaRPr lang="nb-NO" baseline="0" dirty="0" smtClean="0"/>
          </a:p>
          <a:p>
            <a:r>
              <a:rPr lang="nb-NO" baseline="0" dirty="0" err="1" smtClean="0"/>
              <a:t>Bunch</a:t>
            </a:r>
            <a:r>
              <a:rPr lang="nb-NO" baseline="0" dirty="0" smtClean="0"/>
              <a:t> med sånne hadde kommet til jorden og bestemt seg for å slette den kollektive hukommelsen til jordens befolkning.</a:t>
            </a:r>
          </a:p>
          <a:p>
            <a:endParaRPr lang="nb-NO" baseline="0" dirty="0" smtClean="0"/>
          </a:p>
          <a:p>
            <a:r>
              <a:rPr lang="nb-NO" baseline="0" dirty="0" smtClean="0"/>
              <a:t>Hadde ikke eksistert merkevarer, kun produkter.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87D93-240F-4041-8284-FC16D3A96101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2831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Gå</a:t>
            </a:r>
            <a:r>
              <a:rPr lang="nb-NO" baseline="0" dirty="0" smtClean="0"/>
              <a:t> til oppgaven med en viss form for ydmykhet.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Merkevarebygging handler om å forvalte og bygge assosiasjonene man har skapt i folks hukommelse.</a:t>
            </a:r>
          </a:p>
          <a:p>
            <a:endParaRPr lang="nb-NO" baseline="0" dirty="0" smtClean="0"/>
          </a:p>
          <a:p>
            <a:r>
              <a:rPr lang="nb-NO" baseline="0" dirty="0" smtClean="0"/>
              <a:t>Handler om å skape minneverdige opplevelser og inntrykk som fester seg i hukommelsen.</a:t>
            </a:r>
            <a:endParaRPr lang="nb-NO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87D93-240F-4041-8284-FC16D3A96101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5388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Merkevarebygging er en kumulativ prosess.</a:t>
            </a:r>
          </a:p>
          <a:p>
            <a:endParaRPr lang="nb-NO" dirty="0" smtClean="0"/>
          </a:p>
          <a:p>
            <a:r>
              <a:rPr lang="nb-NO" dirty="0" smtClean="0"/>
              <a:t>Dagens</a:t>
            </a:r>
            <a:r>
              <a:rPr lang="nb-NO" baseline="0" dirty="0" smtClean="0"/>
              <a:t> posisjon er i stor grad bestemt av hva man har gjort opp gjennom årene.</a:t>
            </a:r>
          </a:p>
          <a:p>
            <a:endParaRPr lang="nb-NO" baseline="0" dirty="0" smtClean="0"/>
          </a:p>
          <a:p>
            <a:r>
              <a:rPr lang="nb-NO" baseline="0" dirty="0" smtClean="0"/>
              <a:t>Det man gjør i dag skal ideelt sett føre til at man tar en mer fremtredende plass i folks hukommelse. Kan like gjerne svekke den.</a:t>
            </a:r>
          </a:p>
          <a:p>
            <a:endParaRPr lang="nb-NO" baseline="0" dirty="0" smtClean="0"/>
          </a:p>
          <a:p>
            <a:r>
              <a:rPr lang="nb-NO" baseline="0" dirty="0" smtClean="0"/>
              <a:t>Dagens merkevareposisjon har en «på lager» og en «ferskvare» komponent. Den posisjonen man har klart å skape over tid og den som skapes her og nå.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87D93-240F-4041-8284-FC16D3A96101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843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Interessant observasjon</a:t>
            </a:r>
            <a:r>
              <a:rPr lang="nb-NO" baseline="0" dirty="0" smtClean="0"/>
              <a:t> at det er stor variasjon mellom ulike kategorier og marked når det gjelder hvor mye av merkevarene som skapes her og nå.</a:t>
            </a:r>
          </a:p>
          <a:p>
            <a:endParaRPr lang="nb-NO" baseline="0" dirty="0" smtClean="0"/>
          </a:p>
          <a:p>
            <a:r>
              <a:rPr lang="nb-NO" baseline="0" dirty="0" smtClean="0"/>
              <a:t>To eksempler som representerer ytterpunktene i studiene gjennomført til nå (50+)</a:t>
            </a:r>
          </a:p>
          <a:p>
            <a:endParaRPr lang="nb-NO" baseline="0" dirty="0" smtClean="0"/>
          </a:p>
          <a:p>
            <a:r>
              <a:rPr lang="nb-NO" baseline="0" dirty="0" smtClean="0"/>
              <a:t>Ingen ekspert på noe av markedene.</a:t>
            </a:r>
          </a:p>
          <a:p>
            <a:endParaRPr lang="nb-NO" baseline="0" dirty="0" smtClean="0"/>
          </a:p>
          <a:p>
            <a:r>
              <a:rPr lang="nb-NO" baseline="0" dirty="0" smtClean="0"/>
              <a:t>Kanskje ikke så overraskende.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87D93-240F-4041-8284-FC16D3A96101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4279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Disse to gladguttene har ganske ulike</a:t>
            </a:r>
            <a:r>
              <a:rPr lang="nb-NO" baseline="0" dirty="0" smtClean="0"/>
              <a:t> utfordringer når det gjelder merkevarebygging.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87D93-240F-4041-8284-FC16D3A96101}" type="slidenum">
              <a:rPr lang="en-AU" smtClean="0"/>
              <a:pPr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4796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118" r="43632" b="2571"/>
          <a:stretch/>
        </p:blipFill>
        <p:spPr bwMode="auto">
          <a:xfrm>
            <a:off x="2743200" y="0"/>
            <a:ext cx="6400800" cy="588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1813" y="0"/>
            <a:ext cx="5798312" cy="12849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5" name="Picture 4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118" r="43632" b="2571"/>
          <a:stretch/>
        </p:blipFill>
        <p:spPr bwMode="auto">
          <a:xfrm>
            <a:off x="2743200" y="0"/>
            <a:ext cx="6400800" cy="588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78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0" r="40312" b="-1"/>
          <a:stretch/>
        </p:blipFill>
        <p:spPr bwMode="auto">
          <a:xfrm>
            <a:off x="2400301" y="0"/>
            <a:ext cx="6743700" cy="562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1821424"/>
            <a:ext cx="775368" cy="1274762"/>
          </a:xfrm>
          <a:prstGeom prst="rect">
            <a:avLst/>
          </a:prstGeom>
        </p:spPr>
        <p:txBody>
          <a:bodyPr vert="horz" lIns="0" tIns="252000" rIns="0" bIns="0" rtlCol="0" anchor="ctr" anchorCtr="0">
            <a:noAutofit/>
          </a:bodyPr>
          <a:lstStyle>
            <a:lvl1pPr>
              <a:defRPr lang="en-GB" sz="44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400" y="2851200"/>
            <a:ext cx="5024580" cy="7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29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19388" b="9440"/>
          <a:stretch/>
        </p:blipFill>
        <p:spPr bwMode="auto">
          <a:xfrm>
            <a:off x="877888" y="0"/>
            <a:ext cx="8266112" cy="550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1821424"/>
            <a:ext cx="775368" cy="1274762"/>
          </a:xfrm>
          <a:prstGeom prst="rect">
            <a:avLst/>
          </a:prstGeom>
        </p:spPr>
        <p:txBody>
          <a:bodyPr vert="horz" lIns="0" tIns="252000" rIns="0" bIns="0" rtlCol="0" anchor="ctr" anchorCtr="0">
            <a:noAutofit/>
          </a:bodyPr>
          <a:lstStyle>
            <a:lvl1pPr>
              <a:defRPr lang="en-GB" sz="44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99" y="2851200"/>
            <a:ext cx="4287601" cy="7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736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(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7" t="13578" r="9952" b="3640"/>
          <a:stretch/>
        </p:blipFill>
        <p:spPr bwMode="auto">
          <a:xfrm>
            <a:off x="4449548" y="1"/>
            <a:ext cx="4694452" cy="581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1821424"/>
            <a:ext cx="775368" cy="1274762"/>
          </a:xfrm>
          <a:prstGeom prst="rect">
            <a:avLst/>
          </a:prstGeom>
        </p:spPr>
        <p:txBody>
          <a:bodyPr vert="horz" lIns="0" tIns="252000" rIns="0" bIns="0" rtlCol="0" anchor="ctr" anchorCtr="0">
            <a:noAutofit/>
          </a:bodyPr>
          <a:lstStyle>
            <a:lvl1pPr>
              <a:defRPr lang="en-GB" sz="44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400" y="2851200"/>
            <a:ext cx="5611434" cy="7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401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(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9" r="19239" b="3525"/>
          <a:stretch/>
        </p:blipFill>
        <p:spPr bwMode="auto">
          <a:xfrm>
            <a:off x="4710159" y="0"/>
            <a:ext cx="4433841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1821424"/>
            <a:ext cx="775368" cy="1274762"/>
          </a:xfrm>
          <a:prstGeom prst="rect">
            <a:avLst/>
          </a:prstGeom>
        </p:spPr>
        <p:txBody>
          <a:bodyPr vert="horz" lIns="0" tIns="252000" rIns="0" bIns="0" rtlCol="0" anchor="ctr" anchorCtr="0">
            <a:noAutofit/>
          </a:bodyPr>
          <a:lstStyle>
            <a:lvl1pPr>
              <a:defRPr lang="en-GB" sz="44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400" y="2851200"/>
            <a:ext cx="5795726" cy="7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710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(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6" r="21766" b="3545"/>
          <a:stretch/>
        </p:blipFill>
        <p:spPr bwMode="auto">
          <a:xfrm>
            <a:off x="4343401" y="0"/>
            <a:ext cx="4514850" cy="575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1821424"/>
            <a:ext cx="775368" cy="1274762"/>
          </a:xfrm>
          <a:prstGeom prst="rect">
            <a:avLst/>
          </a:prstGeom>
        </p:spPr>
        <p:txBody>
          <a:bodyPr vert="horz" lIns="0" tIns="252000" rIns="0" bIns="0" rtlCol="0" anchor="ctr" anchorCtr="0">
            <a:noAutofit/>
          </a:bodyPr>
          <a:lstStyle>
            <a:lvl1pPr>
              <a:defRPr lang="en-GB" sz="44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400" y="2851200"/>
            <a:ext cx="5795726" cy="7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649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(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ndrewA\Desktop\Email ATT\RGB_MASTER_A0_squar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" t="2596" r="19349" b="898"/>
          <a:stretch/>
        </p:blipFill>
        <p:spPr bwMode="auto">
          <a:xfrm>
            <a:off x="3286912" y="0"/>
            <a:ext cx="5857087" cy="57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1821424"/>
            <a:ext cx="775368" cy="1274762"/>
          </a:xfrm>
          <a:prstGeom prst="rect">
            <a:avLst/>
          </a:prstGeom>
        </p:spPr>
        <p:txBody>
          <a:bodyPr vert="horz" lIns="0" tIns="252000" rIns="0" bIns="0" rtlCol="0" anchor="ctr" anchorCtr="0">
            <a:noAutofit/>
          </a:bodyPr>
          <a:lstStyle>
            <a:lvl1pPr>
              <a:defRPr lang="en-GB" sz="44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99" y="2851200"/>
            <a:ext cx="4287601" cy="7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527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4572000" y="276225"/>
            <a:ext cx="4283074" cy="52943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A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285750" y="1821424"/>
            <a:ext cx="775368" cy="1274762"/>
          </a:xfrm>
          <a:prstGeom prst="rect">
            <a:avLst/>
          </a:prstGeom>
        </p:spPr>
        <p:txBody>
          <a:bodyPr vert="horz" lIns="0" tIns="252000" rIns="0" bIns="0" rtlCol="0" anchor="ctr" anchorCtr="0">
            <a:noAutofit/>
          </a:bodyPr>
          <a:lstStyle>
            <a:lvl1pPr>
              <a:defRPr lang="en-GB" sz="44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99" y="2851200"/>
            <a:ext cx="4287601" cy="7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399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1821424"/>
            <a:ext cx="775368" cy="1274762"/>
          </a:xfrm>
          <a:prstGeom prst="rect">
            <a:avLst/>
          </a:prstGeom>
        </p:spPr>
        <p:txBody>
          <a:bodyPr vert="horz" lIns="0" tIns="252000" rIns="0" bIns="0" rtlCol="0" anchor="ctr" anchorCtr="0">
            <a:noAutofit/>
          </a:bodyPr>
          <a:lstStyle>
            <a:lvl1pPr>
              <a:defRPr lang="en-GB" sz="44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661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(Grey)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1821424"/>
            <a:ext cx="775368" cy="1274762"/>
          </a:xfrm>
          <a:prstGeom prst="rect">
            <a:avLst/>
          </a:prstGeom>
        </p:spPr>
        <p:txBody>
          <a:bodyPr vert="horz" lIns="0" tIns="252000" rIns="0" bIns="0" rtlCol="0" anchor="ctr" anchorCtr="0">
            <a:noAutofit/>
          </a:bodyPr>
          <a:lstStyle>
            <a:lvl1pPr>
              <a:defRPr lang="en-GB" sz="44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762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5" name="Picture 2" descr="C:\Users\AndrewA\Desktop\TNS_logo_rg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3" y="6071836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661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andscape_02_lefttorigh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0" r="40312" b="-1"/>
          <a:stretch/>
        </p:blipFill>
        <p:spPr bwMode="auto">
          <a:xfrm>
            <a:off x="2400301" y="0"/>
            <a:ext cx="6743700" cy="562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813" y="0"/>
            <a:ext cx="4670433" cy="12849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5" name="Picture 2" descr="C:\Users\AndrewA\Desktop\Email ATT\RGB_MASTER_A0_landscape_02_lefttoright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0" r="40312" b="-1"/>
          <a:stretch/>
        </p:blipFill>
        <p:spPr bwMode="auto">
          <a:xfrm>
            <a:off x="2400301" y="0"/>
            <a:ext cx="6743700" cy="562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33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1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50" y="1031839"/>
            <a:ext cx="8569325" cy="4799049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45004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1 Box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50" y="1790700"/>
            <a:ext cx="8569325" cy="4040188"/>
          </a:xfrm>
        </p:spPr>
        <p:txBody>
          <a:bodyPr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85750" y="1031839"/>
            <a:ext cx="8569324" cy="758861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85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2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49" y="1031839"/>
            <a:ext cx="4030663" cy="4799049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4826000" y="1031839"/>
            <a:ext cx="4029075" cy="4799049"/>
          </a:xfrm>
        </p:spPr>
        <p:txBody>
          <a:bodyPr l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7375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2 Box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49" y="1790699"/>
            <a:ext cx="4030663" cy="4040189"/>
          </a:xfrm>
        </p:spPr>
        <p:txBody>
          <a:bodyPr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4826000" y="1790699"/>
            <a:ext cx="4029075" cy="4040189"/>
          </a:xfrm>
        </p:spPr>
        <p:txBody>
          <a:bodyPr lIns="0"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85749" y="1031839"/>
            <a:ext cx="4030663" cy="758861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826000" y="1031839"/>
            <a:ext cx="4029074" cy="758861"/>
          </a:xfrm>
        </p:spPr>
        <p:txBody>
          <a:bodyPr lIns="0"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006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3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3238413" y="1033230"/>
            <a:ext cx="2664000" cy="4799049"/>
          </a:xfrm>
        </p:spPr>
        <p:txBody>
          <a:bodyPr l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6191075" y="1036005"/>
            <a:ext cx="2664000" cy="4794983"/>
          </a:xfrm>
        </p:spPr>
        <p:txBody>
          <a:bodyPr l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50" y="1031839"/>
            <a:ext cx="2664000" cy="4799049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70880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3 Box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3238413" y="1788564"/>
            <a:ext cx="2664000" cy="4043715"/>
          </a:xfrm>
        </p:spPr>
        <p:txBody>
          <a:bodyPr lIns="0"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6191075" y="1790699"/>
            <a:ext cx="2664000" cy="4040289"/>
          </a:xfrm>
        </p:spPr>
        <p:txBody>
          <a:bodyPr lIns="0"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50" y="1787173"/>
            <a:ext cx="2664000" cy="4043715"/>
          </a:xfrm>
        </p:spPr>
        <p:txBody>
          <a:bodyPr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85750" y="1031839"/>
            <a:ext cx="2664000" cy="758861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3238256" y="1031839"/>
            <a:ext cx="2664000" cy="758861"/>
          </a:xfrm>
        </p:spPr>
        <p:txBody>
          <a:bodyPr lIns="0"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6190761" y="1039459"/>
            <a:ext cx="2664000" cy="758861"/>
          </a:xfrm>
        </p:spPr>
        <p:txBody>
          <a:bodyPr lIns="0"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855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4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4702634" y="1006068"/>
            <a:ext cx="1944000" cy="4939283"/>
          </a:xfrm>
        </p:spPr>
        <p:txBody>
          <a:bodyPr l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6911075" y="1008843"/>
            <a:ext cx="1944000" cy="4939283"/>
          </a:xfrm>
        </p:spPr>
        <p:txBody>
          <a:bodyPr l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50" y="1004677"/>
            <a:ext cx="1944000" cy="4939283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9"/>
          </p:nvPr>
        </p:nvSpPr>
        <p:spPr>
          <a:xfrm>
            <a:off x="2494192" y="1004677"/>
            <a:ext cx="1944000" cy="4939283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5367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4 Box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2494192" y="1789307"/>
            <a:ext cx="1944000" cy="4041581"/>
          </a:xfrm>
        </p:spPr>
        <p:txBody>
          <a:bodyPr lIns="0"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6911075" y="1789307"/>
            <a:ext cx="1944000" cy="4041581"/>
          </a:xfrm>
        </p:spPr>
        <p:txBody>
          <a:bodyPr lIns="0"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50" y="1789307"/>
            <a:ext cx="1944000" cy="4041581"/>
          </a:xfrm>
        </p:spPr>
        <p:txBody>
          <a:bodyPr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85750" y="1033975"/>
            <a:ext cx="1944000" cy="758861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94087" y="1033975"/>
            <a:ext cx="1944000" cy="758861"/>
          </a:xfrm>
        </p:spPr>
        <p:txBody>
          <a:bodyPr lIns="0"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6910761" y="1039459"/>
            <a:ext cx="1944000" cy="758861"/>
          </a:xfrm>
        </p:spPr>
        <p:txBody>
          <a:bodyPr lIns="0"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6"/>
          <p:cNvSpPr>
            <a:spLocks noGrp="1"/>
          </p:cNvSpPr>
          <p:nvPr>
            <p:ph sz="quarter" idx="22"/>
          </p:nvPr>
        </p:nvSpPr>
        <p:spPr>
          <a:xfrm>
            <a:off x="4702634" y="1789307"/>
            <a:ext cx="1944000" cy="4041581"/>
          </a:xfrm>
        </p:spPr>
        <p:txBody>
          <a:bodyPr lIns="0"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4702424" y="1039459"/>
            <a:ext cx="1944000" cy="758861"/>
          </a:xfrm>
        </p:spPr>
        <p:txBody>
          <a:bodyPr lIns="0"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188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vie -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Media Placeholder 4"/>
          <p:cNvSpPr>
            <a:spLocks noGrp="1"/>
          </p:cNvSpPr>
          <p:nvPr>
            <p:ph type="media" sz="quarter" idx="11" hasCustomPrompt="1"/>
          </p:nvPr>
        </p:nvSpPr>
        <p:spPr>
          <a:xfrm>
            <a:off x="285750" y="1285875"/>
            <a:ext cx="8569325" cy="4284663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insert movie…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3067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vi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insert movie…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1063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longlandscap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19388" b="9440"/>
          <a:stretch/>
        </p:blipFill>
        <p:spPr bwMode="auto">
          <a:xfrm>
            <a:off x="877888" y="0"/>
            <a:ext cx="8266112" cy="550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1813" y="0"/>
            <a:ext cx="7051494" cy="12849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5" name="Picture 2" descr="C:\Users\AndrewA\Desktop\Email ATT\RGB_MASTER_A0_longlandscap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19388" b="9440"/>
          <a:stretch/>
        </p:blipFill>
        <p:spPr bwMode="auto">
          <a:xfrm>
            <a:off x="877888" y="0"/>
            <a:ext cx="8266112" cy="550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005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1936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1 Box (Grey 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50" y="1031839"/>
            <a:ext cx="8569325" cy="4430749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>
                <a:solidFill>
                  <a:srgbClr val="333333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166641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1 Box + Title (Grey 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50" y="1790700"/>
            <a:ext cx="8569325" cy="3671888"/>
          </a:xfrm>
        </p:spPr>
        <p:txBody>
          <a:bodyPr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85750" y="1031839"/>
            <a:ext cx="8569324" cy="758861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>
                <a:solidFill>
                  <a:srgbClr val="333333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557139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2 Box (Grey 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49" y="1031839"/>
            <a:ext cx="4030663" cy="4430749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4826000" y="1031839"/>
            <a:ext cx="4029075" cy="4430749"/>
          </a:xfrm>
        </p:spPr>
        <p:txBody>
          <a:bodyPr l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>
                <a:solidFill>
                  <a:srgbClr val="333333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579325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2 Box + Title (Grey 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49" y="1790699"/>
            <a:ext cx="4030663" cy="3671889"/>
          </a:xfrm>
        </p:spPr>
        <p:txBody>
          <a:bodyPr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4826000" y="1790699"/>
            <a:ext cx="4029075" cy="3671889"/>
          </a:xfrm>
        </p:spPr>
        <p:txBody>
          <a:bodyPr lIns="0"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85749" y="1031839"/>
            <a:ext cx="4030663" cy="758861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826000" y="1031839"/>
            <a:ext cx="4029074" cy="758861"/>
          </a:xfrm>
        </p:spPr>
        <p:txBody>
          <a:bodyPr lIns="0"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69278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3 Box (Grey 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3238413" y="1033230"/>
            <a:ext cx="2664000" cy="4429358"/>
          </a:xfrm>
        </p:spPr>
        <p:txBody>
          <a:bodyPr l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6191075" y="1036005"/>
            <a:ext cx="2664000" cy="4425605"/>
          </a:xfrm>
        </p:spPr>
        <p:txBody>
          <a:bodyPr l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50" y="1031839"/>
            <a:ext cx="2664000" cy="4429358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661095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3 Box + Title (Grey 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3238413" y="1788565"/>
            <a:ext cx="2664000" cy="3674024"/>
          </a:xfrm>
        </p:spPr>
        <p:txBody>
          <a:bodyPr lIns="0"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6191075" y="1790699"/>
            <a:ext cx="2664000" cy="3670911"/>
          </a:xfrm>
        </p:spPr>
        <p:txBody>
          <a:bodyPr lIns="0"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50" y="1787174"/>
            <a:ext cx="2664000" cy="3674024"/>
          </a:xfrm>
        </p:spPr>
        <p:txBody>
          <a:bodyPr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85750" y="1031839"/>
            <a:ext cx="2664000" cy="758861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SOURCE: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3238256" y="1031839"/>
            <a:ext cx="2664000" cy="758861"/>
          </a:xfrm>
        </p:spPr>
        <p:txBody>
          <a:bodyPr lIns="0"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6190761" y="1039459"/>
            <a:ext cx="2664000" cy="758861"/>
          </a:xfrm>
        </p:spPr>
        <p:txBody>
          <a:bodyPr lIns="0"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2695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4 Box (Grey 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4702634" y="1006068"/>
            <a:ext cx="1944000" cy="4457911"/>
          </a:xfrm>
        </p:spPr>
        <p:txBody>
          <a:bodyPr l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6911075" y="1008843"/>
            <a:ext cx="1944000" cy="4457911"/>
          </a:xfrm>
        </p:spPr>
        <p:txBody>
          <a:bodyPr l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50" y="1004677"/>
            <a:ext cx="1944000" cy="4457911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SOURCE: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9"/>
          </p:nvPr>
        </p:nvSpPr>
        <p:spPr>
          <a:xfrm>
            <a:off x="2494192" y="1004677"/>
            <a:ext cx="1944000" cy="4457911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30445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4 Box + Title (Grey 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2494192" y="1789307"/>
            <a:ext cx="1944000" cy="3673281"/>
          </a:xfrm>
        </p:spPr>
        <p:txBody>
          <a:bodyPr lIns="0"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6911075" y="1789307"/>
            <a:ext cx="1944000" cy="3673281"/>
          </a:xfrm>
        </p:spPr>
        <p:txBody>
          <a:bodyPr lIns="0"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50" y="1789307"/>
            <a:ext cx="1944000" cy="3673281"/>
          </a:xfrm>
        </p:spPr>
        <p:txBody>
          <a:bodyPr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85750" y="1033975"/>
            <a:ext cx="1944000" cy="758861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SOURCE: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94087" y="1033975"/>
            <a:ext cx="1944000" cy="758861"/>
          </a:xfrm>
        </p:spPr>
        <p:txBody>
          <a:bodyPr lIns="0"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6910761" y="1039459"/>
            <a:ext cx="1944000" cy="758861"/>
          </a:xfrm>
        </p:spPr>
        <p:txBody>
          <a:bodyPr lIns="0"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6"/>
          <p:cNvSpPr>
            <a:spLocks noGrp="1"/>
          </p:cNvSpPr>
          <p:nvPr>
            <p:ph sz="quarter" idx="22"/>
          </p:nvPr>
        </p:nvSpPr>
        <p:spPr>
          <a:xfrm>
            <a:off x="4702634" y="1789307"/>
            <a:ext cx="1944000" cy="3673281"/>
          </a:xfrm>
        </p:spPr>
        <p:txBody>
          <a:bodyPr lIns="0"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4702424" y="1039459"/>
            <a:ext cx="1944000" cy="758861"/>
          </a:xfrm>
        </p:spPr>
        <p:txBody>
          <a:bodyPr lIns="0"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8129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y 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272134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1_righttolef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7" t="13578" r="9952" b="3640"/>
          <a:stretch/>
        </p:blipFill>
        <p:spPr bwMode="auto">
          <a:xfrm>
            <a:off x="4449548" y="1"/>
            <a:ext cx="4694452" cy="581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1813" y="0"/>
            <a:ext cx="5059732" cy="12849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5" name="Picture 2" descr="C:\Users\AndrewA\Desktop\Email ATT\RGB_MASTER_A0_portrait_01_righttoleft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7" t="13578" r="9952" b="3640"/>
          <a:stretch/>
        </p:blipFill>
        <p:spPr bwMode="auto">
          <a:xfrm>
            <a:off x="4449548" y="1"/>
            <a:ext cx="4694452" cy="581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809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1 Box (Narrow Grey 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50" y="1031839"/>
            <a:ext cx="8569325" cy="4608549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>
                <a:solidFill>
                  <a:srgbClr val="333333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2617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1 Box + Title (Narrow Grey 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50" y="1790700"/>
            <a:ext cx="8569325" cy="3849688"/>
          </a:xfrm>
        </p:spPr>
        <p:txBody>
          <a:bodyPr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85750" y="1031839"/>
            <a:ext cx="8569324" cy="758861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>
                <a:solidFill>
                  <a:srgbClr val="333333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72740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2 Box (Narrow Grey 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49" y="1031839"/>
            <a:ext cx="4030663" cy="4608549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4826000" y="1031839"/>
            <a:ext cx="4029075" cy="4608549"/>
          </a:xfrm>
        </p:spPr>
        <p:txBody>
          <a:bodyPr l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>
                <a:solidFill>
                  <a:srgbClr val="333333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249279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2 Box + Title (Narrow Grey 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49" y="1790699"/>
            <a:ext cx="4030663" cy="3849689"/>
          </a:xfrm>
        </p:spPr>
        <p:txBody>
          <a:bodyPr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4826000" y="1790699"/>
            <a:ext cx="4029075" cy="3849689"/>
          </a:xfrm>
        </p:spPr>
        <p:txBody>
          <a:bodyPr lIns="0"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85749" y="1031839"/>
            <a:ext cx="4030663" cy="758861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826000" y="1031839"/>
            <a:ext cx="4029074" cy="758861"/>
          </a:xfrm>
        </p:spPr>
        <p:txBody>
          <a:bodyPr lIns="0"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550577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3 Box (Narrow Grey 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3238413" y="1033230"/>
            <a:ext cx="2664000" cy="4608288"/>
          </a:xfrm>
        </p:spPr>
        <p:txBody>
          <a:bodyPr l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6191075" y="1036005"/>
            <a:ext cx="2664000" cy="4604383"/>
          </a:xfrm>
        </p:spPr>
        <p:txBody>
          <a:bodyPr l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50" y="1031839"/>
            <a:ext cx="2664000" cy="4608288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267665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3 Box + Title (Narrow Grey 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3238413" y="1788565"/>
            <a:ext cx="2664000" cy="3852954"/>
          </a:xfrm>
        </p:spPr>
        <p:txBody>
          <a:bodyPr lIns="0"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6191075" y="1790699"/>
            <a:ext cx="2664000" cy="3849689"/>
          </a:xfrm>
        </p:spPr>
        <p:txBody>
          <a:bodyPr lIns="0"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50" y="1787174"/>
            <a:ext cx="2664000" cy="3852954"/>
          </a:xfrm>
        </p:spPr>
        <p:txBody>
          <a:bodyPr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85750" y="1031839"/>
            <a:ext cx="2664000" cy="758861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SOURCE: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3238256" y="1031839"/>
            <a:ext cx="2664000" cy="758861"/>
          </a:xfrm>
        </p:spPr>
        <p:txBody>
          <a:bodyPr lIns="0"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6190761" y="1039459"/>
            <a:ext cx="2664000" cy="758861"/>
          </a:xfrm>
        </p:spPr>
        <p:txBody>
          <a:bodyPr lIns="0"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3729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4 Box (Narrow Grey 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4712159" y="1006068"/>
            <a:ext cx="1944000" cy="4631545"/>
          </a:xfrm>
        </p:spPr>
        <p:txBody>
          <a:bodyPr l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6911075" y="1008843"/>
            <a:ext cx="1944000" cy="4631545"/>
          </a:xfrm>
        </p:spPr>
        <p:txBody>
          <a:bodyPr l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95275" y="1004677"/>
            <a:ext cx="1944000" cy="4631545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SOURCE: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9"/>
          </p:nvPr>
        </p:nvSpPr>
        <p:spPr>
          <a:xfrm>
            <a:off x="2503717" y="1004677"/>
            <a:ext cx="1944000" cy="4631545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96474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4 Box + Title (Narrow Grey 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2494192" y="1789307"/>
            <a:ext cx="1944000" cy="3851081"/>
          </a:xfrm>
        </p:spPr>
        <p:txBody>
          <a:bodyPr lIns="0"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/>
          </p:nvPr>
        </p:nvSpPr>
        <p:spPr>
          <a:xfrm>
            <a:off x="6911075" y="1789307"/>
            <a:ext cx="1944000" cy="3851081"/>
          </a:xfrm>
        </p:spPr>
        <p:txBody>
          <a:bodyPr lIns="0"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85750" y="1789307"/>
            <a:ext cx="1944000" cy="3851081"/>
          </a:xfrm>
        </p:spPr>
        <p:txBody>
          <a:bodyPr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85750" y="1033975"/>
            <a:ext cx="1944000" cy="758861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SOURCE: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94087" y="1033975"/>
            <a:ext cx="1944000" cy="758861"/>
          </a:xfrm>
        </p:spPr>
        <p:txBody>
          <a:bodyPr lIns="0"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6910761" y="1039459"/>
            <a:ext cx="1944000" cy="758861"/>
          </a:xfrm>
        </p:spPr>
        <p:txBody>
          <a:bodyPr lIns="0"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6"/>
          <p:cNvSpPr>
            <a:spLocks noGrp="1"/>
          </p:cNvSpPr>
          <p:nvPr>
            <p:ph sz="quarter" idx="22"/>
          </p:nvPr>
        </p:nvSpPr>
        <p:spPr>
          <a:xfrm>
            <a:off x="4702634" y="1789307"/>
            <a:ext cx="1944000" cy="3851081"/>
          </a:xfrm>
        </p:spPr>
        <p:txBody>
          <a:bodyPr lIns="0" tIns="0">
            <a:noAutofit/>
          </a:bodyPr>
          <a:lstStyle>
            <a:lvl1pPr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4702424" y="1039459"/>
            <a:ext cx="1944000" cy="758861"/>
          </a:xfrm>
        </p:spPr>
        <p:txBody>
          <a:bodyPr lIns="0"/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8030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Narrow Grey 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292225" y="5570538"/>
            <a:ext cx="7562850" cy="368300"/>
          </a:xfrm>
        </p:spPr>
        <p:txBody>
          <a:bodyPr lIns="0" tIns="0" rIns="0" bIns="108000" anchor="b">
            <a:noAutofit/>
          </a:bodyPr>
          <a:lstStyle>
            <a:lvl1pPr>
              <a:defRPr sz="600" b="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4177336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107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2_righttolef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9" r="19239" b="3525"/>
          <a:stretch/>
        </p:blipFill>
        <p:spPr bwMode="auto">
          <a:xfrm>
            <a:off x="4710159" y="0"/>
            <a:ext cx="4433841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1813" y="0"/>
            <a:ext cx="5367549" cy="12849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5" name="Picture 2" descr="C:\Users\AndrewA\Desktop\Email ATT\RGB_MASTER_A0_portrait_02_righttoleft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9" r="19239" b="3525"/>
          <a:stretch/>
        </p:blipFill>
        <p:spPr bwMode="auto">
          <a:xfrm>
            <a:off x="4710159" y="0"/>
            <a:ext cx="4433841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223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696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portrait_03_straigh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6" r="21766" b="3545"/>
          <a:stretch/>
        </p:blipFill>
        <p:spPr bwMode="auto">
          <a:xfrm>
            <a:off x="4343401" y="0"/>
            <a:ext cx="4514850" cy="575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1813" y="0"/>
            <a:ext cx="5376603" cy="12849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5" name="Picture 2" descr="C:\Users\AndrewA\Desktop\Email ATT\RGB_MASTER_A0_portrait_03_straight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6" r="21766" b="3545"/>
          <a:stretch/>
        </p:blipFill>
        <p:spPr bwMode="auto">
          <a:xfrm>
            <a:off x="4343401" y="0"/>
            <a:ext cx="4514850" cy="575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504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wA\Desktop\Email ATT\RGB_MASTER_A0_squa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" t="2596" r="19349" b="898"/>
          <a:stretch/>
        </p:blipFill>
        <p:spPr bwMode="auto">
          <a:xfrm>
            <a:off x="3286912" y="0"/>
            <a:ext cx="5857087" cy="57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1813" y="0"/>
            <a:ext cx="5611993" cy="12849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5" name="Picture 2" descr="C:\Users\AndrewA\Desktop\Email ATT\RGB_MASTER_A0_squar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" t="2596" r="19349" b="898"/>
          <a:stretch/>
        </p:blipFill>
        <p:spPr bwMode="auto">
          <a:xfrm>
            <a:off x="3286912" y="0"/>
            <a:ext cx="5857087" cy="57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892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285750" y="1285875"/>
            <a:ext cx="8569325" cy="45370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7725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PSTUDIOTERM\Clients\TNS Global\TNS_002 Templates\4. Design\4. Active\PPT Files\19 Jan Redesign\Reference\Property Images\RGB_MASTER_A0_landscape_01_lefttoright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118" r="43632" b="2571"/>
          <a:stretch/>
        </p:blipFill>
        <p:spPr bwMode="auto">
          <a:xfrm>
            <a:off x="2743200" y="0"/>
            <a:ext cx="6400800" cy="588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1821424"/>
            <a:ext cx="775368" cy="1274762"/>
          </a:xfrm>
          <a:prstGeom prst="rect">
            <a:avLst/>
          </a:prstGeom>
        </p:spPr>
        <p:txBody>
          <a:bodyPr vert="horz" lIns="0" tIns="252000" rIns="0" bIns="0" rtlCol="0" anchor="ctr" anchorCtr="0">
            <a:noAutofit/>
          </a:bodyPr>
          <a:lstStyle>
            <a:lvl1pPr>
              <a:defRPr lang="en-GB" sz="44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400" y="2851200"/>
            <a:ext cx="5010932" cy="7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195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0.xml"/><Relationship Id="rId16" Type="http://schemas.openxmlformats.org/officeDocument/2006/relationships/tags" Target="../tags/tag9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ags" Target="../tags/tag8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ags" Target="../tags/tag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ags" Target="../tags/tag10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1.xml"/><Relationship Id="rId16" Type="http://schemas.openxmlformats.org/officeDocument/2006/relationships/tags" Target="../tags/tag1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ags" Target="../tags/tag12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ags" Target="../tags/tag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ags" Target="../tags/tag16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ags" Target="../tags/tag15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ags" Target="../tags/tag14.xml"/><Relationship Id="rId5" Type="http://schemas.openxmlformats.org/officeDocument/2006/relationships/slideLayout" Target="../slideLayouts/slideLayout35.xml"/><Relationship Id="rId15" Type="http://schemas.openxmlformats.org/officeDocument/2006/relationships/tags" Target="../tags/tag1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ags" Target="../tags/tag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ags" Target="../tags/tag21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ags" Target="../tags/tag20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ags" Target="../tags/tag19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jpeg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ags" Target="../tags/tag2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9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0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 name="SLSL5_MASTER_A_5.0.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AndrewA\Desktop\TNS_logo_rgb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3" y="6071836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1813" y="0"/>
            <a:ext cx="8573262" cy="1284971"/>
          </a:xfrm>
          <a:prstGeom prst="rect">
            <a:avLst/>
          </a:prstGeom>
          <a:noFill/>
        </p:spPr>
        <p:txBody>
          <a:bodyPr vert="horz" lIns="0" tIns="20880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9607" y="6323838"/>
            <a:ext cx="505467" cy="252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>
                <a:solidFill>
                  <a:srgbClr val="333333"/>
                </a:solidFill>
                <a:latin typeface="+mn-lt"/>
              </a:defRPr>
            </a:lvl1pPr>
          </a:lstStyle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>
            <p:custDataLst>
              <p:tags r:id="rId10"/>
            </p:custDataLst>
          </p:nvPr>
        </p:nvCxnSpPr>
        <p:spPr>
          <a:xfrm>
            <a:off x="282163" y="5946775"/>
            <a:ext cx="8572912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 hidden="1"/>
          <p:cNvGrpSpPr/>
          <p:nvPr/>
        </p:nvGrpSpPr>
        <p:grpSpPr bwMode="gray">
          <a:xfrm>
            <a:off x="-1334173" y="-533456"/>
            <a:ext cx="10723183" cy="6493000"/>
            <a:chOff x="-1334173" y="-533456"/>
            <a:chExt cx="10723183" cy="6493000"/>
          </a:xfrm>
        </p:grpSpPr>
        <p:grpSp>
          <p:nvGrpSpPr>
            <p:cNvPr id="49" name="Group 48" hidden="1"/>
            <p:cNvGrpSpPr/>
            <p:nvPr/>
          </p:nvGrpSpPr>
          <p:grpSpPr bwMode="gray">
            <a:xfrm>
              <a:off x="-1334173" y="-533456"/>
              <a:ext cx="10723183" cy="6493000"/>
              <a:chOff x="-1334173" y="-533456"/>
              <a:chExt cx="10723183" cy="6493000"/>
            </a:xfrm>
          </p:grpSpPr>
          <p:grpSp>
            <p:nvGrpSpPr>
              <p:cNvPr id="50" name="Group 13" hidden="1"/>
              <p:cNvGrpSpPr/>
              <p:nvPr userDrawn="1"/>
            </p:nvGrpSpPr>
            <p:grpSpPr bwMode="gray">
              <a:xfrm>
                <a:off x="-1334173" y="1145470"/>
                <a:ext cx="1327930" cy="4814074"/>
                <a:chOff x="-1334173" y="1145470"/>
                <a:chExt cx="1327930" cy="4814074"/>
              </a:xfrm>
            </p:grpSpPr>
            <p:grpSp>
              <p:nvGrpSpPr>
                <p:cNvPr id="58" name="Group 7" hidden="1"/>
                <p:cNvGrpSpPr/>
                <p:nvPr userDrawn="1"/>
              </p:nvGrpSpPr>
              <p:grpSpPr bwMode="gray">
                <a:xfrm>
                  <a:off x="-1334173" y="4420483"/>
                  <a:ext cx="1327930" cy="276999"/>
                  <a:chOff x="-1334173" y="4420483"/>
                  <a:chExt cx="1327930" cy="276999"/>
                </a:xfrm>
              </p:grpSpPr>
              <p:cxnSp>
                <p:nvCxnSpPr>
                  <p:cNvPr id="68" name="Straight Connector 67" hidden="1"/>
                  <p:cNvCxnSpPr/>
                  <p:nvPr userDrawn="1"/>
                </p:nvCxnSpPr>
                <p:spPr bwMode="gray">
                  <a:xfrm>
                    <a:off x="-261843" y="4558982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9" name="TextBox 68" hidden="1"/>
                  <p:cNvSpPr txBox="1"/>
                  <p:nvPr userDrawn="1"/>
                </p:nvSpPr>
                <p:spPr bwMode="gray">
                  <a:xfrm>
                    <a:off x="-1334173" y="4420483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3.14</a:t>
                    </a:r>
                    <a:b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</a:br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X</a:t>
                    </a:r>
                    <a:r>
                      <a:rPr lang="en-AU" sz="900" b="1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 AXIS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59" name="Group 58" hidden="1"/>
                <p:cNvGrpSpPr/>
                <p:nvPr userDrawn="1"/>
              </p:nvGrpSpPr>
              <p:grpSpPr bwMode="gray">
                <a:xfrm>
                  <a:off x="-1334173" y="5682545"/>
                  <a:ext cx="1327930" cy="276999"/>
                  <a:chOff x="-1334173" y="5682545"/>
                  <a:chExt cx="1327930" cy="276999"/>
                </a:xfrm>
              </p:grpSpPr>
              <p:cxnSp>
                <p:nvCxnSpPr>
                  <p:cNvPr id="66" name="Straight Connector 65" hidden="1"/>
                  <p:cNvCxnSpPr/>
                  <p:nvPr userDrawn="1"/>
                </p:nvCxnSpPr>
                <p:spPr bwMode="gray">
                  <a:xfrm>
                    <a:off x="-261843" y="5821044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TextBox 66" hidden="1"/>
                  <p:cNvSpPr txBox="1"/>
                  <p:nvPr userDrawn="1"/>
                </p:nvSpPr>
                <p:spPr bwMode="gray">
                  <a:xfrm>
                    <a:off x="-1334173" y="5682545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6.65</a:t>
                    </a:r>
                    <a:b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</a:br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BASE MARGIN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60" name="Group 5" hidden="1"/>
                <p:cNvGrpSpPr/>
                <p:nvPr userDrawn="1"/>
              </p:nvGrpSpPr>
              <p:grpSpPr bwMode="gray">
                <a:xfrm>
                  <a:off x="-1334173" y="1145470"/>
                  <a:ext cx="1327930" cy="276999"/>
                  <a:chOff x="-1334173" y="1145470"/>
                  <a:chExt cx="1327930" cy="276999"/>
                </a:xfrm>
              </p:grpSpPr>
              <p:cxnSp>
                <p:nvCxnSpPr>
                  <p:cNvPr id="64" name="Straight Connector 63" hidden="1"/>
                  <p:cNvCxnSpPr/>
                  <p:nvPr userDrawn="1"/>
                </p:nvCxnSpPr>
                <p:spPr bwMode="gray">
                  <a:xfrm>
                    <a:off x="-261843" y="1283969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TextBox 64" hidden="1"/>
                  <p:cNvSpPr txBox="1"/>
                  <p:nvPr userDrawn="1"/>
                </p:nvSpPr>
                <p:spPr bwMode="gray">
                  <a:xfrm>
                    <a:off x="-1334173" y="1145470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5.95</a:t>
                    </a:r>
                  </a:p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TOP</a:t>
                    </a:r>
                    <a:r>
                      <a:rPr lang="en-AU" sz="900" b="1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 MARGIN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61" name="Group 8" hidden="1"/>
                <p:cNvGrpSpPr/>
                <p:nvPr userDrawn="1"/>
              </p:nvGrpSpPr>
              <p:grpSpPr bwMode="gray">
                <a:xfrm>
                  <a:off x="-1334173" y="1659820"/>
                  <a:ext cx="1327930" cy="276999"/>
                  <a:chOff x="-1334173" y="1659820"/>
                  <a:chExt cx="1327930" cy="276999"/>
                </a:xfrm>
              </p:grpSpPr>
              <p:cxnSp>
                <p:nvCxnSpPr>
                  <p:cNvPr id="62" name="Straight Connector 61" hidden="1"/>
                  <p:cNvCxnSpPr/>
                  <p:nvPr userDrawn="1"/>
                </p:nvCxnSpPr>
                <p:spPr bwMode="gray">
                  <a:xfrm>
                    <a:off x="-261843" y="1798319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3" name="TextBox 62" hidden="1"/>
                  <p:cNvSpPr txBox="1"/>
                  <p:nvPr userDrawn="1"/>
                </p:nvSpPr>
                <p:spPr bwMode="gray">
                  <a:xfrm>
                    <a:off x="-1334173" y="1659820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4.52</a:t>
                    </a:r>
                    <a:b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</a:br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CHART TOP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51" name="Group 6" hidden="1"/>
              <p:cNvGrpSpPr/>
              <p:nvPr userDrawn="1"/>
            </p:nvGrpSpPr>
            <p:grpSpPr bwMode="gray">
              <a:xfrm>
                <a:off x="-253905" y="-533456"/>
                <a:ext cx="9642915" cy="533456"/>
                <a:chOff x="-253905" y="-533456"/>
                <a:chExt cx="9642915" cy="533456"/>
              </a:xfrm>
            </p:grpSpPr>
            <p:grpSp>
              <p:nvGrpSpPr>
                <p:cNvPr id="52" name="Group 51" hidden="1"/>
                <p:cNvGrpSpPr/>
                <p:nvPr userDrawn="1"/>
              </p:nvGrpSpPr>
              <p:grpSpPr bwMode="gray">
                <a:xfrm>
                  <a:off x="-253905" y="-533456"/>
                  <a:ext cx="1072330" cy="533456"/>
                  <a:chOff x="-250415" y="-533456"/>
                  <a:chExt cx="1072330" cy="533456"/>
                </a:xfrm>
              </p:grpSpPr>
              <p:cxnSp>
                <p:nvCxnSpPr>
                  <p:cNvPr id="56" name="Straight Connector 55" hidden="1"/>
                  <p:cNvCxnSpPr/>
                  <p:nvPr userDrawn="1"/>
                </p:nvCxnSpPr>
                <p:spPr bwMode="gray">
                  <a:xfrm>
                    <a:off x="285750" y="-252000"/>
                    <a:ext cx="0" cy="25200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TextBox 56" hidden="1"/>
                  <p:cNvSpPr txBox="1"/>
                  <p:nvPr userDrawn="1"/>
                </p:nvSpPr>
                <p:spPr bwMode="gray">
                  <a:xfrm>
                    <a:off x="-250415" y="-533456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>
                    <a:defPPr>
                      <a:defRPr lang="en-AU"/>
                    </a:defPPr>
                    <a:lvl1pPr algn="ctr">
                      <a:defRPr sz="9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defRPr>
                    </a:lvl1pPr>
                  </a:lstStyle>
                  <a:p>
                    <a:pPr lvl="0"/>
                    <a:r>
                      <a:rPr lang="en-AU" dirty="0" smtClean="0"/>
                      <a:t>11.90</a:t>
                    </a:r>
                    <a:br>
                      <a:rPr lang="en-AU" dirty="0" smtClean="0"/>
                    </a:br>
                    <a:r>
                      <a:rPr lang="en-AU" dirty="0" smtClean="0"/>
                      <a:t>LEFT MARGIN</a:t>
                    </a:r>
                    <a:endParaRPr lang="en-AU" dirty="0"/>
                  </a:p>
                </p:txBody>
              </p:sp>
            </p:grpSp>
            <p:grpSp>
              <p:nvGrpSpPr>
                <p:cNvPr id="53" name="Group 2" hidden="1"/>
                <p:cNvGrpSpPr/>
                <p:nvPr userDrawn="1"/>
              </p:nvGrpSpPr>
              <p:grpSpPr bwMode="gray">
                <a:xfrm>
                  <a:off x="8316680" y="-533456"/>
                  <a:ext cx="1072330" cy="528999"/>
                  <a:chOff x="7804969" y="-533456"/>
                  <a:chExt cx="1072330" cy="528999"/>
                </a:xfrm>
              </p:grpSpPr>
              <p:cxnSp>
                <p:nvCxnSpPr>
                  <p:cNvPr id="54" name="Straight Connector 53" hidden="1"/>
                  <p:cNvCxnSpPr/>
                  <p:nvPr userDrawn="1"/>
                </p:nvCxnSpPr>
                <p:spPr bwMode="gray">
                  <a:xfrm>
                    <a:off x="8341134" y="-256457"/>
                    <a:ext cx="0" cy="25200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TextBox 54" hidden="1"/>
                  <p:cNvSpPr txBox="1"/>
                  <p:nvPr userDrawn="1"/>
                </p:nvSpPr>
                <p:spPr bwMode="gray">
                  <a:xfrm>
                    <a:off x="7804969" y="-533456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>
                    <a:defPPr>
                      <a:defRPr lang="en-AU"/>
                    </a:defPPr>
                    <a:lvl1pPr algn="ctr">
                      <a:defRPr sz="9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defRPr>
                    </a:lvl1pPr>
                  </a:lstStyle>
                  <a:p>
                    <a:pPr lvl="0"/>
                    <a:r>
                      <a:rPr lang="en-AU" dirty="0" smtClean="0"/>
                      <a:t>11.90</a:t>
                    </a:r>
                  </a:p>
                  <a:p>
                    <a:pPr lvl="0"/>
                    <a:r>
                      <a:rPr lang="en-AU" dirty="0" smtClean="0"/>
                      <a:t>RIGHT MARGIN</a:t>
                    </a:r>
                    <a:endParaRPr lang="en-AU" dirty="0"/>
                  </a:p>
                </p:txBody>
              </p:sp>
            </p:grpSp>
          </p:grpSp>
        </p:grpSp>
        <p:sp>
          <p:nvSpPr>
            <p:cNvPr id="34" name="TextBox 33" hidden="1"/>
            <p:cNvSpPr txBox="1"/>
            <p:nvPr userDrawn="1"/>
          </p:nvSpPr>
          <p:spPr bwMode="gray">
            <a:xfrm>
              <a:off x="438150" y="-508000"/>
              <a:ext cx="824865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algn="ctr"/>
              <a:r>
                <a:rPr lang="en-GB" sz="1600" b="0" dirty="0" smtClean="0">
                  <a:solidFill>
                    <a:srgbClr val="333333"/>
                  </a:solidFill>
                  <a:latin typeface="+mn-lt"/>
                </a:rPr>
                <a:t>DO NOT ALTER SLIDE MASTERS – THIS IS A TNS APPROVED</a:t>
              </a:r>
              <a:r>
                <a:rPr lang="en-GB" sz="1600" b="0" baseline="0" dirty="0" smtClean="0">
                  <a:solidFill>
                    <a:srgbClr val="333333"/>
                  </a:solidFill>
                  <a:latin typeface="+mn-lt"/>
                </a:rPr>
                <a:t> TEMPLATE</a:t>
              </a:r>
              <a:endParaRPr lang="en-GB" sz="1600" b="0" dirty="0" smtClean="0">
                <a:solidFill>
                  <a:srgbClr val="333333"/>
                </a:solidFill>
                <a:latin typeface="+mn-lt"/>
              </a:endParaRPr>
            </a:p>
          </p:txBody>
        </p:sp>
      </p:grpSp>
      <p:sp>
        <p:nvSpPr>
          <p:cNvPr id="7" name="TextBox 6"/>
          <p:cNvSpPr txBox="1"/>
          <p:nvPr userDrawn="1">
            <p:custDataLst>
              <p:tags r:id="rId11"/>
            </p:custDataLst>
          </p:nvPr>
        </p:nvSpPr>
        <p:spPr>
          <a:xfrm>
            <a:off x="1290880" y="6037200"/>
            <a:ext cx="3028726" cy="381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b-NO" sz="1250" b="0" i="0" u="none" strike="noStrike" spc="0" baseline="0" smtClean="0">
                <a:solidFill>
                  <a:srgbClr val="333333"/>
                </a:solidFill>
                <a:latin typeface="Verdana" panose="020B0604030504040204" pitchFamily="34" charset="0"/>
              </a:rPr>
              <a:t>Hvordan skaper man merkevaren?</a:t>
            </a:r>
            <a:endParaRPr lang="nb-NO" sz="1250" b="0" i="0" u="none" strike="noStrike" spc="0" baseline="0" dirty="0" err="1" smtClean="0">
              <a:solidFill>
                <a:srgbClr val="333333"/>
              </a:solidFill>
              <a:latin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 userDrawn="1">
            <p:custDataLst>
              <p:tags r:id="rId12"/>
            </p:custDataLst>
          </p:nvPr>
        </p:nvSpPr>
        <p:spPr>
          <a:xfrm>
            <a:off x="1290880" y="6324879"/>
            <a:ext cx="2540000" cy="531000"/>
          </a:xfrm>
          <a:prstGeom prst="rect">
            <a:avLst/>
          </a:prstGeom>
          <a:noFill/>
        </p:spPr>
        <p:txBody>
          <a:bodyPr vert="horz" wrap="square" lIns="0" tIns="0" rIns="0" bIns="279400" rtlCol="0" anchor="b">
            <a:noAutofit/>
          </a:bodyPr>
          <a:lstStyle/>
          <a:p>
            <a:pPr algn="l">
              <a:lnSpc>
                <a:spcPct val="0"/>
              </a:lnSpc>
              <a:spcBef>
                <a:spcPct val="0"/>
              </a:spcBef>
              <a:spcAft>
                <a:spcPct val="0"/>
              </a:spcAft>
            </a:pPr>
            <a:r>
              <a:rPr lang="nb-NO" sz="750" b="0" i="0" u="none" strike="noStrike" spc="0" baseline="0" smtClean="0">
                <a:solidFill>
                  <a:srgbClr val="333333"/>
                </a:solidFill>
                <a:latin typeface="Verdana" panose="020B0604030504040204" pitchFamily="34" charset="0"/>
              </a:rPr>
              <a:t>© TNS </a:t>
            </a:r>
            <a:endParaRPr lang="nb-NO" sz="750" b="0" i="0" u="none" strike="noStrike" spc="0" baseline="0" dirty="0" err="1" smtClean="0">
              <a:solidFill>
                <a:srgbClr val="333333"/>
              </a:solidFill>
              <a:latin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 userDrawn="1">
            <p:custDataLst>
              <p:tags r:id="rId13"/>
            </p:custDataLst>
          </p:nvPr>
        </p:nvSpPr>
        <p:spPr>
          <a:xfrm>
            <a:off x="4686150" y="6320790"/>
            <a:ext cx="1905000" cy="281305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nb-NO" sz="750" b="0" i="0" u="none" strike="noStrike" spc="0" baseline="0" dirty="0" err="1" smtClean="0">
              <a:solidFill>
                <a:srgbClr val="333333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36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b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252413" indent="-252413" algn="l" defTabSz="914400" rtl="0" eaLnBrk="1" latinLnBrk="0" hangingPunct="1">
        <a:spcBef>
          <a:spcPct val="20000"/>
        </a:spcBef>
        <a:buFont typeface="Wingdings" pitchFamily="2" charset="2"/>
        <a:buChar char="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508000" indent="-255588" algn="l" defTabSz="914400" rtl="0" eaLnBrk="1" latinLnBrk="0" hangingPunct="1">
        <a:spcBef>
          <a:spcPct val="20000"/>
        </a:spcBef>
        <a:buFont typeface="Wingdings" pitchFamily="2" charset="2"/>
        <a:buChar char="n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760413" indent="-252413" algn="l" defTabSz="914400" rtl="0" eaLnBrk="1" latinLnBrk="0" hangingPunct="1">
        <a:spcBef>
          <a:spcPct val="20000"/>
        </a:spcBef>
        <a:buFont typeface="Wingdings" pitchFamily="2" charset="2"/>
        <a:buChar char="n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 name="SLSL5_MASTER_B_5.0.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399" y="2851200"/>
            <a:ext cx="8570675" cy="766800"/>
          </a:xfrm>
          <a:prstGeom prst="rect">
            <a:avLst/>
          </a:prstGeom>
        </p:spPr>
        <p:txBody>
          <a:bodyPr vert="horz" lIns="0" tIns="3600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9607" y="6323838"/>
            <a:ext cx="505467" cy="252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>
                <a:solidFill>
                  <a:srgbClr val="333333"/>
                </a:solidFill>
                <a:latin typeface="+mn-lt"/>
              </a:defRPr>
            </a:lvl1pPr>
          </a:lstStyle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>
            <p:custDataLst>
              <p:tags r:id="rId13"/>
            </p:custDataLst>
          </p:nvPr>
        </p:nvCxnSpPr>
        <p:spPr>
          <a:xfrm>
            <a:off x="282163" y="5946775"/>
            <a:ext cx="8572912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C:\Users\AndrewA\Desktop\TNS_logo_rgb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3" y="6071836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 hidden="1"/>
          <p:cNvGrpSpPr/>
          <p:nvPr/>
        </p:nvGrpSpPr>
        <p:grpSpPr bwMode="gray">
          <a:xfrm>
            <a:off x="-1334173" y="-533456"/>
            <a:ext cx="10723183" cy="6493000"/>
            <a:chOff x="-1334173" y="-533456"/>
            <a:chExt cx="10723183" cy="6493000"/>
          </a:xfrm>
        </p:grpSpPr>
        <p:grpSp>
          <p:nvGrpSpPr>
            <p:cNvPr id="49" name="Group 48" hidden="1"/>
            <p:cNvGrpSpPr/>
            <p:nvPr/>
          </p:nvGrpSpPr>
          <p:grpSpPr bwMode="gray">
            <a:xfrm>
              <a:off x="-1334173" y="-533456"/>
              <a:ext cx="10723183" cy="6493000"/>
              <a:chOff x="-1334173" y="-533456"/>
              <a:chExt cx="10723183" cy="6493000"/>
            </a:xfrm>
          </p:grpSpPr>
          <p:grpSp>
            <p:nvGrpSpPr>
              <p:cNvPr id="50" name="Group 13" hidden="1"/>
              <p:cNvGrpSpPr/>
              <p:nvPr userDrawn="1"/>
            </p:nvGrpSpPr>
            <p:grpSpPr bwMode="gray">
              <a:xfrm>
                <a:off x="-1334173" y="1145470"/>
                <a:ext cx="1327930" cy="4814074"/>
                <a:chOff x="-1334173" y="1145470"/>
                <a:chExt cx="1327930" cy="4814074"/>
              </a:xfrm>
            </p:grpSpPr>
            <p:grpSp>
              <p:nvGrpSpPr>
                <p:cNvPr id="58" name="Group 7" hidden="1"/>
                <p:cNvGrpSpPr/>
                <p:nvPr userDrawn="1"/>
              </p:nvGrpSpPr>
              <p:grpSpPr bwMode="gray">
                <a:xfrm>
                  <a:off x="-1334173" y="4420483"/>
                  <a:ext cx="1327930" cy="276999"/>
                  <a:chOff x="-1334173" y="4420483"/>
                  <a:chExt cx="1327930" cy="276999"/>
                </a:xfrm>
              </p:grpSpPr>
              <p:cxnSp>
                <p:nvCxnSpPr>
                  <p:cNvPr id="68" name="Straight Connector 67" hidden="1"/>
                  <p:cNvCxnSpPr/>
                  <p:nvPr userDrawn="1"/>
                </p:nvCxnSpPr>
                <p:spPr bwMode="gray">
                  <a:xfrm>
                    <a:off x="-261843" y="4558982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9" name="TextBox 68" hidden="1"/>
                  <p:cNvSpPr txBox="1"/>
                  <p:nvPr userDrawn="1"/>
                </p:nvSpPr>
                <p:spPr bwMode="gray">
                  <a:xfrm>
                    <a:off x="-1334173" y="4420483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3.14</a:t>
                    </a:r>
                    <a:b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</a:br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X</a:t>
                    </a:r>
                    <a:r>
                      <a:rPr lang="en-AU" sz="900" b="1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 AXIS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59" name="Group 58" hidden="1"/>
                <p:cNvGrpSpPr/>
                <p:nvPr userDrawn="1"/>
              </p:nvGrpSpPr>
              <p:grpSpPr bwMode="gray">
                <a:xfrm>
                  <a:off x="-1334173" y="5682545"/>
                  <a:ext cx="1327930" cy="276999"/>
                  <a:chOff x="-1334173" y="5682545"/>
                  <a:chExt cx="1327930" cy="276999"/>
                </a:xfrm>
              </p:grpSpPr>
              <p:cxnSp>
                <p:nvCxnSpPr>
                  <p:cNvPr id="66" name="Straight Connector 65" hidden="1"/>
                  <p:cNvCxnSpPr/>
                  <p:nvPr userDrawn="1"/>
                </p:nvCxnSpPr>
                <p:spPr bwMode="gray">
                  <a:xfrm>
                    <a:off x="-261843" y="5821044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TextBox 66" hidden="1"/>
                  <p:cNvSpPr txBox="1"/>
                  <p:nvPr userDrawn="1"/>
                </p:nvSpPr>
                <p:spPr bwMode="gray">
                  <a:xfrm>
                    <a:off x="-1334173" y="5682545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6.65</a:t>
                    </a:r>
                    <a:b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</a:br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BASE MARGIN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60" name="Group 5" hidden="1"/>
                <p:cNvGrpSpPr/>
                <p:nvPr userDrawn="1"/>
              </p:nvGrpSpPr>
              <p:grpSpPr bwMode="gray">
                <a:xfrm>
                  <a:off x="-1334173" y="1145470"/>
                  <a:ext cx="1327930" cy="276999"/>
                  <a:chOff x="-1334173" y="1145470"/>
                  <a:chExt cx="1327930" cy="276999"/>
                </a:xfrm>
              </p:grpSpPr>
              <p:cxnSp>
                <p:nvCxnSpPr>
                  <p:cNvPr id="64" name="Straight Connector 63" hidden="1"/>
                  <p:cNvCxnSpPr/>
                  <p:nvPr userDrawn="1"/>
                </p:nvCxnSpPr>
                <p:spPr bwMode="gray">
                  <a:xfrm>
                    <a:off x="-261843" y="1283969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TextBox 64" hidden="1"/>
                  <p:cNvSpPr txBox="1"/>
                  <p:nvPr userDrawn="1"/>
                </p:nvSpPr>
                <p:spPr bwMode="gray">
                  <a:xfrm>
                    <a:off x="-1334173" y="1145470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5.95</a:t>
                    </a:r>
                  </a:p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TOP</a:t>
                    </a:r>
                    <a:r>
                      <a:rPr lang="en-AU" sz="900" b="1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 MARGIN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61" name="Group 8" hidden="1"/>
                <p:cNvGrpSpPr/>
                <p:nvPr userDrawn="1"/>
              </p:nvGrpSpPr>
              <p:grpSpPr bwMode="gray">
                <a:xfrm>
                  <a:off x="-1334173" y="1659820"/>
                  <a:ext cx="1327930" cy="276999"/>
                  <a:chOff x="-1334173" y="1659820"/>
                  <a:chExt cx="1327930" cy="276999"/>
                </a:xfrm>
              </p:grpSpPr>
              <p:cxnSp>
                <p:nvCxnSpPr>
                  <p:cNvPr id="62" name="Straight Connector 61" hidden="1"/>
                  <p:cNvCxnSpPr/>
                  <p:nvPr userDrawn="1"/>
                </p:nvCxnSpPr>
                <p:spPr bwMode="gray">
                  <a:xfrm>
                    <a:off x="-261843" y="1798319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3" name="TextBox 62" hidden="1"/>
                  <p:cNvSpPr txBox="1"/>
                  <p:nvPr userDrawn="1"/>
                </p:nvSpPr>
                <p:spPr bwMode="gray">
                  <a:xfrm>
                    <a:off x="-1334173" y="1659820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4.52</a:t>
                    </a:r>
                    <a:b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</a:br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CHART TOP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51" name="Group 6" hidden="1"/>
              <p:cNvGrpSpPr/>
              <p:nvPr userDrawn="1"/>
            </p:nvGrpSpPr>
            <p:grpSpPr bwMode="gray">
              <a:xfrm>
                <a:off x="-253905" y="-533456"/>
                <a:ext cx="9642915" cy="533456"/>
                <a:chOff x="-253905" y="-533456"/>
                <a:chExt cx="9642915" cy="533456"/>
              </a:xfrm>
            </p:grpSpPr>
            <p:grpSp>
              <p:nvGrpSpPr>
                <p:cNvPr id="52" name="Group 51" hidden="1"/>
                <p:cNvGrpSpPr/>
                <p:nvPr userDrawn="1"/>
              </p:nvGrpSpPr>
              <p:grpSpPr bwMode="gray">
                <a:xfrm>
                  <a:off x="-253905" y="-533456"/>
                  <a:ext cx="1072330" cy="533456"/>
                  <a:chOff x="-250415" y="-533456"/>
                  <a:chExt cx="1072330" cy="533456"/>
                </a:xfrm>
              </p:grpSpPr>
              <p:cxnSp>
                <p:nvCxnSpPr>
                  <p:cNvPr id="56" name="Straight Connector 55" hidden="1"/>
                  <p:cNvCxnSpPr/>
                  <p:nvPr userDrawn="1"/>
                </p:nvCxnSpPr>
                <p:spPr bwMode="gray">
                  <a:xfrm>
                    <a:off x="285750" y="-252000"/>
                    <a:ext cx="0" cy="25200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TextBox 56" hidden="1"/>
                  <p:cNvSpPr txBox="1"/>
                  <p:nvPr userDrawn="1"/>
                </p:nvSpPr>
                <p:spPr bwMode="gray">
                  <a:xfrm>
                    <a:off x="-250415" y="-533456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>
                    <a:defPPr>
                      <a:defRPr lang="en-AU"/>
                    </a:defPPr>
                    <a:lvl1pPr algn="ctr">
                      <a:defRPr sz="9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defRPr>
                    </a:lvl1pPr>
                  </a:lstStyle>
                  <a:p>
                    <a:pPr lvl="0"/>
                    <a:r>
                      <a:rPr lang="en-AU" dirty="0" smtClean="0"/>
                      <a:t>11.90</a:t>
                    </a:r>
                    <a:br>
                      <a:rPr lang="en-AU" dirty="0" smtClean="0"/>
                    </a:br>
                    <a:r>
                      <a:rPr lang="en-AU" dirty="0" smtClean="0"/>
                      <a:t>LEFT MARGIN</a:t>
                    </a:r>
                    <a:endParaRPr lang="en-AU" dirty="0"/>
                  </a:p>
                </p:txBody>
              </p:sp>
            </p:grpSp>
            <p:grpSp>
              <p:nvGrpSpPr>
                <p:cNvPr id="53" name="Group 2" hidden="1"/>
                <p:cNvGrpSpPr/>
                <p:nvPr userDrawn="1"/>
              </p:nvGrpSpPr>
              <p:grpSpPr bwMode="gray">
                <a:xfrm>
                  <a:off x="8316680" y="-533456"/>
                  <a:ext cx="1072330" cy="528999"/>
                  <a:chOff x="7804969" y="-533456"/>
                  <a:chExt cx="1072330" cy="528999"/>
                </a:xfrm>
              </p:grpSpPr>
              <p:cxnSp>
                <p:nvCxnSpPr>
                  <p:cNvPr id="54" name="Straight Connector 53" hidden="1"/>
                  <p:cNvCxnSpPr/>
                  <p:nvPr userDrawn="1"/>
                </p:nvCxnSpPr>
                <p:spPr bwMode="gray">
                  <a:xfrm>
                    <a:off x="8341134" y="-256457"/>
                    <a:ext cx="0" cy="25200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TextBox 54" hidden="1"/>
                  <p:cNvSpPr txBox="1"/>
                  <p:nvPr userDrawn="1"/>
                </p:nvSpPr>
                <p:spPr bwMode="gray">
                  <a:xfrm>
                    <a:off x="7804969" y="-533456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>
                    <a:defPPr>
                      <a:defRPr lang="en-AU"/>
                    </a:defPPr>
                    <a:lvl1pPr algn="ctr">
                      <a:defRPr sz="9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defRPr>
                    </a:lvl1pPr>
                  </a:lstStyle>
                  <a:p>
                    <a:pPr lvl="0"/>
                    <a:r>
                      <a:rPr lang="en-AU" dirty="0" smtClean="0"/>
                      <a:t>11.90</a:t>
                    </a:r>
                  </a:p>
                  <a:p>
                    <a:pPr lvl="0"/>
                    <a:r>
                      <a:rPr lang="en-AU" dirty="0" smtClean="0"/>
                      <a:t>RIGHT MARGIN</a:t>
                    </a:r>
                    <a:endParaRPr lang="en-AU" dirty="0"/>
                  </a:p>
                </p:txBody>
              </p:sp>
            </p:grpSp>
          </p:grpSp>
        </p:grpSp>
        <p:sp>
          <p:nvSpPr>
            <p:cNvPr id="34" name="TextBox 33" hidden="1"/>
            <p:cNvSpPr txBox="1"/>
            <p:nvPr userDrawn="1"/>
          </p:nvSpPr>
          <p:spPr bwMode="gray">
            <a:xfrm>
              <a:off x="438150" y="-508000"/>
              <a:ext cx="824865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algn="ctr"/>
              <a:r>
                <a:rPr lang="en-GB" sz="1600" b="0" dirty="0" smtClean="0">
                  <a:solidFill>
                    <a:srgbClr val="333333"/>
                  </a:solidFill>
                  <a:latin typeface="+mn-lt"/>
                </a:rPr>
                <a:t>DO NOT ALTER SLIDE MASTERS – THIS IS A TNS APPROVED</a:t>
              </a:r>
              <a:r>
                <a:rPr lang="en-GB" sz="1600" b="0" baseline="0" dirty="0" smtClean="0">
                  <a:solidFill>
                    <a:srgbClr val="333333"/>
                  </a:solidFill>
                  <a:latin typeface="+mn-lt"/>
                </a:rPr>
                <a:t> TEMPLATE</a:t>
              </a:r>
              <a:endParaRPr lang="en-GB" sz="1600" b="0" dirty="0" smtClean="0">
                <a:solidFill>
                  <a:srgbClr val="333333"/>
                </a:solidFill>
                <a:latin typeface="+mn-lt"/>
              </a:endParaRPr>
            </a:p>
          </p:txBody>
        </p:sp>
      </p:grpSp>
      <p:sp>
        <p:nvSpPr>
          <p:cNvPr id="7" name="TextBox 6"/>
          <p:cNvSpPr txBox="1"/>
          <p:nvPr userDrawn="1">
            <p:custDataLst>
              <p:tags r:id="rId14"/>
            </p:custDataLst>
          </p:nvPr>
        </p:nvSpPr>
        <p:spPr>
          <a:xfrm>
            <a:off x="1290880" y="6037200"/>
            <a:ext cx="3028726" cy="381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b-NO" sz="1250" b="0" i="0" u="none" strike="noStrike" spc="0" baseline="0" smtClean="0">
                <a:solidFill>
                  <a:srgbClr val="333333"/>
                </a:solidFill>
                <a:latin typeface="Verdana" panose="020B0604030504040204" pitchFamily="34" charset="0"/>
              </a:rPr>
              <a:t>Hvordan skaper man merkevaren?</a:t>
            </a:r>
            <a:endParaRPr lang="nb-NO" sz="1250" b="0" i="0" u="none" strike="noStrike" spc="0" baseline="0" dirty="0" err="1" smtClean="0">
              <a:solidFill>
                <a:srgbClr val="333333"/>
              </a:solidFill>
              <a:latin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 userDrawn="1">
            <p:custDataLst>
              <p:tags r:id="rId15"/>
            </p:custDataLst>
          </p:nvPr>
        </p:nvSpPr>
        <p:spPr>
          <a:xfrm>
            <a:off x="1290880" y="6324879"/>
            <a:ext cx="2540000" cy="531000"/>
          </a:xfrm>
          <a:prstGeom prst="rect">
            <a:avLst/>
          </a:prstGeom>
          <a:noFill/>
        </p:spPr>
        <p:txBody>
          <a:bodyPr vert="horz" wrap="square" lIns="0" tIns="0" rIns="0" bIns="279400" rtlCol="0" anchor="b">
            <a:noAutofit/>
          </a:bodyPr>
          <a:lstStyle/>
          <a:p>
            <a:pPr algn="l">
              <a:lnSpc>
                <a:spcPct val="0"/>
              </a:lnSpc>
              <a:spcBef>
                <a:spcPct val="0"/>
              </a:spcBef>
              <a:spcAft>
                <a:spcPct val="0"/>
              </a:spcAft>
            </a:pPr>
            <a:r>
              <a:rPr lang="nb-NO" sz="750" b="0" i="0" u="none" strike="noStrike" spc="0" baseline="0" smtClean="0">
                <a:solidFill>
                  <a:srgbClr val="333333"/>
                </a:solidFill>
                <a:latin typeface="Verdana" panose="020B0604030504040204" pitchFamily="34" charset="0"/>
              </a:rPr>
              <a:t>© TNS </a:t>
            </a:r>
            <a:endParaRPr lang="nb-NO" sz="750" b="0" i="0" u="none" strike="noStrike" spc="0" baseline="0" dirty="0" err="1" smtClean="0">
              <a:solidFill>
                <a:srgbClr val="333333"/>
              </a:solidFill>
              <a:latin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 userDrawn="1">
            <p:custDataLst>
              <p:tags r:id="rId16"/>
            </p:custDataLst>
          </p:nvPr>
        </p:nvSpPr>
        <p:spPr>
          <a:xfrm>
            <a:off x="4686150" y="6320790"/>
            <a:ext cx="1905000" cy="281305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nb-NO" sz="750" b="0" i="0" u="none" strike="noStrike" spc="0" baseline="0" dirty="0" err="1" smtClean="0">
              <a:solidFill>
                <a:srgbClr val="333333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50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b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252413" indent="-252413" algn="l" defTabSz="914400" rtl="0" eaLnBrk="1" latinLnBrk="0" hangingPunct="1">
        <a:spcBef>
          <a:spcPct val="20000"/>
        </a:spcBef>
        <a:buFont typeface="Wingdings" pitchFamily="2" charset="2"/>
        <a:buChar char="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508000" indent="-255588" algn="l" defTabSz="914400" rtl="0" eaLnBrk="1" latinLnBrk="0" hangingPunct="1">
        <a:spcBef>
          <a:spcPct val="20000"/>
        </a:spcBef>
        <a:buFont typeface="Wingdings" pitchFamily="2" charset="2"/>
        <a:buChar char="n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760413" indent="-252413" algn="l" defTabSz="914400" rtl="0" eaLnBrk="1" latinLnBrk="0" hangingPunct="1">
        <a:spcBef>
          <a:spcPct val="20000"/>
        </a:spcBef>
        <a:buFont typeface="Wingdings" pitchFamily="2" charset="2"/>
        <a:buChar char="n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 name="SLSL5_MASTER_C_5.0.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5751" y="1"/>
            <a:ext cx="8569324" cy="1031838"/>
          </a:xfrm>
          <a:prstGeom prst="rect">
            <a:avLst/>
          </a:prstGeom>
        </p:spPr>
        <p:txBody>
          <a:bodyPr vert="horz" lIns="0" tIns="20880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750" y="1031837"/>
            <a:ext cx="8569324" cy="4799051"/>
          </a:xfrm>
          <a:prstGeom prst="rect">
            <a:avLst/>
          </a:prstGeom>
        </p:spPr>
        <p:txBody>
          <a:bodyPr vert="horz" lIns="0" tIns="21240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9607" y="6323838"/>
            <a:ext cx="505467" cy="252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>
                <a:solidFill>
                  <a:srgbClr val="333333"/>
                </a:solidFill>
                <a:latin typeface="+mn-lt"/>
              </a:defRPr>
            </a:lvl1pPr>
          </a:lstStyle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>
            <p:custDataLst>
              <p:tags r:id="rId13"/>
            </p:custDataLst>
          </p:nvPr>
        </p:nvCxnSpPr>
        <p:spPr>
          <a:xfrm>
            <a:off x="282163" y="5946775"/>
            <a:ext cx="8572912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C:\Users\AndrewA\Desktop\TNS_logo_rgb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3" y="6071836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 hidden="1"/>
          <p:cNvGrpSpPr/>
          <p:nvPr/>
        </p:nvGrpSpPr>
        <p:grpSpPr bwMode="gray">
          <a:xfrm>
            <a:off x="-1334173" y="-533456"/>
            <a:ext cx="10723183" cy="6493000"/>
            <a:chOff x="-1334173" y="-533456"/>
            <a:chExt cx="10723183" cy="6493000"/>
          </a:xfrm>
        </p:grpSpPr>
        <p:grpSp>
          <p:nvGrpSpPr>
            <p:cNvPr id="46" name="Group 45" hidden="1"/>
            <p:cNvGrpSpPr/>
            <p:nvPr/>
          </p:nvGrpSpPr>
          <p:grpSpPr bwMode="gray">
            <a:xfrm>
              <a:off x="-1334173" y="-533456"/>
              <a:ext cx="10723183" cy="6493000"/>
              <a:chOff x="-1334173" y="-533456"/>
              <a:chExt cx="10723183" cy="6493000"/>
            </a:xfrm>
          </p:grpSpPr>
          <p:grpSp>
            <p:nvGrpSpPr>
              <p:cNvPr id="47" name="Group 13" hidden="1"/>
              <p:cNvGrpSpPr/>
              <p:nvPr userDrawn="1"/>
            </p:nvGrpSpPr>
            <p:grpSpPr bwMode="gray">
              <a:xfrm>
                <a:off x="-1334173" y="1145470"/>
                <a:ext cx="1327930" cy="4814074"/>
                <a:chOff x="-1334173" y="1145470"/>
                <a:chExt cx="1327930" cy="4814074"/>
              </a:xfrm>
            </p:grpSpPr>
            <p:grpSp>
              <p:nvGrpSpPr>
                <p:cNvPr id="55" name="Group 7" hidden="1"/>
                <p:cNvGrpSpPr/>
                <p:nvPr userDrawn="1"/>
              </p:nvGrpSpPr>
              <p:grpSpPr bwMode="gray">
                <a:xfrm>
                  <a:off x="-1334173" y="4420483"/>
                  <a:ext cx="1327930" cy="276999"/>
                  <a:chOff x="-1334173" y="4420483"/>
                  <a:chExt cx="1327930" cy="276999"/>
                </a:xfrm>
              </p:grpSpPr>
              <p:cxnSp>
                <p:nvCxnSpPr>
                  <p:cNvPr id="65" name="Straight Connector 64" hidden="1"/>
                  <p:cNvCxnSpPr/>
                  <p:nvPr userDrawn="1"/>
                </p:nvCxnSpPr>
                <p:spPr bwMode="gray">
                  <a:xfrm>
                    <a:off x="-261843" y="4558982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6" name="TextBox 65" hidden="1"/>
                  <p:cNvSpPr txBox="1"/>
                  <p:nvPr userDrawn="1"/>
                </p:nvSpPr>
                <p:spPr bwMode="gray">
                  <a:xfrm>
                    <a:off x="-1334173" y="4420483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3.14</a:t>
                    </a:r>
                    <a:b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</a:br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X</a:t>
                    </a:r>
                    <a:r>
                      <a:rPr lang="en-AU" sz="900" b="1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 AXIS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56" name="Group 55" hidden="1"/>
                <p:cNvGrpSpPr/>
                <p:nvPr userDrawn="1"/>
              </p:nvGrpSpPr>
              <p:grpSpPr bwMode="gray">
                <a:xfrm>
                  <a:off x="-1334173" y="5682545"/>
                  <a:ext cx="1327930" cy="276999"/>
                  <a:chOff x="-1334173" y="5682545"/>
                  <a:chExt cx="1327930" cy="276999"/>
                </a:xfrm>
              </p:grpSpPr>
              <p:cxnSp>
                <p:nvCxnSpPr>
                  <p:cNvPr id="63" name="Straight Connector 62" hidden="1"/>
                  <p:cNvCxnSpPr/>
                  <p:nvPr userDrawn="1"/>
                </p:nvCxnSpPr>
                <p:spPr bwMode="gray">
                  <a:xfrm>
                    <a:off x="-261843" y="5821044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TextBox 63" hidden="1"/>
                  <p:cNvSpPr txBox="1"/>
                  <p:nvPr userDrawn="1"/>
                </p:nvSpPr>
                <p:spPr bwMode="gray">
                  <a:xfrm>
                    <a:off x="-1334173" y="5682545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6.65</a:t>
                    </a:r>
                    <a:b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</a:br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BASE MARGIN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57" name="Group 5" hidden="1"/>
                <p:cNvGrpSpPr/>
                <p:nvPr userDrawn="1"/>
              </p:nvGrpSpPr>
              <p:grpSpPr bwMode="gray">
                <a:xfrm>
                  <a:off x="-1334173" y="1145470"/>
                  <a:ext cx="1327930" cy="276999"/>
                  <a:chOff x="-1334173" y="1145470"/>
                  <a:chExt cx="1327930" cy="276999"/>
                </a:xfrm>
              </p:grpSpPr>
              <p:cxnSp>
                <p:nvCxnSpPr>
                  <p:cNvPr id="61" name="Straight Connector 60" hidden="1"/>
                  <p:cNvCxnSpPr/>
                  <p:nvPr userDrawn="1"/>
                </p:nvCxnSpPr>
                <p:spPr bwMode="gray">
                  <a:xfrm>
                    <a:off x="-261843" y="1283969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TextBox 61" hidden="1"/>
                  <p:cNvSpPr txBox="1"/>
                  <p:nvPr userDrawn="1"/>
                </p:nvSpPr>
                <p:spPr bwMode="gray">
                  <a:xfrm>
                    <a:off x="-1334173" y="1145470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5.95</a:t>
                    </a:r>
                  </a:p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TOP</a:t>
                    </a:r>
                    <a:r>
                      <a:rPr lang="en-AU" sz="900" b="1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 MARGIN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58" name="Group 8" hidden="1"/>
                <p:cNvGrpSpPr/>
                <p:nvPr userDrawn="1"/>
              </p:nvGrpSpPr>
              <p:grpSpPr bwMode="gray">
                <a:xfrm>
                  <a:off x="-1334173" y="1659820"/>
                  <a:ext cx="1327930" cy="276999"/>
                  <a:chOff x="-1334173" y="1659820"/>
                  <a:chExt cx="1327930" cy="276999"/>
                </a:xfrm>
              </p:grpSpPr>
              <p:cxnSp>
                <p:nvCxnSpPr>
                  <p:cNvPr id="59" name="Straight Connector 58" hidden="1"/>
                  <p:cNvCxnSpPr/>
                  <p:nvPr userDrawn="1"/>
                </p:nvCxnSpPr>
                <p:spPr bwMode="gray">
                  <a:xfrm>
                    <a:off x="-261843" y="1798319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TextBox 59" hidden="1"/>
                  <p:cNvSpPr txBox="1"/>
                  <p:nvPr userDrawn="1"/>
                </p:nvSpPr>
                <p:spPr bwMode="gray">
                  <a:xfrm>
                    <a:off x="-1334173" y="1659820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4.52</a:t>
                    </a:r>
                    <a:b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</a:br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CHART TOP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48" name="Group 6" hidden="1"/>
              <p:cNvGrpSpPr/>
              <p:nvPr userDrawn="1"/>
            </p:nvGrpSpPr>
            <p:grpSpPr bwMode="gray">
              <a:xfrm>
                <a:off x="-253905" y="-533456"/>
                <a:ext cx="9642915" cy="533456"/>
                <a:chOff x="-253905" y="-533456"/>
                <a:chExt cx="9642915" cy="533456"/>
              </a:xfrm>
            </p:grpSpPr>
            <p:grpSp>
              <p:nvGrpSpPr>
                <p:cNvPr id="49" name="Group 48" hidden="1"/>
                <p:cNvGrpSpPr/>
                <p:nvPr userDrawn="1"/>
              </p:nvGrpSpPr>
              <p:grpSpPr bwMode="gray">
                <a:xfrm>
                  <a:off x="-253905" y="-533456"/>
                  <a:ext cx="1072330" cy="533456"/>
                  <a:chOff x="-250415" y="-533456"/>
                  <a:chExt cx="1072330" cy="533456"/>
                </a:xfrm>
              </p:grpSpPr>
              <p:cxnSp>
                <p:nvCxnSpPr>
                  <p:cNvPr id="53" name="Straight Connector 52" hidden="1"/>
                  <p:cNvCxnSpPr/>
                  <p:nvPr userDrawn="1"/>
                </p:nvCxnSpPr>
                <p:spPr bwMode="gray">
                  <a:xfrm>
                    <a:off x="285750" y="-252000"/>
                    <a:ext cx="0" cy="25200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TextBox 53" hidden="1"/>
                  <p:cNvSpPr txBox="1"/>
                  <p:nvPr userDrawn="1"/>
                </p:nvSpPr>
                <p:spPr bwMode="gray">
                  <a:xfrm>
                    <a:off x="-250415" y="-533456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>
                    <a:defPPr>
                      <a:defRPr lang="en-AU"/>
                    </a:defPPr>
                    <a:lvl1pPr algn="ctr">
                      <a:defRPr sz="9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defRPr>
                    </a:lvl1pPr>
                  </a:lstStyle>
                  <a:p>
                    <a:pPr lvl="0"/>
                    <a:r>
                      <a:rPr lang="en-AU" dirty="0" smtClean="0"/>
                      <a:t>11.90</a:t>
                    </a:r>
                    <a:br>
                      <a:rPr lang="en-AU" dirty="0" smtClean="0"/>
                    </a:br>
                    <a:r>
                      <a:rPr lang="en-AU" dirty="0" smtClean="0"/>
                      <a:t>LEFT MARGIN</a:t>
                    </a:r>
                    <a:endParaRPr lang="en-AU" dirty="0"/>
                  </a:p>
                </p:txBody>
              </p:sp>
            </p:grpSp>
            <p:grpSp>
              <p:nvGrpSpPr>
                <p:cNvPr id="50" name="Group 2" hidden="1"/>
                <p:cNvGrpSpPr/>
                <p:nvPr userDrawn="1"/>
              </p:nvGrpSpPr>
              <p:grpSpPr bwMode="gray">
                <a:xfrm>
                  <a:off x="8316680" y="-533456"/>
                  <a:ext cx="1072330" cy="528999"/>
                  <a:chOff x="7804969" y="-533456"/>
                  <a:chExt cx="1072330" cy="528999"/>
                </a:xfrm>
              </p:grpSpPr>
              <p:cxnSp>
                <p:nvCxnSpPr>
                  <p:cNvPr id="51" name="Straight Connector 50" hidden="1"/>
                  <p:cNvCxnSpPr/>
                  <p:nvPr userDrawn="1"/>
                </p:nvCxnSpPr>
                <p:spPr bwMode="gray">
                  <a:xfrm>
                    <a:off x="8341134" y="-256457"/>
                    <a:ext cx="0" cy="25200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2" name="TextBox 51" hidden="1"/>
                  <p:cNvSpPr txBox="1"/>
                  <p:nvPr userDrawn="1"/>
                </p:nvSpPr>
                <p:spPr bwMode="gray">
                  <a:xfrm>
                    <a:off x="7804969" y="-533456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>
                    <a:defPPr>
                      <a:defRPr lang="en-AU"/>
                    </a:defPPr>
                    <a:lvl1pPr algn="ctr">
                      <a:defRPr sz="9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defRPr>
                    </a:lvl1pPr>
                  </a:lstStyle>
                  <a:p>
                    <a:pPr lvl="0"/>
                    <a:r>
                      <a:rPr lang="en-AU" dirty="0" smtClean="0"/>
                      <a:t>11.90</a:t>
                    </a:r>
                  </a:p>
                  <a:p>
                    <a:pPr lvl="0"/>
                    <a:r>
                      <a:rPr lang="en-AU" dirty="0" smtClean="0"/>
                      <a:t>RIGHT MARGIN</a:t>
                    </a:r>
                    <a:endParaRPr lang="en-AU" dirty="0"/>
                  </a:p>
                </p:txBody>
              </p:sp>
            </p:grpSp>
          </p:grpSp>
        </p:grpSp>
        <p:sp>
          <p:nvSpPr>
            <p:cNvPr id="35" name="TextBox 34" hidden="1"/>
            <p:cNvSpPr txBox="1"/>
            <p:nvPr userDrawn="1"/>
          </p:nvSpPr>
          <p:spPr bwMode="gray">
            <a:xfrm>
              <a:off x="438150" y="-508000"/>
              <a:ext cx="824865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algn="ctr"/>
              <a:r>
                <a:rPr lang="en-GB" sz="1600" b="0" dirty="0" smtClean="0">
                  <a:solidFill>
                    <a:srgbClr val="333333"/>
                  </a:solidFill>
                  <a:latin typeface="+mn-lt"/>
                </a:rPr>
                <a:t>DO NOT ALTER SLIDE MASTERS – THIS IS A TNS APPROVED</a:t>
              </a:r>
              <a:r>
                <a:rPr lang="en-GB" sz="1600" b="0" baseline="0" dirty="0" smtClean="0">
                  <a:solidFill>
                    <a:srgbClr val="333333"/>
                  </a:solidFill>
                  <a:latin typeface="+mn-lt"/>
                </a:rPr>
                <a:t> TEMPLATE</a:t>
              </a:r>
              <a:endParaRPr lang="en-GB" sz="1600" b="0" dirty="0" smtClean="0">
                <a:solidFill>
                  <a:srgbClr val="333333"/>
                </a:solidFill>
                <a:latin typeface="+mn-lt"/>
              </a:endParaRPr>
            </a:p>
          </p:txBody>
        </p:sp>
      </p:grpSp>
      <p:sp>
        <p:nvSpPr>
          <p:cNvPr id="8" name="TextBox 7"/>
          <p:cNvSpPr txBox="1"/>
          <p:nvPr userDrawn="1">
            <p:custDataLst>
              <p:tags r:id="rId14"/>
            </p:custDataLst>
          </p:nvPr>
        </p:nvSpPr>
        <p:spPr>
          <a:xfrm>
            <a:off x="1290880" y="6037200"/>
            <a:ext cx="3028726" cy="381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b-NO" sz="1250" b="0" i="0" u="none" strike="noStrike" spc="0" baseline="0" smtClean="0">
                <a:solidFill>
                  <a:srgbClr val="333333"/>
                </a:solidFill>
                <a:latin typeface="Verdana" panose="020B0604030504040204" pitchFamily="34" charset="0"/>
              </a:rPr>
              <a:t>Hvordan skaper man merkevaren?</a:t>
            </a:r>
            <a:endParaRPr lang="nb-NO" sz="1250" b="0" i="0" u="none" strike="noStrike" spc="0" baseline="0" dirty="0" err="1" smtClean="0">
              <a:solidFill>
                <a:srgbClr val="333333"/>
              </a:solidFill>
              <a:latin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 userDrawn="1">
            <p:custDataLst>
              <p:tags r:id="rId15"/>
            </p:custDataLst>
          </p:nvPr>
        </p:nvSpPr>
        <p:spPr>
          <a:xfrm>
            <a:off x="1290880" y="6324879"/>
            <a:ext cx="2540000" cy="531000"/>
          </a:xfrm>
          <a:prstGeom prst="rect">
            <a:avLst/>
          </a:prstGeom>
          <a:noFill/>
        </p:spPr>
        <p:txBody>
          <a:bodyPr vert="horz" wrap="square" lIns="0" tIns="0" rIns="0" bIns="279400" rtlCol="0" anchor="b">
            <a:noAutofit/>
          </a:bodyPr>
          <a:lstStyle/>
          <a:p>
            <a:pPr algn="l">
              <a:lnSpc>
                <a:spcPct val="0"/>
              </a:lnSpc>
              <a:spcBef>
                <a:spcPct val="0"/>
              </a:spcBef>
              <a:spcAft>
                <a:spcPct val="0"/>
              </a:spcAft>
            </a:pPr>
            <a:r>
              <a:rPr lang="nb-NO" sz="750" b="0" i="0" u="none" strike="noStrike" spc="0" baseline="0" smtClean="0">
                <a:solidFill>
                  <a:srgbClr val="333333"/>
                </a:solidFill>
                <a:latin typeface="Verdana" panose="020B0604030504040204" pitchFamily="34" charset="0"/>
              </a:rPr>
              <a:t>© TNS </a:t>
            </a:r>
            <a:endParaRPr lang="nb-NO" sz="750" b="0" i="0" u="none" strike="noStrike" spc="0" baseline="0" dirty="0" err="1" smtClean="0">
              <a:solidFill>
                <a:srgbClr val="333333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 userDrawn="1">
            <p:custDataLst>
              <p:tags r:id="rId16"/>
            </p:custDataLst>
          </p:nvPr>
        </p:nvSpPr>
        <p:spPr>
          <a:xfrm>
            <a:off x="4686150" y="6320790"/>
            <a:ext cx="1905000" cy="281305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nb-NO" sz="750" b="0" i="0" u="none" strike="noStrike" spc="0" baseline="0" dirty="0" err="1" smtClean="0">
              <a:solidFill>
                <a:srgbClr val="333333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69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en-US" sz="1600" b="0" kern="1200" dirty="0" smtClean="0">
          <a:solidFill>
            <a:srgbClr val="333333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b="1" kern="1200">
          <a:solidFill>
            <a:srgbClr val="333333"/>
          </a:solidFill>
          <a:latin typeface="+mn-lt"/>
          <a:ea typeface="+mn-ea"/>
          <a:cs typeface="+mn-cs"/>
        </a:defRPr>
      </a:lvl2pPr>
      <a:lvl3pPr marL="252413" indent="-252413" algn="l" defTabSz="914400" rtl="0" eaLnBrk="1" latinLnBrk="0" hangingPunct="1">
        <a:spcBef>
          <a:spcPct val="20000"/>
        </a:spcBef>
        <a:buFont typeface="Wingdings" pitchFamily="2" charset="2"/>
        <a:buChar char=""/>
        <a:defRPr sz="1600" kern="1200">
          <a:solidFill>
            <a:srgbClr val="333333"/>
          </a:solidFill>
          <a:latin typeface="+mn-lt"/>
          <a:ea typeface="+mn-ea"/>
          <a:cs typeface="+mn-cs"/>
        </a:defRPr>
      </a:lvl3pPr>
      <a:lvl4pPr marL="508000" indent="-255588" algn="l" defTabSz="914400" rtl="0" eaLnBrk="1" latinLnBrk="0" hangingPunct="1">
        <a:spcBef>
          <a:spcPct val="20000"/>
        </a:spcBef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4pPr>
      <a:lvl5pPr marL="760413" indent="-252413" algn="l" defTabSz="914400" rtl="0" eaLnBrk="1" latinLnBrk="0" hangingPunct="1">
        <a:spcBef>
          <a:spcPct val="20000"/>
        </a:spcBef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 name="SLSL5_MASTER_D_5.0.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5751" y="1"/>
            <a:ext cx="8569324" cy="1031838"/>
          </a:xfrm>
          <a:prstGeom prst="rect">
            <a:avLst/>
          </a:prstGeom>
        </p:spPr>
        <p:txBody>
          <a:bodyPr vert="horz" lIns="0" tIns="20880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750" y="1031837"/>
            <a:ext cx="8569324" cy="4035515"/>
          </a:xfrm>
          <a:prstGeom prst="rect">
            <a:avLst/>
          </a:prstGeom>
        </p:spPr>
        <p:txBody>
          <a:bodyPr vert="horz" lIns="0" tIns="21240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9607" y="6323838"/>
            <a:ext cx="505467" cy="252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>
                <a:solidFill>
                  <a:srgbClr val="333333"/>
                </a:solidFill>
                <a:latin typeface="+mn-lt"/>
              </a:defRPr>
            </a:lvl1pPr>
          </a:lstStyle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9" name="Rectangle 88"/>
          <p:cNvSpPr/>
          <p:nvPr>
            <p:custDataLst>
              <p:tags r:id="rId11"/>
            </p:custDataLst>
          </p:nvPr>
        </p:nvSpPr>
        <p:spPr bwMode="ltGray">
          <a:xfrm>
            <a:off x="285750" y="5064973"/>
            <a:ext cx="8569324" cy="8818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>
            <a:noAutofit/>
          </a:bodyPr>
          <a:lstStyle/>
          <a:p>
            <a:pPr lvl="0" algn="ctr"/>
            <a:endParaRPr lang="en-AU" dirty="0"/>
          </a:p>
        </p:txBody>
      </p:sp>
      <p:cxnSp>
        <p:nvCxnSpPr>
          <p:cNvPr id="70" name="Straight Connector 69"/>
          <p:cNvCxnSpPr/>
          <p:nvPr>
            <p:custDataLst>
              <p:tags r:id="rId12"/>
            </p:custDataLst>
          </p:nvPr>
        </p:nvCxnSpPr>
        <p:spPr>
          <a:xfrm>
            <a:off x="282163" y="5946775"/>
            <a:ext cx="8572912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C:\Users\AndrewA\Desktop\TNS_logo_rgb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3" y="6071836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 hidden="1"/>
          <p:cNvGrpSpPr/>
          <p:nvPr/>
        </p:nvGrpSpPr>
        <p:grpSpPr bwMode="gray">
          <a:xfrm>
            <a:off x="-1334173" y="-533456"/>
            <a:ext cx="10723183" cy="6493000"/>
            <a:chOff x="-1334173" y="-533456"/>
            <a:chExt cx="10723183" cy="6493000"/>
          </a:xfrm>
        </p:grpSpPr>
        <p:grpSp>
          <p:nvGrpSpPr>
            <p:cNvPr id="47" name="Group 46" hidden="1"/>
            <p:cNvGrpSpPr/>
            <p:nvPr/>
          </p:nvGrpSpPr>
          <p:grpSpPr bwMode="gray">
            <a:xfrm>
              <a:off x="-1334173" y="-533456"/>
              <a:ext cx="10723183" cy="6493000"/>
              <a:chOff x="-1334173" y="-533456"/>
              <a:chExt cx="10723183" cy="6493000"/>
            </a:xfrm>
          </p:grpSpPr>
          <p:grpSp>
            <p:nvGrpSpPr>
              <p:cNvPr id="48" name="Group 13" hidden="1"/>
              <p:cNvGrpSpPr/>
              <p:nvPr userDrawn="1"/>
            </p:nvGrpSpPr>
            <p:grpSpPr bwMode="gray">
              <a:xfrm>
                <a:off x="-1334173" y="1145470"/>
                <a:ext cx="1327930" cy="4814074"/>
                <a:chOff x="-1334173" y="1145470"/>
                <a:chExt cx="1327930" cy="4814074"/>
              </a:xfrm>
            </p:grpSpPr>
            <p:grpSp>
              <p:nvGrpSpPr>
                <p:cNvPr id="56" name="Group 7" hidden="1"/>
                <p:cNvGrpSpPr/>
                <p:nvPr userDrawn="1"/>
              </p:nvGrpSpPr>
              <p:grpSpPr bwMode="gray">
                <a:xfrm>
                  <a:off x="-1334173" y="4420483"/>
                  <a:ext cx="1327930" cy="276999"/>
                  <a:chOff x="-1334173" y="4420483"/>
                  <a:chExt cx="1327930" cy="276999"/>
                </a:xfrm>
              </p:grpSpPr>
              <p:cxnSp>
                <p:nvCxnSpPr>
                  <p:cNvPr id="66" name="Straight Connector 65" hidden="1"/>
                  <p:cNvCxnSpPr/>
                  <p:nvPr userDrawn="1"/>
                </p:nvCxnSpPr>
                <p:spPr bwMode="gray">
                  <a:xfrm>
                    <a:off x="-261843" y="4558982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TextBox 66" hidden="1"/>
                  <p:cNvSpPr txBox="1"/>
                  <p:nvPr userDrawn="1"/>
                </p:nvSpPr>
                <p:spPr bwMode="gray">
                  <a:xfrm>
                    <a:off x="-1334173" y="4420483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3.14</a:t>
                    </a:r>
                    <a:b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</a:br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X</a:t>
                    </a:r>
                    <a:r>
                      <a:rPr lang="en-AU" sz="900" b="1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 AXIS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57" name="Group 56" hidden="1"/>
                <p:cNvGrpSpPr/>
                <p:nvPr userDrawn="1"/>
              </p:nvGrpSpPr>
              <p:grpSpPr bwMode="gray">
                <a:xfrm>
                  <a:off x="-1334173" y="5682545"/>
                  <a:ext cx="1327930" cy="276999"/>
                  <a:chOff x="-1334173" y="5682545"/>
                  <a:chExt cx="1327930" cy="276999"/>
                </a:xfrm>
              </p:grpSpPr>
              <p:cxnSp>
                <p:nvCxnSpPr>
                  <p:cNvPr id="64" name="Straight Connector 63" hidden="1"/>
                  <p:cNvCxnSpPr/>
                  <p:nvPr userDrawn="1"/>
                </p:nvCxnSpPr>
                <p:spPr bwMode="gray">
                  <a:xfrm>
                    <a:off x="-261843" y="5821044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TextBox 64" hidden="1"/>
                  <p:cNvSpPr txBox="1"/>
                  <p:nvPr userDrawn="1"/>
                </p:nvSpPr>
                <p:spPr bwMode="gray">
                  <a:xfrm>
                    <a:off x="-1334173" y="5682545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6.65</a:t>
                    </a:r>
                    <a:b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</a:br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BASE MARGIN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58" name="Group 5" hidden="1"/>
                <p:cNvGrpSpPr/>
                <p:nvPr userDrawn="1"/>
              </p:nvGrpSpPr>
              <p:grpSpPr bwMode="gray">
                <a:xfrm>
                  <a:off x="-1334173" y="1145470"/>
                  <a:ext cx="1327930" cy="276999"/>
                  <a:chOff x="-1334173" y="1145470"/>
                  <a:chExt cx="1327930" cy="276999"/>
                </a:xfrm>
              </p:grpSpPr>
              <p:cxnSp>
                <p:nvCxnSpPr>
                  <p:cNvPr id="62" name="Straight Connector 61" hidden="1"/>
                  <p:cNvCxnSpPr/>
                  <p:nvPr userDrawn="1"/>
                </p:nvCxnSpPr>
                <p:spPr bwMode="gray">
                  <a:xfrm>
                    <a:off x="-261843" y="1283969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3" name="TextBox 62" hidden="1"/>
                  <p:cNvSpPr txBox="1"/>
                  <p:nvPr userDrawn="1"/>
                </p:nvSpPr>
                <p:spPr bwMode="gray">
                  <a:xfrm>
                    <a:off x="-1334173" y="1145470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5.95</a:t>
                    </a:r>
                  </a:p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TOP</a:t>
                    </a:r>
                    <a:r>
                      <a:rPr lang="en-AU" sz="900" b="1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 MARGIN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59" name="Group 8" hidden="1"/>
                <p:cNvGrpSpPr/>
                <p:nvPr userDrawn="1"/>
              </p:nvGrpSpPr>
              <p:grpSpPr bwMode="gray">
                <a:xfrm>
                  <a:off x="-1334173" y="1659820"/>
                  <a:ext cx="1327930" cy="276999"/>
                  <a:chOff x="-1334173" y="1659820"/>
                  <a:chExt cx="1327930" cy="276999"/>
                </a:xfrm>
              </p:grpSpPr>
              <p:cxnSp>
                <p:nvCxnSpPr>
                  <p:cNvPr id="60" name="Straight Connector 59" hidden="1"/>
                  <p:cNvCxnSpPr/>
                  <p:nvPr userDrawn="1"/>
                </p:nvCxnSpPr>
                <p:spPr bwMode="gray">
                  <a:xfrm>
                    <a:off x="-261843" y="1798319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TextBox 60" hidden="1"/>
                  <p:cNvSpPr txBox="1"/>
                  <p:nvPr userDrawn="1"/>
                </p:nvSpPr>
                <p:spPr bwMode="gray">
                  <a:xfrm>
                    <a:off x="-1334173" y="1659820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4.52</a:t>
                    </a:r>
                    <a:b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</a:br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CHART TOP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49" name="Group 6" hidden="1"/>
              <p:cNvGrpSpPr/>
              <p:nvPr userDrawn="1"/>
            </p:nvGrpSpPr>
            <p:grpSpPr bwMode="gray">
              <a:xfrm>
                <a:off x="-253905" y="-533456"/>
                <a:ext cx="9642915" cy="533456"/>
                <a:chOff x="-253905" y="-533456"/>
                <a:chExt cx="9642915" cy="533456"/>
              </a:xfrm>
            </p:grpSpPr>
            <p:grpSp>
              <p:nvGrpSpPr>
                <p:cNvPr id="50" name="Group 49" hidden="1"/>
                <p:cNvGrpSpPr/>
                <p:nvPr userDrawn="1"/>
              </p:nvGrpSpPr>
              <p:grpSpPr bwMode="gray">
                <a:xfrm>
                  <a:off x="-253905" y="-533456"/>
                  <a:ext cx="1072330" cy="533456"/>
                  <a:chOff x="-250415" y="-533456"/>
                  <a:chExt cx="1072330" cy="533456"/>
                </a:xfrm>
              </p:grpSpPr>
              <p:cxnSp>
                <p:nvCxnSpPr>
                  <p:cNvPr id="54" name="Straight Connector 53" hidden="1"/>
                  <p:cNvCxnSpPr/>
                  <p:nvPr userDrawn="1"/>
                </p:nvCxnSpPr>
                <p:spPr bwMode="gray">
                  <a:xfrm>
                    <a:off x="285750" y="-252000"/>
                    <a:ext cx="0" cy="25200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TextBox 54" hidden="1"/>
                  <p:cNvSpPr txBox="1"/>
                  <p:nvPr userDrawn="1"/>
                </p:nvSpPr>
                <p:spPr bwMode="gray">
                  <a:xfrm>
                    <a:off x="-250415" y="-533456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>
                    <a:defPPr>
                      <a:defRPr lang="en-AU"/>
                    </a:defPPr>
                    <a:lvl1pPr algn="ctr">
                      <a:defRPr sz="9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defRPr>
                    </a:lvl1pPr>
                  </a:lstStyle>
                  <a:p>
                    <a:pPr lvl="0"/>
                    <a:r>
                      <a:rPr lang="en-AU" dirty="0" smtClean="0"/>
                      <a:t>11.90</a:t>
                    </a:r>
                    <a:br>
                      <a:rPr lang="en-AU" dirty="0" smtClean="0"/>
                    </a:br>
                    <a:r>
                      <a:rPr lang="en-AU" dirty="0" smtClean="0"/>
                      <a:t>LEFT MARGIN</a:t>
                    </a:r>
                    <a:endParaRPr lang="en-AU" dirty="0"/>
                  </a:p>
                </p:txBody>
              </p:sp>
            </p:grpSp>
            <p:grpSp>
              <p:nvGrpSpPr>
                <p:cNvPr id="51" name="Group 2" hidden="1"/>
                <p:cNvGrpSpPr/>
                <p:nvPr userDrawn="1"/>
              </p:nvGrpSpPr>
              <p:grpSpPr bwMode="gray">
                <a:xfrm>
                  <a:off x="8316680" y="-533456"/>
                  <a:ext cx="1072330" cy="528999"/>
                  <a:chOff x="7804969" y="-533456"/>
                  <a:chExt cx="1072330" cy="528999"/>
                </a:xfrm>
              </p:grpSpPr>
              <p:cxnSp>
                <p:nvCxnSpPr>
                  <p:cNvPr id="52" name="Straight Connector 51" hidden="1"/>
                  <p:cNvCxnSpPr/>
                  <p:nvPr userDrawn="1"/>
                </p:nvCxnSpPr>
                <p:spPr bwMode="gray">
                  <a:xfrm>
                    <a:off x="8341134" y="-256457"/>
                    <a:ext cx="0" cy="25200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TextBox 52" hidden="1"/>
                  <p:cNvSpPr txBox="1"/>
                  <p:nvPr userDrawn="1"/>
                </p:nvSpPr>
                <p:spPr bwMode="gray">
                  <a:xfrm>
                    <a:off x="7804969" y="-533456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>
                    <a:defPPr>
                      <a:defRPr lang="en-AU"/>
                    </a:defPPr>
                    <a:lvl1pPr algn="ctr">
                      <a:defRPr sz="9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defRPr>
                    </a:lvl1pPr>
                  </a:lstStyle>
                  <a:p>
                    <a:pPr lvl="0"/>
                    <a:r>
                      <a:rPr lang="en-AU" dirty="0" smtClean="0"/>
                      <a:t>11.90</a:t>
                    </a:r>
                  </a:p>
                  <a:p>
                    <a:pPr lvl="0"/>
                    <a:r>
                      <a:rPr lang="en-AU" dirty="0" smtClean="0"/>
                      <a:t>RIGHT MARGIN</a:t>
                    </a:r>
                    <a:endParaRPr lang="en-AU" dirty="0"/>
                  </a:p>
                </p:txBody>
              </p:sp>
            </p:grpSp>
          </p:grpSp>
        </p:grpSp>
        <p:sp>
          <p:nvSpPr>
            <p:cNvPr id="36" name="TextBox 35" hidden="1"/>
            <p:cNvSpPr txBox="1"/>
            <p:nvPr userDrawn="1"/>
          </p:nvSpPr>
          <p:spPr bwMode="gray">
            <a:xfrm>
              <a:off x="438150" y="-508000"/>
              <a:ext cx="824865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algn="ctr"/>
              <a:r>
                <a:rPr lang="en-GB" sz="1600" b="0" dirty="0" smtClean="0">
                  <a:solidFill>
                    <a:srgbClr val="333333"/>
                  </a:solidFill>
                  <a:latin typeface="+mn-lt"/>
                </a:rPr>
                <a:t>DO NOT ALTER SLIDE MASTERS – THIS IS A TNS APPROVED</a:t>
              </a:r>
              <a:r>
                <a:rPr lang="en-GB" sz="1600" b="0" baseline="0" dirty="0" smtClean="0">
                  <a:solidFill>
                    <a:srgbClr val="333333"/>
                  </a:solidFill>
                  <a:latin typeface="+mn-lt"/>
                </a:rPr>
                <a:t> TEMPLATE</a:t>
              </a:r>
              <a:endParaRPr lang="en-GB" sz="1600" b="0" dirty="0" smtClean="0">
                <a:solidFill>
                  <a:srgbClr val="333333"/>
                </a:solidFill>
                <a:latin typeface="+mn-lt"/>
              </a:endParaRPr>
            </a:p>
          </p:txBody>
        </p:sp>
      </p:grpSp>
      <p:sp>
        <p:nvSpPr>
          <p:cNvPr id="8" name="TextBox 7"/>
          <p:cNvSpPr txBox="1"/>
          <p:nvPr userDrawn="1">
            <p:custDataLst>
              <p:tags r:id="rId13"/>
            </p:custDataLst>
          </p:nvPr>
        </p:nvSpPr>
        <p:spPr>
          <a:xfrm>
            <a:off x="1290880" y="6037200"/>
            <a:ext cx="3028726" cy="381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b-NO" sz="1250" b="0" i="0" u="none" strike="noStrike" spc="0" baseline="0" smtClean="0">
                <a:solidFill>
                  <a:srgbClr val="333333"/>
                </a:solidFill>
                <a:latin typeface="Verdana" panose="020B0604030504040204" pitchFamily="34" charset="0"/>
              </a:rPr>
              <a:t>Hvordan skaper man merkevaren?</a:t>
            </a:r>
            <a:endParaRPr lang="nb-NO" sz="1250" b="0" i="0" u="none" strike="noStrike" spc="0" baseline="0" dirty="0" smtClean="0">
              <a:solidFill>
                <a:srgbClr val="333333"/>
              </a:solidFill>
              <a:latin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 userDrawn="1">
            <p:custDataLst>
              <p:tags r:id="rId14"/>
            </p:custDataLst>
          </p:nvPr>
        </p:nvSpPr>
        <p:spPr>
          <a:xfrm>
            <a:off x="1290880" y="6324879"/>
            <a:ext cx="2540000" cy="531000"/>
          </a:xfrm>
          <a:prstGeom prst="rect">
            <a:avLst/>
          </a:prstGeom>
          <a:noFill/>
        </p:spPr>
        <p:txBody>
          <a:bodyPr vert="horz" wrap="square" lIns="0" tIns="0" rIns="0" bIns="279400" rtlCol="0" anchor="b">
            <a:noAutofit/>
          </a:bodyPr>
          <a:lstStyle/>
          <a:p>
            <a:pPr algn="l">
              <a:lnSpc>
                <a:spcPct val="0"/>
              </a:lnSpc>
              <a:spcBef>
                <a:spcPct val="0"/>
              </a:spcBef>
              <a:spcAft>
                <a:spcPct val="0"/>
              </a:spcAft>
            </a:pPr>
            <a:r>
              <a:rPr lang="nb-NO" sz="750" b="0" i="0" u="none" strike="noStrike" spc="0" baseline="0" smtClean="0">
                <a:solidFill>
                  <a:srgbClr val="333333"/>
                </a:solidFill>
                <a:latin typeface="Verdana" panose="020B0604030504040204" pitchFamily="34" charset="0"/>
              </a:rPr>
              <a:t>© TNS </a:t>
            </a:r>
            <a:endParaRPr lang="nb-NO" sz="750" b="0" i="0" u="none" strike="noStrike" spc="0" baseline="0" dirty="0" smtClean="0">
              <a:solidFill>
                <a:srgbClr val="333333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 userDrawn="1">
            <p:custDataLst>
              <p:tags r:id="rId15"/>
            </p:custDataLst>
          </p:nvPr>
        </p:nvSpPr>
        <p:spPr>
          <a:xfrm>
            <a:off x="4686150" y="6320790"/>
            <a:ext cx="1905000" cy="281305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nb-NO" sz="750" b="0" i="0" u="none" strike="noStrike" spc="0" baseline="0" dirty="0" smtClean="0">
              <a:solidFill>
                <a:srgbClr val="333333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38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en-US" sz="1600" b="0" kern="1200" dirty="0" smtClean="0">
          <a:solidFill>
            <a:srgbClr val="333333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b="1" kern="1200">
          <a:solidFill>
            <a:srgbClr val="333333"/>
          </a:solidFill>
          <a:latin typeface="+mn-lt"/>
          <a:ea typeface="+mn-ea"/>
          <a:cs typeface="+mn-cs"/>
        </a:defRPr>
      </a:lvl2pPr>
      <a:lvl3pPr marL="252413" indent="-252413" algn="l" defTabSz="914400" rtl="0" eaLnBrk="1" latinLnBrk="0" hangingPunct="1">
        <a:spcBef>
          <a:spcPct val="20000"/>
        </a:spcBef>
        <a:buFont typeface="Wingdings" pitchFamily="2" charset="2"/>
        <a:buChar char=""/>
        <a:defRPr sz="1600" kern="1200">
          <a:solidFill>
            <a:srgbClr val="333333"/>
          </a:solidFill>
          <a:latin typeface="+mn-lt"/>
          <a:ea typeface="+mn-ea"/>
          <a:cs typeface="+mn-cs"/>
        </a:defRPr>
      </a:lvl3pPr>
      <a:lvl4pPr marL="508000" indent="-255588" algn="l" defTabSz="914400" rtl="0" eaLnBrk="1" latinLnBrk="0" hangingPunct="1">
        <a:spcBef>
          <a:spcPct val="20000"/>
        </a:spcBef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4pPr>
      <a:lvl5pPr marL="760413" indent="-252413" algn="l" defTabSz="914400" rtl="0" eaLnBrk="1" latinLnBrk="0" hangingPunct="1">
        <a:spcBef>
          <a:spcPct val="20000"/>
        </a:spcBef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 name="SLSL5_MASTER_E_5.0.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5751" y="1"/>
            <a:ext cx="8569324" cy="1031838"/>
          </a:xfrm>
          <a:prstGeom prst="rect">
            <a:avLst/>
          </a:prstGeom>
        </p:spPr>
        <p:txBody>
          <a:bodyPr vert="horz" lIns="0" tIns="20880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750" y="1031837"/>
            <a:ext cx="8569324" cy="4303751"/>
          </a:xfrm>
          <a:prstGeom prst="rect">
            <a:avLst/>
          </a:prstGeom>
        </p:spPr>
        <p:txBody>
          <a:bodyPr vert="horz" lIns="0" tIns="21240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9607" y="6323838"/>
            <a:ext cx="505467" cy="252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750" b="0">
                <a:solidFill>
                  <a:srgbClr val="333333"/>
                </a:solidFill>
                <a:latin typeface="+mn-lt"/>
              </a:defRPr>
            </a:lvl1pPr>
          </a:lstStyle>
          <a:p>
            <a:fld id="{9784CBA3-D598-4B1F-BAA3-EE14B5154290}" type="slidenum">
              <a:rPr lang="en-AU" smtClean="0"/>
              <a:pPr/>
              <a:t>‹#›</a:t>
            </a:fld>
            <a:endParaRPr lang="en-AU" dirty="0"/>
          </a:p>
        </p:txBody>
      </p:sp>
      <p:cxnSp>
        <p:nvCxnSpPr>
          <p:cNvPr id="70" name="Straight Connector 69"/>
          <p:cNvCxnSpPr/>
          <p:nvPr>
            <p:custDataLst>
              <p:tags r:id="rId11"/>
            </p:custDataLst>
          </p:nvPr>
        </p:nvCxnSpPr>
        <p:spPr>
          <a:xfrm>
            <a:off x="282163" y="5946775"/>
            <a:ext cx="8572912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C:\Users\AndrewA\Desktop\TNS_logo_rgb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3" y="6071836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 hidden="1"/>
          <p:cNvGrpSpPr/>
          <p:nvPr/>
        </p:nvGrpSpPr>
        <p:grpSpPr bwMode="gray">
          <a:xfrm>
            <a:off x="-1334173" y="-533456"/>
            <a:ext cx="10723183" cy="6493000"/>
            <a:chOff x="-1334173" y="-533456"/>
            <a:chExt cx="10723183" cy="6493000"/>
          </a:xfrm>
        </p:grpSpPr>
        <p:grpSp>
          <p:nvGrpSpPr>
            <p:cNvPr id="47" name="Group 46" hidden="1"/>
            <p:cNvGrpSpPr/>
            <p:nvPr/>
          </p:nvGrpSpPr>
          <p:grpSpPr bwMode="gray">
            <a:xfrm>
              <a:off x="-1334173" y="-533456"/>
              <a:ext cx="10723183" cy="6493000"/>
              <a:chOff x="-1334173" y="-533456"/>
              <a:chExt cx="10723183" cy="6493000"/>
            </a:xfrm>
          </p:grpSpPr>
          <p:grpSp>
            <p:nvGrpSpPr>
              <p:cNvPr id="48" name="Group 13" hidden="1"/>
              <p:cNvGrpSpPr/>
              <p:nvPr userDrawn="1"/>
            </p:nvGrpSpPr>
            <p:grpSpPr bwMode="gray">
              <a:xfrm>
                <a:off x="-1334173" y="1145470"/>
                <a:ext cx="1327930" cy="4814074"/>
                <a:chOff x="-1334173" y="1145470"/>
                <a:chExt cx="1327930" cy="4814074"/>
              </a:xfrm>
            </p:grpSpPr>
            <p:grpSp>
              <p:nvGrpSpPr>
                <p:cNvPr id="56" name="Group 7" hidden="1"/>
                <p:cNvGrpSpPr/>
                <p:nvPr userDrawn="1"/>
              </p:nvGrpSpPr>
              <p:grpSpPr bwMode="gray">
                <a:xfrm>
                  <a:off x="-1334173" y="4420483"/>
                  <a:ext cx="1327930" cy="276999"/>
                  <a:chOff x="-1334173" y="4420483"/>
                  <a:chExt cx="1327930" cy="276999"/>
                </a:xfrm>
              </p:grpSpPr>
              <p:cxnSp>
                <p:nvCxnSpPr>
                  <p:cNvPr id="66" name="Straight Connector 65" hidden="1"/>
                  <p:cNvCxnSpPr/>
                  <p:nvPr userDrawn="1"/>
                </p:nvCxnSpPr>
                <p:spPr bwMode="gray">
                  <a:xfrm>
                    <a:off x="-261843" y="4558982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TextBox 66" hidden="1"/>
                  <p:cNvSpPr txBox="1"/>
                  <p:nvPr userDrawn="1"/>
                </p:nvSpPr>
                <p:spPr bwMode="gray">
                  <a:xfrm>
                    <a:off x="-1334173" y="4420483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3.14</a:t>
                    </a:r>
                    <a:b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</a:br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X</a:t>
                    </a:r>
                    <a:r>
                      <a:rPr lang="en-AU" sz="900" b="1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 AXIS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57" name="Group 56" hidden="1"/>
                <p:cNvGrpSpPr/>
                <p:nvPr userDrawn="1"/>
              </p:nvGrpSpPr>
              <p:grpSpPr bwMode="gray">
                <a:xfrm>
                  <a:off x="-1334173" y="5682545"/>
                  <a:ext cx="1327930" cy="276999"/>
                  <a:chOff x="-1334173" y="5682545"/>
                  <a:chExt cx="1327930" cy="276999"/>
                </a:xfrm>
              </p:grpSpPr>
              <p:cxnSp>
                <p:nvCxnSpPr>
                  <p:cNvPr id="64" name="Straight Connector 63" hidden="1"/>
                  <p:cNvCxnSpPr/>
                  <p:nvPr userDrawn="1"/>
                </p:nvCxnSpPr>
                <p:spPr bwMode="gray">
                  <a:xfrm>
                    <a:off x="-261843" y="5821044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TextBox 64" hidden="1"/>
                  <p:cNvSpPr txBox="1"/>
                  <p:nvPr userDrawn="1"/>
                </p:nvSpPr>
                <p:spPr bwMode="gray">
                  <a:xfrm>
                    <a:off x="-1334173" y="5682545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6.65</a:t>
                    </a:r>
                    <a:b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</a:br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BASE MARGIN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58" name="Group 5" hidden="1"/>
                <p:cNvGrpSpPr/>
                <p:nvPr userDrawn="1"/>
              </p:nvGrpSpPr>
              <p:grpSpPr bwMode="gray">
                <a:xfrm>
                  <a:off x="-1334173" y="1145470"/>
                  <a:ext cx="1327930" cy="276999"/>
                  <a:chOff x="-1334173" y="1145470"/>
                  <a:chExt cx="1327930" cy="276999"/>
                </a:xfrm>
              </p:grpSpPr>
              <p:cxnSp>
                <p:nvCxnSpPr>
                  <p:cNvPr id="62" name="Straight Connector 61" hidden="1"/>
                  <p:cNvCxnSpPr/>
                  <p:nvPr userDrawn="1"/>
                </p:nvCxnSpPr>
                <p:spPr bwMode="gray">
                  <a:xfrm>
                    <a:off x="-261843" y="1283969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3" name="TextBox 62" hidden="1"/>
                  <p:cNvSpPr txBox="1"/>
                  <p:nvPr userDrawn="1"/>
                </p:nvSpPr>
                <p:spPr bwMode="gray">
                  <a:xfrm>
                    <a:off x="-1334173" y="1145470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5.95</a:t>
                    </a:r>
                  </a:p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TOP</a:t>
                    </a:r>
                    <a:r>
                      <a:rPr lang="en-AU" sz="900" b="1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 MARGIN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59" name="Group 8" hidden="1"/>
                <p:cNvGrpSpPr/>
                <p:nvPr userDrawn="1"/>
              </p:nvGrpSpPr>
              <p:grpSpPr bwMode="gray">
                <a:xfrm>
                  <a:off x="-1334173" y="1659820"/>
                  <a:ext cx="1327930" cy="276999"/>
                  <a:chOff x="-1334173" y="1659820"/>
                  <a:chExt cx="1327930" cy="276999"/>
                </a:xfrm>
              </p:grpSpPr>
              <p:cxnSp>
                <p:nvCxnSpPr>
                  <p:cNvPr id="60" name="Straight Connector 59" hidden="1"/>
                  <p:cNvCxnSpPr/>
                  <p:nvPr userDrawn="1"/>
                </p:nvCxnSpPr>
                <p:spPr bwMode="gray">
                  <a:xfrm>
                    <a:off x="-261843" y="1798319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TextBox 60" hidden="1"/>
                  <p:cNvSpPr txBox="1"/>
                  <p:nvPr userDrawn="1"/>
                </p:nvSpPr>
                <p:spPr bwMode="gray">
                  <a:xfrm>
                    <a:off x="-1334173" y="1659820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4.52</a:t>
                    </a:r>
                    <a:b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</a:br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CHART TOP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49" name="Group 6" hidden="1"/>
              <p:cNvGrpSpPr/>
              <p:nvPr userDrawn="1"/>
            </p:nvGrpSpPr>
            <p:grpSpPr bwMode="gray">
              <a:xfrm>
                <a:off x="-253905" y="-533456"/>
                <a:ext cx="9642915" cy="533456"/>
                <a:chOff x="-253905" y="-533456"/>
                <a:chExt cx="9642915" cy="533456"/>
              </a:xfrm>
            </p:grpSpPr>
            <p:grpSp>
              <p:nvGrpSpPr>
                <p:cNvPr id="50" name="Group 49" hidden="1"/>
                <p:cNvGrpSpPr/>
                <p:nvPr userDrawn="1"/>
              </p:nvGrpSpPr>
              <p:grpSpPr bwMode="gray">
                <a:xfrm>
                  <a:off x="-253905" y="-533456"/>
                  <a:ext cx="1072330" cy="533456"/>
                  <a:chOff x="-250415" y="-533456"/>
                  <a:chExt cx="1072330" cy="533456"/>
                </a:xfrm>
              </p:grpSpPr>
              <p:cxnSp>
                <p:nvCxnSpPr>
                  <p:cNvPr id="54" name="Straight Connector 53" hidden="1"/>
                  <p:cNvCxnSpPr/>
                  <p:nvPr userDrawn="1"/>
                </p:nvCxnSpPr>
                <p:spPr bwMode="gray">
                  <a:xfrm>
                    <a:off x="285750" y="-252000"/>
                    <a:ext cx="0" cy="25200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TextBox 54" hidden="1"/>
                  <p:cNvSpPr txBox="1"/>
                  <p:nvPr userDrawn="1"/>
                </p:nvSpPr>
                <p:spPr bwMode="gray">
                  <a:xfrm>
                    <a:off x="-250415" y="-533456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>
                    <a:defPPr>
                      <a:defRPr lang="en-AU"/>
                    </a:defPPr>
                    <a:lvl1pPr algn="ctr">
                      <a:defRPr sz="9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defRPr>
                    </a:lvl1pPr>
                  </a:lstStyle>
                  <a:p>
                    <a:pPr lvl="0"/>
                    <a:r>
                      <a:rPr lang="en-AU" dirty="0" smtClean="0"/>
                      <a:t>11.90</a:t>
                    </a:r>
                    <a:br>
                      <a:rPr lang="en-AU" dirty="0" smtClean="0"/>
                    </a:br>
                    <a:r>
                      <a:rPr lang="en-AU" dirty="0" smtClean="0"/>
                      <a:t>LEFT MARGIN</a:t>
                    </a:r>
                    <a:endParaRPr lang="en-AU" dirty="0"/>
                  </a:p>
                </p:txBody>
              </p:sp>
            </p:grpSp>
            <p:grpSp>
              <p:nvGrpSpPr>
                <p:cNvPr id="51" name="Group 2" hidden="1"/>
                <p:cNvGrpSpPr/>
                <p:nvPr userDrawn="1"/>
              </p:nvGrpSpPr>
              <p:grpSpPr bwMode="gray">
                <a:xfrm>
                  <a:off x="8316680" y="-533456"/>
                  <a:ext cx="1072330" cy="528999"/>
                  <a:chOff x="7804969" y="-533456"/>
                  <a:chExt cx="1072330" cy="528999"/>
                </a:xfrm>
              </p:grpSpPr>
              <p:cxnSp>
                <p:nvCxnSpPr>
                  <p:cNvPr id="52" name="Straight Connector 51" hidden="1"/>
                  <p:cNvCxnSpPr/>
                  <p:nvPr userDrawn="1"/>
                </p:nvCxnSpPr>
                <p:spPr bwMode="gray">
                  <a:xfrm>
                    <a:off x="8341134" y="-256457"/>
                    <a:ext cx="0" cy="25200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TextBox 52" hidden="1"/>
                  <p:cNvSpPr txBox="1"/>
                  <p:nvPr userDrawn="1"/>
                </p:nvSpPr>
                <p:spPr bwMode="gray">
                  <a:xfrm>
                    <a:off x="7804969" y="-533456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>
                    <a:defPPr>
                      <a:defRPr lang="en-AU"/>
                    </a:defPPr>
                    <a:lvl1pPr algn="ctr">
                      <a:defRPr sz="9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defRPr>
                    </a:lvl1pPr>
                  </a:lstStyle>
                  <a:p>
                    <a:pPr lvl="0"/>
                    <a:r>
                      <a:rPr lang="en-AU" dirty="0" smtClean="0"/>
                      <a:t>11.90</a:t>
                    </a:r>
                  </a:p>
                  <a:p>
                    <a:pPr lvl="0"/>
                    <a:r>
                      <a:rPr lang="en-AU" dirty="0" smtClean="0"/>
                      <a:t>RIGHT MARGIN</a:t>
                    </a:r>
                    <a:endParaRPr lang="en-AU" dirty="0"/>
                  </a:p>
                </p:txBody>
              </p:sp>
            </p:grpSp>
          </p:grpSp>
        </p:grpSp>
        <p:sp>
          <p:nvSpPr>
            <p:cNvPr id="36" name="TextBox 35" hidden="1"/>
            <p:cNvSpPr txBox="1"/>
            <p:nvPr userDrawn="1"/>
          </p:nvSpPr>
          <p:spPr bwMode="gray">
            <a:xfrm>
              <a:off x="438150" y="-508000"/>
              <a:ext cx="824865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algn="ctr"/>
              <a:r>
                <a:rPr lang="en-GB" sz="1600" b="0" dirty="0" smtClean="0">
                  <a:solidFill>
                    <a:srgbClr val="333333"/>
                  </a:solidFill>
                  <a:latin typeface="+mn-lt"/>
                </a:rPr>
                <a:t>DO NOT ALTER SLIDE MASTERS – THIS IS A TNS APPROVED</a:t>
              </a:r>
              <a:r>
                <a:rPr lang="en-GB" sz="1600" b="0" baseline="0" dirty="0" smtClean="0">
                  <a:solidFill>
                    <a:srgbClr val="333333"/>
                  </a:solidFill>
                  <a:latin typeface="+mn-lt"/>
                </a:rPr>
                <a:t> TEMPLATE</a:t>
              </a:r>
              <a:endParaRPr lang="en-GB" sz="1600" b="0" dirty="0" smtClean="0">
                <a:solidFill>
                  <a:srgbClr val="333333"/>
                </a:solidFill>
                <a:latin typeface="+mn-lt"/>
              </a:endParaRPr>
            </a:p>
          </p:txBody>
        </p:sp>
      </p:grpSp>
      <p:sp>
        <p:nvSpPr>
          <p:cNvPr id="34" name="Rectangle 53"/>
          <p:cNvSpPr>
            <a:spLocks noChangeArrowheads="1"/>
          </p:cNvSpPr>
          <p:nvPr/>
        </p:nvSpPr>
        <p:spPr bwMode="ltGray">
          <a:xfrm>
            <a:off x="287338" y="5335588"/>
            <a:ext cx="8566150" cy="603250"/>
          </a:xfrm>
          <a:prstGeom prst="rect">
            <a:avLst/>
          </a:prstGeom>
          <a:solidFill>
            <a:srgbClr val="F2F2F2"/>
          </a:solidFill>
          <a:ln w="12700">
            <a:solidFill>
              <a:srgbClr val="F2F2F2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TextBox 7"/>
          <p:cNvSpPr txBox="1"/>
          <p:nvPr userDrawn="1">
            <p:custDataLst>
              <p:tags r:id="rId12"/>
            </p:custDataLst>
          </p:nvPr>
        </p:nvSpPr>
        <p:spPr>
          <a:xfrm>
            <a:off x="1290880" y="6037200"/>
            <a:ext cx="3028726" cy="381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b-NO" sz="1250" b="0" i="0" u="none" strike="noStrike" spc="0" baseline="0" smtClean="0">
                <a:solidFill>
                  <a:srgbClr val="333333"/>
                </a:solidFill>
                <a:latin typeface="Verdana" panose="020B0604030504040204" pitchFamily="34" charset="0"/>
              </a:rPr>
              <a:t>Hvordan skaper man merkevaren?</a:t>
            </a:r>
            <a:endParaRPr lang="nb-NO" sz="1250" b="0" i="0" u="none" strike="noStrike" spc="0" baseline="0" dirty="0" err="1" smtClean="0">
              <a:solidFill>
                <a:srgbClr val="333333"/>
              </a:solidFill>
              <a:latin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 userDrawn="1">
            <p:custDataLst>
              <p:tags r:id="rId13"/>
            </p:custDataLst>
          </p:nvPr>
        </p:nvSpPr>
        <p:spPr>
          <a:xfrm>
            <a:off x="1290880" y="6324879"/>
            <a:ext cx="2540000" cy="531000"/>
          </a:xfrm>
          <a:prstGeom prst="rect">
            <a:avLst/>
          </a:prstGeom>
          <a:noFill/>
        </p:spPr>
        <p:txBody>
          <a:bodyPr vert="horz" wrap="square" lIns="0" tIns="0" rIns="0" bIns="279400" rtlCol="0" anchor="b">
            <a:noAutofit/>
          </a:bodyPr>
          <a:lstStyle/>
          <a:p>
            <a:pPr algn="l">
              <a:lnSpc>
                <a:spcPct val="0"/>
              </a:lnSpc>
              <a:spcBef>
                <a:spcPct val="0"/>
              </a:spcBef>
              <a:spcAft>
                <a:spcPct val="0"/>
              </a:spcAft>
            </a:pPr>
            <a:r>
              <a:rPr lang="nb-NO" sz="750" b="0" i="0" u="none" strike="noStrike" spc="0" baseline="0" smtClean="0">
                <a:solidFill>
                  <a:srgbClr val="333333"/>
                </a:solidFill>
                <a:latin typeface="Verdana" panose="020B0604030504040204" pitchFamily="34" charset="0"/>
              </a:rPr>
              <a:t>© TNS </a:t>
            </a:r>
            <a:endParaRPr lang="nb-NO" sz="750" b="0" i="0" u="none" strike="noStrike" spc="0" baseline="0" dirty="0" err="1" smtClean="0">
              <a:solidFill>
                <a:srgbClr val="333333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 userDrawn="1">
            <p:custDataLst>
              <p:tags r:id="rId14"/>
            </p:custDataLst>
          </p:nvPr>
        </p:nvSpPr>
        <p:spPr>
          <a:xfrm>
            <a:off x="4686150" y="6320790"/>
            <a:ext cx="1905000" cy="281305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nb-NO" sz="750" b="0" i="0" u="none" strike="noStrike" spc="0" baseline="0" dirty="0" err="1" smtClean="0">
              <a:solidFill>
                <a:srgbClr val="333333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30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lang="en-US" sz="1600" b="0" kern="1200" dirty="0" smtClean="0">
          <a:solidFill>
            <a:srgbClr val="333333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b="1" kern="1200">
          <a:solidFill>
            <a:srgbClr val="333333"/>
          </a:solidFill>
          <a:latin typeface="+mn-lt"/>
          <a:ea typeface="+mn-ea"/>
          <a:cs typeface="+mn-cs"/>
        </a:defRPr>
      </a:lvl2pPr>
      <a:lvl3pPr marL="252413" indent="-252413" algn="l" defTabSz="914400" rtl="0" eaLnBrk="1" latinLnBrk="0" hangingPunct="1">
        <a:spcBef>
          <a:spcPct val="20000"/>
        </a:spcBef>
        <a:buFont typeface="Wingdings" pitchFamily="2" charset="2"/>
        <a:buChar char=""/>
        <a:defRPr sz="1600" kern="1200">
          <a:solidFill>
            <a:srgbClr val="333333"/>
          </a:solidFill>
          <a:latin typeface="+mn-lt"/>
          <a:ea typeface="+mn-ea"/>
          <a:cs typeface="+mn-cs"/>
        </a:defRPr>
      </a:lvl3pPr>
      <a:lvl4pPr marL="508000" indent="-255588" algn="l" defTabSz="914400" rtl="0" eaLnBrk="1" latinLnBrk="0" hangingPunct="1">
        <a:spcBef>
          <a:spcPct val="20000"/>
        </a:spcBef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4pPr>
      <a:lvl5pPr marL="760413" indent="-252413" algn="l" defTabSz="914400" rtl="0" eaLnBrk="1" latinLnBrk="0" hangingPunct="1">
        <a:spcBef>
          <a:spcPct val="20000"/>
        </a:spcBef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 bwMode="ltGray">
          <a:xfrm>
            <a:off x="-5837" y="-3163"/>
            <a:ext cx="9151455" cy="6861163"/>
            <a:chOff x="-5837" y="-3163"/>
            <a:chExt cx="9151455" cy="6861163"/>
          </a:xfrm>
        </p:grpSpPr>
        <p:cxnSp>
          <p:nvCxnSpPr>
            <p:cNvPr id="8" name="Straight Connector 7"/>
            <p:cNvCxnSpPr/>
            <p:nvPr/>
          </p:nvCxnSpPr>
          <p:spPr bwMode="ltGray">
            <a:xfrm>
              <a:off x="534163" y="-3163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ltGray">
            <a:xfrm>
              <a:off x="786163" y="-3163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ltGray">
            <a:xfrm>
              <a:off x="1038163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ltGray">
            <a:xfrm>
              <a:off x="129168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ltGray">
            <a:xfrm>
              <a:off x="1542163" y="-3163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ltGray">
            <a:xfrm>
              <a:off x="1794163" y="-3163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ltGray">
            <a:xfrm>
              <a:off x="2046163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ltGray">
            <a:xfrm>
              <a:off x="229968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ltGray">
            <a:xfrm>
              <a:off x="2548545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ltGray">
            <a:xfrm>
              <a:off x="2800545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ltGray">
            <a:xfrm>
              <a:off x="3052545" y="-3163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ltGray">
            <a:xfrm>
              <a:off x="3306070" y="-3163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ltGray">
            <a:xfrm>
              <a:off x="3556545" y="-3163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ltGray">
            <a:xfrm>
              <a:off x="3808545" y="-3163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ltGray">
            <a:xfrm>
              <a:off x="4060545" y="-3163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ltGray">
            <a:xfrm>
              <a:off x="4314070" y="-3163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ltGray">
            <a:xfrm>
              <a:off x="4567781" y="-3163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ltGray">
            <a:xfrm>
              <a:off x="4819781" y="-3163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 bwMode="ltGray">
            <a:xfrm>
              <a:off x="5071781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 bwMode="ltGray">
            <a:xfrm>
              <a:off x="532530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 bwMode="ltGray">
            <a:xfrm>
              <a:off x="5575781" y="-3163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 bwMode="ltGray">
            <a:xfrm>
              <a:off x="5827781" y="-3163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ltGray">
            <a:xfrm>
              <a:off x="6079781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 bwMode="ltGray">
            <a:xfrm>
              <a:off x="633330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 bwMode="ltGray">
            <a:xfrm>
              <a:off x="6582163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ltGray">
            <a:xfrm>
              <a:off x="6834163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ltGray">
            <a:xfrm>
              <a:off x="7086163" y="-3163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 bwMode="ltGray">
            <a:xfrm>
              <a:off x="7339688" y="-3163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 bwMode="ltGray">
            <a:xfrm>
              <a:off x="7590163" y="-3163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 bwMode="ltGray">
            <a:xfrm>
              <a:off x="7842163" y="-3163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 bwMode="ltGray">
            <a:xfrm>
              <a:off x="8094163" y="-3163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 bwMode="ltGray">
            <a:xfrm>
              <a:off x="8347688" y="-3163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 bwMode="ltGray">
            <a:xfrm>
              <a:off x="8598163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 bwMode="ltGray">
            <a:xfrm>
              <a:off x="8855075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 bwMode="ltGray">
            <a:xfrm>
              <a:off x="286513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 bwMode="ltGray">
            <a:xfrm>
              <a:off x="0" y="527837"/>
              <a:ext cx="914400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 bwMode="ltGray">
            <a:xfrm>
              <a:off x="1618" y="277012"/>
              <a:ext cx="914400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 bwMode="ltGray">
            <a:xfrm>
              <a:off x="1618" y="1031837"/>
              <a:ext cx="913816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 bwMode="ltGray">
            <a:xfrm>
              <a:off x="0" y="781012"/>
              <a:ext cx="914561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 bwMode="ltGray">
            <a:xfrm>
              <a:off x="1618" y="1535799"/>
              <a:ext cx="9136545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 bwMode="ltGray">
            <a:xfrm>
              <a:off x="0" y="1284974"/>
              <a:ext cx="914561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 bwMode="ltGray">
            <a:xfrm>
              <a:off x="0" y="2039799"/>
              <a:ext cx="914400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 bwMode="ltGray">
            <a:xfrm>
              <a:off x="0" y="1788974"/>
              <a:ext cx="914561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 bwMode="ltGray">
            <a:xfrm>
              <a:off x="1618" y="2543875"/>
              <a:ext cx="914238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 bwMode="ltGray">
            <a:xfrm>
              <a:off x="0" y="2293050"/>
              <a:ext cx="914561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 bwMode="ltGray">
            <a:xfrm>
              <a:off x="0" y="3047875"/>
              <a:ext cx="914561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 bwMode="ltGray">
            <a:xfrm>
              <a:off x="0" y="2797050"/>
              <a:ext cx="913978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 bwMode="ltGray">
            <a:xfrm>
              <a:off x="1618" y="3551837"/>
              <a:ext cx="914400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 bwMode="ltGray">
            <a:xfrm>
              <a:off x="1618" y="3301012"/>
              <a:ext cx="913816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 bwMode="ltGray">
            <a:xfrm>
              <a:off x="0" y="4055837"/>
              <a:ext cx="914400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 bwMode="ltGray">
            <a:xfrm>
              <a:off x="1618" y="3805012"/>
              <a:ext cx="914400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 bwMode="ltGray">
            <a:xfrm>
              <a:off x="1618" y="4307837"/>
              <a:ext cx="914400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 bwMode="ltGray">
            <a:xfrm>
              <a:off x="0" y="4811837"/>
              <a:ext cx="913978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 bwMode="ltGray">
            <a:xfrm>
              <a:off x="0" y="4561012"/>
              <a:ext cx="913816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 bwMode="ltGray">
            <a:xfrm>
              <a:off x="0" y="5315799"/>
              <a:ext cx="914561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 bwMode="ltGray">
            <a:xfrm>
              <a:off x="-5837" y="5064974"/>
              <a:ext cx="914400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 bwMode="ltGray">
            <a:xfrm>
              <a:off x="1618" y="5819799"/>
              <a:ext cx="914400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 bwMode="ltGray">
            <a:xfrm>
              <a:off x="0" y="5568974"/>
              <a:ext cx="914400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 bwMode="ltGray">
            <a:xfrm>
              <a:off x="0" y="6071837"/>
              <a:ext cx="913978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 bwMode="ltGray">
            <a:xfrm>
              <a:off x="0" y="6323837"/>
              <a:ext cx="913816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 bwMode="ltGray">
            <a:xfrm>
              <a:off x="-4219" y="6575837"/>
              <a:ext cx="914238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 hidden="1"/>
          <p:cNvGrpSpPr/>
          <p:nvPr/>
        </p:nvGrpSpPr>
        <p:grpSpPr bwMode="gray">
          <a:xfrm>
            <a:off x="-1334173" y="-533456"/>
            <a:ext cx="10723183" cy="6493000"/>
            <a:chOff x="-1334173" y="-533456"/>
            <a:chExt cx="10723183" cy="6493000"/>
          </a:xfrm>
        </p:grpSpPr>
        <p:grpSp>
          <p:nvGrpSpPr>
            <p:cNvPr id="85" name="Group 84" hidden="1"/>
            <p:cNvGrpSpPr/>
            <p:nvPr/>
          </p:nvGrpSpPr>
          <p:grpSpPr bwMode="gray">
            <a:xfrm>
              <a:off x="-1334173" y="-533456"/>
              <a:ext cx="10723183" cy="6493000"/>
              <a:chOff x="-1334173" y="-533456"/>
              <a:chExt cx="10723183" cy="6493000"/>
            </a:xfrm>
          </p:grpSpPr>
          <p:grpSp>
            <p:nvGrpSpPr>
              <p:cNvPr id="90" name="Group 13" hidden="1"/>
              <p:cNvGrpSpPr/>
              <p:nvPr userDrawn="1"/>
            </p:nvGrpSpPr>
            <p:grpSpPr bwMode="gray">
              <a:xfrm>
                <a:off x="-1334173" y="1145470"/>
                <a:ext cx="1327930" cy="4814074"/>
                <a:chOff x="-1334173" y="1145470"/>
                <a:chExt cx="1327930" cy="4814074"/>
              </a:xfrm>
            </p:grpSpPr>
            <p:grpSp>
              <p:nvGrpSpPr>
                <p:cNvPr id="99" name="Group 7" hidden="1"/>
                <p:cNvGrpSpPr/>
                <p:nvPr userDrawn="1"/>
              </p:nvGrpSpPr>
              <p:grpSpPr bwMode="gray">
                <a:xfrm>
                  <a:off x="-1334173" y="4420483"/>
                  <a:ext cx="1327930" cy="276999"/>
                  <a:chOff x="-1334173" y="4420483"/>
                  <a:chExt cx="1327930" cy="276999"/>
                </a:xfrm>
              </p:grpSpPr>
              <p:cxnSp>
                <p:nvCxnSpPr>
                  <p:cNvPr id="125" name="Straight Connector 124" hidden="1"/>
                  <p:cNvCxnSpPr/>
                  <p:nvPr userDrawn="1"/>
                </p:nvCxnSpPr>
                <p:spPr bwMode="gray">
                  <a:xfrm>
                    <a:off x="-261843" y="4558982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6" name="TextBox 125" hidden="1"/>
                  <p:cNvSpPr txBox="1"/>
                  <p:nvPr userDrawn="1"/>
                </p:nvSpPr>
                <p:spPr bwMode="gray">
                  <a:xfrm>
                    <a:off x="-1334173" y="4420483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3.14</a:t>
                    </a:r>
                    <a:b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</a:br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X</a:t>
                    </a:r>
                    <a:r>
                      <a:rPr lang="en-AU" sz="900" b="1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 AXIS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05" name="Group 104" hidden="1"/>
                <p:cNvGrpSpPr/>
                <p:nvPr userDrawn="1"/>
              </p:nvGrpSpPr>
              <p:grpSpPr bwMode="gray">
                <a:xfrm>
                  <a:off x="-1334173" y="5682545"/>
                  <a:ext cx="1327930" cy="276999"/>
                  <a:chOff x="-1334173" y="5682545"/>
                  <a:chExt cx="1327930" cy="276999"/>
                </a:xfrm>
              </p:grpSpPr>
              <p:cxnSp>
                <p:nvCxnSpPr>
                  <p:cNvPr id="115" name="Straight Connector 114" hidden="1"/>
                  <p:cNvCxnSpPr/>
                  <p:nvPr userDrawn="1"/>
                </p:nvCxnSpPr>
                <p:spPr bwMode="gray">
                  <a:xfrm>
                    <a:off x="-261843" y="5821044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4" name="TextBox 123" hidden="1"/>
                  <p:cNvSpPr txBox="1"/>
                  <p:nvPr userDrawn="1"/>
                </p:nvSpPr>
                <p:spPr bwMode="gray">
                  <a:xfrm>
                    <a:off x="-1334173" y="5682545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6.65</a:t>
                    </a:r>
                    <a:b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</a:br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BASE MARGIN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06" name="Group 5" hidden="1"/>
                <p:cNvGrpSpPr/>
                <p:nvPr userDrawn="1"/>
              </p:nvGrpSpPr>
              <p:grpSpPr bwMode="gray">
                <a:xfrm>
                  <a:off x="-1334173" y="1145470"/>
                  <a:ext cx="1327930" cy="276999"/>
                  <a:chOff x="-1334173" y="1145470"/>
                  <a:chExt cx="1327930" cy="276999"/>
                </a:xfrm>
              </p:grpSpPr>
              <p:cxnSp>
                <p:nvCxnSpPr>
                  <p:cNvPr id="113" name="Straight Connector 112" hidden="1"/>
                  <p:cNvCxnSpPr/>
                  <p:nvPr userDrawn="1"/>
                </p:nvCxnSpPr>
                <p:spPr bwMode="gray">
                  <a:xfrm>
                    <a:off x="-261843" y="1283969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4" name="TextBox 113" hidden="1"/>
                  <p:cNvSpPr txBox="1"/>
                  <p:nvPr userDrawn="1"/>
                </p:nvSpPr>
                <p:spPr bwMode="gray">
                  <a:xfrm>
                    <a:off x="-1334173" y="1145470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5.95</a:t>
                    </a:r>
                  </a:p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TOP</a:t>
                    </a:r>
                    <a:r>
                      <a:rPr lang="en-AU" sz="900" b="1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 MARGIN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07" name="Group 8" hidden="1"/>
                <p:cNvGrpSpPr/>
                <p:nvPr userDrawn="1"/>
              </p:nvGrpSpPr>
              <p:grpSpPr bwMode="gray">
                <a:xfrm>
                  <a:off x="-1334173" y="1659820"/>
                  <a:ext cx="1327930" cy="276999"/>
                  <a:chOff x="-1334173" y="1659820"/>
                  <a:chExt cx="1327930" cy="276999"/>
                </a:xfrm>
              </p:grpSpPr>
              <p:cxnSp>
                <p:nvCxnSpPr>
                  <p:cNvPr id="108" name="Straight Connector 107" hidden="1"/>
                  <p:cNvCxnSpPr/>
                  <p:nvPr userDrawn="1"/>
                </p:nvCxnSpPr>
                <p:spPr bwMode="gray">
                  <a:xfrm>
                    <a:off x="-261843" y="1798319"/>
                    <a:ext cx="255600" cy="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9" name="TextBox 108" hidden="1"/>
                  <p:cNvSpPr txBox="1"/>
                  <p:nvPr userDrawn="1"/>
                </p:nvSpPr>
                <p:spPr bwMode="gray">
                  <a:xfrm>
                    <a:off x="-1334173" y="1659820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/>
                  <a:p>
                    <a:pPr algn="ctr"/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4.52</a:t>
                    </a:r>
                    <a:b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</a:br>
                    <a:r>
                      <a:rPr lang="en-AU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rPr>
                      <a:t>CHART TOP</a:t>
                    </a:r>
                    <a:endParaRPr lang="en-AU" sz="9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91" name="Group 6" hidden="1"/>
              <p:cNvGrpSpPr/>
              <p:nvPr userDrawn="1"/>
            </p:nvGrpSpPr>
            <p:grpSpPr bwMode="gray">
              <a:xfrm>
                <a:off x="-253905" y="-533456"/>
                <a:ext cx="9642915" cy="533456"/>
                <a:chOff x="-253905" y="-533456"/>
                <a:chExt cx="9642915" cy="533456"/>
              </a:xfrm>
            </p:grpSpPr>
            <p:grpSp>
              <p:nvGrpSpPr>
                <p:cNvPr id="93" name="Group 92" hidden="1"/>
                <p:cNvGrpSpPr/>
                <p:nvPr userDrawn="1"/>
              </p:nvGrpSpPr>
              <p:grpSpPr bwMode="gray">
                <a:xfrm>
                  <a:off x="-253905" y="-533456"/>
                  <a:ext cx="1072330" cy="533456"/>
                  <a:chOff x="-250415" y="-533456"/>
                  <a:chExt cx="1072330" cy="533456"/>
                </a:xfrm>
              </p:grpSpPr>
              <p:cxnSp>
                <p:nvCxnSpPr>
                  <p:cNvPr id="97" name="Straight Connector 96" hidden="1"/>
                  <p:cNvCxnSpPr/>
                  <p:nvPr userDrawn="1"/>
                </p:nvCxnSpPr>
                <p:spPr bwMode="gray">
                  <a:xfrm>
                    <a:off x="285750" y="-252000"/>
                    <a:ext cx="0" cy="25200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8" name="TextBox 97" hidden="1"/>
                  <p:cNvSpPr txBox="1"/>
                  <p:nvPr userDrawn="1"/>
                </p:nvSpPr>
                <p:spPr bwMode="gray">
                  <a:xfrm>
                    <a:off x="-250415" y="-533456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>
                    <a:defPPr>
                      <a:defRPr lang="en-AU"/>
                    </a:defPPr>
                    <a:lvl1pPr algn="ctr">
                      <a:defRPr sz="9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defRPr>
                    </a:lvl1pPr>
                  </a:lstStyle>
                  <a:p>
                    <a:pPr lvl="0"/>
                    <a:r>
                      <a:rPr lang="en-AU" dirty="0" smtClean="0"/>
                      <a:t>11.90</a:t>
                    </a:r>
                    <a:br>
                      <a:rPr lang="en-AU" dirty="0" smtClean="0"/>
                    </a:br>
                    <a:r>
                      <a:rPr lang="en-AU" dirty="0" smtClean="0"/>
                      <a:t>LEFT MARGIN</a:t>
                    </a:r>
                    <a:endParaRPr lang="en-AU" dirty="0"/>
                  </a:p>
                </p:txBody>
              </p:sp>
            </p:grpSp>
            <p:grpSp>
              <p:nvGrpSpPr>
                <p:cNvPr id="94" name="Group 2" hidden="1"/>
                <p:cNvGrpSpPr/>
                <p:nvPr userDrawn="1"/>
              </p:nvGrpSpPr>
              <p:grpSpPr bwMode="gray">
                <a:xfrm>
                  <a:off x="8316680" y="-533456"/>
                  <a:ext cx="1072330" cy="528999"/>
                  <a:chOff x="7804969" y="-533456"/>
                  <a:chExt cx="1072330" cy="528999"/>
                </a:xfrm>
              </p:grpSpPr>
              <p:cxnSp>
                <p:nvCxnSpPr>
                  <p:cNvPr id="95" name="Straight Connector 94" hidden="1"/>
                  <p:cNvCxnSpPr/>
                  <p:nvPr userDrawn="1"/>
                </p:nvCxnSpPr>
                <p:spPr bwMode="gray">
                  <a:xfrm>
                    <a:off x="8341134" y="-256457"/>
                    <a:ext cx="0" cy="252000"/>
                  </a:xfrm>
                  <a:prstGeom prst="line">
                    <a:avLst/>
                  </a:prstGeom>
                  <a:ln w="127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6" name="TextBox 95" hidden="1"/>
                  <p:cNvSpPr txBox="1"/>
                  <p:nvPr userDrawn="1"/>
                </p:nvSpPr>
                <p:spPr bwMode="gray">
                  <a:xfrm>
                    <a:off x="7804969" y="-533456"/>
                    <a:ext cx="107233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spAutoFit/>
                  </a:bodyPr>
                  <a:lstStyle>
                    <a:defPPr>
                      <a:defRPr lang="en-AU"/>
                    </a:defPPr>
                    <a:lvl1pPr algn="ctr">
                      <a:defRPr sz="9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defRPr>
                    </a:lvl1pPr>
                  </a:lstStyle>
                  <a:p>
                    <a:pPr lvl="0"/>
                    <a:r>
                      <a:rPr lang="en-AU" dirty="0" smtClean="0"/>
                      <a:t>11.90</a:t>
                    </a:r>
                  </a:p>
                  <a:p>
                    <a:pPr lvl="0"/>
                    <a:r>
                      <a:rPr lang="en-AU" dirty="0" smtClean="0"/>
                      <a:t>RIGHT MARGIN</a:t>
                    </a:r>
                    <a:endParaRPr lang="en-AU" dirty="0"/>
                  </a:p>
                </p:txBody>
              </p:sp>
            </p:grpSp>
          </p:grpSp>
        </p:grpSp>
        <p:sp>
          <p:nvSpPr>
            <p:cNvPr id="92" name="TextBox 91" hidden="1"/>
            <p:cNvSpPr txBox="1"/>
            <p:nvPr userDrawn="1"/>
          </p:nvSpPr>
          <p:spPr bwMode="gray">
            <a:xfrm>
              <a:off x="438150" y="-508000"/>
              <a:ext cx="824865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algn="ctr"/>
              <a:r>
                <a:rPr lang="en-GB" sz="1600" b="0" dirty="0" smtClean="0">
                  <a:solidFill>
                    <a:srgbClr val="333333"/>
                  </a:solidFill>
                  <a:latin typeface="+mn-lt"/>
                </a:rPr>
                <a:t>DO NOT ALTER SLIDE MASTERS – THIS IS A TNS APPROVED</a:t>
              </a:r>
              <a:r>
                <a:rPr lang="en-GB" sz="1600" b="0" baseline="0" dirty="0" smtClean="0">
                  <a:solidFill>
                    <a:srgbClr val="333333"/>
                  </a:solidFill>
                  <a:latin typeface="+mn-lt"/>
                </a:rPr>
                <a:t> TEMPLATE</a:t>
              </a:r>
              <a:endParaRPr lang="en-GB" sz="1600" b="0" dirty="0" smtClean="0">
                <a:solidFill>
                  <a:srgbClr val="333333"/>
                </a:solidFill>
                <a:latin typeface="+mn-lt"/>
              </a:endParaRPr>
            </a:p>
          </p:txBody>
        </p:sp>
      </p:grpSp>
      <p:sp>
        <p:nvSpPr>
          <p:cNvPr id="5" name="TextBox 4"/>
          <p:cNvSpPr txBox="1"/>
          <p:nvPr userDrawn="1">
            <p:custDataLst>
              <p:tags r:id="rId3"/>
            </p:custDataLst>
          </p:nvPr>
        </p:nvSpPr>
        <p:spPr>
          <a:xfrm>
            <a:off x="1290880" y="6037200"/>
            <a:ext cx="3028726" cy="381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b-NO" sz="1250" b="0" i="0" u="none" strike="noStrike" spc="0" baseline="0" smtClean="0">
                <a:solidFill>
                  <a:srgbClr val="333333"/>
                </a:solidFill>
                <a:latin typeface="Verdana" panose="020B0604030504040204" pitchFamily="34" charset="0"/>
              </a:rPr>
              <a:t>Hvordan skaper man merkevaren?</a:t>
            </a:r>
            <a:endParaRPr lang="nb-NO" sz="1250" b="0" i="0" u="none" strike="noStrike" spc="0" baseline="0" dirty="0" err="1" smtClean="0">
              <a:solidFill>
                <a:srgbClr val="333333"/>
              </a:solidFill>
              <a:latin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 userDrawn="1">
            <p:custDataLst>
              <p:tags r:id="rId4"/>
            </p:custDataLst>
          </p:nvPr>
        </p:nvSpPr>
        <p:spPr>
          <a:xfrm>
            <a:off x="1290880" y="6324879"/>
            <a:ext cx="2540000" cy="531000"/>
          </a:xfrm>
          <a:prstGeom prst="rect">
            <a:avLst/>
          </a:prstGeom>
          <a:noFill/>
        </p:spPr>
        <p:txBody>
          <a:bodyPr vert="horz" wrap="square" lIns="0" tIns="0" rIns="0" bIns="279400" rtlCol="0" anchor="b">
            <a:noAutofit/>
          </a:bodyPr>
          <a:lstStyle/>
          <a:p>
            <a:pPr algn="l">
              <a:lnSpc>
                <a:spcPct val="0"/>
              </a:lnSpc>
              <a:spcBef>
                <a:spcPct val="0"/>
              </a:spcBef>
              <a:spcAft>
                <a:spcPct val="0"/>
              </a:spcAft>
            </a:pPr>
            <a:r>
              <a:rPr lang="nb-NO" sz="750" b="0" i="0" u="none" strike="noStrike" spc="0" baseline="0" smtClean="0">
                <a:solidFill>
                  <a:srgbClr val="333333"/>
                </a:solidFill>
                <a:latin typeface="Verdana" panose="020B0604030504040204" pitchFamily="34" charset="0"/>
              </a:rPr>
              <a:t>© TNS </a:t>
            </a:r>
            <a:endParaRPr lang="nb-NO" sz="750" b="0" i="0" u="none" strike="noStrike" spc="0" baseline="0" dirty="0" err="1" smtClean="0">
              <a:solidFill>
                <a:srgbClr val="333333"/>
              </a:solidFill>
              <a:latin typeface="Verdana" panose="020B0604030504040204" pitchFamily="34" charset="0"/>
            </a:endParaRPr>
          </a:p>
        </p:txBody>
      </p:sp>
      <p:sp>
        <p:nvSpPr>
          <p:cNvPr id="69" name="TextBox 68"/>
          <p:cNvSpPr txBox="1"/>
          <p:nvPr userDrawn="1">
            <p:custDataLst>
              <p:tags r:id="rId5"/>
            </p:custDataLst>
          </p:nvPr>
        </p:nvSpPr>
        <p:spPr>
          <a:xfrm>
            <a:off x="4686150" y="6320790"/>
            <a:ext cx="1905000" cy="281305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nb-NO" sz="750" b="0" i="0" u="none" strike="noStrike" spc="0" baseline="0" dirty="0" err="1" smtClean="0">
              <a:solidFill>
                <a:srgbClr val="333333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52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b="0" kern="1200">
          <a:solidFill>
            <a:srgbClr val="333333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b="1" kern="1200">
          <a:solidFill>
            <a:srgbClr val="333333"/>
          </a:solidFill>
          <a:latin typeface="+mn-lt"/>
          <a:ea typeface="+mn-ea"/>
          <a:cs typeface="+mn-cs"/>
        </a:defRPr>
      </a:lvl2pPr>
      <a:lvl3pPr marL="252413" indent="-252413" algn="l" defTabSz="914400" rtl="0" eaLnBrk="1" latinLnBrk="0" hangingPunct="1">
        <a:spcBef>
          <a:spcPct val="20000"/>
        </a:spcBef>
        <a:buFont typeface="Wingdings" pitchFamily="2" charset="2"/>
        <a:buChar char=""/>
        <a:defRPr sz="1600" kern="1200">
          <a:solidFill>
            <a:srgbClr val="333333"/>
          </a:solidFill>
          <a:latin typeface="+mn-lt"/>
          <a:ea typeface="+mn-ea"/>
          <a:cs typeface="+mn-cs"/>
        </a:defRPr>
      </a:lvl3pPr>
      <a:lvl4pPr marL="508000" indent="-255588" algn="l" defTabSz="914400" rtl="0" eaLnBrk="1" latinLnBrk="0" hangingPunct="1">
        <a:spcBef>
          <a:spcPct val="20000"/>
        </a:spcBef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4pPr>
      <a:lvl5pPr marL="760413" indent="-252413" algn="l" defTabSz="914400" rtl="0" eaLnBrk="1" latinLnBrk="0" hangingPunct="1">
        <a:spcBef>
          <a:spcPct val="20000"/>
        </a:spcBef>
        <a:buFont typeface="Wingdings" pitchFamily="2" charset="2"/>
        <a:buChar char="n"/>
        <a:defRPr sz="16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8150" y="-508000"/>
            <a:ext cx="824865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GB" sz="1600" b="0" dirty="0" smtClean="0">
                <a:solidFill>
                  <a:srgbClr val="333333"/>
                </a:solidFill>
                <a:latin typeface="Verdana"/>
              </a:rPr>
              <a:t>DO NOT ALTER SLIDE MASTERS – THIS IS A TNS APPROVED TEMPLATE</a:t>
            </a:r>
          </a:p>
        </p:txBody>
      </p:sp>
      <p:sp>
        <p:nvSpPr>
          <p:cNvPr id="5" name="TextBox 4"/>
          <p:cNvSpPr txBox="1"/>
          <p:nvPr userDrawn="1">
            <p:custDataLst>
              <p:tags r:id="rId3"/>
            </p:custDataLst>
          </p:nvPr>
        </p:nvSpPr>
        <p:spPr>
          <a:xfrm>
            <a:off x="1290880" y="6037200"/>
            <a:ext cx="3028726" cy="381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b-NO" sz="1250" b="0" i="0" u="none" strike="noStrike" spc="0" baseline="0" smtClean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Hvordan skaper man merkevaren?</a:t>
            </a:r>
            <a:endParaRPr lang="nb-NO" sz="1250" b="0" i="0" u="none" strike="noStrike" spc="0" baseline="0" dirty="0" err="1" smtClean="0">
              <a:solidFill>
                <a:srgbClr val="33333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 userDrawn="1">
            <p:custDataLst>
              <p:tags r:id="rId4"/>
            </p:custDataLst>
          </p:nvPr>
        </p:nvSpPr>
        <p:spPr>
          <a:xfrm>
            <a:off x="1290880" y="6324879"/>
            <a:ext cx="2540000" cy="531000"/>
          </a:xfrm>
          <a:prstGeom prst="rect">
            <a:avLst/>
          </a:prstGeom>
          <a:noFill/>
        </p:spPr>
        <p:txBody>
          <a:bodyPr vert="horz" wrap="square" lIns="0" tIns="0" rIns="0" bIns="279400" rtlCol="0" anchor="b">
            <a:noAutofit/>
          </a:bodyPr>
          <a:lstStyle/>
          <a:p>
            <a:pPr algn="l">
              <a:lnSpc>
                <a:spcPct val="0"/>
              </a:lnSpc>
              <a:spcBef>
                <a:spcPct val="0"/>
              </a:spcBef>
              <a:spcAft>
                <a:spcPct val="0"/>
              </a:spcAft>
            </a:pPr>
            <a:r>
              <a:rPr lang="nb-NO" sz="750" b="0" i="0" u="none" strike="noStrike" spc="0" baseline="0" smtClean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© TNS </a:t>
            </a:r>
            <a:endParaRPr lang="nb-NO" sz="750" b="0" i="0" u="none" strike="noStrike" spc="0" baseline="0" dirty="0" err="1" smtClean="0">
              <a:solidFill>
                <a:srgbClr val="33333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 userDrawn="1">
            <p:custDataLst>
              <p:tags r:id="rId5"/>
            </p:custDataLst>
          </p:nvPr>
        </p:nvSpPr>
        <p:spPr>
          <a:xfrm>
            <a:off x="4686150" y="6320790"/>
            <a:ext cx="1905000" cy="281305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nb-NO" sz="750" b="0" i="0" u="none" strike="noStrike" spc="0" baseline="0" dirty="0" err="1" smtClean="0">
              <a:solidFill>
                <a:srgbClr val="33333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163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0.xml"/><Relationship Id="rId4" Type="http://schemas.openxmlformats.org/officeDocument/2006/relationships/tags" Target="../tags/tag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Hvordan skaper man merkevaren?</a:t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endParaRPr lang="en-GB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834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000" dirty="0" smtClean="0"/>
              <a:t>En lang rekke kontaktpunkter påvirker potensielt forbrukernes relasjon til merkevaren</a:t>
            </a:r>
            <a:endParaRPr lang="nb-NO" sz="2000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3780817" y="2471686"/>
            <a:ext cx="1572768" cy="1572768"/>
            <a:chOff x="1266825" y="1266825"/>
            <a:chExt cx="2560638" cy="2560638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1266825" y="1266825"/>
              <a:ext cx="2560638" cy="2560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000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1616075" y="1812925"/>
              <a:ext cx="1857375" cy="1552575"/>
            </a:xfrm>
            <a:custGeom>
              <a:avLst/>
              <a:gdLst>
                <a:gd name="T0" fmla="*/ 476 w 493"/>
                <a:gd name="T1" fmla="*/ 131 h 412"/>
                <a:gd name="T2" fmla="*/ 353 w 493"/>
                <a:gd name="T3" fmla="*/ 17 h 412"/>
                <a:gd name="T4" fmla="*/ 277 w 493"/>
                <a:gd name="T5" fmla="*/ 0 h 412"/>
                <a:gd name="T6" fmla="*/ 200 w 493"/>
                <a:gd name="T7" fmla="*/ 0 h 412"/>
                <a:gd name="T8" fmla="*/ 123 w 493"/>
                <a:gd name="T9" fmla="*/ 34 h 412"/>
                <a:gd name="T10" fmla="*/ 0 w 493"/>
                <a:gd name="T11" fmla="*/ 174 h 412"/>
                <a:gd name="T12" fmla="*/ 129 w 493"/>
                <a:gd name="T13" fmla="*/ 239 h 412"/>
                <a:gd name="T14" fmla="*/ 217 w 493"/>
                <a:gd name="T15" fmla="*/ 241 h 412"/>
                <a:gd name="T16" fmla="*/ 290 w 493"/>
                <a:gd name="T17" fmla="*/ 344 h 412"/>
                <a:gd name="T18" fmla="*/ 326 w 493"/>
                <a:gd name="T19" fmla="*/ 412 h 412"/>
                <a:gd name="T20" fmla="*/ 363 w 493"/>
                <a:gd name="T21" fmla="*/ 242 h 412"/>
                <a:gd name="T22" fmla="*/ 384 w 493"/>
                <a:gd name="T23" fmla="*/ 220 h 412"/>
                <a:gd name="T24" fmla="*/ 336 w 493"/>
                <a:gd name="T25" fmla="*/ 214 h 412"/>
                <a:gd name="T26" fmla="*/ 342 w 493"/>
                <a:gd name="T27" fmla="*/ 196 h 412"/>
                <a:gd name="T28" fmla="*/ 391 w 493"/>
                <a:gd name="T29" fmla="*/ 194 h 412"/>
                <a:gd name="T30" fmla="*/ 329 w 493"/>
                <a:gd name="T31" fmla="*/ 139 h 412"/>
                <a:gd name="T32" fmla="*/ 312 w 493"/>
                <a:gd name="T33" fmla="*/ 140 h 412"/>
                <a:gd name="T34" fmla="*/ 257 w 493"/>
                <a:gd name="T35" fmla="*/ 170 h 412"/>
                <a:gd name="T36" fmla="*/ 283 w 493"/>
                <a:gd name="T37" fmla="*/ 218 h 412"/>
                <a:gd name="T38" fmla="*/ 265 w 493"/>
                <a:gd name="T39" fmla="*/ 225 h 412"/>
                <a:gd name="T40" fmla="*/ 207 w 493"/>
                <a:gd name="T41" fmla="*/ 182 h 412"/>
                <a:gd name="T42" fmla="*/ 192 w 493"/>
                <a:gd name="T43" fmla="*/ 169 h 412"/>
                <a:gd name="T44" fmla="*/ 240 w 493"/>
                <a:gd name="T45" fmla="*/ 160 h 412"/>
                <a:gd name="T46" fmla="*/ 247 w 493"/>
                <a:gd name="T47" fmla="*/ 99 h 412"/>
                <a:gd name="T48" fmla="*/ 180 w 493"/>
                <a:gd name="T49" fmla="*/ 112 h 412"/>
                <a:gd name="T50" fmla="*/ 99 w 493"/>
                <a:gd name="T51" fmla="*/ 183 h 412"/>
                <a:gd name="T52" fmla="*/ 96 w 493"/>
                <a:gd name="T53" fmla="*/ 182 h 412"/>
                <a:gd name="T54" fmla="*/ 52 w 493"/>
                <a:gd name="T55" fmla="*/ 196 h 412"/>
                <a:gd name="T56" fmla="*/ 89 w 493"/>
                <a:gd name="T57" fmla="*/ 164 h 412"/>
                <a:gd name="T58" fmla="*/ 101 w 493"/>
                <a:gd name="T59" fmla="*/ 165 h 412"/>
                <a:gd name="T60" fmla="*/ 108 w 493"/>
                <a:gd name="T61" fmla="*/ 166 h 412"/>
                <a:gd name="T62" fmla="*/ 92 w 493"/>
                <a:gd name="T63" fmla="*/ 135 h 412"/>
                <a:gd name="T64" fmla="*/ 93 w 493"/>
                <a:gd name="T65" fmla="*/ 116 h 412"/>
                <a:gd name="T66" fmla="*/ 135 w 493"/>
                <a:gd name="T67" fmla="*/ 159 h 412"/>
                <a:gd name="T68" fmla="*/ 163 w 493"/>
                <a:gd name="T69" fmla="*/ 104 h 412"/>
                <a:gd name="T70" fmla="*/ 157 w 493"/>
                <a:gd name="T71" fmla="*/ 76 h 412"/>
                <a:gd name="T72" fmla="*/ 241 w 493"/>
                <a:gd name="T73" fmla="*/ 81 h 412"/>
                <a:gd name="T74" fmla="*/ 257 w 493"/>
                <a:gd name="T75" fmla="*/ 68 h 412"/>
                <a:gd name="T76" fmla="*/ 325 w 493"/>
                <a:gd name="T77" fmla="*/ 75 h 412"/>
                <a:gd name="T78" fmla="*/ 343 w 493"/>
                <a:gd name="T79" fmla="*/ 81 h 412"/>
                <a:gd name="T80" fmla="*/ 318 w 493"/>
                <a:gd name="T81" fmla="*/ 123 h 412"/>
                <a:gd name="T82" fmla="*/ 323 w 493"/>
                <a:gd name="T83" fmla="*/ 122 h 412"/>
                <a:gd name="T84" fmla="*/ 336 w 493"/>
                <a:gd name="T85" fmla="*/ 121 h 412"/>
                <a:gd name="T86" fmla="*/ 420 w 493"/>
                <a:gd name="T87" fmla="*/ 150 h 412"/>
                <a:gd name="T88" fmla="*/ 436 w 493"/>
                <a:gd name="T89" fmla="*/ 159 h 412"/>
                <a:gd name="T90" fmla="*/ 406 w 493"/>
                <a:gd name="T91" fmla="*/ 174 h 412"/>
                <a:gd name="T92" fmla="*/ 405 w 493"/>
                <a:gd name="T93" fmla="*/ 215 h 412"/>
                <a:gd name="T94" fmla="*/ 405 w 493"/>
                <a:gd name="T95" fmla="*/ 216 h 412"/>
                <a:gd name="T96" fmla="*/ 398 w 493"/>
                <a:gd name="T97" fmla="*/ 269 h 412"/>
                <a:gd name="T98" fmla="*/ 399 w 493"/>
                <a:gd name="T99" fmla="*/ 288 h 412"/>
                <a:gd name="T100" fmla="*/ 363 w 493"/>
                <a:gd name="T101" fmla="*/ 262 h 412"/>
                <a:gd name="T102" fmla="*/ 343 w 493"/>
                <a:gd name="T103" fmla="*/ 412 h 412"/>
                <a:gd name="T104" fmla="*/ 427 w 493"/>
                <a:gd name="T105" fmla="*/ 324 h 412"/>
                <a:gd name="T106" fmla="*/ 468 w 493"/>
                <a:gd name="T107" fmla="*/ 263 h 412"/>
                <a:gd name="T108" fmla="*/ 472 w 493"/>
                <a:gd name="T109" fmla="*/ 156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93" h="412">
                  <a:moveTo>
                    <a:pt x="472" y="156"/>
                  </a:moveTo>
                  <a:cubicBezTo>
                    <a:pt x="475" y="149"/>
                    <a:pt x="476" y="140"/>
                    <a:pt x="476" y="131"/>
                  </a:cubicBezTo>
                  <a:cubicBezTo>
                    <a:pt x="476" y="97"/>
                    <a:pt x="452" y="68"/>
                    <a:pt x="420" y="61"/>
                  </a:cubicBezTo>
                  <a:cubicBezTo>
                    <a:pt x="409" y="35"/>
                    <a:pt x="383" y="17"/>
                    <a:pt x="353" y="17"/>
                  </a:cubicBezTo>
                  <a:cubicBezTo>
                    <a:pt x="344" y="17"/>
                    <a:pt x="336" y="18"/>
                    <a:pt x="328" y="21"/>
                  </a:cubicBezTo>
                  <a:cubicBezTo>
                    <a:pt x="315" y="8"/>
                    <a:pt x="297" y="0"/>
                    <a:pt x="277" y="0"/>
                  </a:cubicBezTo>
                  <a:cubicBezTo>
                    <a:pt x="263" y="0"/>
                    <a:pt x="249" y="4"/>
                    <a:pt x="238" y="10"/>
                  </a:cubicBezTo>
                  <a:cubicBezTo>
                    <a:pt x="227" y="4"/>
                    <a:pt x="214" y="0"/>
                    <a:pt x="200" y="0"/>
                  </a:cubicBezTo>
                  <a:cubicBezTo>
                    <a:pt x="174" y="0"/>
                    <a:pt x="150" y="14"/>
                    <a:pt x="138" y="35"/>
                  </a:cubicBezTo>
                  <a:cubicBezTo>
                    <a:pt x="133" y="34"/>
                    <a:pt x="128" y="34"/>
                    <a:pt x="123" y="34"/>
                  </a:cubicBezTo>
                  <a:cubicBezTo>
                    <a:pt x="86" y="34"/>
                    <a:pt x="55" y="62"/>
                    <a:pt x="52" y="99"/>
                  </a:cubicBezTo>
                  <a:cubicBezTo>
                    <a:pt x="21" y="110"/>
                    <a:pt x="0" y="140"/>
                    <a:pt x="0" y="174"/>
                  </a:cubicBezTo>
                  <a:cubicBezTo>
                    <a:pt x="0" y="218"/>
                    <a:pt x="36" y="255"/>
                    <a:pt x="81" y="255"/>
                  </a:cubicBezTo>
                  <a:cubicBezTo>
                    <a:pt x="99" y="255"/>
                    <a:pt x="116" y="249"/>
                    <a:pt x="129" y="239"/>
                  </a:cubicBezTo>
                  <a:cubicBezTo>
                    <a:pt x="142" y="249"/>
                    <a:pt x="157" y="255"/>
                    <a:pt x="175" y="255"/>
                  </a:cubicBezTo>
                  <a:cubicBezTo>
                    <a:pt x="191" y="255"/>
                    <a:pt x="205" y="249"/>
                    <a:pt x="217" y="241"/>
                  </a:cubicBezTo>
                  <a:cubicBezTo>
                    <a:pt x="223" y="249"/>
                    <a:pt x="231" y="256"/>
                    <a:pt x="240" y="262"/>
                  </a:cubicBezTo>
                  <a:cubicBezTo>
                    <a:pt x="268" y="280"/>
                    <a:pt x="287" y="310"/>
                    <a:pt x="290" y="344"/>
                  </a:cubicBezTo>
                  <a:cubicBezTo>
                    <a:pt x="290" y="412"/>
                    <a:pt x="290" y="412"/>
                    <a:pt x="290" y="412"/>
                  </a:cubicBezTo>
                  <a:cubicBezTo>
                    <a:pt x="326" y="412"/>
                    <a:pt x="326" y="412"/>
                    <a:pt x="326" y="412"/>
                  </a:cubicBezTo>
                  <a:cubicBezTo>
                    <a:pt x="326" y="305"/>
                    <a:pt x="326" y="305"/>
                    <a:pt x="326" y="305"/>
                  </a:cubicBezTo>
                  <a:cubicBezTo>
                    <a:pt x="326" y="279"/>
                    <a:pt x="340" y="254"/>
                    <a:pt x="363" y="242"/>
                  </a:cubicBezTo>
                  <a:cubicBezTo>
                    <a:pt x="363" y="242"/>
                    <a:pt x="363" y="242"/>
                    <a:pt x="363" y="242"/>
                  </a:cubicBezTo>
                  <a:cubicBezTo>
                    <a:pt x="372" y="236"/>
                    <a:pt x="379" y="229"/>
                    <a:pt x="384" y="220"/>
                  </a:cubicBezTo>
                  <a:cubicBezTo>
                    <a:pt x="373" y="213"/>
                    <a:pt x="358" y="210"/>
                    <a:pt x="345" y="213"/>
                  </a:cubicBezTo>
                  <a:cubicBezTo>
                    <a:pt x="336" y="214"/>
                    <a:pt x="336" y="214"/>
                    <a:pt x="336" y="214"/>
                  </a:cubicBezTo>
                  <a:cubicBezTo>
                    <a:pt x="333" y="197"/>
                    <a:pt x="333" y="197"/>
                    <a:pt x="333" y="197"/>
                  </a:cubicBezTo>
                  <a:cubicBezTo>
                    <a:pt x="342" y="196"/>
                    <a:pt x="342" y="196"/>
                    <a:pt x="342" y="196"/>
                  </a:cubicBezTo>
                  <a:cubicBezTo>
                    <a:pt x="358" y="193"/>
                    <a:pt x="376" y="196"/>
                    <a:pt x="390" y="204"/>
                  </a:cubicBezTo>
                  <a:cubicBezTo>
                    <a:pt x="391" y="201"/>
                    <a:pt x="391" y="197"/>
                    <a:pt x="391" y="194"/>
                  </a:cubicBezTo>
                  <a:cubicBezTo>
                    <a:pt x="391" y="163"/>
                    <a:pt x="366" y="138"/>
                    <a:pt x="336" y="138"/>
                  </a:cubicBezTo>
                  <a:cubicBezTo>
                    <a:pt x="334" y="138"/>
                    <a:pt x="331" y="138"/>
                    <a:pt x="329" y="139"/>
                  </a:cubicBezTo>
                  <a:cubicBezTo>
                    <a:pt x="326" y="139"/>
                    <a:pt x="326" y="139"/>
                    <a:pt x="326" y="139"/>
                  </a:cubicBezTo>
                  <a:cubicBezTo>
                    <a:pt x="321" y="140"/>
                    <a:pt x="317" y="140"/>
                    <a:pt x="312" y="140"/>
                  </a:cubicBezTo>
                  <a:cubicBezTo>
                    <a:pt x="298" y="140"/>
                    <a:pt x="285" y="137"/>
                    <a:pt x="274" y="130"/>
                  </a:cubicBezTo>
                  <a:cubicBezTo>
                    <a:pt x="263" y="140"/>
                    <a:pt x="257" y="155"/>
                    <a:pt x="257" y="170"/>
                  </a:cubicBezTo>
                  <a:cubicBezTo>
                    <a:pt x="257" y="187"/>
                    <a:pt x="264" y="202"/>
                    <a:pt x="276" y="212"/>
                  </a:cubicBezTo>
                  <a:cubicBezTo>
                    <a:pt x="283" y="218"/>
                    <a:pt x="283" y="218"/>
                    <a:pt x="283" y="218"/>
                  </a:cubicBezTo>
                  <a:cubicBezTo>
                    <a:pt x="272" y="231"/>
                    <a:pt x="272" y="231"/>
                    <a:pt x="272" y="231"/>
                  </a:cubicBezTo>
                  <a:cubicBezTo>
                    <a:pt x="265" y="225"/>
                    <a:pt x="265" y="225"/>
                    <a:pt x="265" y="225"/>
                  </a:cubicBezTo>
                  <a:cubicBezTo>
                    <a:pt x="251" y="213"/>
                    <a:pt x="242" y="196"/>
                    <a:pt x="240" y="178"/>
                  </a:cubicBezTo>
                  <a:cubicBezTo>
                    <a:pt x="229" y="175"/>
                    <a:pt x="217" y="177"/>
                    <a:pt x="207" y="182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192" y="169"/>
                    <a:pt x="192" y="169"/>
                    <a:pt x="192" y="169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12" y="160"/>
                    <a:pt x="227" y="158"/>
                    <a:pt x="240" y="160"/>
                  </a:cubicBezTo>
                  <a:cubicBezTo>
                    <a:pt x="242" y="145"/>
                    <a:pt x="250" y="130"/>
                    <a:pt x="261" y="119"/>
                  </a:cubicBezTo>
                  <a:cubicBezTo>
                    <a:pt x="255" y="113"/>
                    <a:pt x="250" y="107"/>
                    <a:pt x="247" y="99"/>
                  </a:cubicBezTo>
                  <a:cubicBezTo>
                    <a:pt x="234" y="109"/>
                    <a:pt x="218" y="115"/>
                    <a:pt x="201" y="115"/>
                  </a:cubicBezTo>
                  <a:cubicBezTo>
                    <a:pt x="194" y="115"/>
                    <a:pt x="187" y="114"/>
                    <a:pt x="180" y="112"/>
                  </a:cubicBezTo>
                  <a:cubicBezTo>
                    <a:pt x="180" y="151"/>
                    <a:pt x="147" y="183"/>
                    <a:pt x="108" y="183"/>
                  </a:cubicBezTo>
                  <a:cubicBezTo>
                    <a:pt x="105" y="183"/>
                    <a:pt x="102" y="183"/>
                    <a:pt x="99" y="183"/>
                  </a:cubicBezTo>
                  <a:cubicBezTo>
                    <a:pt x="97" y="182"/>
                    <a:pt x="97" y="182"/>
                    <a:pt x="97" y="182"/>
                  </a:cubicBezTo>
                  <a:cubicBezTo>
                    <a:pt x="96" y="182"/>
                    <a:pt x="96" y="182"/>
                    <a:pt x="96" y="182"/>
                  </a:cubicBezTo>
                  <a:cubicBezTo>
                    <a:pt x="94" y="181"/>
                    <a:pt x="91" y="181"/>
                    <a:pt x="89" y="181"/>
                  </a:cubicBezTo>
                  <a:cubicBezTo>
                    <a:pt x="75" y="181"/>
                    <a:pt x="62" y="186"/>
                    <a:pt x="52" y="196"/>
                  </a:cubicBezTo>
                  <a:cubicBezTo>
                    <a:pt x="40" y="183"/>
                    <a:pt x="40" y="183"/>
                    <a:pt x="40" y="183"/>
                  </a:cubicBezTo>
                  <a:cubicBezTo>
                    <a:pt x="53" y="171"/>
                    <a:pt x="71" y="164"/>
                    <a:pt x="89" y="164"/>
                  </a:cubicBezTo>
                  <a:cubicBezTo>
                    <a:pt x="92" y="164"/>
                    <a:pt x="96" y="164"/>
                    <a:pt x="99" y="165"/>
                  </a:cubicBezTo>
                  <a:cubicBezTo>
                    <a:pt x="101" y="165"/>
                    <a:pt x="101" y="165"/>
                    <a:pt x="101" y="165"/>
                  </a:cubicBezTo>
                  <a:cubicBezTo>
                    <a:pt x="102" y="166"/>
                    <a:pt x="102" y="166"/>
                    <a:pt x="102" y="166"/>
                  </a:cubicBezTo>
                  <a:cubicBezTo>
                    <a:pt x="104" y="166"/>
                    <a:pt x="106" y="166"/>
                    <a:pt x="108" y="166"/>
                  </a:cubicBezTo>
                  <a:cubicBezTo>
                    <a:pt x="111" y="166"/>
                    <a:pt x="115" y="166"/>
                    <a:pt x="119" y="165"/>
                  </a:cubicBezTo>
                  <a:cubicBezTo>
                    <a:pt x="114" y="152"/>
                    <a:pt x="105" y="141"/>
                    <a:pt x="92" y="135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100" y="120"/>
                    <a:pt x="100" y="120"/>
                    <a:pt x="100" y="120"/>
                  </a:cubicBezTo>
                  <a:cubicBezTo>
                    <a:pt x="116" y="128"/>
                    <a:pt x="128" y="142"/>
                    <a:pt x="135" y="159"/>
                  </a:cubicBezTo>
                  <a:cubicBezTo>
                    <a:pt x="152" y="150"/>
                    <a:pt x="163" y="132"/>
                    <a:pt x="163" y="111"/>
                  </a:cubicBezTo>
                  <a:cubicBezTo>
                    <a:pt x="163" y="108"/>
                    <a:pt x="163" y="106"/>
                    <a:pt x="163" y="104"/>
                  </a:cubicBezTo>
                  <a:cubicBezTo>
                    <a:pt x="155" y="99"/>
                    <a:pt x="149" y="93"/>
                    <a:pt x="143" y="8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68" y="90"/>
                    <a:pt x="184" y="98"/>
                    <a:pt x="201" y="98"/>
                  </a:cubicBezTo>
                  <a:cubicBezTo>
                    <a:pt x="216" y="98"/>
                    <a:pt x="230" y="92"/>
                    <a:pt x="241" y="81"/>
                  </a:cubicBezTo>
                  <a:cubicBezTo>
                    <a:pt x="240" y="77"/>
                    <a:pt x="240" y="73"/>
                    <a:pt x="240" y="68"/>
                  </a:cubicBezTo>
                  <a:cubicBezTo>
                    <a:pt x="257" y="68"/>
                    <a:pt x="257" y="68"/>
                    <a:pt x="257" y="68"/>
                  </a:cubicBezTo>
                  <a:cubicBezTo>
                    <a:pt x="257" y="95"/>
                    <a:pt x="276" y="118"/>
                    <a:pt x="301" y="122"/>
                  </a:cubicBezTo>
                  <a:cubicBezTo>
                    <a:pt x="303" y="104"/>
                    <a:pt x="311" y="87"/>
                    <a:pt x="325" y="75"/>
                  </a:cubicBezTo>
                  <a:cubicBezTo>
                    <a:pt x="331" y="69"/>
                    <a:pt x="331" y="69"/>
                    <a:pt x="331" y="69"/>
                  </a:cubicBezTo>
                  <a:cubicBezTo>
                    <a:pt x="343" y="81"/>
                    <a:pt x="343" y="81"/>
                    <a:pt x="343" y="81"/>
                  </a:cubicBezTo>
                  <a:cubicBezTo>
                    <a:pt x="336" y="87"/>
                    <a:pt x="336" y="87"/>
                    <a:pt x="336" y="87"/>
                  </a:cubicBezTo>
                  <a:cubicBezTo>
                    <a:pt x="326" y="96"/>
                    <a:pt x="320" y="109"/>
                    <a:pt x="318" y="123"/>
                  </a:cubicBezTo>
                  <a:cubicBezTo>
                    <a:pt x="320" y="123"/>
                    <a:pt x="321" y="123"/>
                    <a:pt x="323" y="122"/>
                  </a:cubicBezTo>
                  <a:cubicBezTo>
                    <a:pt x="323" y="122"/>
                    <a:pt x="323" y="122"/>
                    <a:pt x="323" y="122"/>
                  </a:cubicBezTo>
                  <a:cubicBezTo>
                    <a:pt x="326" y="122"/>
                    <a:pt x="326" y="122"/>
                    <a:pt x="326" y="122"/>
                  </a:cubicBezTo>
                  <a:cubicBezTo>
                    <a:pt x="329" y="121"/>
                    <a:pt x="333" y="121"/>
                    <a:pt x="336" y="121"/>
                  </a:cubicBezTo>
                  <a:cubicBezTo>
                    <a:pt x="363" y="121"/>
                    <a:pt x="387" y="136"/>
                    <a:pt x="399" y="158"/>
                  </a:cubicBezTo>
                  <a:cubicBezTo>
                    <a:pt x="406" y="157"/>
                    <a:pt x="413" y="154"/>
                    <a:pt x="420" y="150"/>
                  </a:cubicBezTo>
                  <a:cubicBezTo>
                    <a:pt x="427" y="145"/>
                    <a:pt x="427" y="145"/>
                    <a:pt x="427" y="145"/>
                  </a:cubicBezTo>
                  <a:cubicBezTo>
                    <a:pt x="436" y="159"/>
                    <a:pt x="436" y="159"/>
                    <a:pt x="436" y="159"/>
                  </a:cubicBezTo>
                  <a:cubicBezTo>
                    <a:pt x="429" y="164"/>
                    <a:pt x="429" y="164"/>
                    <a:pt x="429" y="164"/>
                  </a:cubicBezTo>
                  <a:cubicBezTo>
                    <a:pt x="422" y="169"/>
                    <a:pt x="414" y="172"/>
                    <a:pt x="406" y="174"/>
                  </a:cubicBezTo>
                  <a:cubicBezTo>
                    <a:pt x="407" y="180"/>
                    <a:pt x="408" y="187"/>
                    <a:pt x="408" y="194"/>
                  </a:cubicBezTo>
                  <a:cubicBezTo>
                    <a:pt x="408" y="201"/>
                    <a:pt x="407" y="208"/>
                    <a:pt x="405" y="215"/>
                  </a:cubicBezTo>
                  <a:cubicBezTo>
                    <a:pt x="405" y="215"/>
                    <a:pt x="405" y="215"/>
                    <a:pt x="405" y="215"/>
                  </a:cubicBezTo>
                  <a:cubicBezTo>
                    <a:pt x="405" y="216"/>
                    <a:pt x="405" y="216"/>
                    <a:pt x="405" y="216"/>
                  </a:cubicBezTo>
                  <a:cubicBezTo>
                    <a:pt x="400" y="231"/>
                    <a:pt x="390" y="244"/>
                    <a:pt x="377" y="253"/>
                  </a:cubicBezTo>
                  <a:cubicBezTo>
                    <a:pt x="383" y="260"/>
                    <a:pt x="390" y="265"/>
                    <a:pt x="398" y="269"/>
                  </a:cubicBezTo>
                  <a:cubicBezTo>
                    <a:pt x="405" y="272"/>
                    <a:pt x="405" y="272"/>
                    <a:pt x="405" y="272"/>
                  </a:cubicBezTo>
                  <a:cubicBezTo>
                    <a:pt x="399" y="288"/>
                    <a:pt x="399" y="288"/>
                    <a:pt x="399" y="288"/>
                  </a:cubicBezTo>
                  <a:cubicBezTo>
                    <a:pt x="391" y="284"/>
                    <a:pt x="391" y="284"/>
                    <a:pt x="391" y="284"/>
                  </a:cubicBezTo>
                  <a:cubicBezTo>
                    <a:pt x="380" y="279"/>
                    <a:pt x="370" y="272"/>
                    <a:pt x="363" y="262"/>
                  </a:cubicBezTo>
                  <a:cubicBezTo>
                    <a:pt x="350" y="273"/>
                    <a:pt x="343" y="288"/>
                    <a:pt x="343" y="305"/>
                  </a:cubicBezTo>
                  <a:cubicBezTo>
                    <a:pt x="343" y="412"/>
                    <a:pt x="343" y="412"/>
                    <a:pt x="343" y="412"/>
                  </a:cubicBezTo>
                  <a:cubicBezTo>
                    <a:pt x="363" y="412"/>
                    <a:pt x="363" y="412"/>
                    <a:pt x="363" y="412"/>
                  </a:cubicBezTo>
                  <a:cubicBezTo>
                    <a:pt x="367" y="373"/>
                    <a:pt x="392" y="340"/>
                    <a:pt x="427" y="324"/>
                  </a:cubicBezTo>
                  <a:cubicBezTo>
                    <a:pt x="427" y="324"/>
                    <a:pt x="427" y="324"/>
                    <a:pt x="427" y="324"/>
                  </a:cubicBezTo>
                  <a:cubicBezTo>
                    <a:pt x="450" y="313"/>
                    <a:pt x="466" y="290"/>
                    <a:pt x="468" y="263"/>
                  </a:cubicBezTo>
                  <a:cubicBezTo>
                    <a:pt x="483" y="250"/>
                    <a:pt x="493" y="230"/>
                    <a:pt x="493" y="208"/>
                  </a:cubicBezTo>
                  <a:cubicBezTo>
                    <a:pt x="493" y="188"/>
                    <a:pt x="485" y="170"/>
                    <a:pt x="472" y="156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000"/>
            </a:p>
          </p:txBody>
        </p:sp>
      </p:grpSp>
      <p:sp>
        <p:nvSpPr>
          <p:cNvPr id="14" name="TextBox 13"/>
          <p:cNvSpPr txBox="1"/>
          <p:nvPr/>
        </p:nvSpPr>
        <p:spPr>
          <a:xfrm rot="16200000">
            <a:off x="3938024" y="1038663"/>
            <a:ext cx="1255486" cy="3054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nb-NO" sz="1000" b="0" dirty="0" smtClean="0">
                <a:solidFill>
                  <a:srgbClr val="333333"/>
                </a:solidFill>
                <a:latin typeface="+mn-lt"/>
              </a:rPr>
              <a:t>Reklame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97146" y="3109552"/>
            <a:ext cx="1879600" cy="3054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nb-NO" sz="1000" b="0" dirty="0" smtClean="0">
                <a:solidFill>
                  <a:srgbClr val="333333"/>
                </a:solidFill>
                <a:latin typeface="+mn-lt"/>
              </a:rPr>
              <a:t>Produkterfaringer</a:t>
            </a:r>
          </a:p>
        </p:txBody>
      </p:sp>
      <p:sp>
        <p:nvSpPr>
          <p:cNvPr id="16" name="TextBox 15"/>
          <p:cNvSpPr txBox="1"/>
          <p:nvPr/>
        </p:nvSpPr>
        <p:spPr>
          <a:xfrm rot="1805133">
            <a:off x="5517399" y="4017262"/>
            <a:ext cx="1255486" cy="3054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b-NO" sz="1000" b="0" dirty="0" smtClean="0">
                <a:solidFill>
                  <a:srgbClr val="333333"/>
                </a:solidFill>
                <a:latin typeface="+mn-lt"/>
              </a:rPr>
              <a:t>Salgskanaler</a:t>
            </a:r>
          </a:p>
        </p:txBody>
      </p:sp>
      <p:sp>
        <p:nvSpPr>
          <p:cNvPr id="18" name="TextBox 17"/>
          <p:cNvSpPr txBox="1"/>
          <p:nvPr/>
        </p:nvSpPr>
        <p:spPr>
          <a:xfrm rot="17947663">
            <a:off x="4967448" y="1315535"/>
            <a:ext cx="1255486" cy="3054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nb-NO" sz="1000" b="0" dirty="0" smtClean="0">
                <a:solidFill>
                  <a:srgbClr val="333333"/>
                </a:solidFill>
                <a:latin typeface="+mn-lt"/>
              </a:rPr>
              <a:t>Sponsorat</a:t>
            </a:r>
          </a:p>
        </p:txBody>
      </p:sp>
      <p:sp>
        <p:nvSpPr>
          <p:cNvPr id="19" name="TextBox 18"/>
          <p:cNvSpPr txBox="1"/>
          <p:nvPr/>
        </p:nvSpPr>
        <p:spPr>
          <a:xfrm rot="19743143">
            <a:off x="1714163" y="4255687"/>
            <a:ext cx="1719218" cy="3054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b-NO" sz="1000" b="0" dirty="0" smtClean="0">
                <a:solidFill>
                  <a:srgbClr val="333333"/>
                </a:solidFill>
                <a:latin typeface="+mn-lt"/>
              </a:rPr>
              <a:t>Mediedekning</a:t>
            </a:r>
          </a:p>
        </p:txBody>
      </p:sp>
      <p:sp>
        <p:nvSpPr>
          <p:cNvPr id="20" name="TextBox 19"/>
          <p:cNvSpPr txBox="1"/>
          <p:nvPr/>
        </p:nvSpPr>
        <p:spPr>
          <a:xfrm rot="3682352">
            <a:off x="2606136" y="1121430"/>
            <a:ext cx="1719218" cy="3054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b-NO" sz="1000" b="0" dirty="0" smtClean="0">
                <a:solidFill>
                  <a:srgbClr val="333333"/>
                </a:solidFill>
                <a:latin typeface="+mn-lt"/>
              </a:rPr>
              <a:t>Word </a:t>
            </a:r>
            <a:r>
              <a:rPr lang="nb-NO" sz="1000" b="0" dirty="0" err="1" smtClean="0">
                <a:solidFill>
                  <a:srgbClr val="333333"/>
                </a:solidFill>
                <a:latin typeface="+mn-lt"/>
              </a:rPr>
              <a:t>of</a:t>
            </a:r>
            <a:r>
              <a:rPr lang="nb-NO" sz="1000" b="0" dirty="0" smtClean="0">
                <a:solidFill>
                  <a:srgbClr val="333333"/>
                </a:solidFill>
                <a:latin typeface="+mn-lt"/>
              </a:rPr>
              <a:t> </a:t>
            </a:r>
            <a:r>
              <a:rPr lang="nb-NO" sz="1000" b="0" dirty="0" err="1" smtClean="0">
                <a:solidFill>
                  <a:srgbClr val="333333"/>
                </a:solidFill>
                <a:latin typeface="+mn-lt"/>
              </a:rPr>
              <a:t>mouth</a:t>
            </a:r>
            <a:endParaRPr lang="nb-NO" sz="1000" b="0" dirty="0" smtClean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12909" y="3073927"/>
            <a:ext cx="1719218" cy="3054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b-NO" sz="1000" b="0" dirty="0" smtClean="0">
                <a:solidFill>
                  <a:srgbClr val="333333"/>
                </a:solidFill>
                <a:latin typeface="+mn-lt"/>
              </a:rPr>
              <a:t>Forbrukertester</a:t>
            </a:r>
          </a:p>
        </p:txBody>
      </p:sp>
      <p:sp>
        <p:nvSpPr>
          <p:cNvPr id="22" name="TextBox 21"/>
          <p:cNvSpPr txBox="1"/>
          <p:nvPr/>
        </p:nvSpPr>
        <p:spPr>
          <a:xfrm rot="1821608">
            <a:off x="1747638" y="1931468"/>
            <a:ext cx="1719218" cy="3054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b-NO" sz="1000" b="0" dirty="0" err="1" smtClean="0">
                <a:solidFill>
                  <a:srgbClr val="333333"/>
                </a:solidFill>
                <a:latin typeface="+mn-lt"/>
              </a:rPr>
              <a:t>SoMe</a:t>
            </a:r>
            <a:r>
              <a:rPr lang="nb-NO" sz="1000" b="0" dirty="0" smtClean="0">
                <a:solidFill>
                  <a:srgbClr val="333333"/>
                </a:solidFill>
                <a:latin typeface="+mn-lt"/>
              </a:rPr>
              <a:t> </a:t>
            </a:r>
            <a:r>
              <a:rPr lang="nb-NO" sz="1000" b="0" dirty="0" err="1" smtClean="0">
                <a:solidFill>
                  <a:srgbClr val="333333"/>
                </a:solidFill>
                <a:latin typeface="+mn-lt"/>
              </a:rPr>
              <a:t>buzz</a:t>
            </a:r>
            <a:endParaRPr lang="nb-NO" sz="1000" b="0" dirty="0" smtClean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 rot="3627755">
            <a:off x="4842618" y="5186878"/>
            <a:ext cx="1879600" cy="3054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nb-NO" sz="1000" b="0" dirty="0" smtClean="0">
                <a:solidFill>
                  <a:srgbClr val="333333"/>
                </a:solidFill>
                <a:latin typeface="+mn-lt"/>
              </a:rPr>
              <a:t>Kundeservice</a:t>
            </a:r>
          </a:p>
        </p:txBody>
      </p:sp>
      <p:sp>
        <p:nvSpPr>
          <p:cNvPr id="26" name="TextBox 25"/>
          <p:cNvSpPr txBox="1"/>
          <p:nvPr/>
        </p:nvSpPr>
        <p:spPr>
          <a:xfrm rot="5400000">
            <a:off x="3641679" y="5486207"/>
            <a:ext cx="1879600" cy="3054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nb-NO" sz="1000" b="0" dirty="0" smtClean="0">
                <a:solidFill>
                  <a:srgbClr val="333333"/>
                </a:solidFill>
                <a:latin typeface="+mn-lt"/>
              </a:rPr>
              <a:t>Hjemmeside</a:t>
            </a:r>
          </a:p>
        </p:txBody>
      </p:sp>
      <p:sp>
        <p:nvSpPr>
          <p:cNvPr id="27" name="TextBox 26"/>
          <p:cNvSpPr txBox="1"/>
          <p:nvPr/>
        </p:nvSpPr>
        <p:spPr>
          <a:xfrm rot="17959676">
            <a:off x="2432012" y="5165602"/>
            <a:ext cx="1879600" cy="3054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b-NO" sz="1000" b="0" dirty="0" smtClean="0">
                <a:solidFill>
                  <a:srgbClr val="333333"/>
                </a:solidFill>
                <a:latin typeface="+mn-lt"/>
              </a:rPr>
              <a:t>Blogger, nyhetsbrev</a:t>
            </a:r>
          </a:p>
        </p:txBody>
      </p:sp>
      <p:sp>
        <p:nvSpPr>
          <p:cNvPr id="28" name="TextBox 27"/>
          <p:cNvSpPr txBox="1"/>
          <p:nvPr/>
        </p:nvSpPr>
        <p:spPr>
          <a:xfrm rot="19652926">
            <a:off x="5706851" y="2047355"/>
            <a:ext cx="1255486" cy="3054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nb-NO" sz="1000" b="0" dirty="0" err="1" smtClean="0">
                <a:solidFill>
                  <a:srgbClr val="333333"/>
                </a:solidFill>
                <a:latin typeface="+mn-lt"/>
              </a:rPr>
              <a:t>Events</a:t>
            </a:r>
            <a:endParaRPr lang="nb-NO" sz="1000" b="0" dirty="0" smtClean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45" name="Down Arrow 44"/>
          <p:cNvSpPr/>
          <p:nvPr/>
        </p:nvSpPr>
        <p:spPr bwMode="ltGray">
          <a:xfrm>
            <a:off x="4428733" y="1893683"/>
            <a:ext cx="289780" cy="408361"/>
          </a:xfrm>
          <a:prstGeom prst="downArrow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46" name="Down Arrow 45"/>
          <p:cNvSpPr/>
          <p:nvPr/>
        </p:nvSpPr>
        <p:spPr bwMode="ltGray">
          <a:xfrm rot="1800000">
            <a:off x="5015832" y="2057764"/>
            <a:ext cx="289780" cy="408361"/>
          </a:xfrm>
          <a:prstGeom prst="downArrow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47" name="Down Arrow 46"/>
          <p:cNvSpPr/>
          <p:nvPr/>
        </p:nvSpPr>
        <p:spPr bwMode="ltGray">
          <a:xfrm rot="3600000">
            <a:off x="5443686" y="2467164"/>
            <a:ext cx="289780" cy="408361"/>
          </a:xfrm>
          <a:prstGeom prst="downArrow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48" name="Down Arrow 47"/>
          <p:cNvSpPr/>
          <p:nvPr/>
        </p:nvSpPr>
        <p:spPr bwMode="ltGray">
          <a:xfrm rot="5400000">
            <a:off x="5595755" y="3065092"/>
            <a:ext cx="289780" cy="408361"/>
          </a:xfrm>
          <a:prstGeom prst="downArrow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49" name="Down Arrow 48"/>
          <p:cNvSpPr/>
          <p:nvPr/>
        </p:nvSpPr>
        <p:spPr bwMode="ltGray">
          <a:xfrm rot="7200000">
            <a:off x="5435480" y="3637020"/>
            <a:ext cx="289780" cy="408361"/>
          </a:xfrm>
          <a:prstGeom prst="downArrow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50" name="Down Arrow 49"/>
          <p:cNvSpPr/>
          <p:nvPr/>
        </p:nvSpPr>
        <p:spPr bwMode="ltGray">
          <a:xfrm rot="9000000">
            <a:off x="5020130" y="4073935"/>
            <a:ext cx="289780" cy="408361"/>
          </a:xfrm>
          <a:prstGeom prst="downArrow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51" name="Down Arrow 50"/>
          <p:cNvSpPr/>
          <p:nvPr/>
        </p:nvSpPr>
        <p:spPr bwMode="ltGray">
          <a:xfrm rot="10800000">
            <a:off x="4426334" y="4208276"/>
            <a:ext cx="289780" cy="408361"/>
          </a:xfrm>
          <a:prstGeom prst="downArrow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52" name="Down Arrow 51"/>
          <p:cNvSpPr/>
          <p:nvPr/>
        </p:nvSpPr>
        <p:spPr bwMode="ltGray">
          <a:xfrm rot="12600000">
            <a:off x="3849863" y="4069291"/>
            <a:ext cx="289780" cy="408361"/>
          </a:xfrm>
          <a:prstGeom prst="downArrow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53" name="Down Arrow 52"/>
          <p:cNvSpPr/>
          <p:nvPr/>
        </p:nvSpPr>
        <p:spPr bwMode="ltGray">
          <a:xfrm rot="14400000">
            <a:off x="3409141" y="3636027"/>
            <a:ext cx="289780" cy="408361"/>
          </a:xfrm>
          <a:prstGeom prst="downArrow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54" name="Down Arrow 53"/>
          <p:cNvSpPr/>
          <p:nvPr/>
        </p:nvSpPr>
        <p:spPr bwMode="ltGray">
          <a:xfrm rot="16200000">
            <a:off x="3249576" y="3061816"/>
            <a:ext cx="289780" cy="408361"/>
          </a:xfrm>
          <a:prstGeom prst="downArrow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55" name="Down Arrow 54"/>
          <p:cNvSpPr/>
          <p:nvPr/>
        </p:nvSpPr>
        <p:spPr bwMode="ltGray">
          <a:xfrm rot="18000000">
            <a:off x="3409142" y="2473924"/>
            <a:ext cx="289780" cy="408361"/>
          </a:xfrm>
          <a:prstGeom prst="downArrow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56" name="Down Arrow 55"/>
          <p:cNvSpPr/>
          <p:nvPr/>
        </p:nvSpPr>
        <p:spPr bwMode="ltGray">
          <a:xfrm rot="19800000">
            <a:off x="3844685" y="2063889"/>
            <a:ext cx="289780" cy="408361"/>
          </a:xfrm>
          <a:prstGeom prst="downArrow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57" name="Rectangle 56"/>
          <p:cNvSpPr/>
          <p:nvPr/>
        </p:nvSpPr>
        <p:spPr bwMode="ltGray">
          <a:xfrm>
            <a:off x="7695741" y="1288999"/>
            <a:ext cx="180000" cy="1800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58" name="TextBox 57"/>
          <p:cNvSpPr txBox="1"/>
          <p:nvPr/>
        </p:nvSpPr>
        <p:spPr>
          <a:xfrm>
            <a:off x="7947991" y="1223854"/>
            <a:ext cx="821188" cy="3054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nb-NO" sz="1000" b="0" dirty="0" smtClean="0">
                <a:solidFill>
                  <a:srgbClr val="333333"/>
                </a:solidFill>
                <a:latin typeface="+mn-lt"/>
              </a:rPr>
              <a:t>Betalt</a:t>
            </a:r>
          </a:p>
        </p:txBody>
      </p:sp>
      <p:sp>
        <p:nvSpPr>
          <p:cNvPr id="59" name="Rectangle 58"/>
          <p:cNvSpPr/>
          <p:nvPr/>
        </p:nvSpPr>
        <p:spPr bwMode="ltGray">
          <a:xfrm>
            <a:off x="7686412" y="1625173"/>
            <a:ext cx="180000" cy="180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60" name="TextBox 59"/>
          <p:cNvSpPr txBox="1"/>
          <p:nvPr/>
        </p:nvSpPr>
        <p:spPr>
          <a:xfrm>
            <a:off x="7947991" y="1562427"/>
            <a:ext cx="821188" cy="3054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nb-NO" sz="1000" b="0" dirty="0" smtClean="0">
                <a:solidFill>
                  <a:srgbClr val="333333"/>
                </a:solidFill>
                <a:latin typeface="+mn-lt"/>
              </a:rPr>
              <a:t>Eid</a:t>
            </a:r>
          </a:p>
        </p:txBody>
      </p:sp>
      <p:sp>
        <p:nvSpPr>
          <p:cNvPr id="61" name="Rectangle 60"/>
          <p:cNvSpPr/>
          <p:nvPr/>
        </p:nvSpPr>
        <p:spPr bwMode="ltGray">
          <a:xfrm>
            <a:off x="7686412" y="1962285"/>
            <a:ext cx="180000" cy="180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62" name="TextBox 61"/>
          <p:cNvSpPr txBox="1"/>
          <p:nvPr/>
        </p:nvSpPr>
        <p:spPr>
          <a:xfrm>
            <a:off x="7949112" y="1893663"/>
            <a:ext cx="821188" cy="3054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nb-NO" sz="1000" b="0" dirty="0" smtClean="0">
                <a:solidFill>
                  <a:srgbClr val="333333"/>
                </a:solidFill>
                <a:latin typeface="+mn-lt"/>
              </a:rPr>
              <a:t>Fortjent</a:t>
            </a:r>
          </a:p>
        </p:txBody>
      </p:sp>
    </p:spTree>
    <p:extLst>
      <p:ext uri="{BB962C8B-B14F-4D97-AF65-F5344CB8AC3E}">
        <p14:creationId xmlns:p14="http://schemas.microsoft.com/office/powerpoint/2010/main" val="302920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3780817" y="2471686"/>
            <a:ext cx="1572768" cy="1572768"/>
            <a:chOff x="1266825" y="1266825"/>
            <a:chExt cx="2560638" cy="2560638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1266825" y="1266825"/>
              <a:ext cx="2560638" cy="2560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000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1616075" y="1812925"/>
              <a:ext cx="1857375" cy="1552575"/>
            </a:xfrm>
            <a:custGeom>
              <a:avLst/>
              <a:gdLst>
                <a:gd name="T0" fmla="*/ 476 w 493"/>
                <a:gd name="T1" fmla="*/ 131 h 412"/>
                <a:gd name="T2" fmla="*/ 353 w 493"/>
                <a:gd name="T3" fmla="*/ 17 h 412"/>
                <a:gd name="T4" fmla="*/ 277 w 493"/>
                <a:gd name="T5" fmla="*/ 0 h 412"/>
                <a:gd name="T6" fmla="*/ 200 w 493"/>
                <a:gd name="T7" fmla="*/ 0 h 412"/>
                <a:gd name="T8" fmla="*/ 123 w 493"/>
                <a:gd name="T9" fmla="*/ 34 h 412"/>
                <a:gd name="T10" fmla="*/ 0 w 493"/>
                <a:gd name="T11" fmla="*/ 174 h 412"/>
                <a:gd name="T12" fmla="*/ 129 w 493"/>
                <a:gd name="T13" fmla="*/ 239 h 412"/>
                <a:gd name="T14" fmla="*/ 217 w 493"/>
                <a:gd name="T15" fmla="*/ 241 h 412"/>
                <a:gd name="T16" fmla="*/ 290 w 493"/>
                <a:gd name="T17" fmla="*/ 344 h 412"/>
                <a:gd name="T18" fmla="*/ 326 w 493"/>
                <a:gd name="T19" fmla="*/ 412 h 412"/>
                <a:gd name="T20" fmla="*/ 363 w 493"/>
                <a:gd name="T21" fmla="*/ 242 h 412"/>
                <a:gd name="T22" fmla="*/ 384 w 493"/>
                <a:gd name="T23" fmla="*/ 220 h 412"/>
                <a:gd name="T24" fmla="*/ 336 w 493"/>
                <a:gd name="T25" fmla="*/ 214 h 412"/>
                <a:gd name="T26" fmla="*/ 342 w 493"/>
                <a:gd name="T27" fmla="*/ 196 h 412"/>
                <a:gd name="T28" fmla="*/ 391 w 493"/>
                <a:gd name="T29" fmla="*/ 194 h 412"/>
                <a:gd name="T30" fmla="*/ 329 w 493"/>
                <a:gd name="T31" fmla="*/ 139 h 412"/>
                <a:gd name="T32" fmla="*/ 312 w 493"/>
                <a:gd name="T33" fmla="*/ 140 h 412"/>
                <a:gd name="T34" fmla="*/ 257 w 493"/>
                <a:gd name="T35" fmla="*/ 170 h 412"/>
                <a:gd name="T36" fmla="*/ 283 w 493"/>
                <a:gd name="T37" fmla="*/ 218 h 412"/>
                <a:gd name="T38" fmla="*/ 265 w 493"/>
                <a:gd name="T39" fmla="*/ 225 h 412"/>
                <a:gd name="T40" fmla="*/ 207 w 493"/>
                <a:gd name="T41" fmla="*/ 182 h 412"/>
                <a:gd name="T42" fmla="*/ 192 w 493"/>
                <a:gd name="T43" fmla="*/ 169 h 412"/>
                <a:gd name="T44" fmla="*/ 240 w 493"/>
                <a:gd name="T45" fmla="*/ 160 h 412"/>
                <a:gd name="T46" fmla="*/ 247 w 493"/>
                <a:gd name="T47" fmla="*/ 99 h 412"/>
                <a:gd name="T48" fmla="*/ 180 w 493"/>
                <a:gd name="T49" fmla="*/ 112 h 412"/>
                <a:gd name="T50" fmla="*/ 99 w 493"/>
                <a:gd name="T51" fmla="*/ 183 h 412"/>
                <a:gd name="T52" fmla="*/ 96 w 493"/>
                <a:gd name="T53" fmla="*/ 182 h 412"/>
                <a:gd name="T54" fmla="*/ 52 w 493"/>
                <a:gd name="T55" fmla="*/ 196 h 412"/>
                <a:gd name="T56" fmla="*/ 89 w 493"/>
                <a:gd name="T57" fmla="*/ 164 h 412"/>
                <a:gd name="T58" fmla="*/ 101 w 493"/>
                <a:gd name="T59" fmla="*/ 165 h 412"/>
                <a:gd name="T60" fmla="*/ 108 w 493"/>
                <a:gd name="T61" fmla="*/ 166 h 412"/>
                <a:gd name="T62" fmla="*/ 92 w 493"/>
                <a:gd name="T63" fmla="*/ 135 h 412"/>
                <a:gd name="T64" fmla="*/ 93 w 493"/>
                <a:gd name="T65" fmla="*/ 116 h 412"/>
                <a:gd name="T66" fmla="*/ 135 w 493"/>
                <a:gd name="T67" fmla="*/ 159 h 412"/>
                <a:gd name="T68" fmla="*/ 163 w 493"/>
                <a:gd name="T69" fmla="*/ 104 h 412"/>
                <a:gd name="T70" fmla="*/ 157 w 493"/>
                <a:gd name="T71" fmla="*/ 76 h 412"/>
                <a:gd name="T72" fmla="*/ 241 w 493"/>
                <a:gd name="T73" fmla="*/ 81 h 412"/>
                <a:gd name="T74" fmla="*/ 257 w 493"/>
                <a:gd name="T75" fmla="*/ 68 h 412"/>
                <a:gd name="T76" fmla="*/ 325 w 493"/>
                <a:gd name="T77" fmla="*/ 75 h 412"/>
                <a:gd name="T78" fmla="*/ 343 w 493"/>
                <a:gd name="T79" fmla="*/ 81 h 412"/>
                <a:gd name="T80" fmla="*/ 318 w 493"/>
                <a:gd name="T81" fmla="*/ 123 h 412"/>
                <a:gd name="T82" fmla="*/ 323 w 493"/>
                <a:gd name="T83" fmla="*/ 122 h 412"/>
                <a:gd name="T84" fmla="*/ 336 w 493"/>
                <a:gd name="T85" fmla="*/ 121 h 412"/>
                <a:gd name="T86" fmla="*/ 420 w 493"/>
                <a:gd name="T87" fmla="*/ 150 h 412"/>
                <a:gd name="T88" fmla="*/ 436 w 493"/>
                <a:gd name="T89" fmla="*/ 159 h 412"/>
                <a:gd name="T90" fmla="*/ 406 w 493"/>
                <a:gd name="T91" fmla="*/ 174 h 412"/>
                <a:gd name="T92" fmla="*/ 405 w 493"/>
                <a:gd name="T93" fmla="*/ 215 h 412"/>
                <a:gd name="T94" fmla="*/ 405 w 493"/>
                <a:gd name="T95" fmla="*/ 216 h 412"/>
                <a:gd name="T96" fmla="*/ 398 w 493"/>
                <a:gd name="T97" fmla="*/ 269 h 412"/>
                <a:gd name="T98" fmla="*/ 399 w 493"/>
                <a:gd name="T99" fmla="*/ 288 h 412"/>
                <a:gd name="T100" fmla="*/ 363 w 493"/>
                <a:gd name="T101" fmla="*/ 262 h 412"/>
                <a:gd name="T102" fmla="*/ 343 w 493"/>
                <a:gd name="T103" fmla="*/ 412 h 412"/>
                <a:gd name="T104" fmla="*/ 427 w 493"/>
                <a:gd name="T105" fmla="*/ 324 h 412"/>
                <a:gd name="T106" fmla="*/ 468 w 493"/>
                <a:gd name="T107" fmla="*/ 263 h 412"/>
                <a:gd name="T108" fmla="*/ 472 w 493"/>
                <a:gd name="T109" fmla="*/ 156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93" h="412">
                  <a:moveTo>
                    <a:pt x="472" y="156"/>
                  </a:moveTo>
                  <a:cubicBezTo>
                    <a:pt x="475" y="149"/>
                    <a:pt x="476" y="140"/>
                    <a:pt x="476" y="131"/>
                  </a:cubicBezTo>
                  <a:cubicBezTo>
                    <a:pt x="476" y="97"/>
                    <a:pt x="452" y="68"/>
                    <a:pt x="420" y="61"/>
                  </a:cubicBezTo>
                  <a:cubicBezTo>
                    <a:pt x="409" y="35"/>
                    <a:pt x="383" y="17"/>
                    <a:pt x="353" y="17"/>
                  </a:cubicBezTo>
                  <a:cubicBezTo>
                    <a:pt x="344" y="17"/>
                    <a:pt x="336" y="18"/>
                    <a:pt x="328" y="21"/>
                  </a:cubicBezTo>
                  <a:cubicBezTo>
                    <a:pt x="315" y="8"/>
                    <a:pt x="297" y="0"/>
                    <a:pt x="277" y="0"/>
                  </a:cubicBezTo>
                  <a:cubicBezTo>
                    <a:pt x="263" y="0"/>
                    <a:pt x="249" y="4"/>
                    <a:pt x="238" y="10"/>
                  </a:cubicBezTo>
                  <a:cubicBezTo>
                    <a:pt x="227" y="4"/>
                    <a:pt x="214" y="0"/>
                    <a:pt x="200" y="0"/>
                  </a:cubicBezTo>
                  <a:cubicBezTo>
                    <a:pt x="174" y="0"/>
                    <a:pt x="150" y="14"/>
                    <a:pt x="138" y="35"/>
                  </a:cubicBezTo>
                  <a:cubicBezTo>
                    <a:pt x="133" y="34"/>
                    <a:pt x="128" y="34"/>
                    <a:pt x="123" y="34"/>
                  </a:cubicBezTo>
                  <a:cubicBezTo>
                    <a:pt x="86" y="34"/>
                    <a:pt x="55" y="62"/>
                    <a:pt x="52" y="99"/>
                  </a:cubicBezTo>
                  <a:cubicBezTo>
                    <a:pt x="21" y="110"/>
                    <a:pt x="0" y="140"/>
                    <a:pt x="0" y="174"/>
                  </a:cubicBezTo>
                  <a:cubicBezTo>
                    <a:pt x="0" y="218"/>
                    <a:pt x="36" y="255"/>
                    <a:pt x="81" y="255"/>
                  </a:cubicBezTo>
                  <a:cubicBezTo>
                    <a:pt x="99" y="255"/>
                    <a:pt x="116" y="249"/>
                    <a:pt x="129" y="239"/>
                  </a:cubicBezTo>
                  <a:cubicBezTo>
                    <a:pt x="142" y="249"/>
                    <a:pt x="157" y="255"/>
                    <a:pt x="175" y="255"/>
                  </a:cubicBezTo>
                  <a:cubicBezTo>
                    <a:pt x="191" y="255"/>
                    <a:pt x="205" y="249"/>
                    <a:pt x="217" y="241"/>
                  </a:cubicBezTo>
                  <a:cubicBezTo>
                    <a:pt x="223" y="249"/>
                    <a:pt x="231" y="256"/>
                    <a:pt x="240" y="262"/>
                  </a:cubicBezTo>
                  <a:cubicBezTo>
                    <a:pt x="268" y="280"/>
                    <a:pt x="287" y="310"/>
                    <a:pt x="290" y="344"/>
                  </a:cubicBezTo>
                  <a:cubicBezTo>
                    <a:pt x="290" y="412"/>
                    <a:pt x="290" y="412"/>
                    <a:pt x="290" y="412"/>
                  </a:cubicBezTo>
                  <a:cubicBezTo>
                    <a:pt x="326" y="412"/>
                    <a:pt x="326" y="412"/>
                    <a:pt x="326" y="412"/>
                  </a:cubicBezTo>
                  <a:cubicBezTo>
                    <a:pt x="326" y="305"/>
                    <a:pt x="326" y="305"/>
                    <a:pt x="326" y="305"/>
                  </a:cubicBezTo>
                  <a:cubicBezTo>
                    <a:pt x="326" y="279"/>
                    <a:pt x="340" y="254"/>
                    <a:pt x="363" y="242"/>
                  </a:cubicBezTo>
                  <a:cubicBezTo>
                    <a:pt x="363" y="242"/>
                    <a:pt x="363" y="242"/>
                    <a:pt x="363" y="242"/>
                  </a:cubicBezTo>
                  <a:cubicBezTo>
                    <a:pt x="372" y="236"/>
                    <a:pt x="379" y="229"/>
                    <a:pt x="384" y="220"/>
                  </a:cubicBezTo>
                  <a:cubicBezTo>
                    <a:pt x="373" y="213"/>
                    <a:pt x="358" y="210"/>
                    <a:pt x="345" y="213"/>
                  </a:cubicBezTo>
                  <a:cubicBezTo>
                    <a:pt x="336" y="214"/>
                    <a:pt x="336" y="214"/>
                    <a:pt x="336" y="214"/>
                  </a:cubicBezTo>
                  <a:cubicBezTo>
                    <a:pt x="333" y="197"/>
                    <a:pt x="333" y="197"/>
                    <a:pt x="333" y="197"/>
                  </a:cubicBezTo>
                  <a:cubicBezTo>
                    <a:pt x="342" y="196"/>
                    <a:pt x="342" y="196"/>
                    <a:pt x="342" y="196"/>
                  </a:cubicBezTo>
                  <a:cubicBezTo>
                    <a:pt x="358" y="193"/>
                    <a:pt x="376" y="196"/>
                    <a:pt x="390" y="204"/>
                  </a:cubicBezTo>
                  <a:cubicBezTo>
                    <a:pt x="391" y="201"/>
                    <a:pt x="391" y="197"/>
                    <a:pt x="391" y="194"/>
                  </a:cubicBezTo>
                  <a:cubicBezTo>
                    <a:pt x="391" y="163"/>
                    <a:pt x="366" y="138"/>
                    <a:pt x="336" y="138"/>
                  </a:cubicBezTo>
                  <a:cubicBezTo>
                    <a:pt x="334" y="138"/>
                    <a:pt x="331" y="138"/>
                    <a:pt x="329" y="139"/>
                  </a:cubicBezTo>
                  <a:cubicBezTo>
                    <a:pt x="326" y="139"/>
                    <a:pt x="326" y="139"/>
                    <a:pt x="326" y="139"/>
                  </a:cubicBezTo>
                  <a:cubicBezTo>
                    <a:pt x="321" y="140"/>
                    <a:pt x="317" y="140"/>
                    <a:pt x="312" y="140"/>
                  </a:cubicBezTo>
                  <a:cubicBezTo>
                    <a:pt x="298" y="140"/>
                    <a:pt x="285" y="137"/>
                    <a:pt x="274" y="130"/>
                  </a:cubicBezTo>
                  <a:cubicBezTo>
                    <a:pt x="263" y="140"/>
                    <a:pt x="257" y="155"/>
                    <a:pt x="257" y="170"/>
                  </a:cubicBezTo>
                  <a:cubicBezTo>
                    <a:pt x="257" y="187"/>
                    <a:pt x="264" y="202"/>
                    <a:pt x="276" y="212"/>
                  </a:cubicBezTo>
                  <a:cubicBezTo>
                    <a:pt x="283" y="218"/>
                    <a:pt x="283" y="218"/>
                    <a:pt x="283" y="218"/>
                  </a:cubicBezTo>
                  <a:cubicBezTo>
                    <a:pt x="272" y="231"/>
                    <a:pt x="272" y="231"/>
                    <a:pt x="272" y="231"/>
                  </a:cubicBezTo>
                  <a:cubicBezTo>
                    <a:pt x="265" y="225"/>
                    <a:pt x="265" y="225"/>
                    <a:pt x="265" y="225"/>
                  </a:cubicBezTo>
                  <a:cubicBezTo>
                    <a:pt x="251" y="213"/>
                    <a:pt x="242" y="196"/>
                    <a:pt x="240" y="178"/>
                  </a:cubicBezTo>
                  <a:cubicBezTo>
                    <a:pt x="229" y="175"/>
                    <a:pt x="217" y="177"/>
                    <a:pt x="207" y="182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192" y="169"/>
                    <a:pt x="192" y="169"/>
                    <a:pt x="192" y="169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12" y="160"/>
                    <a:pt x="227" y="158"/>
                    <a:pt x="240" y="160"/>
                  </a:cubicBezTo>
                  <a:cubicBezTo>
                    <a:pt x="242" y="145"/>
                    <a:pt x="250" y="130"/>
                    <a:pt x="261" y="119"/>
                  </a:cubicBezTo>
                  <a:cubicBezTo>
                    <a:pt x="255" y="113"/>
                    <a:pt x="250" y="107"/>
                    <a:pt x="247" y="99"/>
                  </a:cubicBezTo>
                  <a:cubicBezTo>
                    <a:pt x="234" y="109"/>
                    <a:pt x="218" y="115"/>
                    <a:pt x="201" y="115"/>
                  </a:cubicBezTo>
                  <a:cubicBezTo>
                    <a:pt x="194" y="115"/>
                    <a:pt x="187" y="114"/>
                    <a:pt x="180" y="112"/>
                  </a:cubicBezTo>
                  <a:cubicBezTo>
                    <a:pt x="180" y="151"/>
                    <a:pt x="147" y="183"/>
                    <a:pt x="108" y="183"/>
                  </a:cubicBezTo>
                  <a:cubicBezTo>
                    <a:pt x="105" y="183"/>
                    <a:pt x="102" y="183"/>
                    <a:pt x="99" y="183"/>
                  </a:cubicBezTo>
                  <a:cubicBezTo>
                    <a:pt x="97" y="182"/>
                    <a:pt x="97" y="182"/>
                    <a:pt x="97" y="182"/>
                  </a:cubicBezTo>
                  <a:cubicBezTo>
                    <a:pt x="96" y="182"/>
                    <a:pt x="96" y="182"/>
                    <a:pt x="96" y="182"/>
                  </a:cubicBezTo>
                  <a:cubicBezTo>
                    <a:pt x="94" y="181"/>
                    <a:pt x="91" y="181"/>
                    <a:pt x="89" y="181"/>
                  </a:cubicBezTo>
                  <a:cubicBezTo>
                    <a:pt x="75" y="181"/>
                    <a:pt x="62" y="186"/>
                    <a:pt x="52" y="196"/>
                  </a:cubicBezTo>
                  <a:cubicBezTo>
                    <a:pt x="40" y="183"/>
                    <a:pt x="40" y="183"/>
                    <a:pt x="40" y="183"/>
                  </a:cubicBezTo>
                  <a:cubicBezTo>
                    <a:pt x="53" y="171"/>
                    <a:pt x="71" y="164"/>
                    <a:pt x="89" y="164"/>
                  </a:cubicBezTo>
                  <a:cubicBezTo>
                    <a:pt x="92" y="164"/>
                    <a:pt x="96" y="164"/>
                    <a:pt x="99" y="165"/>
                  </a:cubicBezTo>
                  <a:cubicBezTo>
                    <a:pt x="101" y="165"/>
                    <a:pt x="101" y="165"/>
                    <a:pt x="101" y="165"/>
                  </a:cubicBezTo>
                  <a:cubicBezTo>
                    <a:pt x="102" y="166"/>
                    <a:pt x="102" y="166"/>
                    <a:pt x="102" y="166"/>
                  </a:cubicBezTo>
                  <a:cubicBezTo>
                    <a:pt x="104" y="166"/>
                    <a:pt x="106" y="166"/>
                    <a:pt x="108" y="166"/>
                  </a:cubicBezTo>
                  <a:cubicBezTo>
                    <a:pt x="111" y="166"/>
                    <a:pt x="115" y="166"/>
                    <a:pt x="119" y="165"/>
                  </a:cubicBezTo>
                  <a:cubicBezTo>
                    <a:pt x="114" y="152"/>
                    <a:pt x="105" y="141"/>
                    <a:pt x="92" y="135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100" y="120"/>
                    <a:pt x="100" y="120"/>
                    <a:pt x="100" y="120"/>
                  </a:cubicBezTo>
                  <a:cubicBezTo>
                    <a:pt x="116" y="128"/>
                    <a:pt x="128" y="142"/>
                    <a:pt x="135" y="159"/>
                  </a:cubicBezTo>
                  <a:cubicBezTo>
                    <a:pt x="152" y="150"/>
                    <a:pt x="163" y="132"/>
                    <a:pt x="163" y="111"/>
                  </a:cubicBezTo>
                  <a:cubicBezTo>
                    <a:pt x="163" y="108"/>
                    <a:pt x="163" y="106"/>
                    <a:pt x="163" y="104"/>
                  </a:cubicBezTo>
                  <a:cubicBezTo>
                    <a:pt x="155" y="99"/>
                    <a:pt x="149" y="93"/>
                    <a:pt x="143" y="8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68" y="90"/>
                    <a:pt x="184" y="98"/>
                    <a:pt x="201" y="98"/>
                  </a:cubicBezTo>
                  <a:cubicBezTo>
                    <a:pt x="216" y="98"/>
                    <a:pt x="230" y="92"/>
                    <a:pt x="241" y="81"/>
                  </a:cubicBezTo>
                  <a:cubicBezTo>
                    <a:pt x="240" y="77"/>
                    <a:pt x="240" y="73"/>
                    <a:pt x="240" y="68"/>
                  </a:cubicBezTo>
                  <a:cubicBezTo>
                    <a:pt x="257" y="68"/>
                    <a:pt x="257" y="68"/>
                    <a:pt x="257" y="68"/>
                  </a:cubicBezTo>
                  <a:cubicBezTo>
                    <a:pt x="257" y="95"/>
                    <a:pt x="276" y="118"/>
                    <a:pt x="301" y="122"/>
                  </a:cubicBezTo>
                  <a:cubicBezTo>
                    <a:pt x="303" y="104"/>
                    <a:pt x="311" y="87"/>
                    <a:pt x="325" y="75"/>
                  </a:cubicBezTo>
                  <a:cubicBezTo>
                    <a:pt x="331" y="69"/>
                    <a:pt x="331" y="69"/>
                    <a:pt x="331" y="69"/>
                  </a:cubicBezTo>
                  <a:cubicBezTo>
                    <a:pt x="343" y="81"/>
                    <a:pt x="343" y="81"/>
                    <a:pt x="343" y="81"/>
                  </a:cubicBezTo>
                  <a:cubicBezTo>
                    <a:pt x="336" y="87"/>
                    <a:pt x="336" y="87"/>
                    <a:pt x="336" y="87"/>
                  </a:cubicBezTo>
                  <a:cubicBezTo>
                    <a:pt x="326" y="96"/>
                    <a:pt x="320" y="109"/>
                    <a:pt x="318" y="123"/>
                  </a:cubicBezTo>
                  <a:cubicBezTo>
                    <a:pt x="320" y="123"/>
                    <a:pt x="321" y="123"/>
                    <a:pt x="323" y="122"/>
                  </a:cubicBezTo>
                  <a:cubicBezTo>
                    <a:pt x="323" y="122"/>
                    <a:pt x="323" y="122"/>
                    <a:pt x="323" y="122"/>
                  </a:cubicBezTo>
                  <a:cubicBezTo>
                    <a:pt x="326" y="122"/>
                    <a:pt x="326" y="122"/>
                    <a:pt x="326" y="122"/>
                  </a:cubicBezTo>
                  <a:cubicBezTo>
                    <a:pt x="329" y="121"/>
                    <a:pt x="333" y="121"/>
                    <a:pt x="336" y="121"/>
                  </a:cubicBezTo>
                  <a:cubicBezTo>
                    <a:pt x="363" y="121"/>
                    <a:pt x="387" y="136"/>
                    <a:pt x="399" y="158"/>
                  </a:cubicBezTo>
                  <a:cubicBezTo>
                    <a:pt x="406" y="157"/>
                    <a:pt x="413" y="154"/>
                    <a:pt x="420" y="150"/>
                  </a:cubicBezTo>
                  <a:cubicBezTo>
                    <a:pt x="427" y="145"/>
                    <a:pt x="427" y="145"/>
                    <a:pt x="427" y="145"/>
                  </a:cubicBezTo>
                  <a:cubicBezTo>
                    <a:pt x="436" y="159"/>
                    <a:pt x="436" y="159"/>
                    <a:pt x="436" y="159"/>
                  </a:cubicBezTo>
                  <a:cubicBezTo>
                    <a:pt x="429" y="164"/>
                    <a:pt x="429" y="164"/>
                    <a:pt x="429" y="164"/>
                  </a:cubicBezTo>
                  <a:cubicBezTo>
                    <a:pt x="422" y="169"/>
                    <a:pt x="414" y="172"/>
                    <a:pt x="406" y="174"/>
                  </a:cubicBezTo>
                  <a:cubicBezTo>
                    <a:pt x="407" y="180"/>
                    <a:pt x="408" y="187"/>
                    <a:pt x="408" y="194"/>
                  </a:cubicBezTo>
                  <a:cubicBezTo>
                    <a:pt x="408" y="201"/>
                    <a:pt x="407" y="208"/>
                    <a:pt x="405" y="215"/>
                  </a:cubicBezTo>
                  <a:cubicBezTo>
                    <a:pt x="405" y="215"/>
                    <a:pt x="405" y="215"/>
                    <a:pt x="405" y="215"/>
                  </a:cubicBezTo>
                  <a:cubicBezTo>
                    <a:pt x="405" y="216"/>
                    <a:pt x="405" y="216"/>
                    <a:pt x="405" y="216"/>
                  </a:cubicBezTo>
                  <a:cubicBezTo>
                    <a:pt x="400" y="231"/>
                    <a:pt x="390" y="244"/>
                    <a:pt x="377" y="253"/>
                  </a:cubicBezTo>
                  <a:cubicBezTo>
                    <a:pt x="383" y="260"/>
                    <a:pt x="390" y="265"/>
                    <a:pt x="398" y="269"/>
                  </a:cubicBezTo>
                  <a:cubicBezTo>
                    <a:pt x="405" y="272"/>
                    <a:pt x="405" y="272"/>
                    <a:pt x="405" y="272"/>
                  </a:cubicBezTo>
                  <a:cubicBezTo>
                    <a:pt x="399" y="288"/>
                    <a:pt x="399" y="288"/>
                    <a:pt x="399" y="288"/>
                  </a:cubicBezTo>
                  <a:cubicBezTo>
                    <a:pt x="391" y="284"/>
                    <a:pt x="391" y="284"/>
                    <a:pt x="391" y="284"/>
                  </a:cubicBezTo>
                  <a:cubicBezTo>
                    <a:pt x="380" y="279"/>
                    <a:pt x="370" y="272"/>
                    <a:pt x="363" y="262"/>
                  </a:cubicBezTo>
                  <a:cubicBezTo>
                    <a:pt x="350" y="273"/>
                    <a:pt x="343" y="288"/>
                    <a:pt x="343" y="305"/>
                  </a:cubicBezTo>
                  <a:cubicBezTo>
                    <a:pt x="343" y="412"/>
                    <a:pt x="343" y="412"/>
                    <a:pt x="343" y="412"/>
                  </a:cubicBezTo>
                  <a:cubicBezTo>
                    <a:pt x="363" y="412"/>
                    <a:pt x="363" y="412"/>
                    <a:pt x="363" y="412"/>
                  </a:cubicBezTo>
                  <a:cubicBezTo>
                    <a:pt x="367" y="373"/>
                    <a:pt x="392" y="340"/>
                    <a:pt x="427" y="324"/>
                  </a:cubicBezTo>
                  <a:cubicBezTo>
                    <a:pt x="427" y="324"/>
                    <a:pt x="427" y="324"/>
                    <a:pt x="427" y="324"/>
                  </a:cubicBezTo>
                  <a:cubicBezTo>
                    <a:pt x="450" y="313"/>
                    <a:pt x="466" y="290"/>
                    <a:pt x="468" y="263"/>
                  </a:cubicBezTo>
                  <a:cubicBezTo>
                    <a:pt x="483" y="250"/>
                    <a:pt x="493" y="230"/>
                    <a:pt x="493" y="208"/>
                  </a:cubicBezTo>
                  <a:cubicBezTo>
                    <a:pt x="493" y="188"/>
                    <a:pt x="485" y="170"/>
                    <a:pt x="472" y="156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000"/>
            </a:p>
          </p:txBody>
        </p:sp>
      </p:grpSp>
      <p:sp>
        <p:nvSpPr>
          <p:cNvPr id="45" name="Down Arrow 44"/>
          <p:cNvSpPr/>
          <p:nvPr/>
        </p:nvSpPr>
        <p:spPr bwMode="ltGray">
          <a:xfrm>
            <a:off x="4428733" y="1893683"/>
            <a:ext cx="289780" cy="408361"/>
          </a:xfrm>
          <a:prstGeom prst="downArrow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46" name="Down Arrow 45"/>
          <p:cNvSpPr/>
          <p:nvPr/>
        </p:nvSpPr>
        <p:spPr bwMode="ltGray">
          <a:xfrm rot="1800000">
            <a:off x="5015832" y="2057764"/>
            <a:ext cx="289780" cy="408361"/>
          </a:xfrm>
          <a:prstGeom prst="downArrow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47" name="Down Arrow 46"/>
          <p:cNvSpPr/>
          <p:nvPr/>
        </p:nvSpPr>
        <p:spPr bwMode="ltGray">
          <a:xfrm rot="3600000">
            <a:off x="5443686" y="2467164"/>
            <a:ext cx="289780" cy="408361"/>
          </a:xfrm>
          <a:prstGeom prst="downArrow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48" name="Down Arrow 47"/>
          <p:cNvSpPr/>
          <p:nvPr/>
        </p:nvSpPr>
        <p:spPr bwMode="ltGray">
          <a:xfrm rot="5400000">
            <a:off x="5595755" y="3065092"/>
            <a:ext cx="289780" cy="408361"/>
          </a:xfrm>
          <a:prstGeom prst="downArrow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49" name="Down Arrow 48"/>
          <p:cNvSpPr/>
          <p:nvPr/>
        </p:nvSpPr>
        <p:spPr bwMode="ltGray">
          <a:xfrm rot="7200000">
            <a:off x="5435480" y="3637020"/>
            <a:ext cx="289780" cy="408361"/>
          </a:xfrm>
          <a:prstGeom prst="downArrow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50" name="Down Arrow 49"/>
          <p:cNvSpPr/>
          <p:nvPr/>
        </p:nvSpPr>
        <p:spPr bwMode="ltGray">
          <a:xfrm rot="9000000">
            <a:off x="5020130" y="4073935"/>
            <a:ext cx="289780" cy="408361"/>
          </a:xfrm>
          <a:prstGeom prst="downArrow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51" name="Down Arrow 50"/>
          <p:cNvSpPr/>
          <p:nvPr/>
        </p:nvSpPr>
        <p:spPr bwMode="ltGray">
          <a:xfrm rot="10800000">
            <a:off x="4426334" y="4208276"/>
            <a:ext cx="289780" cy="408361"/>
          </a:xfrm>
          <a:prstGeom prst="downArrow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52" name="Down Arrow 51"/>
          <p:cNvSpPr/>
          <p:nvPr/>
        </p:nvSpPr>
        <p:spPr bwMode="ltGray">
          <a:xfrm rot="12600000">
            <a:off x="3849863" y="4069291"/>
            <a:ext cx="289780" cy="408361"/>
          </a:xfrm>
          <a:prstGeom prst="downArrow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53" name="Down Arrow 52"/>
          <p:cNvSpPr/>
          <p:nvPr/>
        </p:nvSpPr>
        <p:spPr bwMode="ltGray">
          <a:xfrm rot="14400000">
            <a:off x="3409141" y="3636027"/>
            <a:ext cx="289780" cy="408361"/>
          </a:xfrm>
          <a:prstGeom prst="downArrow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54" name="Down Arrow 53"/>
          <p:cNvSpPr/>
          <p:nvPr/>
        </p:nvSpPr>
        <p:spPr bwMode="ltGray">
          <a:xfrm rot="16200000">
            <a:off x="3249576" y="3061816"/>
            <a:ext cx="289780" cy="408361"/>
          </a:xfrm>
          <a:prstGeom prst="downArrow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55" name="Down Arrow 54"/>
          <p:cNvSpPr/>
          <p:nvPr/>
        </p:nvSpPr>
        <p:spPr bwMode="ltGray">
          <a:xfrm rot="18000000">
            <a:off x="3409142" y="2473924"/>
            <a:ext cx="289780" cy="408361"/>
          </a:xfrm>
          <a:prstGeom prst="downArrow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sp>
        <p:nvSpPr>
          <p:cNvPr id="56" name="Down Arrow 55"/>
          <p:cNvSpPr/>
          <p:nvPr/>
        </p:nvSpPr>
        <p:spPr bwMode="ltGray">
          <a:xfrm rot="19800000">
            <a:off x="3844685" y="2063889"/>
            <a:ext cx="289780" cy="408361"/>
          </a:xfrm>
          <a:prstGeom prst="downArrow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000" b="0" dirty="0" err="1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575" y="5162981"/>
            <a:ext cx="1181539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361" y="4826304"/>
            <a:ext cx="1181539" cy="7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13841"/>
          <a:stretch/>
        </p:blipFill>
        <p:spPr>
          <a:xfrm>
            <a:off x="1776963" y="3871054"/>
            <a:ext cx="1102838" cy="7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6464" y="4737339"/>
            <a:ext cx="1078566" cy="7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9524" y="2852476"/>
            <a:ext cx="1110967" cy="72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4890" y="3760712"/>
            <a:ext cx="1200000" cy="72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6208" r="13938"/>
          <a:stretch/>
        </p:blipFill>
        <p:spPr>
          <a:xfrm>
            <a:off x="5659345" y="1159668"/>
            <a:ext cx="1021080" cy="7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r="14651"/>
          <a:stretch/>
        </p:blipFill>
        <p:spPr>
          <a:xfrm>
            <a:off x="6314890" y="2012143"/>
            <a:ext cx="1149394" cy="7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5075" y="2923909"/>
            <a:ext cx="1095428" cy="72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/>
          <a:srcRect l="5294" t="12271" r="28364" b="26020"/>
          <a:stretch/>
        </p:blipFill>
        <p:spPr>
          <a:xfrm>
            <a:off x="3945208" y="492514"/>
            <a:ext cx="1270272" cy="72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30285" y="1133889"/>
            <a:ext cx="720000" cy="720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18828" y="2156384"/>
            <a:ext cx="431518" cy="4315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03090" y="2173808"/>
            <a:ext cx="337407" cy="33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3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Noen lærdommer</a:t>
            </a:r>
            <a:endParaRPr lang="nb-NO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12</a:t>
            </a:fld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2">
              <a:buSzPct val="100000"/>
              <a:buFont typeface="Wingdings" pitchFamily="2" charset="2"/>
              <a:buChar char=""/>
            </a:pPr>
            <a:r>
              <a:rPr lang="nb-NO" sz="1400" dirty="0" smtClean="0"/>
              <a:t>Ekstremt fragmentert</a:t>
            </a:r>
          </a:p>
          <a:p>
            <a:pPr lvl="2">
              <a:buSzPct val="100000"/>
              <a:buFont typeface="Wingdings" pitchFamily="2" charset="2"/>
              <a:buChar char=""/>
            </a:pPr>
            <a:endParaRPr lang="nb-NO" sz="1400" dirty="0"/>
          </a:p>
          <a:p>
            <a:pPr lvl="2">
              <a:buSzPct val="100000"/>
              <a:buFont typeface="Wingdings" pitchFamily="2" charset="2"/>
              <a:buChar char=""/>
            </a:pPr>
            <a:r>
              <a:rPr lang="nb-NO" sz="1400" dirty="0" smtClean="0"/>
              <a:t>Ikke de mest åpenbare kontaktpunktene som viser seg å ha størst effekt</a:t>
            </a:r>
          </a:p>
          <a:p>
            <a:pPr lvl="2">
              <a:buSzPct val="100000"/>
              <a:buFont typeface="Wingdings" pitchFamily="2" charset="2"/>
              <a:buChar char=""/>
            </a:pPr>
            <a:endParaRPr lang="nb-NO" sz="1400" dirty="0"/>
          </a:p>
          <a:p>
            <a:pPr lvl="2">
              <a:buSzPct val="100000"/>
              <a:buFont typeface="Wingdings" pitchFamily="2" charset="2"/>
              <a:buChar char=""/>
            </a:pPr>
            <a:r>
              <a:rPr lang="nb-NO" sz="1400" dirty="0" smtClean="0"/>
              <a:t>Ikke alle kontaktpunkt drar i samme retning</a:t>
            </a:r>
          </a:p>
          <a:p>
            <a:pPr lvl="2">
              <a:buSzPct val="100000"/>
              <a:buFont typeface="Wingdings" pitchFamily="2" charset="2"/>
              <a:buChar char=""/>
            </a:pPr>
            <a:endParaRPr lang="nb-NO" sz="1400" dirty="0"/>
          </a:p>
          <a:p>
            <a:pPr lvl="2">
              <a:buSzPct val="100000"/>
              <a:buFont typeface="Wingdings" pitchFamily="2" charset="2"/>
              <a:buChar char=""/>
            </a:pPr>
            <a:r>
              <a:rPr lang="nb-NO" sz="1400" dirty="0" smtClean="0"/>
              <a:t>Noen kontaktpunkt trigger salg, men svekker merkevaren</a:t>
            </a:r>
          </a:p>
          <a:p>
            <a:pPr lvl="2">
              <a:buSzPct val="100000"/>
              <a:buFont typeface="Wingdings" pitchFamily="2" charset="2"/>
              <a:buChar char=""/>
            </a:pPr>
            <a:endParaRPr lang="nb-NO" sz="1400" dirty="0"/>
          </a:p>
          <a:p>
            <a:pPr lvl="2">
              <a:buSzPct val="100000"/>
              <a:buFont typeface="Wingdings" pitchFamily="2" charset="2"/>
              <a:buChar char=""/>
            </a:pPr>
            <a:r>
              <a:rPr lang="nb-NO" sz="1400" dirty="0" smtClean="0"/>
              <a:t>Ulike kontaktpunkt «virker» annerledes i ulike kategorier og marked</a:t>
            </a:r>
          </a:p>
          <a:p>
            <a:pPr lvl="2">
              <a:buSzPct val="100000"/>
              <a:buFont typeface="Wingdings" pitchFamily="2" charset="2"/>
              <a:buChar char=""/>
            </a:pPr>
            <a:endParaRPr lang="nb-NO" sz="1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2">
              <a:buSzPct val="100000"/>
            </a:pPr>
            <a:r>
              <a:rPr lang="nb-NO" sz="1400" dirty="0" smtClean="0"/>
              <a:t>Behov for en helhetlig forståelse </a:t>
            </a:r>
            <a:r>
              <a:rPr lang="nb-NO" sz="1400" dirty="0"/>
              <a:t>av bidraget til ulike kontaktpunkt</a:t>
            </a:r>
          </a:p>
          <a:p>
            <a:pPr lvl="2">
              <a:buSzPct val="100000"/>
            </a:pPr>
            <a:endParaRPr lang="nb-NO" sz="1400" dirty="0"/>
          </a:p>
          <a:p>
            <a:pPr lvl="2">
              <a:buSzPct val="100000"/>
            </a:pPr>
            <a:r>
              <a:rPr lang="nb-NO" sz="1400" dirty="0"/>
              <a:t>Rom for å optimalisere</a:t>
            </a:r>
          </a:p>
          <a:p>
            <a:pPr lvl="2">
              <a:buSzPct val="100000"/>
            </a:pPr>
            <a:endParaRPr lang="nb-NO" sz="1400" dirty="0"/>
          </a:p>
          <a:p>
            <a:pPr lvl="2">
              <a:buSzPct val="100000"/>
            </a:pPr>
            <a:r>
              <a:rPr lang="nb-NO" sz="1400" dirty="0" smtClean="0"/>
              <a:t>Behov for å bli mer konsistent</a:t>
            </a:r>
          </a:p>
          <a:p>
            <a:pPr lvl="2">
              <a:buSzPct val="100000"/>
            </a:pPr>
            <a:endParaRPr lang="nb-NO" sz="1400" dirty="0"/>
          </a:p>
          <a:p>
            <a:pPr lvl="2">
              <a:buSzPct val="100000"/>
            </a:pPr>
            <a:r>
              <a:rPr lang="nb-NO" sz="1400" dirty="0" smtClean="0"/>
              <a:t>Behov for å bryte ned enkelte organisatoriske siloer</a:t>
            </a:r>
            <a:endParaRPr lang="nb-NO" sz="1400" dirty="0"/>
          </a:p>
          <a:p>
            <a:endParaRPr lang="nb-NO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 smtClean="0"/>
              <a:t>Innsikter</a:t>
            </a:r>
            <a:endParaRPr lang="nb-NO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 smtClean="0"/>
              <a:t>Implikasjoner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050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The </a:t>
            </a:r>
            <a:r>
              <a:rPr lang="nb-NO" dirty="0" err="1" smtClean="0"/>
              <a:t>return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strategy</a:t>
            </a:r>
            <a:r>
              <a:rPr lang="nb-NO" dirty="0" smtClean="0"/>
              <a:t>?</a:t>
            </a:r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13</a:t>
            </a:fld>
            <a:endParaRPr lang="en-AU" dirty="0"/>
          </a:p>
        </p:txBody>
      </p:sp>
      <p:sp>
        <p:nvSpPr>
          <p:cNvPr id="9" name="Rectangle 8"/>
          <p:cNvSpPr/>
          <p:nvPr>
            <p:custDataLst>
              <p:tags r:id="rId1"/>
            </p:custDataLst>
          </p:nvPr>
        </p:nvSpPr>
        <p:spPr bwMode="ltGray">
          <a:xfrm>
            <a:off x="2673002" y="1358271"/>
            <a:ext cx="1800000" cy="1800000"/>
          </a:xfrm>
          <a:prstGeom prst="rect">
            <a:avLst/>
          </a:prstGeom>
          <a:solidFill>
            <a:srgbClr val="7A228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500" tIns="63500" rIns="63500" bIns="635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nb-NO" sz="1200" b="0" dirty="0" smtClean="0">
                <a:solidFill>
                  <a:srgbClr val="FFFFFF"/>
                </a:solidFill>
                <a:latin typeface="Verdana" panose="020B0604030504040204" pitchFamily="34" charset="0"/>
              </a:rPr>
              <a:t>Bygge riktige assosiasjoner, bygge riktig posisjon</a:t>
            </a:r>
          </a:p>
        </p:txBody>
      </p:sp>
      <p:sp>
        <p:nvSpPr>
          <p:cNvPr id="10" name="Rectangle 9"/>
          <p:cNvSpPr/>
          <p:nvPr>
            <p:custDataLst>
              <p:tags r:id="rId2"/>
            </p:custDataLst>
          </p:nvPr>
        </p:nvSpPr>
        <p:spPr bwMode="ltGray">
          <a:xfrm>
            <a:off x="4473002" y="1358271"/>
            <a:ext cx="1800000" cy="1800000"/>
          </a:xfrm>
          <a:prstGeom prst="rect">
            <a:avLst/>
          </a:prstGeom>
          <a:solidFill>
            <a:srgbClr val="4C1D5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500" tIns="63500" rIns="63500" bIns="635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nb-NO" sz="1000" b="0" dirty="0" smtClean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3"/>
            </p:custDataLst>
          </p:nvPr>
        </p:nvSpPr>
        <p:spPr bwMode="ltGray">
          <a:xfrm>
            <a:off x="2673002" y="3158271"/>
            <a:ext cx="1800000" cy="1800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500" tIns="63500" rIns="63500" bIns="635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nb-NO" sz="1000" b="0" dirty="0" smtClean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>
            <p:custDataLst>
              <p:tags r:id="rId4"/>
            </p:custDataLst>
          </p:nvPr>
        </p:nvSpPr>
        <p:spPr bwMode="ltGray">
          <a:xfrm>
            <a:off x="4473002" y="3158271"/>
            <a:ext cx="1800000" cy="1800000"/>
          </a:xfrm>
          <a:prstGeom prst="rect">
            <a:avLst/>
          </a:prstGeom>
          <a:solidFill>
            <a:srgbClr val="4655A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500" tIns="63500" rIns="63500" bIns="635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nb-NO" sz="1200" b="0" dirty="0" smtClean="0">
                <a:solidFill>
                  <a:srgbClr val="FFFFFF"/>
                </a:solidFill>
                <a:latin typeface="Verdana" panose="020B0604030504040204" pitchFamily="34" charset="0"/>
              </a:rPr>
              <a:t>Være i rette kanaler, treffe de riktige målgruppene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673002" y="1358271"/>
            <a:ext cx="0" cy="3600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673002" y="4958271"/>
            <a:ext cx="360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423957" y="1358271"/>
            <a:ext cx="1112520" cy="3581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b-NO" sz="1600" b="0" dirty="0" smtClean="0">
                <a:solidFill>
                  <a:srgbClr val="333333"/>
                </a:solidFill>
                <a:latin typeface="+mn-lt"/>
              </a:rPr>
              <a:t>Strategisk behov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60482" y="5122551"/>
            <a:ext cx="1112520" cy="3581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b-NO" sz="1600" b="0" dirty="0" smtClean="0">
                <a:solidFill>
                  <a:srgbClr val="333333"/>
                </a:solidFill>
                <a:latin typeface="+mn-lt"/>
              </a:rPr>
              <a:t>Taktisk behov</a:t>
            </a:r>
          </a:p>
        </p:txBody>
      </p:sp>
      <p:sp>
        <p:nvSpPr>
          <p:cNvPr id="24" name="Freeform 23"/>
          <p:cNvSpPr/>
          <p:nvPr/>
        </p:nvSpPr>
        <p:spPr bwMode="ltGray">
          <a:xfrm>
            <a:off x="3588037" y="2269039"/>
            <a:ext cx="2118360" cy="1737362"/>
          </a:xfrm>
          <a:custGeom>
            <a:avLst/>
            <a:gdLst>
              <a:gd name="connsiteX0" fmla="*/ 0 w 2118360"/>
              <a:gd name="connsiteY0" fmla="*/ 0 h 1737362"/>
              <a:gd name="connsiteX1" fmla="*/ 1729740 w 2118360"/>
              <a:gd name="connsiteY1" fmla="*/ 1737360 h 1737362"/>
              <a:gd name="connsiteX2" fmla="*/ 2118360 w 2118360"/>
              <a:gd name="connsiteY2" fmla="*/ 15240 h 1737362"/>
              <a:gd name="connsiteX3" fmla="*/ 2118360 w 2118360"/>
              <a:gd name="connsiteY3" fmla="*/ 15240 h 173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8360" h="1737362">
                <a:moveTo>
                  <a:pt x="0" y="0"/>
                </a:moveTo>
                <a:cubicBezTo>
                  <a:pt x="688340" y="867410"/>
                  <a:pt x="1376680" y="1734820"/>
                  <a:pt x="1729740" y="1737360"/>
                </a:cubicBezTo>
                <a:cubicBezTo>
                  <a:pt x="2082800" y="1739900"/>
                  <a:pt x="2118360" y="15240"/>
                  <a:pt x="2118360" y="15240"/>
                </a:cubicBezTo>
                <a:lnTo>
                  <a:pt x="2118360" y="15240"/>
                </a:lnTo>
              </a:path>
            </a:pathLst>
          </a:custGeom>
          <a:noFill/>
          <a:ln w="38100">
            <a:solidFill>
              <a:srgbClr val="CCCCCC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Oval 24"/>
          <p:cNvSpPr/>
          <p:nvPr/>
        </p:nvSpPr>
        <p:spPr bwMode="ltGray">
          <a:xfrm>
            <a:off x="3473737" y="2131879"/>
            <a:ext cx="274320" cy="289560"/>
          </a:xfrm>
          <a:prstGeom prst="ellipse">
            <a:avLst/>
          </a:prstGeom>
          <a:solidFill>
            <a:srgbClr val="CCCCC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600" b="0" dirty="0" err="1" smtClean="0">
              <a:solidFill>
                <a:srgbClr val="FFFFFF"/>
              </a:solidFill>
            </a:endParaRPr>
          </a:p>
        </p:txBody>
      </p:sp>
      <p:sp>
        <p:nvSpPr>
          <p:cNvPr id="26" name="Oval 25"/>
          <p:cNvSpPr/>
          <p:nvPr/>
        </p:nvSpPr>
        <p:spPr bwMode="ltGray">
          <a:xfrm>
            <a:off x="5160482" y="3831141"/>
            <a:ext cx="274320" cy="289560"/>
          </a:xfrm>
          <a:prstGeom prst="ellipse">
            <a:avLst/>
          </a:prstGeom>
          <a:solidFill>
            <a:srgbClr val="CCCCC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600" b="0" dirty="0" err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5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 eksisterer egentlig merkevaren?</a:t>
            </a:r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890" y="1440543"/>
            <a:ext cx="5452221" cy="397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5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Coca-Cola vs. Pepsi vs. </a:t>
            </a:r>
            <a:r>
              <a:rPr lang="nb-NO" dirty="0" err="1" smtClean="0"/>
              <a:t>hjernescanning</a:t>
            </a:r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3</a:t>
            </a:fld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856" y="1309572"/>
            <a:ext cx="3772544" cy="3772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537" y="1470540"/>
            <a:ext cx="3450609" cy="3450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23952" r="1223"/>
          <a:stretch/>
        </p:blipFill>
        <p:spPr>
          <a:xfrm>
            <a:off x="553793" y="1031839"/>
            <a:ext cx="8036414" cy="427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8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Merkevaren eksisterer i hukommelsen til forbrukerne</a:t>
            </a:r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4</a:t>
            </a:fld>
            <a:endParaRPr lang="en-AU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881086" y="1673555"/>
            <a:ext cx="3381828" cy="3381828"/>
            <a:chOff x="1266825" y="1266825"/>
            <a:chExt cx="2560638" cy="2560638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266825" y="1266825"/>
              <a:ext cx="2560638" cy="2560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00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616075" y="1812925"/>
              <a:ext cx="1857375" cy="1552575"/>
            </a:xfrm>
            <a:custGeom>
              <a:avLst/>
              <a:gdLst>
                <a:gd name="T0" fmla="*/ 476 w 493"/>
                <a:gd name="T1" fmla="*/ 131 h 412"/>
                <a:gd name="T2" fmla="*/ 353 w 493"/>
                <a:gd name="T3" fmla="*/ 17 h 412"/>
                <a:gd name="T4" fmla="*/ 277 w 493"/>
                <a:gd name="T5" fmla="*/ 0 h 412"/>
                <a:gd name="T6" fmla="*/ 200 w 493"/>
                <a:gd name="T7" fmla="*/ 0 h 412"/>
                <a:gd name="T8" fmla="*/ 123 w 493"/>
                <a:gd name="T9" fmla="*/ 34 h 412"/>
                <a:gd name="T10" fmla="*/ 0 w 493"/>
                <a:gd name="T11" fmla="*/ 174 h 412"/>
                <a:gd name="T12" fmla="*/ 129 w 493"/>
                <a:gd name="T13" fmla="*/ 239 h 412"/>
                <a:gd name="T14" fmla="*/ 217 w 493"/>
                <a:gd name="T15" fmla="*/ 241 h 412"/>
                <a:gd name="T16" fmla="*/ 290 w 493"/>
                <a:gd name="T17" fmla="*/ 344 h 412"/>
                <a:gd name="T18" fmla="*/ 326 w 493"/>
                <a:gd name="T19" fmla="*/ 412 h 412"/>
                <a:gd name="T20" fmla="*/ 363 w 493"/>
                <a:gd name="T21" fmla="*/ 242 h 412"/>
                <a:gd name="T22" fmla="*/ 384 w 493"/>
                <a:gd name="T23" fmla="*/ 220 h 412"/>
                <a:gd name="T24" fmla="*/ 336 w 493"/>
                <a:gd name="T25" fmla="*/ 214 h 412"/>
                <a:gd name="T26" fmla="*/ 342 w 493"/>
                <a:gd name="T27" fmla="*/ 196 h 412"/>
                <a:gd name="T28" fmla="*/ 391 w 493"/>
                <a:gd name="T29" fmla="*/ 194 h 412"/>
                <a:gd name="T30" fmla="*/ 329 w 493"/>
                <a:gd name="T31" fmla="*/ 139 h 412"/>
                <a:gd name="T32" fmla="*/ 312 w 493"/>
                <a:gd name="T33" fmla="*/ 140 h 412"/>
                <a:gd name="T34" fmla="*/ 257 w 493"/>
                <a:gd name="T35" fmla="*/ 170 h 412"/>
                <a:gd name="T36" fmla="*/ 283 w 493"/>
                <a:gd name="T37" fmla="*/ 218 h 412"/>
                <a:gd name="T38" fmla="*/ 265 w 493"/>
                <a:gd name="T39" fmla="*/ 225 h 412"/>
                <a:gd name="T40" fmla="*/ 207 w 493"/>
                <a:gd name="T41" fmla="*/ 182 h 412"/>
                <a:gd name="T42" fmla="*/ 192 w 493"/>
                <a:gd name="T43" fmla="*/ 169 h 412"/>
                <a:gd name="T44" fmla="*/ 240 w 493"/>
                <a:gd name="T45" fmla="*/ 160 h 412"/>
                <a:gd name="T46" fmla="*/ 247 w 493"/>
                <a:gd name="T47" fmla="*/ 99 h 412"/>
                <a:gd name="T48" fmla="*/ 180 w 493"/>
                <a:gd name="T49" fmla="*/ 112 h 412"/>
                <a:gd name="T50" fmla="*/ 99 w 493"/>
                <a:gd name="T51" fmla="*/ 183 h 412"/>
                <a:gd name="T52" fmla="*/ 96 w 493"/>
                <a:gd name="T53" fmla="*/ 182 h 412"/>
                <a:gd name="T54" fmla="*/ 52 w 493"/>
                <a:gd name="T55" fmla="*/ 196 h 412"/>
                <a:gd name="T56" fmla="*/ 89 w 493"/>
                <a:gd name="T57" fmla="*/ 164 h 412"/>
                <a:gd name="T58" fmla="*/ 101 w 493"/>
                <a:gd name="T59" fmla="*/ 165 h 412"/>
                <a:gd name="T60" fmla="*/ 108 w 493"/>
                <a:gd name="T61" fmla="*/ 166 h 412"/>
                <a:gd name="T62" fmla="*/ 92 w 493"/>
                <a:gd name="T63" fmla="*/ 135 h 412"/>
                <a:gd name="T64" fmla="*/ 93 w 493"/>
                <a:gd name="T65" fmla="*/ 116 h 412"/>
                <a:gd name="T66" fmla="*/ 135 w 493"/>
                <a:gd name="T67" fmla="*/ 159 h 412"/>
                <a:gd name="T68" fmla="*/ 163 w 493"/>
                <a:gd name="T69" fmla="*/ 104 h 412"/>
                <a:gd name="T70" fmla="*/ 157 w 493"/>
                <a:gd name="T71" fmla="*/ 76 h 412"/>
                <a:gd name="T72" fmla="*/ 241 w 493"/>
                <a:gd name="T73" fmla="*/ 81 h 412"/>
                <a:gd name="T74" fmla="*/ 257 w 493"/>
                <a:gd name="T75" fmla="*/ 68 h 412"/>
                <a:gd name="T76" fmla="*/ 325 w 493"/>
                <a:gd name="T77" fmla="*/ 75 h 412"/>
                <a:gd name="T78" fmla="*/ 343 w 493"/>
                <a:gd name="T79" fmla="*/ 81 h 412"/>
                <a:gd name="T80" fmla="*/ 318 w 493"/>
                <a:gd name="T81" fmla="*/ 123 h 412"/>
                <a:gd name="T82" fmla="*/ 323 w 493"/>
                <a:gd name="T83" fmla="*/ 122 h 412"/>
                <a:gd name="T84" fmla="*/ 336 w 493"/>
                <a:gd name="T85" fmla="*/ 121 h 412"/>
                <a:gd name="T86" fmla="*/ 420 w 493"/>
                <a:gd name="T87" fmla="*/ 150 h 412"/>
                <a:gd name="T88" fmla="*/ 436 w 493"/>
                <a:gd name="T89" fmla="*/ 159 h 412"/>
                <a:gd name="T90" fmla="*/ 406 w 493"/>
                <a:gd name="T91" fmla="*/ 174 h 412"/>
                <a:gd name="T92" fmla="*/ 405 w 493"/>
                <a:gd name="T93" fmla="*/ 215 h 412"/>
                <a:gd name="T94" fmla="*/ 405 w 493"/>
                <a:gd name="T95" fmla="*/ 216 h 412"/>
                <a:gd name="T96" fmla="*/ 398 w 493"/>
                <a:gd name="T97" fmla="*/ 269 h 412"/>
                <a:gd name="T98" fmla="*/ 399 w 493"/>
                <a:gd name="T99" fmla="*/ 288 h 412"/>
                <a:gd name="T100" fmla="*/ 363 w 493"/>
                <a:gd name="T101" fmla="*/ 262 h 412"/>
                <a:gd name="T102" fmla="*/ 343 w 493"/>
                <a:gd name="T103" fmla="*/ 412 h 412"/>
                <a:gd name="T104" fmla="*/ 427 w 493"/>
                <a:gd name="T105" fmla="*/ 324 h 412"/>
                <a:gd name="T106" fmla="*/ 468 w 493"/>
                <a:gd name="T107" fmla="*/ 263 h 412"/>
                <a:gd name="T108" fmla="*/ 472 w 493"/>
                <a:gd name="T109" fmla="*/ 156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93" h="412">
                  <a:moveTo>
                    <a:pt x="472" y="156"/>
                  </a:moveTo>
                  <a:cubicBezTo>
                    <a:pt x="475" y="149"/>
                    <a:pt x="476" y="140"/>
                    <a:pt x="476" y="131"/>
                  </a:cubicBezTo>
                  <a:cubicBezTo>
                    <a:pt x="476" y="97"/>
                    <a:pt x="452" y="68"/>
                    <a:pt x="420" y="61"/>
                  </a:cubicBezTo>
                  <a:cubicBezTo>
                    <a:pt x="409" y="35"/>
                    <a:pt x="383" y="17"/>
                    <a:pt x="353" y="17"/>
                  </a:cubicBezTo>
                  <a:cubicBezTo>
                    <a:pt x="344" y="17"/>
                    <a:pt x="336" y="18"/>
                    <a:pt x="328" y="21"/>
                  </a:cubicBezTo>
                  <a:cubicBezTo>
                    <a:pt x="315" y="8"/>
                    <a:pt x="297" y="0"/>
                    <a:pt x="277" y="0"/>
                  </a:cubicBezTo>
                  <a:cubicBezTo>
                    <a:pt x="263" y="0"/>
                    <a:pt x="249" y="4"/>
                    <a:pt x="238" y="10"/>
                  </a:cubicBezTo>
                  <a:cubicBezTo>
                    <a:pt x="227" y="4"/>
                    <a:pt x="214" y="0"/>
                    <a:pt x="200" y="0"/>
                  </a:cubicBezTo>
                  <a:cubicBezTo>
                    <a:pt x="174" y="0"/>
                    <a:pt x="150" y="14"/>
                    <a:pt x="138" y="35"/>
                  </a:cubicBezTo>
                  <a:cubicBezTo>
                    <a:pt x="133" y="34"/>
                    <a:pt x="128" y="34"/>
                    <a:pt x="123" y="34"/>
                  </a:cubicBezTo>
                  <a:cubicBezTo>
                    <a:pt x="86" y="34"/>
                    <a:pt x="55" y="62"/>
                    <a:pt x="52" y="99"/>
                  </a:cubicBezTo>
                  <a:cubicBezTo>
                    <a:pt x="21" y="110"/>
                    <a:pt x="0" y="140"/>
                    <a:pt x="0" y="174"/>
                  </a:cubicBezTo>
                  <a:cubicBezTo>
                    <a:pt x="0" y="218"/>
                    <a:pt x="36" y="255"/>
                    <a:pt x="81" y="255"/>
                  </a:cubicBezTo>
                  <a:cubicBezTo>
                    <a:pt x="99" y="255"/>
                    <a:pt x="116" y="249"/>
                    <a:pt x="129" y="239"/>
                  </a:cubicBezTo>
                  <a:cubicBezTo>
                    <a:pt x="142" y="249"/>
                    <a:pt x="157" y="255"/>
                    <a:pt x="175" y="255"/>
                  </a:cubicBezTo>
                  <a:cubicBezTo>
                    <a:pt x="191" y="255"/>
                    <a:pt x="205" y="249"/>
                    <a:pt x="217" y="241"/>
                  </a:cubicBezTo>
                  <a:cubicBezTo>
                    <a:pt x="223" y="249"/>
                    <a:pt x="231" y="256"/>
                    <a:pt x="240" y="262"/>
                  </a:cubicBezTo>
                  <a:cubicBezTo>
                    <a:pt x="268" y="280"/>
                    <a:pt x="287" y="310"/>
                    <a:pt x="290" y="344"/>
                  </a:cubicBezTo>
                  <a:cubicBezTo>
                    <a:pt x="290" y="412"/>
                    <a:pt x="290" y="412"/>
                    <a:pt x="290" y="412"/>
                  </a:cubicBezTo>
                  <a:cubicBezTo>
                    <a:pt x="326" y="412"/>
                    <a:pt x="326" y="412"/>
                    <a:pt x="326" y="412"/>
                  </a:cubicBezTo>
                  <a:cubicBezTo>
                    <a:pt x="326" y="305"/>
                    <a:pt x="326" y="305"/>
                    <a:pt x="326" y="305"/>
                  </a:cubicBezTo>
                  <a:cubicBezTo>
                    <a:pt x="326" y="279"/>
                    <a:pt x="340" y="254"/>
                    <a:pt x="363" y="242"/>
                  </a:cubicBezTo>
                  <a:cubicBezTo>
                    <a:pt x="363" y="242"/>
                    <a:pt x="363" y="242"/>
                    <a:pt x="363" y="242"/>
                  </a:cubicBezTo>
                  <a:cubicBezTo>
                    <a:pt x="372" y="236"/>
                    <a:pt x="379" y="229"/>
                    <a:pt x="384" y="220"/>
                  </a:cubicBezTo>
                  <a:cubicBezTo>
                    <a:pt x="373" y="213"/>
                    <a:pt x="358" y="210"/>
                    <a:pt x="345" y="213"/>
                  </a:cubicBezTo>
                  <a:cubicBezTo>
                    <a:pt x="336" y="214"/>
                    <a:pt x="336" y="214"/>
                    <a:pt x="336" y="214"/>
                  </a:cubicBezTo>
                  <a:cubicBezTo>
                    <a:pt x="333" y="197"/>
                    <a:pt x="333" y="197"/>
                    <a:pt x="333" y="197"/>
                  </a:cubicBezTo>
                  <a:cubicBezTo>
                    <a:pt x="342" y="196"/>
                    <a:pt x="342" y="196"/>
                    <a:pt x="342" y="196"/>
                  </a:cubicBezTo>
                  <a:cubicBezTo>
                    <a:pt x="358" y="193"/>
                    <a:pt x="376" y="196"/>
                    <a:pt x="390" y="204"/>
                  </a:cubicBezTo>
                  <a:cubicBezTo>
                    <a:pt x="391" y="201"/>
                    <a:pt x="391" y="197"/>
                    <a:pt x="391" y="194"/>
                  </a:cubicBezTo>
                  <a:cubicBezTo>
                    <a:pt x="391" y="163"/>
                    <a:pt x="366" y="138"/>
                    <a:pt x="336" y="138"/>
                  </a:cubicBezTo>
                  <a:cubicBezTo>
                    <a:pt x="334" y="138"/>
                    <a:pt x="331" y="138"/>
                    <a:pt x="329" y="139"/>
                  </a:cubicBezTo>
                  <a:cubicBezTo>
                    <a:pt x="326" y="139"/>
                    <a:pt x="326" y="139"/>
                    <a:pt x="326" y="139"/>
                  </a:cubicBezTo>
                  <a:cubicBezTo>
                    <a:pt x="321" y="140"/>
                    <a:pt x="317" y="140"/>
                    <a:pt x="312" y="140"/>
                  </a:cubicBezTo>
                  <a:cubicBezTo>
                    <a:pt x="298" y="140"/>
                    <a:pt x="285" y="137"/>
                    <a:pt x="274" y="130"/>
                  </a:cubicBezTo>
                  <a:cubicBezTo>
                    <a:pt x="263" y="140"/>
                    <a:pt x="257" y="155"/>
                    <a:pt x="257" y="170"/>
                  </a:cubicBezTo>
                  <a:cubicBezTo>
                    <a:pt x="257" y="187"/>
                    <a:pt x="264" y="202"/>
                    <a:pt x="276" y="212"/>
                  </a:cubicBezTo>
                  <a:cubicBezTo>
                    <a:pt x="283" y="218"/>
                    <a:pt x="283" y="218"/>
                    <a:pt x="283" y="218"/>
                  </a:cubicBezTo>
                  <a:cubicBezTo>
                    <a:pt x="272" y="231"/>
                    <a:pt x="272" y="231"/>
                    <a:pt x="272" y="231"/>
                  </a:cubicBezTo>
                  <a:cubicBezTo>
                    <a:pt x="265" y="225"/>
                    <a:pt x="265" y="225"/>
                    <a:pt x="265" y="225"/>
                  </a:cubicBezTo>
                  <a:cubicBezTo>
                    <a:pt x="251" y="213"/>
                    <a:pt x="242" y="196"/>
                    <a:pt x="240" y="178"/>
                  </a:cubicBezTo>
                  <a:cubicBezTo>
                    <a:pt x="229" y="175"/>
                    <a:pt x="217" y="177"/>
                    <a:pt x="207" y="182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192" y="169"/>
                    <a:pt x="192" y="169"/>
                    <a:pt x="192" y="169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12" y="160"/>
                    <a:pt x="227" y="158"/>
                    <a:pt x="240" y="160"/>
                  </a:cubicBezTo>
                  <a:cubicBezTo>
                    <a:pt x="242" y="145"/>
                    <a:pt x="250" y="130"/>
                    <a:pt x="261" y="119"/>
                  </a:cubicBezTo>
                  <a:cubicBezTo>
                    <a:pt x="255" y="113"/>
                    <a:pt x="250" y="107"/>
                    <a:pt x="247" y="99"/>
                  </a:cubicBezTo>
                  <a:cubicBezTo>
                    <a:pt x="234" y="109"/>
                    <a:pt x="218" y="115"/>
                    <a:pt x="201" y="115"/>
                  </a:cubicBezTo>
                  <a:cubicBezTo>
                    <a:pt x="194" y="115"/>
                    <a:pt x="187" y="114"/>
                    <a:pt x="180" y="112"/>
                  </a:cubicBezTo>
                  <a:cubicBezTo>
                    <a:pt x="180" y="151"/>
                    <a:pt x="147" y="183"/>
                    <a:pt x="108" y="183"/>
                  </a:cubicBezTo>
                  <a:cubicBezTo>
                    <a:pt x="105" y="183"/>
                    <a:pt x="102" y="183"/>
                    <a:pt x="99" y="183"/>
                  </a:cubicBezTo>
                  <a:cubicBezTo>
                    <a:pt x="97" y="182"/>
                    <a:pt x="97" y="182"/>
                    <a:pt x="97" y="182"/>
                  </a:cubicBezTo>
                  <a:cubicBezTo>
                    <a:pt x="96" y="182"/>
                    <a:pt x="96" y="182"/>
                    <a:pt x="96" y="182"/>
                  </a:cubicBezTo>
                  <a:cubicBezTo>
                    <a:pt x="94" y="181"/>
                    <a:pt x="91" y="181"/>
                    <a:pt x="89" y="181"/>
                  </a:cubicBezTo>
                  <a:cubicBezTo>
                    <a:pt x="75" y="181"/>
                    <a:pt x="62" y="186"/>
                    <a:pt x="52" y="196"/>
                  </a:cubicBezTo>
                  <a:cubicBezTo>
                    <a:pt x="40" y="183"/>
                    <a:pt x="40" y="183"/>
                    <a:pt x="40" y="183"/>
                  </a:cubicBezTo>
                  <a:cubicBezTo>
                    <a:pt x="53" y="171"/>
                    <a:pt x="71" y="164"/>
                    <a:pt x="89" y="164"/>
                  </a:cubicBezTo>
                  <a:cubicBezTo>
                    <a:pt x="92" y="164"/>
                    <a:pt x="96" y="164"/>
                    <a:pt x="99" y="165"/>
                  </a:cubicBezTo>
                  <a:cubicBezTo>
                    <a:pt x="101" y="165"/>
                    <a:pt x="101" y="165"/>
                    <a:pt x="101" y="165"/>
                  </a:cubicBezTo>
                  <a:cubicBezTo>
                    <a:pt x="102" y="166"/>
                    <a:pt x="102" y="166"/>
                    <a:pt x="102" y="166"/>
                  </a:cubicBezTo>
                  <a:cubicBezTo>
                    <a:pt x="104" y="166"/>
                    <a:pt x="106" y="166"/>
                    <a:pt x="108" y="166"/>
                  </a:cubicBezTo>
                  <a:cubicBezTo>
                    <a:pt x="111" y="166"/>
                    <a:pt x="115" y="166"/>
                    <a:pt x="119" y="165"/>
                  </a:cubicBezTo>
                  <a:cubicBezTo>
                    <a:pt x="114" y="152"/>
                    <a:pt x="105" y="141"/>
                    <a:pt x="92" y="135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100" y="120"/>
                    <a:pt x="100" y="120"/>
                    <a:pt x="100" y="120"/>
                  </a:cubicBezTo>
                  <a:cubicBezTo>
                    <a:pt x="116" y="128"/>
                    <a:pt x="128" y="142"/>
                    <a:pt x="135" y="159"/>
                  </a:cubicBezTo>
                  <a:cubicBezTo>
                    <a:pt x="152" y="150"/>
                    <a:pt x="163" y="132"/>
                    <a:pt x="163" y="111"/>
                  </a:cubicBezTo>
                  <a:cubicBezTo>
                    <a:pt x="163" y="108"/>
                    <a:pt x="163" y="106"/>
                    <a:pt x="163" y="104"/>
                  </a:cubicBezTo>
                  <a:cubicBezTo>
                    <a:pt x="155" y="99"/>
                    <a:pt x="149" y="93"/>
                    <a:pt x="143" y="8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68" y="90"/>
                    <a:pt x="184" y="98"/>
                    <a:pt x="201" y="98"/>
                  </a:cubicBezTo>
                  <a:cubicBezTo>
                    <a:pt x="216" y="98"/>
                    <a:pt x="230" y="92"/>
                    <a:pt x="241" y="81"/>
                  </a:cubicBezTo>
                  <a:cubicBezTo>
                    <a:pt x="240" y="77"/>
                    <a:pt x="240" y="73"/>
                    <a:pt x="240" y="68"/>
                  </a:cubicBezTo>
                  <a:cubicBezTo>
                    <a:pt x="257" y="68"/>
                    <a:pt x="257" y="68"/>
                    <a:pt x="257" y="68"/>
                  </a:cubicBezTo>
                  <a:cubicBezTo>
                    <a:pt x="257" y="95"/>
                    <a:pt x="276" y="118"/>
                    <a:pt x="301" y="122"/>
                  </a:cubicBezTo>
                  <a:cubicBezTo>
                    <a:pt x="303" y="104"/>
                    <a:pt x="311" y="87"/>
                    <a:pt x="325" y="75"/>
                  </a:cubicBezTo>
                  <a:cubicBezTo>
                    <a:pt x="331" y="69"/>
                    <a:pt x="331" y="69"/>
                    <a:pt x="331" y="69"/>
                  </a:cubicBezTo>
                  <a:cubicBezTo>
                    <a:pt x="343" y="81"/>
                    <a:pt x="343" y="81"/>
                    <a:pt x="343" y="81"/>
                  </a:cubicBezTo>
                  <a:cubicBezTo>
                    <a:pt x="336" y="87"/>
                    <a:pt x="336" y="87"/>
                    <a:pt x="336" y="87"/>
                  </a:cubicBezTo>
                  <a:cubicBezTo>
                    <a:pt x="326" y="96"/>
                    <a:pt x="320" y="109"/>
                    <a:pt x="318" y="123"/>
                  </a:cubicBezTo>
                  <a:cubicBezTo>
                    <a:pt x="320" y="123"/>
                    <a:pt x="321" y="123"/>
                    <a:pt x="323" y="122"/>
                  </a:cubicBezTo>
                  <a:cubicBezTo>
                    <a:pt x="323" y="122"/>
                    <a:pt x="323" y="122"/>
                    <a:pt x="323" y="122"/>
                  </a:cubicBezTo>
                  <a:cubicBezTo>
                    <a:pt x="326" y="122"/>
                    <a:pt x="326" y="122"/>
                    <a:pt x="326" y="122"/>
                  </a:cubicBezTo>
                  <a:cubicBezTo>
                    <a:pt x="329" y="121"/>
                    <a:pt x="333" y="121"/>
                    <a:pt x="336" y="121"/>
                  </a:cubicBezTo>
                  <a:cubicBezTo>
                    <a:pt x="363" y="121"/>
                    <a:pt x="387" y="136"/>
                    <a:pt x="399" y="158"/>
                  </a:cubicBezTo>
                  <a:cubicBezTo>
                    <a:pt x="406" y="157"/>
                    <a:pt x="413" y="154"/>
                    <a:pt x="420" y="150"/>
                  </a:cubicBezTo>
                  <a:cubicBezTo>
                    <a:pt x="427" y="145"/>
                    <a:pt x="427" y="145"/>
                    <a:pt x="427" y="145"/>
                  </a:cubicBezTo>
                  <a:cubicBezTo>
                    <a:pt x="436" y="159"/>
                    <a:pt x="436" y="159"/>
                    <a:pt x="436" y="159"/>
                  </a:cubicBezTo>
                  <a:cubicBezTo>
                    <a:pt x="429" y="164"/>
                    <a:pt x="429" y="164"/>
                    <a:pt x="429" y="164"/>
                  </a:cubicBezTo>
                  <a:cubicBezTo>
                    <a:pt x="422" y="169"/>
                    <a:pt x="414" y="172"/>
                    <a:pt x="406" y="174"/>
                  </a:cubicBezTo>
                  <a:cubicBezTo>
                    <a:pt x="407" y="180"/>
                    <a:pt x="408" y="187"/>
                    <a:pt x="408" y="194"/>
                  </a:cubicBezTo>
                  <a:cubicBezTo>
                    <a:pt x="408" y="201"/>
                    <a:pt x="407" y="208"/>
                    <a:pt x="405" y="215"/>
                  </a:cubicBezTo>
                  <a:cubicBezTo>
                    <a:pt x="405" y="215"/>
                    <a:pt x="405" y="215"/>
                    <a:pt x="405" y="215"/>
                  </a:cubicBezTo>
                  <a:cubicBezTo>
                    <a:pt x="405" y="216"/>
                    <a:pt x="405" y="216"/>
                    <a:pt x="405" y="216"/>
                  </a:cubicBezTo>
                  <a:cubicBezTo>
                    <a:pt x="400" y="231"/>
                    <a:pt x="390" y="244"/>
                    <a:pt x="377" y="253"/>
                  </a:cubicBezTo>
                  <a:cubicBezTo>
                    <a:pt x="383" y="260"/>
                    <a:pt x="390" y="265"/>
                    <a:pt x="398" y="269"/>
                  </a:cubicBezTo>
                  <a:cubicBezTo>
                    <a:pt x="405" y="272"/>
                    <a:pt x="405" y="272"/>
                    <a:pt x="405" y="272"/>
                  </a:cubicBezTo>
                  <a:cubicBezTo>
                    <a:pt x="399" y="288"/>
                    <a:pt x="399" y="288"/>
                    <a:pt x="399" y="288"/>
                  </a:cubicBezTo>
                  <a:cubicBezTo>
                    <a:pt x="391" y="284"/>
                    <a:pt x="391" y="284"/>
                    <a:pt x="391" y="284"/>
                  </a:cubicBezTo>
                  <a:cubicBezTo>
                    <a:pt x="380" y="279"/>
                    <a:pt x="370" y="272"/>
                    <a:pt x="363" y="262"/>
                  </a:cubicBezTo>
                  <a:cubicBezTo>
                    <a:pt x="350" y="273"/>
                    <a:pt x="343" y="288"/>
                    <a:pt x="343" y="305"/>
                  </a:cubicBezTo>
                  <a:cubicBezTo>
                    <a:pt x="343" y="412"/>
                    <a:pt x="343" y="412"/>
                    <a:pt x="343" y="412"/>
                  </a:cubicBezTo>
                  <a:cubicBezTo>
                    <a:pt x="363" y="412"/>
                    <a:pt x="363" y="412"/>
                    <a:pt x="363" y="412"/>
                  </a:cubicBezTo>
                  <a:cubicBezTo>
                    <a:pt x="367" y="373"/>
                    <a:pt x="392" y="340"/>
                    <a:pt x="427" y="324"/>
                  </a:cubicBezTo>
                  <a:cubicBezTo>
                    <a:pt x="427" y="324"/>
                    <a:pt x="427" y="324"/>
                    <a:pt x="427" y="324"/>
                  </a:cubicBezTo>
                  <a:cubicBezTo>
                    <a:pt x="450" y="313"/>
                    <a:pt x="466" y="290"/>
                    <a:pt x="468" y="263"/>
                  </a:cubicBezTo>
                  <a:cubicBezTo>
                    <a:pt x="483" y="250"/>
                    <a:pt x="493" y="230"/>
                    <a:pt x="493" y="208"/>
                  </a:cubicBezTo>
                  <a:cubicBezTo>
                    <a:pt x="493" y="188"/>
                    <a:pt x="485" y="170"/>
                    <a:pt x="472" y="156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000"/>
            </a:p>
          </p:txBody>
        </p:sp>
      </p:grpSp>
    </p:spTree>
    <p:extLst>
      <p:ext uri="{BB962C8B-B14F-4D97-AF65-F5344CB8AC3E}">
        <p14:creationId xmlns:p14="http://schemas.microsoft.com/office/powerpoint/2010/main" val="408027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5</a:t>
            </a:fld>
            <a:endParaRPr lang="en-AU" dirty="0"/>
          </a:p>
        </p:txBody>
      </p:sp>
      <p:pic>
        <p:nvPicPr>
          <p:cNvPr id="1026" name="Picture 2" descr="http://cdns.yournewswire.com/wp-content/uploads/2015/07/aliens-bear-sized-620x2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0953" y="0"/>
            <a:ext cx="1610590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28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Merkevarebygging handler om å forvalte posisjonen og assosiasjonen man har klart å skape</a:t>
            </a:r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6</a:t>
            </a:fld>
            <a:endParaRPr lang="en-AU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881086" y="1673555"/>
            <a:ext cx="3381828" cy="3381828"/>
            <a:chOff x="1266825" y="1266825"/>
            <a:chExt cx="2560638" cy="2560638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266825" y="1266825"/>
              <a:ext cx="2560638" cy="2560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00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16075" y="1812925"/>
              <a:ext cx="1857375" cy="1552575"/>
            </a:xfrm>
            <a:custGeom>
              <a:avLst/>
              <a:gdLst>
                <a:gd name="T0" fmla="*/ 476 w 493"/>
                <a:gd name="T1" fmla="*/ 131 h 412"/>
                <a:gd name="T2" fmla="*/ 353 w 493"/>
                <a:gd name="T3" fmla="*/ 17 h 412"/>
                <a:gd name="T4" fmla="*/ 277 w 493"/>
                <a:gd name="T5" fmla="*/ 0 h 412"/>
                <a:gd name="T6" fmla="*/ 200 w 493"/>
                <a:gd name="T7" fmla="*/ 0 h 412"/>
                <a:gd name="T8" fmla="*/ 123 w 493"/>
                <a:gd name="T9" fmla="*/ 34 h 412"/>
                <a:gd name="T10" fmla="*/ 0 w 493"/>
                <a:gd name="T11" fmla="*/ 174 h 412"/>
                <a:gd name="T12" fmla="*/ 129 w 493"/>
                <a:gd name="T13" fmla="*/ 239 h 412"/>
                <a:gd name="T14" fmla="*/ 217 w 493"/>
                <a:gd name="T15" fmla="*/ 241 h 412"/>
                <a:gd name="T16" fmla="*/ 290 w 493"/>
                <a:gd name="T17" fmla="*/ 344 h 412"/>
                <a:gd name="T18" fmla="*/ 326 w 493"/>
                <a:gd name="T19" fmla="*/ 412 h 412"/>
                <a:gd name="T20" fmla="*/ 363 w 493"/>
                <a:gd name="T21" fmla="*/ 242 h 412"/>
                <a:gd name="T22" fmla="*/ 384 w 493"/>
                <a:gd name="T23" fmla="*/ 220 h 412"/>
                <a:gd name="T24" fmla="*/ 336 w 493"/>
                <a:gd name="T25" fmla="*/ 214 h 412"/>
                <a:gd name="T26" fmla="*/ 342 w 493"/>
                <a:gd name="T27" fmla="*/ 196 h 412"/>
                <a:gd name="T28" fmla="*/ 391 w 493"/>
                <a:gd name="T29" fmla="*/ 194 h 412"/>
                <a:gd name="T30" fmla="*/ 329 w 493"/>
                <a:gd name="T31" fmla="*/ 139 h 412"/>
                <a:gd name="T32" fmla="*/ 312 w 493"/>
                <a:gd name="T33" fmla="*/ 140 h 412"/>
                <a:gd name="T34" fmla="*/ 257 w 493"/>
                <a:gd name="T35" fmla="*/ 170 h 412"/>
                <a:gd name="T36" fmla="*/ 283 w 493"/>
                <a:gd name="T37" fmla="*/ 218 h 412"/>
                <a:gd name="T38" fmla="*/ 265 w 493"/>
                <a:gd name="T39" fmla="*/ 225 h 412"/>
                <a:gd name="T40" fmla="*/ 207 w 493"/>
                <a:gd name="T41" fmla="*/ 182 h 412"/>
                <a:gd name="T42" fmla="*/ 192 w 493"/>
                <a:gd name="T43" fmla="*/ 169 h 412"/>
                <a:gd name="T44" fmla="*/ 240 w 493"/>
                <a:gd name="T45" fmla="*/ 160 h 412"/>
                <a:gd name="T46" fmla="*/ 247 w 493"/>
                <a:gd name="T47" fmla="*/ 99 h 412"/>
                <a:gd name="T48" fmla="*/ 180 w 493"/>
                <a:gd name="T49" fmla="*/ 112 h 412"/>
                <a:gd name="T50" fmla="*/ 99 w 493"/>
                <a:gd name="T51" fmla="*/ 183 h 412"/>
                <a:gd name="T52" fmla="*/ 96 w 493"/>
                <a:gd name="T53" fmla="*/ 182 h 412"/>
                <a:gd name="T54" fmla="*/ 52 w 493"/>
                <a:gd name="T55" fmla="*/ 196 h 412"/>
                <a:gd name="T56" fmla="*/ 89 w 493"/>
                <a:gd name="T57" fmla="*/ 164 h 412"/>
                <a:gd name="T58" fmla="*/ 101 w 493"/>
                <a:gd name="T59" fmla="*/ 165 h 412"/>
                <a:gd name="T60" fmla="*/ 108 w 493"/>
                <a:gd name="T61" fmla="*/ 166 h 412"/>
                <a:gd name="T62" fmla="*/ 92 w 493"/>
                <a:gd name="T63" fmla="*/ 135 h 412"/>
                <a:gd name="T64" fmla="*/ 93 w 493"/>
                <a:gd name="T65" fmla="*/ 116 h 412"/>
                <a:gd name="T66" fmla="*/ 135 w 493"/>
                <a:gd name="T67" fmla="*/ 159 h 412"/>
                <a:gd name="T68" fmla="*/ 163 w 493"/>
                <a:gd name="T69" fmla="*/ 104 h 412"/>
                <a:gd name="T70" fmla="*/ 157 w 493"/>
                <a:gd name="T71" fmla="*/ 76 h 412"/>
                <a:gd name="T72" fmla="*/ 241 w 493"/>
                <a:gd name="T73" fmla="*/ 81 h 412"/>
                <a:gd name="T74" fmla="*/ 257 w 493"/>
                <a:gd name="T75" fmla="*/ 68 h 412"/>
                <a:gd name="T76" fmla="*/ 325 w 493"/>
                <a:gd name="T77" fmla="*/ 75 h 412"/>
                <a:gd name="T78" fmla="*/ 343 w 493"/>
                <a:gd name="T79" fmla="*/ 81 h 412"/>
                <a:gd name="T80" fmla="*/ 318 w 493"/>
                <a:gd name="T81" fmla="*/ 123 h 412"/>
                <a:gd name="T82" fmla="*/ 323 w 493"/>
                <a:gd name="T83" fmla="*/ 122 h 412"/>
                <a:gd name="T84" fmla="*/ 336 w 493"/>
                <a:gd name="T85" fmla="*/ 121 h 412"/>
                <a:gd name="T86" fmla="*/ 420 w 493"/>
                <a:gd name="T87" fmla="*/ 150 h 412"/>
                <a:gd name="T88" fmla="*/ 436 w 493"/>
                <a:gd name="T89" fmla="*/ 159 h 412"/>
                <a:gd name="T90" fmla="*/ 406 w 493"/>
                <a:gd name="T91" fmla="*/ 174 h 412"/>
                <a:gd name="T92" fmla="*/ 405 w 493"/>
                <a:gd name="T93" fmla="*/ 215 h 412"/>
                <a:gd name="T94" fmla="*/ 405 w 493"/>
                <a:gd name="T95" fmla="*/ 216 h 412"/>
                <a:gd name="T96" fmla="*/ 398 w 493"/>
                <a:gd name="T97" fmla="*/ 269 h 412"/>
                <a:gd name="T98" fmla="*/ 399 w 493"/>
                <a:gd name="T99" fmla="*/ 288 h 412"/>
                <a:gd name="T100" fmla="*/ 363 w 493"/>
                <a:gd name="T101" fmla="*/ 262 h 412"/>
                <a:gd name="T102" fmla="*/ 343 w 493"/>
                <a:gd name="T103" fmla="*/ 412 h 412"/>
                <a:gd name="T104" fmla="*/ 427 w 493"/>
                <a:gd name="T105" fmla="*/ 324 h 412"/>
                <a:gd name="T106" fmla="*/ 468 w 493"/>
                <a:gd name="T107" fmla="*/ 263 h 412"/>
                <a:gd name="T108" fmla="*/ 472 w 493"/>
                <a:gd name="T109" fmla="*/ 156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93" h="412">
                  <a:moveTo>
                    <a:pt x="472" y="156"/>
                  </a:moveTo>
                  <a:cubicBezTo>
                    <a:pt x="475" y="149"/>
                    <a:pt x="476" y="140"/>
                    <a:pt x="476" y="131"/>
                  </a:cubicBezTo>
                  <a:cubicBezTo>
                    <a:pt x="476" y="97"/>
                    <a:pt x="452" y="68"/>
                    <a:pt x="420" y="61"/>
                  </a:cubicBezTo>
                  <a:cubicBezTo>
                    <a:pt x="409" y="35"/>
                    <a:pt x="383" y="17"/>
                    <a:pt x="353" y="17"/>
                  </a:cubicBezTo>
                  <a:cubicBezTo>
                    <a:pt x="344" y="17"/>
                    <a:pt x="336" y="18"/>
                    <a:pt x="328" y="21"/>
                  </a:cubicBezTo>
                  <a:cubicBezTo>
                    <a:pt x="315" y="8"/>
                    <a:pt x="297" y="0"/>
                    <a:pt x="277" y="0"/>
                  </a:cubicBezTo>
                  <a:cubicBezTo>
                    <a:pt x="263" y="0"/>
                    <a:pt x="249" y="4"/>
                    <a:pt x="238" y="10"/>
                  </a:cubicBezTo>
                  <a:cubicBezTo>
                    <a:pt x="227" y="4"/>
                    <a:pt x="214" y="0"/>
                    <a:pt x="200" y="0"/>
                  </a:cubicBezTo>
                  <a:cubicBezTo>
                    <a:pt x="174" y="0"/>
                    <a:pt x="150" y="14"/>
                    <a:pt x="138" y="35"/>
                  </a:cubicBezTo>
                  <a:cubicBezTo>
                    <a:pt x="133" y="34"/>
                    <a:pt x="128" y="34"/>
                    <a:pt x="123" y="34"/>
                  </a:cubicBezTo>
                  <a:cubicBezTo>
                    <a:pt x="86" y="34"/>
                    <a:pt x="55" y="62"/>
                    <a:pt x="52" y="99"/>
                  </a:cubicBezTo>
                  <a:cubicBezTo>
                    <a:pt x="21" y="110"/>
                    <a:pt x="0" y="140"/>
                    <a:pt x="0" y="174"/>
                  </a:cubicBezTo>
                  <a:cubicBezTo>
                    <a:pt x="0" y="218"/>
                    <a:pt x="36" y="255"/>
                    <a:pt x="81" y="255"/>
                  </a:cubicBezTo>
                  <a:cubicBezTo>
                    <a:pt x="99" y="255"/>
                    <a:pt x="116" y="249"/>
                    <a:pt x="129" y="239"/>
                  </a:cubicBezTo>
                  <a:cubicBezTo>
                    <a:pt x="142" y="249"/>
                    <a:pt x="157" y="255"/>
                    <a:pt x="175" y="255"/>
                  </a:cubicBezTo>
                  <a:cubicBezTo>
                    <a:pt x="191" y="255"/>
                    <a:pt x="205" y="249"/>
                    <a:pt x="217" y="241"/>
                  </a:cubicBezTo>
                  <a:cubicBezTo>
                    <a:pt x="223" y="249"/>
                    <a:pt x="231" y="256"/>
                    <a:pt x="240" y="262"/>
                  </a:cubicBezTo>
                  <a:cubicBezTo>
                    <a:pt x="268" y="280"/>
                    <a:pt x="287" y="310"/>
                    <a:pt x="290" y="344"/>
                  </a:cubicBezTo>
                  <a:cubicBezTo>
                    <a:pt x="290" y="412"/>
                    <a:pt x="290" y="412"/>
                    <a:pt x="290" y="412"/>
                  </a:cubicBezTo>
                  <a:cubicBezTo>
                    <a:pt x="326" y="412"/>
                    <a:pt x="326" y="412"/>
                    <a:pt x="326" y="412"/>
                  </a:cubicBezTo>
                  <a:cubicBezTo>
                    <a:pt x="326" y="305"/>
                    <a:pt x="326" y="305"/>
                    <a:pt x="326" y="305"/>
                  </a:cubicBezTo>
                  <a:cubicBezTo>
                    <a:pt x="326" y="279"/>
                    <a:pt x="340" y="254"/>
                    <a:pt x="363" y="242"/>
                  </a:cubicBezTo>
                  <a:cubicBezTo>
                    <a:pt x="363" y="242"/>
                    <a:pt x="363" y="242"/>
                    <a:pt x="363" y="242"/>
                  </a:cubicBezTo>
                  <a:cubicBezTo>
                    <a:pt x="372" y="236"/>
                    <a:pt x="379" y="229"/>
                    <a:pt x="384" y="220"/>
                  </a:cubicBezTo>
                  <a:cubicBezTo>
                    <a:pt x="373" y="213"/>
                    <a:pt x="358" y="210"/>
                    <a:pt x="345" y="213"/>
                  </a:cubicBezTo>
                  <a:cubicBezTo>
                    <a:pt x="336" y="214"/>
                    <a:pt x="336" y="214"/>
                    <a:pt x="336" y="214"/>
                  </a:cubicBezTo>
                  <a:cubicBezTo>
                    <a:pt x="333" y="197"/>
                    <a:pt x="333" y="197"/>
                    <a:pt x="333" y="197"/>
                  </a:cubicBezTo>
                  <a:cubicBezTo>
                    <a:pt x="342" y="196"/>
                    <a:pt x="342" y="196"/>
                    <a:pt x="342" y="196"/>
                  </a:cubicBezTo>
                  <a:cubicBezTo>
                    <a:pt x="358" y="193"/>
                    <a:pt x="376" y="196"/>
                    <a:pt x="390" y="204"/>
                  </a:cubicBezTo>
                  <a:cubicBezTo>
                    <a:pt x="391" y="201"/>
                    <a:pt x="391" y="197"/>
                    <a:pt x="391" y="194"/>
                  </a:cubicBezTo>
                  <a:cubicBezTo>
                    <a:pt x="391" y="163"/>
                    <a:pt x="366" y="138"/>
                    <a:pt x="336" y="138"/>
                  </a:cubicBezTo>
                  <a:cubicBezTo>
                    <a:pt x="334" y="138"/>
                    <a:pt x="331" y="138"/>
                    <a:pt x="329" y="139"/>
                  </a:cubicBezTo>
                  <a:cubicBezTo>
                    <a:pt x="326" y="139"/>
                    <a:pt x="326" y="139"/>
                    <a:pt x="326" y="139"/>
                  </a:cubicBezTo>
                  <a:cubicBezTo>
                    <a:pt x="321" y="140"/>
                    <a:pt x="317" y="140"/>
                    <a:pt x="312" y="140"/>
                  </a:cubicBezTo>
                  <a:cubicBezTo>
                    <a:pt x="298" y="140"/>
                    <a:pt x="285" y="137"/>
                    <a:pt x="274" y="130"/>
                  </a:cubicBezTo>
                  <a:cubicBezTo>
                    <a:pt x="263" y="140"/>
                    <a:pt x="257" y="155"/>
                    <a:pt x="257" y="170"/>
                  </a:cubicBezTo>
                  <a:cubicBezTo>
                    <a:pt x="257" y="187"/>
                    <a:pt x="264" y="202"/>
                    <a:pt x="276" y="212"/>
                  </a:cubicBezTo>
                  <a:cubicBezTo>
                    <a:pt x="283" y="218"/>
                    <a:pt x="283" y="218"/>
                    <a:pt x="283" y="218"/>
                  </a:cubicBezTo>
                  <a:cubicBezTo>
                    <a:pt x="272" y="231"/>
                    <a:pt x="272" y="231"/>
                    <a:pt x="272" y="231"/>
                  </a:cubicBezTo>
                  <a:cubicBezTo>
                    <a:pt x="265" y="225"/>
                    <a:pt x="265" y="225"/>
                    <a:pt x="265" y="225"/>
                  </a:cubicBezTo>
                  <a:cubicBezTo>
                    <a:pt x="251" y="213"/>
                    <a:pt x="242" y="196"/>
                    <a:pt x="240" y="178"/>
                  </a:cubicBezTo>
                  <a:cubicBezTo>
                    <a:pt x="229" y="175"/>
                    <a:pt x="217" y="177"/>
                    <a:pt x="207" y="182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192" y="169"/>
                    <a:pt x="192" y="169"/>
                    <a:pt x="192" y="169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12" y="160"/>
                    <a:pt x="227" y="158"/>
                    <a:pt x="240" y="160"/>
                  </a:cubicBezTo>
                  <a:cubicBezTo>
                    <a:pt x="242" y="145"/>
                    <a:pt x="250" y="130"/>
                    <a:pt x="261" y="119"/>
                  </a:cubicBezTo>
                  <a:cubicBezTo>
                    <a:pt x="255" y="113"/>
                    <a:pt x="250" y="107"/>
                    <a:pt x="247" y="99"/>
                  </a:cubicBezTo>
                  <a:cubicBezTo>
                    <a:pt x="234" y="109"/>
                    <a:pt x="218" y="115"/>
                    <a:pt x="201" y="115"/>
                  </a:cubicBezTo>
                  <a:cubicBezTo>
                    <a:pt x="194" y="115"/>
                    <a:pt x="187" y="114"/>
                    <a:pt x="180" y="112"/>
                  </a:cubicBezTo>
                  <a:cubicBezTo>
                    <a:pt x="180" y="151"/>
                    <a:pt x="147" y="183"/>
                    <a:pt x="108" y="183"/>
                  </a:cubicBezTo>
                  <a:cubicBezTo>
                    <a:pt x="105" y="183"/>
                    <a:pt x="102" y="183"/>
                    <a:pt x="99" y="183"/>
                  </a:cubicBezTo>
                  <a:cubicBezTo>
                    <a:pt x="97" y="182"/>
                    <a:pt x="97" y="182"/>
                    <a:pt x="97" y="182"/>
                  </a:cubicBezTo>
                  <a:cubicBezTo>
                    <a:pt x="96" y="182"/>
                    <a:pt x="96" y="182"/>
                    <a:pt x="96" y="182"/>
                  </a:cubicBezTo>
                  <a:cubicBezTo>
                    <a:pt x="94" y="181"/>
                    <a:pt x="91" y="181"/>
                    <a:pt x="89" y="181"/>
                  </a:cubicBezTo>
                  <a:cubicBezTo>
                    <a:pt x="75" y="181"/>
                    <a:pt x="62" y="186"/>
                    <a:pt x="52" y="196"/>
                  </a:cubicBezTo>
                  <a:cubicBezTo>
                    <a:pt x="40" y="183"/>
                    <a:pt x="40" y="183"/>
                    <a:pt x="40" y="183"/>
                  </a:cubicBezTo>
                  <a:cubicBezTo>
                    <a:pt x="53" y="171"/>
                    <a:pt x="71" y="164"/>
                    <a:pt x="89" y="164"/>
                  </a:cubicBezTo>
                  <a:cubicBezTo>
                    <a:pt x="92" y="164"/>
                    <a:pt x="96" y="164"/>
                    <a:pt x="99" y="165"/>
                  </a:cubicBezTo>
                  <a:cubicBezTo>
                    <a:pt x="101" y="165"/>
                    <a:pt x="101" y="165"/>
                    <a:pt x="101" y="165"/>
                  </a:cubicBezTo>
                  <a:cubicBezTo>
                    <a:pt x="102" y="166"/>
                    <a:pt x="102" y="166"/>
                    <a:pt x="102" y="166"/>
                  </a:cubicBezTo>
                  <a:cubicBezTo>
                    <a:pt x="104" y="166"/>
                    <a:pt x="106" y="166"/>
                    <a:pt x="108" y="166"/>
                  </a:cubicBezTo>
                  <a:cubicBezTo>
                    <a:pt x="111" y="166"/>
                    <a:pt x="115" y="166"/>
                    <a:pt x="119" y="165"/>
                  </a:cubicBezTo>
                  <a:cubicBezTo>
                    <a:pt x="114" y="152"/>
                    <a:pt x="105" y="141"/>
                    <a:pt x="92" y="135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100" y="120"/>
                    <a:pt x="100" y="120"/>
                    <a:pt x="100" y="120"/>
                  </a:cubicBezTo>
                  <a:cubicBezTo>
                    <a:pt x="116" y="128"/>
                    <a:pt x="128" y="142"/>
                    <a:pt x="135" y="159"/>
                  </a:cubicBezTo>
                  <a:cubicBezTo>
                    <a:pt x="152" y="150"/>
                    <a:pt x="163" y="132"/>
                    <a:pt x="163" y="111"/>
                  </a:cubicBezTo>
                  <a:cubicBezTo>
                    <a:pt x="163" y="108"/>
                    <a:pt x="163" y="106"/>
                    <a:pt x="163" y="104"/>
                  </a:cubicBezTo>
                  <a:cubicBezTo>
                    <a:pt x="155" y="99"/>
                    <a:pt x="149" y="93"/>
                    <a:pt x="143" y="8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68" y="90"/>
                    <a:pt x="184" y="98"/>
                    <a:pt x="201" y="98"/>
                  </a:cubicBezTo>
                  <a:cubicBezTo>
                    <a:pt x="216" y="98"/>
                    <a:pt x="230" y="92"/>
                    <a:pt x="241" y="81"/>
                  </a:cubicBezTo>
                  <a:cubicBezTo>
                    <a:pt x="240" y="77"/>
                    <a:pt x="240" y="73"/>
                    <a:pt x="240" y="68"/>
                  </a:cubicBezTo>
                  <a:cubicBezTo>
                    <a:pt x="257" y="68"/>
                    <a:pt x="257" y="68"/>
                    <a:pt x="257" y="68"/>
                  </a:cubicBezTo>
                  <a:cubicBezTo>
                    <a:pt x="257" y="95"/>
                    <a:pt x="276" y="118"/>
                    <a:pt x="301" y="122"/>
                  </a:cubicBezTo>
                  <a:cubicBezTo>
                    <a:pt x="303" y="104"/>
                    <a:pt x="311" y="87"/>
                    <a:pt x="325" y="75"/>
                  </a:cubicBezTo>
                  <a:cubicBezTo>
                    <a:pt x="331" y="69"/>
                    <a:pt x="331" y="69"/>
                    <a:pt x="331" y="69"/>
                  </a:cubicBezTo>
                  <a:cubicBezTo>
                    <a:pt x="343" y="81"/>
                    <a:pt x="343" y="81"/>
                    <a:pt x="343" y="81"/>
                  </a:cubicBezTo>
                  <a:cubicBezTo>
                    <a:pt x="336" y="87"/>
                    <a:pt x="336" y="87"/>
                    <a:pt x="336" y="87"/>
                  </a:cubicBezTo>
                  <a:cubicBezTo>
                    <a:pt x="326" y="96"/>
                    <a:pt x="320" y="109"/>
                    <a:pt x="318" y="123"/>
                  </a:cubicBezTo>
                  <a:cubicBezTo>
                    <a:pt x="320" y="123"/>
                    <a:pt x="321" y="123"/>
                    <a:pt x="323" y="122"/>
                  </a:cubicBezTo>
                  <a:cubicBezTo>
                    <a:pt x="323" y="122"/>
                    <a:pt x="323" y="122"/>
                    <a:pt x="323" y="122"/>
                  </a:cubicBezTo>
                  <a:cubicBezTo>
                    <a:pt x="326" y="122"/>
                    <a:pt x="326" y="122"/>
                    <a:pt x="326" y="122"/>
                  </a:cubicBezTo>
                  <a:cubicBezTo>
                    <a:pt x="329" y="121"/>
                    <a:pt x="333" y="121"/>
                    <a:pt x="336" y="121"/>
                  </a:cubicBezTo>
                  <a:cubicBezTo>
                    <a:pt x="363" y="121"/>
                    <a:pt x="387" y="136"/>
                    <a:pt x="399" y="158"/>
                  </a:cubicBezTo>
                  <a:cubicBezTo>
                    <a:pt x="406" y="157"/>
                    <a:pt x="413" y="154"/>
                    <a:pt x="420" y="150"/>
                  </a:cubicBezTo>
                  <a:cubicBezTo>
                    <a:pt x="427" y="145"/>
                    <a:pt x="427" y="145"/>
                    <a:pt x="427" y="145"/>
                  </a:cubicBezTo>
                  <a:cubicBezTo>
                    <a:pt x="436" y="159"/>
                    <a:pt x="436" y="159"/>
                    <a:pt x="436" y="159"/>
                  </a:cubicBezTo>
                  <a:cubicBezTo>
                    <a:pt x="429" y="164"/>
                    <a:pt x="429" y="164"/>
                    <a:pt x="429" y="164"/>
                  </a:cubicBezTo>
                  <a:cubicBezTo>
                    <a:pt x="422" y="169"/>
                    <a:pt x="414" y="172"/>
                    <a:pt x="406" y="174"/>
                  </a:cubicBezTo>
                  <a:cubicBezTo>
                    <a:pt x="407" y="180"/>
                    <a:pt x="408" y="187"/>
                    <a:pt x="408" y="194"/>
                  </a:cubicBezTo>
                  <a:cubicBezTo>
                    <a:pt x="408" y="201"/>
                    <a:pt x="407" y="208"/>
                    <a:pt x="405" y="215"/>
                  </a:cubicBezTo>
                  <a:cubicBezTo>
                    <a:pt x="405" y="215"/>
                    <a:pt x="405" y="215"/>
                    <a:pt x="405" y="215"/>
                  </a:cubicBezTo>
                  <a:cubicBezTo>
                    <a:pt x="405" y="216"/>
                    <a:pt x="405" y="216"/>
                    <a:pt x="405" y="216"/>
                  </a:cubicBezTo>
                  <a:cubicBezTo>
                    <a:pt x="400" y="231"/>
                    <a:pt x="390" y="244"/>
                    <a:pt x="377" y="253"/>
                  </a:cubicBezTo>
                  <a:cubicBezTo>
                    <a:pt x="383" y="260"/>
                    <a:pt x="390" y="265"/>
                    <a:pt x="398" y="269"/>
                  </a:cubicBezTo>
                  <a:cubicBezTo>
                    <a:pt x="405" y="272"/>
                    <a:pt x="405" y="272"/>
                    <a:pt x="405" y="272"/>
                  </a:cubicBezTo>
                  <a:cubicBezTo>
                    <a:pt x="399" y="288"/>
                    <a:pt x="399" y="288"/>
                    <a:pt x="399" y="288"/>
                  </a:cubicBezTo>
                  <a:cubicBezTo>
                    <a:pt x="391" y="284"/>
                    <a:pt x="391" y="284"/>
                    <a:pt x="391" y="284"/>
                  </a:cubicBezTo>
                  <a:cubicBezTo>
                    <a:pt x="380" y="279"/>
                    <a:pt x="370" y="272"/>
                    <a:pt x="363" y="262"/>
                  </a:cubicBezTo>
                  <a:cubicBezTo>
                    <a:pt x="350" y="273"/>
                    <a:pt x="343" y="288"/>
                    <a:pt x="343" y="305"/>
                  </a:cubicBezTo>
                  <a:cubicBezTo>
                    <a:pt x="343" y="412"/>
                    <a:pt x="343" y="412"/>
                    <a:pt x="343" y="412"/>
                  </a:cubicBezTo>
                  <a:cubicBezTo>
                    <a:pt x="363" y="412"/>
                    <a:pt x="363" y="412"/>
                    <a:pt x="363" y="412"/>
                  </a:cubicBezTo>
                  <a:cubicBezTo>
                    <a:pt x="367" y="373"/>
                    <a:pt x="392" y="340"/>
                    <a:pt x="427" y="324"/>
                  </a:cubicBezTo>
                  <a:cubicBezTo>
                    <a:pt x="427" y="324"/>
                    <a:pt x="427" y="324"/>
                    <a:pt x="427" y="324"/>
                  </a:cubicBezTo>
                  <a:cubicBezTo>
                    <a:pt x="450" y="313"/>
                    <a:pt x="466" y="290"/>
                    <a:pt x="468" y="263"/>
                  </a:cubicBezTo>
                  <a:cubicBezTo>
                    <a:pt x="483" y="250"/>
                    <a:pt x="493" y="230"/>
                    <a:pt x="493" y="208"/>
                  </a:cubicBezTo>
                  <a:cubicBezTo>
                    <a:pt x="493" y="188"/>
                    <a:pt x="485" y="170"/>
                    <a:pt x="472" y="156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1000"/>
            </a:p>
          </p:txBody>
        </p:sp>
      </p:grpSp>
    </p:spTree>
    <p:extLst>
      <p:ext uri="{BB962C8B-B14F-4D97-AF65-F5344CB8AC3E}">
        <p14:creationId xmlns:p14="http://schemas.microsoft.com/office/powerpoint/2010/main" val="186282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 mye av dagens merkevarestyrke er skapt over tid og hvor mye skapes her og nå?</a:t>
            </a:r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7</a:t>
            </a:fld>
            <a:endParaRPr lang="en-AU" dirty="0"/>
          </a:p>
        </p:txBody>
      </p:sp>
      <p:sp>
        <p:nvSpPr>
          <p:cNvPr id="4" name="Rectangle 3"/>
          <p:cNvSpPr/>
          <p:nvPr/>
        </p:nvSpPr>
        <p:spPr bwMode="ltGray">
          <a:xfrm>
            <a:off x="3483898" y="2278380"/>
            <a:ext cx="1949162" cy="1966426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600" b="0" dirty="0" err="1" smtClean="0"/>
          </a:p>
        </p:txBody>
      </p:sp>
      <p:sp>
        <p:nvSpPr>
          <p:cNvPr id="5" name="Rectangle 4"/>
          <p:cNvSpPr/>
          <p:nvPr/>
        </p:nvSpPr>
        <p:spPr bwMode="ltGray">
          <a:xfrm>
            <a:off x="3483897" y="2840214"/>
            <a:ext cx="1392259" cy="140459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600" b="0" dirty="0" err="1" smtClean="0"/>
          </a:p>
        </p:txBody>
      </p:sp>
      <p:sp>
        <p:nvSpPr>
          <p:cNvPr id="7" name="TextBox 6"/>
          <p:cNvSpPr txBox="1"/>
          <p:nvPr/>
        </p:nvSpPr>
        <p:spPr>
          <a:xfrm>
            <a:off x="1244858" y="4347443"/>
            <a:ext cx="1880839" cy="3016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b-NO" sz="1600" b="0" dirty="0" smtClean="0">
                <a:solidFill>
                  <a:srgbClr val="333333"/>
                </a:solidFill>
                <a:latin typeface="+mn-lt"/>
              </a:rPr>
              <a:t>«På lager»</a:t>
            </a:r>
          </a:p>
        </p:txBody>
      </p:sp>
      <p:cxnSp>
        <p:nvCxnSpPr>
          <p:cNvPr id="8" name="Elbow Connector 7"/>
          <p:cNvCxnSpPr/>
          <p:nvPr/>
        </p:nvCxnSpPr>
        <p:spPr>
          <a:xfrm rot="5400000" flipH="1" flipV="1">
            <a:off x="5304925" y="1898244"/>
            <a:ext cx="256271" cy="504000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83537" y="1848579"/>
            <a:ext cx="1880839" cy="3016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nb-NO" sz="1600" b="0" dirty="0" smtClean="0">
                <a:solidFill>
                  <a:srgbClr val="333333"/>
                </a:solidFill>
                <a:latin typeface="+mn-lt"/>
              </a:rPr>
              <a:t>«Ferskvare»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125698" y="4244804"/>
            <a:ext cx="591363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9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r="10619"/>
          <a:stretch/>
        </p:blipFill>
        <p:spPr>
          <a:xfrm>
            <a:off x="285750" y="1961439"/>
            <a:ext cx="3864694" cy="288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075" y="1972565"/>
            <a:ext cx="3839999" cy="2880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 bwMode="ltGray">
          <a:xfrm>
            <a:off x="285750" y="1780660"/>
            <a:ext cx="8569324" cy="341277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600" b="0" dirty="0" err="1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Betydningen av merkevareopplevelser her og nå varierer på tvers av kategorier og marked</a:t>
            </a:r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8</a:t>
            </a:fld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285751" y="5029664"/>
            <a:ext cx="3025620" cy="75438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nb-NO" sz="1600" b="0" dirty="0" smtClean="0">
                <a:solidFill>
                  <a:srgbClr val="333333"/>
                </a:solidFill>
                <a:latin typeface="+mn-lt"/>
              </a:rPr>
              <a:t>Basert på 50+ studier</a:t>
            </a:r>
          </a:p>
        </p:txBody>
      </p:sp>
      <p:sp>
        <p:nvSpPr>
          <p:cNvPr id="5" name="Rectangle 4"/>
          <p:cNvSpPr/>
          <p:nvPr/>
        </p:nvSpPr>
        <p:spPr bwMode="ltGray">
          <a:xfrm>
            <a:off x="965920" y="1957966"/>
            <a:ext cx="2556000" cy="2556000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600" b="0" dirty="0" err="1" smtClean="0"/>
          </a:p>
        </p:txBody>
      </p:sp>
      <p:sp>
        <p:nvSpPr>
          <p:cNvPr id="6" name="Rectangle 5"/>
          <p:cNvSpPr/>
          <p:nvPr/>
        </p:nvSpPr>
        <p:spPr bwMode="ltGray">
          <a:xfrm>
            <a:off x="972946" y="2029966"/>
            <a:ext cx="2484000" cy="24840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600" b="0" dirty="0" err="1" smtClean="0"/>
          </a:p>
        </p:txBody>
      </p:sp>
      <p:sp>
        <p:nvSpPr>
          <p:cNvPr id="11" name="TextBox 10"/>
          <p:cNvSpPr txBox="1"/>
          <p:nvPr/>
        </p:nvSpPr>
        <p:spPr>
          <a:xfrm>
            <a:off x="3127447" y="1501913"/>
            <a:ext cx="990600" cy="724364"/>
          </a:xfrm>
          <a:prstGeom prst="rect">
            <a:avLst/>
          </a:prstGeom>
          <a:noFill/>
        </p:spPr>
        <p:txBody>
          <a:bodyPr wrap="square" lIns="36000" tIns="36000" rIns="36000" bIns="36000" rtlCol="0" anchor="b">
            <a:noAutofit/>
          </a:bodyPr>
          <a:lstStyle/>
          <a:p>
            <a:pPr algn="r"/>
            <a:r>
              <a:rPr lang="nb-NO" sz="1600" b="0" dirty="0" smtClean="0">
                <a:solidFill>
                  <a:srgbClr val="333333"/>
                </a:solidFill>
                <a:latin typeface="+mn-lt"/>
              </a:rPr>
              <a:t>5 %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876" y="4259768"/>
            <a:ext cx="990600" cy="724364"/>
          </a:xfrm>
          <a:prstGeom prst="rect">
            <a:avLst/>
          </a:prstGeom>
          <a:noFill/>
        </p:spPr>
        <p:txBody>
          <a:bodyPr wrap="square" lIns="36000" tIns="36000" rIns="36000" bIns="36000" rtlCol="0" anchor="t">
            <a:noAutofit/>
          </a:bodyPr>
          <a:lstStyle/>
          <a:p>
            <a:r>
              <a:rPr lang="nb-NO" sz="1600" b="0" dirty="0" smtClean="0">
                <a:solidFill>
                  <a:srgbClr val="333333"/>
                </a:solidFill>
                <a:latin typeface="+mn-lt"/>
              </a:rPr>
              <a:t>95 %</a:t>
            </a:r>
          </a:p>
        </p:txBody>
      </p:sp>
      <p:sp>
        <p:nvSpPr>
          <p:cNvPr id="17" name="Rectangle 16"/>
          <p:cNvSpPr/>
          <p:nvPr/>
        </p:nvSpPr>
        <p:spPr bwMode="ltGray">
          <a:xfrm>
            <a:off x="5610559" y="1983718"/>
            <a:ext cx="2556000" cy="2556000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600" b="0" dirty="0" err="1" smtClean="0"/>
          </a:p>
        </p:txBody>
      </p:sp>
      <p:sp>
        <p:nvSpPr>
          <p:cNvPr id="18" name="Rectangle 17"/>
          <p:cNvSpPr/>
          <p:nvPr/>
        </p:nvSpPr>
        <p:spPr bwMode="ltGray">
          <a:xfrm>
            <a:off x="5610558" y="2451718"/>
            <a:ext cx="2088000" cy="20880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b-NO" sz="1600" b="0" dirty="0" err="1" smtClean="0"/>
          </a:p>
        </p:txBody>
      </p:sp>
      <p:sp>
        <p:nvSpPr>
          <p:cNvPr id="19" name="TextBox 18"/>
          <p:cNvSpPr txBox="1"/>
          <p:nvPr/>
        </p:nvSpPr>
        <p:spPr>
          <a:xfrm>
            <a:off x="7864474" y="1503933"/>
            <a:ext cx="990600" cy="724364"/>
          </a:xfrm>
          <a:prstGeom prst="rect">
            <a:avLst/>
          </a:prstGeom>
          <a:noFill/>
        </p:spPr>
        <p:txBody>
          <a:bodyPr wrap="square" lIns="36000" tIns="36000" rIns="36000" bIns="36000" rtlCol="0" anchor="b">
            <a:noAutofit/>
          </a:bodyPr>
          <a:lstStyle/>
          <a:p>
            <a:pPr algn="r"/>
            <a:r>
              <a:rPr lang="nb-NO" sz="1600" b="0" dirty="0" smtClean="0">
                <a:solidFill>
                  <a:srgbClr val="333333"/>
                </a:solidFill>
                <a:latin typeface="+mn-lt"/>
              </a:rPr>
              <a:t>32 %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67214" y="4259768"/>
            <a:ext cx="990600" cy="724364"/>
          </a:xfrm>
          <a:prstGeom prst="rect">
            <a:avLst/>
          </a:prstGeom>
          <a:noFill/>
        </p:spPr>
        <p:txBody>
          <a:bodyPr wrap="square" lIns="36000" tIns="36000" rIns="36000" bIns="36000" rtlCol="0" anchor="t">
            <a:noAutofit/>
          </a:bodyPr>
          <a:lstStyle/>
          <a:p>
            <a:r>
              <a:rPr lang="nb-NO" sz="1600" b="0" dirty="0" smtClean="0">
                <a:solidFill>
                  <a:srgbClr val="333333"/>
                </a:solidFill>
                <a:latin typeface="+mn-lt"/>
              </a:rPr>
              <a:t>78 %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6960" y="1477674"/>
            <a:ext cx="3053919" cy="2574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b-NO" sz="1600" b="0" dirty="0" smtClean="0">
                <a:solidFill>
                  <a:srgbClr val="333333"/>
                </a:solidFill>
                <a:latin typeface="+mn-lt"/>
              </a:rPr>
              <a:t>Forsikring Tyskland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08114" y="1477674"/>
            <a:ext cx="3053919" cy="2574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b-NO" sz="1600" b="0" dirty="0" smtClean="0">
                <a:solidFill>
                  <a:srgbClr val="333333"/>
                </a:solidFill>
                <a:latin typeface="+mn-lt"/>
              </a:rPr>
              <a:t>Dagligvare Romania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73011" y="3028633"/>
            <a:ext cx="594804" cy="76786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nb-NO" sz="1600" b="0" dirty="0" smtClean="0">
                <a:solidFill>
                  <a:srgbClr val="333333"/>
                </a:solidFill>
                <a:latin typeface="+mn-lt"/>
              </a:rPr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216174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" grpId="0" animBg="1"/>
      <p:bldP spid="6" grpId="0" animBg="1"/>
      <p:bldP spid="11" grpId="0"/>
      <p:bldP spid="12" grpId="0"/>
      <p:bldP spid="17" grpId="0" animBg="1"/>
      <p:bldP spid="18" grpId="0" animBg="1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Noen må jobbe litt hardere enn andre…</a:t>
            </a:r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9</a:t>
            </a:fld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988600"/>
            <a:ext cx="4169037" cy="2547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841" y="1988600"/>
            <a:ext cx="4092233" cy="254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3962" y="4691538"/>
            <a:ext cx="2609989" cy="4923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b-NO" sz="1600" b="0" dirty="0" smtClean="0">
                <a:solidFill>
                  <a:srgbClr val="333333"/>
                </a:solidFill>
                <a:latin typeface="+mn-lt"/>
              </a:rPr>
              <a:t>Marco </a:t>
            </a:r>
            <a:r>
              <a:rPr lang="nb-NO" sz="1600" b="0" dirty="0" err="1" smtClean="0">
                <a:solidFill>
                  <a:srgbClr val="333333"/>
                </a:solidFill>
                <a:latin typeface="+mn-lt"/>
              </a:rPr>
              <a:t>Hößl</a:t>
            </a:r>
            <a:r>
              <a:rPr lang="nb-NO" sz="1600" b="0" dirty="0" smtClean="0">
                <a:solidFill>
                  <a:srgbClr val="333333"/>
                </a:solidFill>
                <a:latin typeface="+mn-lt"/>
              </a:rPr>
              <a:t> </a:t>
            </a:r>
          </a:p>
          <a:p>
            <a:pPr algn="ctr"/>
            <a:r>
              <a:rPr lang="nb-NO" sz="1600" b="0" dirty="0" smtClean="0">
                <a:solidFill>
                  <a:srgbClr val="333333"/>
                </a:solidFill>
                <a:latin typeface="+mn-lt"/>
              </a:rPr>
              <a:t>CEO </a:t>
            </a:r>
            <a:r>
              <a:rPr lang="nb-NO" sz="1600" b="0" dirty="0" err="1" smtClean="0">
                <a:solidFill>
                  <a:srgbClr val="333333"/>
                </a:solidFill>
                <a:latin typeface="+mn-lt"/>
              </a:rPr>
              <a:t>Kaufland</a:t>
            </a:r>
            <a:r>
              <a:rPr lang="nb-NO" sz="1600" b="0" dirty="0" smtClean="0">
                <a:solidFill>
                  <a:srgbClr val="333333"/>
                </a:solidFill>
                <a:latin typeface="+mn-lt"/>
              </a:rPr>
              <a:t> Romania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5273" y="4691538"/>
            <a:ext cx="2609989" cy="4923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b-NO" sz="1600" b="0" dirty="0" smtClean="0">
                <a:solidFill>
                  <a:srgbClr val="333333"/>
                </a:solidFill>
                <a:latin typeface="+mn-lt"/>
              </a:rPr>
              <a:t>Oliver </a:t>
            </a:r>
            <a:r>
              <a:rPr lang="nb-NO" sz="1600" b="0" dirty="0" err="1" smtClean="0">
                <a:solidFill>
                  <a:srgbClr val="333333"/>
                </a:solidFill>
                <a:latin typeface="+mn-lt"/>
              </a:rPr>
              <a:t>Bäte</a:t>
            </a:r>
            <a:endParaRPr lang="nb-NO" sz="1600" b="0" dirty="0">
              <a:solidFill>
                <a:srgbClr val="333333"/>
              </a:solidFill>
              <a:latin typeface="+mn-lt"/>
            </a:endParaRPr>
          </a:p>
          <a:p>
            <a:pPr algn="ctr"/>
            <a:r>
              <a:rPr lang="nb-NO" sz="1600" b="0" dirty="0" smtClean="0">
                <a:solidFill>
                  <a:srgbClr val="333333"/>
                </a:solidFill>
                <a:latin typeface="+mn-lt"/>
              </a:rPr>
              <a:t>CEO Allianz Tyskland</a:t>
            </a:r>
          </a:p>
        </p:txBody>
      </p:sp>
    </p:spTree>
    <p:extLst>
      <p:ext uri="{BB962C8B-B14F-4D97-AF65-F5344CB8AC3E}">
        <p14:creationId xmlns:p14="http://schemas.microsoft.com/office/powerpoint/2010/main" val="401309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CKSLIDES" val="4001"/>
  <p:tag name="DESIGN" val="GREYBO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OTER" val="LIN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DOCUMENTDAT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DOCUMENTDAT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DOCUMENTDAT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GREYBOX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OTER" val="LIN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DOCUMENTDAT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DOCUMENTDAT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DOCUMENTDAT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OTER" val="LIN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OTER" val="LIN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DOCUMENTDAT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DOCUMENTDAT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DOCUMENTDAT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DOCUMENTDAT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DOCUMENTDAT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DOCUMENTDAT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DOCUMENTDAT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DOCUMENTDAT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DOCUMENTDAT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" val="COV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DOCUMENTDAT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RK" val="LAST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RK" val="LAST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RK" val="LAST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RK" val="LAS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DOCUMENTDAT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DOCUMENTDAT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OTER" val="LIN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DOCUMENTDAT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DOCUMENTDAT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P" val="DOCUMENTDATA"/>
</p:tagLst>
</file>

<file path=ppt/theme/theme1.xml><?xml version="1.0" encoding="utf-8"?>
<a:theme xmlns:a="http://schemas.openxmlformats.org/drawingml/2006/main" name="Title">
  <a:themeElements>
    <a:clrScheme name="TNS Global">
      <a:dk1>
        <a:srgbClr val="333333"/>
      </a:dk1>
      <a:lt1>
        <a:sysClr val="window" lastClr="FFFFFF"/>
      </a:lt1>
      <a:dk2>
        <a:srgbClr val="131C6B"/>
      </a:dk2>
      <a:lt2>
        <a:srgbClr val="3EB1CC"/>
      </a:lt2>
      <a:accent1>
        <a:srgbClr val="C50017"/>
      </a:accent1>
      <a:accent2>
        <a:srgbClr val="F7911E"/>
      </a:accent2>
      <a:accent3>
        <a:srgbClr val="EF5205"/>
      </a:accent3>
      <a:accent4>
        <a:srgbClr val="7A2280"/>
      </a:accent4>
      <a:accent5>
        <a:srgbClr val="4C1D52"/>
      </a:accent5>
      <a:accent6>
        <a:srgbClr val="4655A5"/>
      </a:accent6>
      <a:hlink>
        <a:srgbClr val="EC008C"/>
      </a:hlink>
      <a:folHlink>
        <a:srgbClr val="EC008C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ltGray"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b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  <a:custClrLst>
    <a:custClr name="Purple">
      <a:srgbClr val="BB3FC1"/>
    </a:custClr>
    <a:custClr name="Light Purple">
      <a:srgbClr val="798EDF"/>
    </a:custClr>
    <a:custClr name="Light Blue">
      <a:srgbClr val="6DE7F6"/>
    </a:custClr>
    <a:custClr name="Dark Blue">
      <a:srgbClr val="0F7BA2"/>
    </a:custClr>
    <a:custClr name="Red">
      <a:srgbClr val="F1002B"/>
    </a:custClr>
    <a:custClr name="Dark Red - 50%">
      <a:srgbClr val="990002"/>
    </a:custClr>
    <a:custClr name="Gold">
      <a:srgbClr val="FFD138"/>
    </a:custClr>
    <a:custClr name="Light Green">
      <a:srgbClr val="79D738"/>
    </a:custClr>
    <a:custClr name="Mid Green">
      <a:srgbClr val="489A1E"/>
    </a:custClr>
    <a:custClr name="Dark Green">
      <a:srgbClr val="145D04"/>
    </a:custClr>
    <a:custClr name="PPT Gray">
      <a:srgbClr val="333333"/>
    </a:custClr>
    <a:custClr name="Gray-50%">
      <a:srgbClr val="666666"/>
    </a:custClr>
    <a:custClr name="Light Gray-50%">
      <a:srgbClr val="999999"/>
    </a:custClr>
    <a:custClr name="Gray-25%">
      <a:srgbClr val="CCCCCC"/>
    </a:custClr>
    <a:custClr name="Light Gray-25%">
      <a:srgbClr val="DEDEDE"/>
    </a:custClr>
    <a:custClr name="Off White">
      <a:srgbClr val="F2F2F2"/>
    </a:custClr>
  </a:custClrLst>
</a:theme>
</file>

<file path=ppt/theme/theme2.xml><?xml version="1.0" encoding="utf-8"?>
<a:theme xmlns:a="http://schemas.openxmlformats.org/drawingml/2006/main" name="Chapter">
  <a:themeElements>
    <a:clrScheme name="TNSSSRevised">
      <a:dk1>
        <a:srgbClr val="333333"/>
      </a:dk1>
      <a:lt1>
        <a:sysClr val="window" lastClr="FFFFFF"/>
      </a:lt1>
      <a:dk2>
        <a:srgbClr val="131C6B"/>
      </a:dk2>
      <a:lt2>
        <a:srgbClr val="3EB1CC"/>
      </a:lt2>
      <a:accent1>
        <a:srgbClr val="C50017"/>
      </a:accent1>
      <a:accent2>
        <a:srgbClr val="F7911E"/>
      </a:accent2>
      <a:accent3>
        <a:srgbClr val="EF5205"/>
      </a:accent3>
      <a:accent4>
        <a:srgbClr val="7A2280"/>
      </a:accent4>
      <a:accent5>
        <a:srgbClr val="4C1D52"/>
      </a:accent5>
      <a:accent6>
        <a:srgbClr val="4655A5"/>
      </a:accent6>
      <a:hlink>
        <a:srgbClr val="EC008C"/>
      </a:hlink>
      <a:folHlink>
        <a:srgbClr val="EC008C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ltGray"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  <a:custClrLst>
    <a:custClr name="Purple">
      <a:srgbClr val="BB3FC1"/>
    </a:custClr>
    <a:custClr name="Light Purple">
      <a:srgbClr val="798EDF"/>
    </a:custClr>
    <a:custClr name="Light Blue">
      <a:srgbClr val="6DE7F6"/>
    </a:custClr>
    <a:custClr name="Dark Blue">
      <a:srgbClr val="0F7BA2"/>
    </a:custClr>
    <a:custClr name="Red">
      <a:srgbClr val="F1002B"/>
    </a:custClr>
    <a:custClr name="Dark Red - 50%">
      <a:srgbClr val="990002"/>
    </a:custClr>
    <a:custClr name="Gold">
      <a:srgbClr val="FFD138"/>
    </a:custClr>
    <a:custClr name="Light Green">
      <a:srgbClr val="79D738"/>
    </a:custClr>
    <a:custClr name="Mid Green">
      <a:srgbClr val="489A1E"/>
    </a:custClr>
    <a:custClr name="Dark Green">
      <a:srgbClr val="145D04"/>
    </a:custClr>
    <a:custClr name="PPT Gray">
      <a:srgbClr val="333333"/>
    </a:custClr>
    <a:custClr name="Gray-50%">
      <a:srgbClr val="666666"/>
    </a:custClr>
    <a:custClr name="Light Gray-50%">
      <a:srgbClr val="999999"/>
    </a:custClr>
    <a:custClr name="Gray-25%">
      <a:srgbClr val="CCCCCC"/>
    </a:custClr>
    <a:custClr name="Light Gray-25%">
      <a:srgbClr val="DEDEDE"/>
    </a:custClr>
    <a:custClr name="Off White">
      <a:srgbClr val="F2F2F2"/>
    </a:custClr>
  </a:custClrLst>
</a:theme>
</file>

<file path=ppt/theme/theme3.xml><?xml version="1.0" encoding="utf-8"?>
<a:theme xmlns:a="http://schemas.openxmlformats.org/drawingml/2006/main" name="Standard">
  <a:themeElements>
    <a:clrScheme name="TNS Global">
      <a:dk1>
        <a:srgbClr val="333333"/>
      </a:dk1>
      <a:lt1>
        <a:sysClr val="window" lastClr="FFFFFF"/>
      </a:lt1>
      <a:dk2>
        <a:srgbClr val="131C6B"/>
      </a:dk2>
      <a:lt2>
        <a:srgbClr val="3EB1CC"/>
      </a:lt2>
      <a:accent1>
        <a:srgbClr val="C50017"/>
      </a:accent1>
      <a:accent2>
        <a:srgbClr val="F7911E"/>
      </a:accent2>
      <a:accent3>
        <a:srgbClr val="EF5205"/>
      </a:accent3>
      <a:accent4>
        <a:srgbClr val="7A2280"/>
      </a:accent4>
      <a:accent5>
        <a:srgbClr val="4C1D52"/>
      </a:accent5>
      <a:accent6>
        <a:srgbClr val="4655A5"/>
      </a:accent6>
      <a:hlink>
        <a:srgbClr val="EC008C"/>
      </a:hlink>
      <a:folHlink>
        <a:srgbClr val="EC008C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ltGray"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  <a:custClrLst>
    <a:custClr name="Purple">
      <a:srgbClr val="BB3FC1"/>
    </a:custClr>
    <a:custClr name="Light Purple">
      <a:srgbClr val="798EDF"/>
    </a:custClr>
    <a:custClr name="Light Blue">
      <a:srgbClr val="6DE7F6"/>
    </a:custClr>
    <a:custClr name="Dark Blue">
      <a:srgbClr val="0F7BA2"/>
    </a:custClr>
    <a:custClr name="Red">
      <a:srgbClr val="F1002B"/>
    </a:custClr>
    <a:custClr name="Dark Red - 50%">
      <a:srgbClr val="990002"/>
    </a:custClr>
    <a:custClr name="Gold">
      <a:srgbClr val="FFD138"/>
    </a:custClr>
    <a:custClr name="Light Green">
      <a:srgbClr val="79D738"/>
    </a:custClr>
    <a:custClr name="Mid Green">
      <a:srgbClr val="489A1E"/>
    </a:custClr>
    <a:custClr name="Dark Green">
      <a:srgbClr val="145D04"/>
    </a:custClr>
    <a:custClr name="PPT Gray">
      <a:srgbClr val="333333"/>
    </a:custClr>
    <a:custClr name="Gray-50%">
      <a:srgbClr val="666666"/>
    </a:custClr>
    <a:custClr name="Light Gray-50%">
      <a:srgbClr val="999999"/>
    </a:custClr>
    <a:custClr name="Gray-25%">
      <a:srgbClr val="CCCCCC"/>
    </a:custClr>
    <a:custClr name="Light Gray-25%">
      <a:srgbClr val="DEDEDE"/>
    </a:custClr>
    <a:custClr name="Off White">
      <a:srgbClr val="F2F2F2"/>
    </a:custClr>
  </a:custClrLst>
</a:theme>
</file>

<file path=ppt/theme/theme4.xml><?xml version="1.0" encoding="utf-8"?>
<a:theme xmlns:a="http://schemas.openxmlformats.org/drawingml/2006/main" name="Standard with Grey Box">
  <a:themeElements>
    <a:clrScheme name="TNSSSRevised">
      <a:dk1>
        <a:srgbClr val="333333"/>
      </a:dk1>
      <a:lt1>
        <a:sysClr val="window" lastClr="FFFFFF"/>
      </a:lt1>
      <a:dk2>
        <a:srgbClr val="131C6B"/>
      </a:dk2>
      <a:lt2>
        <a:srgbClr val="3EB1CC"/>
      </a:lt2>
      <a:accent1>
        <a:srgbClr val="C50017"/>
      </a:accent1>
      <a:accent2>
        <a:srgbClr val="F7911E"/>
      </a:accent2>
      <a:accent3>
        <a:srgbClr val="EF5205"/>
      </a:accent3>
      <a:accent4>
        <a:srgbClr val="7A2280"/>
      </a:accent4>
      <a:accent5>
        <a:srgbClr val="4C1D52"/>
      </a:accent5>
      <a:accent6>
        <a:srgbClr val="4655A5"/>
      </a:accent6>
      <a:hlink>
        <a:srgbClr val="EC008C"/>
      </a:hlink>
      <a:folHlink>
        <a:srgbClr val="EC008C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ltGray"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b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b="0" dirty="0" smtClean="0">
            <a:solidFill>
              <a:srgbClr val="333333"/>
            </a:solidFill>
            <a:latin typeface="+mn-lt"/>
          </a:defRPr>
        </a:defPPr>
      </a:lstStyle>
    </a:txDef>
  </a:objectDefaults>
  <a:extraClrSchemeLst/>
  <a:custClrLst>
    <a:custClr name="Purple">
      <a:srgbClr val="BB3FC1"/>
    </a:custClr>
    <a:custClr name="Light Purple">
      <a:srgbClr val="798EDF"/>
    </a:custClr>
    <a:custClr name="Light Blue">
      <a:srgbClr val="6DE7F6"/>
    </a:custClr>
    <a:custClr name="Dark Blue">
      <a:srgbClr val="0F7BA2"/>
    </a:custClr>
    <a:custClr name="Red">
      <a:srgbClr val="F1002B"/>
    </a:custClr>
    <a:custClr name="Dark Red - 50%">
      <a:srgbClr val="990002"/>
    </a:custClr>
    <a:custClr name="Gold">
      <a:srgbClr val="FFD138"/>
    </a:custClr>
    <a:custClr name="Light Green">
      <a:srgbClr val="79D738"/>
    </a:custClr>
    <a:custClr name="Mid Green">
      <a:srgbClr val="489A1E"/>
    </a:custClr>
    <a:custClr name="Dark Green">
      <a:srgbClr val="145D04"/>
    </a:custClr>
    <a:custClr name="PPT Gray">
      <a:srgbClr val="333333"/>
    </a:custClr>
    <a:custClr name="Gray-50%">
      <a:srgbClr val="666666"/>
    </a:custClr>
    <a:custClr name="Light Gray-50%">
      <a:srgbClr val="999999"/>
    </a:custClr>
    <a:custClr name="Gray-25%">
      <a:srgbClr val="CCCCCC"/>
    </a:custClr>
    <a:custClr name="Light Gray-25%">
      <a:srgbClr val="DEDEDE"/>
    </a:custClr>
    <a:custClr name="Off White">
      <a:srgbClr val="F2F2F2"/>
    </a:custClr>
  </a:custClrLst>
</a:theme>
</file>

<file path=ppt/theme/theme5.xml><?xml version="1.0" encoding="utf-8"?>
<a:theme xmlns:a="http://schemas.openxmlformats.org/drawingml/2006/main" name="Standard with Narrow Grey Box">
  <a:themeElements>
    <a:clrScheme name="TNSSSRevised">
      <a:dk1>
        <a:srgbClr val="333333"/>
      </a:dk1>
      <a:lt1>
        <a:sysClr val="window" lastClr="FFFFFF"/>
      </a:lt1>
      <a:dk2>
        <a:srgbClr val="131C6B"/>
      </a:dk2>
      <a:lt2>
        <a:srgbClr val="3EB1CC"/>
      </a:lt2>
      <a:accent1>
        <a:srgbClr val="C50017"/>
      </a:accent1>
      <a:accent2>
        <a:srgbClr val="F7911E"/>
      </a:accent2>
      <a:accent3>
        <a:srgbClr val="EF5205"/>
      </a:accent3>
      <a:accent4>
        <a:srgbClr val="7A2280"/>
      </a:accent4>
      <a:accent5>
        <a:srgbClr val="4C1D52"/>
      </a:accent5>
      <a:accent6>
        <a:srgbClr val="4655A5"/>
      </a:accent6>
      <a:hlink>
        <a:srgbClr val="EC008C"/>
      </a:hlink>
      <a:folHlink>
        <a:srgbClr val="EC008C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ltGray"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  <a:custClrLst>
    <a:custClr name="Purple">
      <a:srgbClr val="BB3FC1"/>
    </a:custClr>
    <a:custClr name="Light Purple">
      <a:srgbClr val="798EDF"/>
    </a:custClr>
    <a:custClr name="Light Blue">
      <a:srgbClr val="6DE7F6"/>
    </a:custClr>
    <a:custClr name="Dark Blue">
      <a:srgbClr val="0F7BA2"/>
    </a:custClr>
    <a:custClr name="Red">
      <a:srgbClr val="F1002B"/>
    </a:custClr>
    <a:custClr name="Dark Red - 50%">
      <a:srgbClr val="990002"/>
    </a:custClr>
    <a:custClr name="Gold">
      <a:srgbClr val="FFD138"/>
    </a:custClr>
    <a:custClr name="Light Green">
      <a:srgbClr val="79D738"/>
    </a:custClr>
    <a:custClr name="Mid Green">
      <a:srgbClr val="489A1E"/>
    </a:custClr>
    <a:custClr name="Dark Green">
      <a:srgbClr val="145D04"/>
    </a:custClr>
    <a:custClr name="PPT Gray">
      <a:srgbClr val="333333"/>
    </a:custClr>
    <a:custClr name="Gray-50%">
      <a:srgbClr val="666666"/>
    </a:custClr>
    <a:custClr name="Light Gray-50%">
      <a:srgbClr val="999999"/>
    </a:custClr>
    <a:custClr name="Gray-25%">
      <a:srgbClr val="CCCCCC"/>
    </a:custClr>
    <a:custClr name="Light Gray-25%">
      <a:srgbClr val="DEDEDE"/>
    </a:custClr>
    <a:custClr name="Off White">
      <a:srgbClr val="F2F2F2"/>
    </a:custClr>
  </a:custClrLst>
</a:theme>
</file>

<file path=ppt/theme/theme6.xml><?xml version="1.0" encoding="utf-8"?>
<a:theme xmlns:a="http://schemas.openxmlformats.org/drawingml/2006/main" name="Grid Layout">
  <a:themeElements>
    <a:clrScheme name="TNSSSRevised">
      <a:dk1>
        <a:srgbClr val="333333"/>
      </a:dk1>
      <a:lt1>
        <a:sysClr val="window" lastClr="FFFFFF"/>
      </a:lt1>
      <a:dk2>
        <a:srgbClr val="131C6B"/>
      </a:dk2>
      <a:lt2>
        <a:srgbClr val="3EB1CC"/>
      </a:lt2>
      <a:accent1>
        <a:srgbClr val="C50017"/>
      </a:accent1>
      <a:accent2>
        <a:srgbClr val="F7911E"/>
      </a:accent2>
      <a:accent3>
        <a:srgbClr val="EF5205"/>
      </a:accent3>
      <a:accent4>
        <a:srgbClr val="7A2280"/>
      </a:accent4>
      <a:accent5>
        <a:srgbClr val="4C1D52"/>
      </a:accent5>
      <a:accent6>
        <a:srgbClr val="4655A5"/>
      </a:accent6>
      <a:hlink>
        <a:srgbClr val="EC008C"/>
      </a:hlink>
      <a:folHlink>
        <a:srgbClr val="EC008C"/>
      </a:folHlink>
    </a:clrScheme>
    <a:fontScheme name="TNS Master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ltGray"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b="0" dirty="0" err="1" smtClean="0">
            <a:solidFill>
              <a:srgbClr val="333333"/>
            </a:solidFill>
            <a:latin typeface="+mn-lt"/>
          </a:defRPr>
        </a:defPPr>
      </a:lstStyle>
    </a:txDef>
  </a:objectDefaults>
  <a:extraClrSchemeLst/>
  <a:custClrLst>
    <a:custClr name="Purple">
      <a:srgbClr val="BB3FC1"/>
    </a:custClr>
    <a:custClr name="Light Purple">
      <a:srgbClr val="798EDF"/>
    </a:custClr>
    <a:custClr name="Light Blue">
      <a:srgbClr val="6DE7F6"/>
    </a:custClr>
    <a:custClr name="Dark Blue">
      <a:srgbClr val="0F7BA2"/>
    </a:custClr>
    <a:custClr name="Red">
      <a:srgbClr val="F1002B"/>
    </a:custClr>
    <a:custClr name="Dark Red - 50%">
      <a:srgbClr val="990002"/>
    </a:custClr>
    <a:custClr name="Gold">
      <a:srgbClr val="FFD138"/>
    </a:custClr>
    <a:custClr name="Light Green">
      <a:srgbClr val="79D738"/>
    </a:custClr>
    <a:custClr name="Mid Green">
      <a:srgbClr val="489A1E"/>
    </a:custClr>
    <a:custClr name="Dark Green">
      <a:srgbClr val="145D04"/>
    </a:custClr>
    <a:custClr name="PPT Gray">
      <a:srgbClr val="333333"/>
    </a:custClr>
    <a:custClr name="Gray-50%">
      <a:srgbClr val="666666"/>
    </a:custClr>
    <a:custClr name="Light Gray-50%">
      <a:srgbClr val="999999"/>
    </a:custClr>
    <a:custClr name="Gray-25%">
      <a:srgbClr val="CCCCCC"/>
    </a:custClr>
    <a:custClr name="Light Gray-25%">
      <a:srgbClr val="DEDEDE"/>
    </a:custClr>
    <a:custClr name="Off White">
      <a:srgbClr val="F2F2F2"/>
    </a:custClr>
  </a:custClrLst>
</a:theme>
</file>

<file path=ppt/theme/theme7.xml><?xml version="1.0" encoding="utf-8"?>
<a:theme xmlns:a="http://schemas.openxmlformats.org/drawingml/2006/main" name="Blank">
  <a:themeElements>
    <a:clrScheme name="TNSSSRevised">
      <a:dk1>
        <a:srgbClr val="333333"/>
      </a:dk1>
      <a:lt1>
        <a:sysClr val="window" lastClr="FFFFFF"/>
      </a:lt1>
      <a:dk2>
        <a:srgbClr val="131C6B"/>
      </a:dk2>
      <a:lt2>
        <a:srgbClr val="3EB1CC"/>
      </a:lt2>
      <a:accent1>
        <a:srgbClr val="C50017"/>
      </a:accent1>
      <a:accent2>
        <a:srgbClr val="F7911E"/>
      </a:accent2>
      <a:accent3>
        <a:srgbClr val="EF5205"/>
      </a:accent3>
      <a:accent4>
        <a:srgbClr val="7A2280"/>
      </a:accent4>
      <a:accent5>
        <a:srgbClr val="4C1D52"/>
      </a:accent5>
      <a:accent6>
        <a:srgbClr val="4655A5"/>
      </a:accent6>
      <a:hlink>
        <a:srgbClr val="EC008C"/>
      </a:hlink>
      <a:folHlink>
        <a:srgbClr val="EC00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ltGray"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b="0" dirty="0" err="1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b="0" dirty="0" err="1" smtClean="0">
            <a:solidFill>
              <a:srgbClr val="333333"/>
            </a:solidFill>
            <a:latin typeface="Verdana" pitchFamily="34" charset="0"/>
            <a:ea typeface="Verdana" pitchFamily="34" charset="0"/>
            <a:cs typeface="Verdana" pitchFamily="34" charset="0"/>
          </a:defRPr>
        </a:defPPr>
      </a:lstStyle>
    </a:txDef>
  </a:objectDefaults>
  <a:extraClrSchemeLst/>
  <a:custClrLst>
    <a:custClr name="Purple">
      <a:srgbClr val="BB3FC1"/>
    </a:custClr>
    <a:custClr name="Light Purple">
      <a:srgbClr val="798EDF"/>
    </a:custClr>
    <a:custClr name="Light Blue">
      <a:srgbClr val="6DE7F6"/>
    </a:custClr>
    <a:custClr name="Dark Blue">
      <a:srgbClr val="0F7BA2"/>
    </a:custClr>
    <a:custClr name="Red">
      <a:srgbClr val="F1002B"/>
    </a:custClr>
    <a:custClr name="Dark Red - 50%">
      <a:srgbClr val="990002"/>
    </a:custClr>
    <a:custClr name="Gold">
      <a:srgbClr val="FFD138"/>
    </a:custClr>
    <a:custClr name="Light Green">
      <a:srgbClr val="79D738"/>
    </a:custClr>
    <a:custClr name="Mid Green">
      <a:srgbClr val="489A1E"/>
    </a:custClr>
    <a:custClr name="Dark Green">
      <a:srgbClr val="145D04"/>
    </a:custClr>
    <a:custClr name="PPT Gray">
      <a:srgbClr val="333333"/>
    </a:custClr>
    <a:custClr name="Gray-50%">
      <a:srgbClr val="666666"/>
    </a:custClr>
    <a:custClr name="Light Gray-50%">
      <a:srgbClr val="999999"/>
    </a:custClr>
    <a:custClr name="Gray-25%">
      <a:srgbClr val="CCCCCC"/>
    </a:custClr>
    <a:custClr name="Light Gray-25%">
      <a:srgbClr val="DEDEDE"/>
    </a:custClr>
    <a:custClr name="Off White">
      <a:srgbClr val="F2F2F2"/>
    </a:custClr>
  </a:custClr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4x3screen</Template>
  <TotalTime>1211</TotalTime>
  <Words>836</Words>
  <Application>Microsoft Office PowerPoint</Application>
  <PresentationFormat>On-screen Show (4:3)</PresentationFormat>
  <Paragraphs>152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Verdana</vt:lpstr>
      <vt:lpstr>Wingdings</vt:lpstr>
      <vt:lpstr>Title</vt:lpstr>
      <vt:lpstr>Chapter</vt:lpstr>
      <vt:lpstr>Standard</vt:lpstr>
      <vt:lpstr>Standard with Grey Box</vt:lpstr>
      <vt:lpstr>Standard with Narrow Grey Box</vt:lpstr>
      <vt:lpstr>Grid Layout</vt:lpstr>
      <vt:lpstr>Blank</vt:lpstr>
      <vt:lpstr>Hvordan skaper man merkevaren?  </vt:lpstr>
      <vt:lpstr>Hvor eksisterer egentlig merkevaren?</vt:lpstr>
      <vt:lpstr>Coca-Cola vs. Pepsi vs. hjernescanning</vt:lpstr>
      <vt:lpstr>Merkevaren eksisterer i hukommelsen til forbrukerne</vt:lpstr>
      <vt:lpstr>PowerPoint Presentation</vt:lpstr>
      <vt:lpstr>Merkevarebygging handler om å forvalte posisjonen og assosiasjonen man har klart å skape</vt:lpstr>
      <vt:lpstr>Hvor mye av dagens merkevarestyrke er skapt over tid og hvor mye skapes her og nå?</vt:lpstr>
      <vt:lpstr>Betydningen av merkevareopplevelser her og nå varierer på tvers av kategorier og marked</vt:lpstr>
      <vt:lpstr>Noen må jobbe litt hardere enn andre…</vt:lpstr>
      <vt:lpstr>En lang rekke kontaktpunkter påvirker potensielt forbrukernes relasjon til merkevaren</vt:lpstr>
      <vt:lpstr>PowerPoint Presentation</vt:lpstr>
      <vt:lpstr>Noen lærdommer</vt:lpstr>
      <vt:lpstr>The return of strategy?</vt:lpstr>
    </vt:vector>
  </TitlesOfParts>
  <Company>TNS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Hvordan skaper man merkevaren?__</dc:title>
  <dc:creator>Friberg Ekrann, Eirik (TSOSO)</dc:creator>
  <cp:keywords/>
  <dc:description/>
  <cp:lastModifiedBy>Hult, Svein Roar (TSOSO)</cp:lastModifiedBy>
  <cp:revision>55</cp:revision>
  <dcterms:created xsi:type="dcterms:W3CDTF">2016-06-02T10:47:08Z</dcterms:created>
  <dcterms:modified xsi:type="dcterms:W3CDTF">2016-06-13T06:44:27Z</dcterms:modified>
  <cp:category/>
</cp:coreProperties>
</file>