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51.xml" ContentType="application/vnd.openxmlformats-officedocument.presentationml.slideLayout+xml"/>
  <Override PartName="/ppt/theme/theme6.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52.xml" ContentType="application/vnd.openxmlformats-officedocument.presentationml.slideLayout+xml"/>
  <Override PartName="/ppt/theme/theme7.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8.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charts/chart1.xml" ContentType="application/vnd.openxmlformats-officedocument.drawingml.chart+xml"/>
  <Override PartName="/ppt/tags/tag51.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notesSlides/notesSlide13.xml" ContentType="application/vnd.openxmlformats-officedocument.presentationml.notesSlide+xml"/>
  <Override PartName="/ppt/tags/tag53.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notesSlides/notesSlide15.xml" ContentType="application/vnd.openxmlformats-officedocument.presentationml.notesSlide+xml"/>
  <Override PartName="/ppt/tags/tag55.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7.xml" ContentType="application/vnd.openxmlformats-officedocument.presentationml.notesSlide+xml"/>
  <Override PartName="/ppt/tags/tag60.xml" ContentType="application/vnd.openxmlformats-officedocument.presentationml.tags+xml"/>
  <Override PartName="/ppt/notesSlides/notesSlide18.xml" ContentType="application/vnd.openxmlformats-officedocument.presentationml.notesSlide+xml"/>
  <Override PartName="/ppt/tags/tag61.xml" ContentType="application/vnd.openxmlformats-officedocument.presentationml.tags+xml"/>
  <Override PartName="/ppt/notesSlides/notesSlide19.xml" ContentType="application/vnd.openxmlformats-officedocument.presentationml.notesSlide+xml"/>
  <Override PartName="/ppt/tags/tag62.xml" ContentType="application/vnd.openxmlformats-officedocument.presentationml.tags+xml"/>
  <Override PartName="/ppt/notesSlides/notesSlide20.xml" ContentType="application/vnd.openxmlformats-officedocument.presentationml.notesSlide+xml"/>
  <Override PartName="/ppt/tags/tag63.xml" ContentType="application/vnd.openxmlformats-officedocument.presentationml.tags+xml"/>
  <Override PartName="/ppt/notesSlides/notesSlide21.xml" ContentType="application/vnd.openxmlformats-officedocument.presentationml.notesSlide+xml"/>
  <Override PartName="/ppt/tags/tag6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5.xml" ContentType="application/vnd.openxmlformats-officedocument.presentationml.tags+xml"/>
  <Override PartName="/ppt/notesSlides/notesSlide2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68.xml" ContentType="application/vnd.openxmlformats-officedocument.presentationml.tags+xml"/>
  <Override PartName="/ppt/notesSlides/notesSlide2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8.xml" ContentType="application/vnd.openxmlformats-officedocument.presentationml.notesSlide+xml"/>
  <Override PartName="/ppt/tags/tag73.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 id="2147483764" r:id="rId5"/>
    <p:sldMasterId id="2147483776" r:id="rId6"/>
    <p:sldMasterId id="2147483788" r:id="rId7"/>
    <p:sldMasterId id="2147483798" r:id="rId8"/>
    <p:sldMasterId id="2147483808" r:id="rId9"/>
    <p:sldMasterId id="2147483810" r:id="rId10"/>
  </p:sldMasterIdLst>
  <p:notesMasterIdLst>
    <p:notesMasterId r:id="rId44"/>
  </p:notesMasterIdLst>
  <p:sldIdLst>
    <p:sldId id="268" r:id="rId11"/>
    <p:sldId id="286" r:id="rId12"/>
    <p:sldId id="282" r:id="rId13"/>
    <p:sldId id="272" r:id="rId14"/>
    <p:sldId id="273" r:id="rId15"/>
    <p:sldId id="275" r:id="rId16"/>
    <p:sldId id="276" r:id="rId17"/>
    <p:sldId id="284" r:id="rId18"/>
    <p:sldId id="287" r:id="rId19"/>
    <p:sldId id="288" r:id="rId20"/>
    <p:sldId id="289" r:id="rId21"/>
    <p:sldId id="291" r:id="rId22"/>
    <p:sldId id="292" r:id="rId23"/>
    <p:sldId id="296" r:id="rId24"/>
    <p:sldId id="295" r:id="rId25"/>
    <p:sldId id="297" r:id="rId26"/>
    <p:sldId id="313" r:id="rId27"/>
    <p:sldId id="315" r:id="rId28"/>
    <p:sldId id="318" r:id="rId29"/>
    <p:sldId id="319" r:id="rId30"/>
    <p:sldId id="321" r:id="rId31"/>
    <p:sldId id="323" r:id="rId32"/>
    <p:sldId id="298" r:id="rId33"/>
    <p:sldId id="299" r:id="rId34"/>
    <p:sldId id="300" r:id="rId35"/>
    <p:sldId id="301" r:id="rId36"/>
    <p:sldId id="302" r:id="rId37"/>
    <p:sldId id="303" r:id="rId38"/>
    <p:sldId id="304" r:id="rId39"/>
    <p:sldId id="305" r:id="rId40"/>
    <p:sldId id="306" r:id="rId41"/>
    <p:sldId id="309" r:id="rId42"/>
    <p:sldId id="312" r:id="rId43"/>
  </p:sldIdLst>
  <p:sldSz cx="9144000" cy="6858000" type="screen4x3"/>
  <p:notesSz cx="6858000" cy="9144000"/>
  <p:custDataLst>
    <p:tags r:id="rId45"/>
  </p:custDataLst>
  <p:defaultTex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673">
          <p15:clr>
            <a:srgbClr val="A4A3A4"/>
          </p15:clr>
        </p15:guide>
        <p15:guide id="2" orient="horz" pos="817">
          <p15:clr>
            <a:srgbClr val="A4A3A4"/>
          </p15:clr>
        </p15:guide>
        <p15:guide id="3" orient="horz" pos="1139">
          <p15:clr>
            <a:srgbClr val="A4A3A4"/>
          </p15:clr>
        </p15:guide>
        <p15:guide id="4" orient="horz" pos="4319">
          <p15:clr>
            <a:srgbClr val="A4A3A4"/>
          </p15:clr>
        </p15:guide>
        <p15:guide id="5" orient="horz" pos="2881">
          <p15:clr>
            <a:srgbClr val="A4A3A4"/>
          </p15:clr>
        </p15:guide>
        <p15:guide id="6" pos="186">
          <p15:clr>
            <a:srgbClr val="A4A3A4"/>
          </p15:clr>
        </p15:guide>
        <p15:guide id="7" pos="5586">
          <p15:clr>
            <a:srgbClr val="A4A3A4"/>
          </p15:clr>
        </p15:guide>
        <p15:guide id="8" pos="2880">
          <p15:clr>
            <a:srgbClr val="A4A3A4"/>
          </p15:clr>
        </p15:guide>
        <p15:guide id="9" pos="3049">
          <p15:clr>
            <a:srgbClr val="A4A3A4"/>
          </p15:clr>
        </p15:guide>
        <p15:guide id="10" pos="27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DEDEDE"/>
    <a:srgbClr val="CCCCCC"/>
    <a:srgbClr val="999999"/>
    <a:srgbClr val="666666"/>
    <a:srgbClr val="798EDF"/>
    <a:srgbClr val="F1002B"/>
    <a:srgbClr val="145D04"/>
    <a:srgbClr val="489A1E"/>
    <a:srgbClr val="FFD1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59" autoAdjust="0"/>
    <p:restoredTop sz="83548" autoAdjust="0"/>
  </p:normalViewPr>
  <p:slideViewPr>
    <p:cSldViewPr snapToGrid="0" showGuides="1">
      <p:cViewPr>
        <p:scale>
          <a:sx n="80" d="100"/>
          <a:sy n="80" d="100"/>
        </p:scale>
        <p:origin x="1476" y="798"/>
      </p:cViewPr>
      <p:guideLst>
        <p:guide orient="horz" pos="3673"/>
        <p:guide orient="horz" pos="817"/>
        <p:guide orient="horz" pos="1139"/>
        <p:guide orient="horz" pos="4319"/>
        <p:guide orient="horz" pos="2881"/>
        <p:guide pos="186"/>
        <p:guide pos="5586"/>
        <p:guide pos="2880"/>
        <p:guide pos="3049"/>
        <p:guide pos="2719"/>
      </p:guideLst>
    </p:cSldViewPr>
  </p:slideViewPr>
  <p:outlineViewPr>
    <p:cViewPr>
      <p:scale>
        <a:sx n="33" d="100"/>
        <a:sy n="33" d="100"/>
      </p:scale>
      <p:origin x="0" y="-16224"/>
    </p:cViewPr>
  </p:outlineViewPr>
  <p:notesTextViewPr>
    <p:cViewPr>
      <p:scale>
        <a:sx n="3" d="2"/>
        <a:sy n="3" d="2"/>
      </p:scale>
      <p:origin x="0" y="0"/>
    </p:cViewPr>
  </p:notesTextViewPr>
  <p:sorterViewPr>
    <p:cViewPr>
      <p:scale>
        <a:sx n="200" d="100"/>
        <a:sy n="200" d="100"/>
      </p:scale>
      <p:origin x="0" y="-42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Quality ingredients</c:v>
                </c:pt>
              </c:strCache>
            </c:strRef>
          </c:tx>
          <c:spPr>
            <a:ln>
              <a:solidFill>
                <a:schemeClr val="accent3"/>
              </a:solidFill>
            </a:ln>
          </c:spPr>
          <c:marker>
            <c:spPr>
              <a:solidFill>
                <a:schemeClr val="accent3"/>
              </a:solidFill>
              <a:ln>
                <a:solidFill>
                  <a:schemeClr val="accent3"/>
                </a:solidFill>
              </a:ln>
            </c:spPr>
          </c:marker>
          <c:cat>
            <c:strRef>
              <c:f>Sheet1!$A$2:$A$6</c:f>
              <c:strCache>
                <c:ptCount val="5"/>
                <c:pt idx="0">
                  <c:v>Morning (6am - 12pm)</c:v>
                </c:pt>
                <c:pt idx="1">
                  <c:v>Midday (12pm -2pm)</c:v>
                </c:pt>
                <c:pt idx="2">
                  <c:v>Afternoon (2pm-5pm)</c:v>
                </c:pt>
                <c:pt idx="3">
                  <c:v>Early evening (5pm-7pm)</c:v>
                </c:pt>
                <c:pt idx="4">
                  <c:v>Evening (7pm +)</c:v>
                </c:pt>
              </c:strCache>
            </c:strRef>
          </c:cat>
          <c:val>
            <c:numRef>
              <c:f>Sheet1!$B$2:$B$6</c:f>
              <c:numCache>
                <c:formatCode>General</c:formatCode>
                <c:ptCount val="5"/>
                <c:pt idx="0">
                  <c:v>16</c:v>
                </c:pt>
                <c:pt idx="1">
                  <c:v>11</c:v>
                </c:pt>
                <c:pt idx="2">
                  <c:v>12</c:v>
                </c:pt>
                <c:pt idx="3">
                  <c:v>10</c:v>
                </c:pt>
                <c:pt idx="4">
                  <c:v>11</c:v>
                </c:pt>
              </c:numCache>
            </c:numRef>
          </c:val>
          <c:smooth val="0"/>
        </c:ser>
        <c:ser>
          <c:idx val="1"/>
          <c:order val="1"/>
          <c:tx>
            <c:strRef>
              <c:f>Sheet1!$C$1</c:f>
              <c:strCache>
                <c:ptCount val="1"/>
                <c:pt idx="0">
                  <c:v>Best tasting food</c:v>
                </c:pt>
              </c:strCache>
            </c:strRef>
          </c:tx>
          <c:cat>
            <c:strRef>
              <c:f>Sheet1!$A$2:$A$6</c:f>
              <c:strCache>
                <c:ptCount val="5"/>
                <c:pt idx="0">
                  <c:v>Morning (6am - 12pm)</c:v>
                </c:pt>
                <c:pt idx="1">
                  <c:v>Midday (12pm -2pm)</c:v>
                </c:pt>
                <c:pt idx="2">
                  <c:v>Afternoon (2pm-5pm)</c:v>
                </c:pt>
                <c:pt idx="3">
                  <c:v>Early evening (5pm-7pm)</c:v>
                </c:pt>
                <c:pt idx="4">
                  <c:v>Evening (7pm +)</c:v>
                </c:pt>
              </c:strCache>
            </c:strRef>
          </c:cat>
          <c:val>
            <c:numRef>
              <c:f>Sheet1!$C$2:$C$6</c:f>
              <c:numCache>
                <c:formatCode>General</c:formatCode>
                <c:ptCount val="5"/>
                <c:pt idx="0">
                  <c:v>30</c:v>
                </c:pt>
                <c:pt idx="1">
                  <c:v>35</c:v>
                </c:pt>
                <c:pt idx="2">
                  <c:v>35</c:v>
                </c:pt>
                <c:pt idx="3">
                  <c:v>40</c:v>
                </c:pt>
                <c:pt idx="4">
                  <c:v>43</c:v>
                </c:pt>
              </c:numCache>
            </c:numRef>
          </c:val>
          <c:smooth val="0"/>
        </c:ser>
        <c:ser>
          <c:idx val="2"/>
          <c:order val="2"/>
          <c:tx>
            <c:strRef>
              <c:f>Sheet1!$D$1</c:f>
              <c:strCache>
                <c:ptCount val="1"/>
                <c:pt idx="0">
                  <c:v>Kids really enjoy</c:v>
                </c:pt>
              </c:strCache>
            </c:strRef>
          </c:tx>
          <c:spPr>
            <a:ln>
              <a:solidFill>
                <a:schemeClr val="accent4"/>
              </a:solidFill>
            </a:ln>
          </c:spPr>
          <c:marker>
            <c:spPr>
              <a:solidFill>
                <a:schemeClr val="accent4"/>
              </a:solidFill>
              <a:ln>
                <a:solidFill>
                  <a:schemeClr val="accent4"/>
                </a:solidFill>
              </a:ln>
            </c:spPr>
          </c:marker>
          <c:cat>
            <c:strRef>
              <c:f>Sheet1!$A$2:$A$6</c:f>
              <c:strCache>
                <c:ptCount val="5"/>
                <c:pt idx="0">
                  <c:v>Morning (6am - 12pm)</c:v>
                </c:pt>
                <c:pt idx="1">
                  <c:v>Midday (12pm -2pm)</c:v>
                </c:pt>
                <c:pt idx="2">
                  <c:v>Afternoon (2pm-5pm)</c:v>
                </c:pt>
                <c:pt idx="3">
                  <c:v>Early evening (5pm-7pm)</c:v>
                </c:pt>
                <c:pt idx="4">
                  <c:v>Evening (7pm +)</c:v>
                </c:pt>
              </c:strCache>
            </c:strRef>
          </c:cat>
          <c:val>
            <c:numRef>
              <c:f>Sheet1!$D$2:$D$6</c:f>
              <c:numCache>
                <c:formatCode>General</c:formatCode>
                <c:ptCount val="5"/>
                <c:pt idx="0">
                  <c:v>6</c:v>
                </c:pt>
                <c:pt idx="1">
                  <c:v>6</c:v>
                </c:pt>
                <c:pt idx="2">
                  <c:v>9</c:v>
                </c:pt>
                <c:pt idx="3">
                  <c:v>15</c:v>
                </c:pt>
                <c:pt idx="4">
                  <c:v>4</c:v>
                </c:pt>
              </c:numCache>
            </c:numRef>
          </c:val>
          <c:smooth val="0"/>
        </c:ser>
        <c:dLbls>
          <c:showLegendKey val="0"/>
          <c:showVal val="0"/>
          <c:showCatName val="0"/>
          <c:showSerName val="0"/>
          <c:showPercent val="0"/>
          <c:showBubbleSize val="0"/>
        </c:dLbls>
        <c:marker val="1"/>
        <c:smooth val="0"/>
        <c:axId val="1361685712"/>
        <c:axId val="1361686104"/>
      </c:lineChart>
      <c:catAx>
        <c:axId val="1361685712"/>
        <c:scaling>
          <c:orientation val="minMax"/>
        </c:scaling>
        <c:delete val="0"/>
        <c:axPos val="b"/>
        <c:numFmt formatCode="General" sourceLinked="0"/>
        <c:majorTickMark val="out"/>
        <c:minorTickMark val="none"/>
        <c:tickLblPos val="nextTo"/>
        <c:txPr>
          <a:bodyPr/>
          <a:lstStyle/>
          <a:p>
            <a:pPr>
              <a:defRPr sz="1000"/>
            </a:pPr>
            <a:endParaRPr lang="nb-NO"/>
          </a:p>
        </c:txPr>
        <c:crossAx val="1361686104"/>
        <c:crosses val="autoZero"/>
        <c:auto val="1"/>
        <c:lblAlgn val="ctr"/>
        <c:lblOffset val="100"/>
        <c:noMultiLvlLbl val="0"/>
      </c:catAx>
      <c:valAx>
        <c:axId val="1361686104"/>
        <c:scaling>
          <c:orientation val="minMax"/>
        </c:scaling>
        <c:delete val="0"/>
        <c:axPos val="l"/>
        <c:numFmt formatCode="General" sourceLinked="1"/>
        <c:majorTickMark val="out"/>
        <c:minorTickMark val="none"/>
        <c:tickLblPos val="nextTo"/>
        <c:txPr>
          <a:bodyPr/>
          <a:lstStyle/>
          <a:p>
            <a:pPr>
              <a:defRPr sz="1000"/>
            </a:pPr>
            <a:endParaRPr lang="nb-NO"/>
          </a:p>
        </c:txPr>
        <c:crossAx val="1361685712"/>
        <c:crosses val="autoZero"/>
        <c:crossBetween val="between"/>
      </c:valAx>
    </c:plotArea>
    <c:plotVisOnly val="1"/>
    <c:dispBlanksAs val="gap"/>
    <c:showDLblsOverMax val="0"/>
  </c:chart>
  <c:txPr>
    <a:bodyPr/>
    <a:lstStyle/>
    <a:p>
      <a:pPr>
        <a:defRPr sz="1800"/>
      </a:pPr>
      <a:endParaRPr lang="nb-NO"/>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BD712-6567-450C-B3C6-BAF6878345EE}" type="datetimeFigureOut">
              <a:rPr lang="en-AU" smtClean="0"/>
              <a:pPr/>
              <a:t>3/06/2016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487D93-240F-4041-8284-FC16D3A96101}" type="slidenum">
              <a:rPr lang="en-AU" smtClean="0"/>
              <a:pPr/>
              <a:t>‹#›</a:t>
            </a:fld>
            <a:endParaRPr lang="en-AU"/>
          </a:p>
        </p:txBody>
      </p:sp>
    </p:spTree>
    <p:extLst>
      <p:ext uri="{BB962C8B-B14F-4D97-AF65-F5344CB8AC3E}">
        <p14:creationId xmlns:p14="http://schemas.microsoft.com/office/powerpoint/2010/main" val="25153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WPP view here is quite simple; the range of opportunities</a:t>
            </a:r>
            <a:r>
              <a:rPr lang="en-GB" baseline="0" dirty="0" smtClean="0"/>
              <a:t> in front of us is wider than ever before, and the only real danger is in ignoring them.  Staying motionless whilst our competitors act and create new sources of competitive advantage.  So lets explore the landscape in front of us, and consider the steps we need to take</a:t>
            </a:r>
          </a:p>
        </p:txBody>
      </p:sp>
      <p:sp>
        <p:nvSpPr>
          <p:cNvPr id="4" name="Slide Number Placeholder 3"/>
          <p:cNvSpPr>
            <a:spLocks noGrp="1"/>
          </p:cNvSpPr>
          <p:nvPr>
            <p:ph type="sldNum" sz="quarter" idx="10"/>
          </p:nvPr>
        </p:nvSpPr>
        <p:spPr/>
        <p:txBody>
          <a:bodyPr/>
          <a:lstStyle/>
          <a:p>
            <a:fld id="{B9487D93-240F-4041-8284-FC16D3A96101}" type="slidenum">
              <a:rPr lang="en-AU" smtClean="0"/>
              <a:pPr/>
              <a:t>2</a:t>
            </a:fld>
            <a:endParaRPr lang="en-AU"/>
          </a:p>
        </p:txBody>
      </p:sp>
    </p:spTree>
    <p:extLst>
      <p:ext uri="{BB962C8B-B14F-4D97-AF65-F5344CB8AC3E}">
        <p14:creationId xmlns:p14="http://schemas.microsoft.com/office/powerpoint/2010/main" val="3383761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CASE:</a:t>
            </a:r>
            <a:r>
              <a:rPr lang="en-GB" baseline="0" dirty="0" smtClean="0"/>
              <a:t> L</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a:t>
            </a:r>
            <a:r>
              <a:rPr lang="en-GB" dirty="0" smtClean="0"/>
              <a:t>this example we took</a:t>
            </a:r>
            <a:r>
              <a:rPr lang="en-GB" baseline="0" dirty="0" smtClean="0"/>
              <a:t> a client that had low click-through rates on their ads (as almost all of us do), but then identified the moments, locations, situations and targets when this rate was much higher; when it hit 60%. Feeding this back enabled the client to go after those highly engaged moments, buying ad space against the precise targets, and moments when their creative was really working</a:t>
            </a:r>
            <a:endParaRPr lang="en-GB" dirty="0" smtClean="0"/>
          </a:p>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13</a:t>
            </a:fld>
            <a:endParaRPr lang="en-AU"/>
          </a:p>
        </p:txBody>
      </p:sp>
    </p:spTree>
    <p:extLst>
      <p:ext uri="{BB962C8B-B14F-4D97-AF65-F5344CB8AC3E}">
        <p14:creationId xmlns:p14="http://schemas.microsoft.com/office/powerpoint/2010/main" val="2315767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They update their menus, but could</a:t>
            </a:r>
            <a:r>
              <a:rPr lang="en-GB" baseline="0" dirty="0" smtClean="0"/>
              <a:t> they update their messaging to more effectively tap into the drivers around quality of ingredients, importance of kids, and best tasting food?  </a:t>
            </a:r>
            <a:r>
              <a:rPr lang="en-GB" baseline="0" smtClean="0"/>
              <a:t>They do this in their ATL campaigns, but do they do so in-store?</a:t>
            </a:r>
            <a:endParaRPr lang="en-GB" smtClean="0"/>
          </a:p>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14</a:t>
            </a:fld>
            <a:endParaRPr lang="en-AU"/>
          </a:p>
        </p:txBody>
      </p:sp>
    </p:spTree>
    <p:extLst>
      <p:ext uri="{BB962C8B-B14F-4D97-AF65-F5344CB8AC3E}">
        <p14:creationId xmlns:p14="http://schemas.microsoft.com/office/powerpoint/2010/main" val="1186958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GB" dirty="0" smtClean="0"/>
              <a:t>There’s a problem with real time – too much focus on cultural events or occasions that carry no relevance for the brand</a:t>
            </a:r>
          </a:p>
          <a:p>
            <a:pPr marL="342900" indent="-342900">
              <a:buAutoNum type="arabicPeriod"/>
            </a:pPr>
            <a:endParaRPr lang="en-GB" dirty="0" smtClean="0"/>
          </a:p>
          <a:p>
            <a:pPr marL="342900" indent="-342900">
              <a:buAutoNum type="arabicPeriod"/>
            </a:pPr>
            <a:r>
              <a:rPr lang="en-GB" dirty="0" smtClean="0"/>
              <a:t>We have to redefine it – the real focus should be on moment marketing, delivering messages based on what consumer occasions, throughout the day and in </a:t>
            </a:r>
            <a:r>
              <a:rPr lang="en-GB" dirty="0" err="1" smtClean="0"/>
              <a:t>realtime</a:t>
            </a:r>
            <a:endParaRPr lang="en-GB" dirty="0" smtClean="0"/>
          </a:p>
          <a:p>
            <a:pPr marL="342900" indent="-342900">
              <a:buAutoNum type="arabicPeriod"/>
            </a:pPr>
            <a:endParaRPr lang="en-GB" dirty="0" smtClean="0"/>
          </a:p>
          <a:p>
            <a:pPr marL="342900" indent="-342900">
              <a:buAutoNum type="arabicPeriod"/>
            </a:pPr>
            <a:r>
              <a:rPr lang="en-GB" dirty="0" smtClean="0"/>
              <a:t>Next steps – Uncover when the brand is the most relevant and what the situational drivers in each of those moments is, and align messaging, propositions and budgets behind these moments and drivers</a:t>
            </a:r>
          </a:p>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16</a:t>
            </a:fld>
            <a:endParaRPr lang="en-AU"/>
          </a:p>
        </p:txBody>
      </p:sp>
    </p:spTree>
    <p:extLst>
      <p:ext uri="{BB962C8B-B14F-4D97-AF65-F5344CB8AC3E}">
        <p14:creationId xmlns:p14="http://schemas.microsoft.com/office/powerpoint/2010/main" val="1559099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 connected world where advances in technology,</a:t>
            </a:r>
            <a:r>
              <a:rPr lang="en-GB" baseline="0" dirty="0" smtClean="0"/>
              <a:t> and even more so the emergence of social media are: </a:t>
            </a:r>
          </a:p>
          <a:p>
            <a:pPr marL="171450" indent="-171450">
              <a:buFontTx/>
              <a:buChar char="-"/>
            </a:pPr>
            <a:r>
              <a:rPr lang="en-GB" baseline="0" dirty="0" smtClean="0"/>
              <a:t>dictating the way in which consumers interact with our brands, </a:t>
            </a:r>
          </a:p>
          <a:p>
            <a:pPr marL="171450" indent="-171450">
              <a:buFontTx/>
              <a:buChar char="-"/>
            </a:pPr>
            <a:r>
              <a:rPr lang="en-GB" baseline="0" dirty="0" smtClean="0"/>
              <a:t>redefining consumer first moment of truth,</a:t>
            </a:r>
          </a:p>
          <a:p>
            <a:pPr marL="171450" indent="-171450">
              <a:buFontTx/>
              <a:buChar char="-"/>
            </a:pPr>
            <a:r>
              <a:rPr lang="en-GB" baseline="0" dirty="0" smtClean="0"/>
              <a:t>affecting the way in which consumers are expecting our products to deliver</a:t>
            </a:r>
          </a:p>
          <a:p>
            <a:r>
              <a:rPr lang="en-GB" dirty="0" smtClean="0"/>
              <a:t>the big question which we need to ask ourselves today is:</a:t>
            </a:r>
          </a:p>
          <a:p>
            <a:endParaRPr lang="en-GB" dirty="0" smtClean="0"/>
          </a:p>
          <a:p>
            <a:r>
              <a:rPr lang="en-GB" dirty="0" smtClean="0"/>
              <a:t>How do we keep pace with this</a:t>
            </a:r>
            <a:r>
              <a:rPr lang="en-GB" baseline="0" dirty="0" smtClean="0"/>
              <a:t> change in consumer dynamics to ensure that our innovation is engaging and relevant to the consumers which we are looking to serve?</a:t>
            </a:r>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17</a:t>
            </a:fld>
            <a:endParaRPr lang="en-AU"/>
          </a:p>
        </p:txBody>
      </p:sp>
    </p:spTree>
    <p:extLst>
      <p:ext uri="{BB962C8B-B14F-4D97-AF65-F5344CB8AC3E}">
        <p14:creationId xmlns:p14="http://schemas.microsoft.com/office/powerpoint/2010/main" val="590629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Verdana" panose="020B0604030504040204" pitchFamily="34" charset="0"/>
                <a:ea typeface="Verdana" panose="020B0604030504040204" pitchFamily="34" charset="0"/>
                <a:cs typeface="Verdana" panose="020B0604030504040204" pitchFamily="34" charset="0"/>
              </a:rPr>
              <a:t>But first of</a:t>
            </a:r>
            <a:r>
              <a:rPr lang="en-GB" sz="1200" baseline="0" dirty="0" smtClean="0">
                <a:latin typeface="Verdana" panose="020B0604030504040204" pitchFamily="34" charset="0"/>
                <a:ea typeface="Verdana" panose="020B0604030504040204" pitchFamily="34" charset="0"/>
                <a:cs typeface="Verdana" panose="020B0604030504040204" pitchFamily="34" charset="0"/>
              </a:rPr>
              <a:t> all, </a:t>
            </a:r>
            <a:r>
              <a:rPr lang="en-GB" sz="1200" dirty="0" smtClean="0">
                <a:latin typeface="Verdana" panose="020B0604030504040204" pitchFamily="34" charset="0"/>
                <a:ea typeface="Verdana" panose="020B0604030504040204" pitchFamily="34" charset="0"/>
                <a:cs typeface="Verdana" panose="020B0604030504040204" pitchFamily="34" charset="0"/>
              </a:rPr>
              <a:t>what is it that typically slows down speed to market? Why is it so hard for innovation solutions to reach the market sooner, so that they can have the advantage of being first to market?</a:t>
            </a:r>
          </a:p>
          <a:p>
            <a:endParaRPr lang="en-GB" sz="1200" dirty="0" smtClean="0">
              <a:latin typeface="Verdana" panose="020B0604030504040204" pitchFamily="34" charset="0"/>
              <a:ea typeface="Verdana" panose="020B0604030504040204" pitchFamily="34" charset="0"/>
              <a:cs typeface="Verdana" panose="020B0604030504040204" pitchFamily="34" charset="0"/>
            </a:endParaRPr>
          </a:p>
          <a:p>
            <a:r>
              <a:rPr lang="en-GB" sz="1200" dirty="0" smtClean="0">
                <a:latin typeface="Verdana" panose="020B0604030504040204" pitchFamily="34" charset="0"/>
                <a:ea typeface="Verdana" panose="020B0604030504040204" pitchFamily="34" charset="0"/>
                <a:cs typeface="Verdana" panose="020B0604030504040204" pitchFamily="34" charset="0"/>
              </a:rPr>
              <a:t>There are a number of things that have surfaced in our conversations with clients – things that are critical considerations, but which, if looked at differently, can make a huge difference to the efficiency</a:t>
            </a:r>
            <a:r>
              <a:rPr lang="en-GB" sz="1200" baseline="0" dirty="0" smtClean="0">
                <a:latin typeface="Verdana" panose="020B0604030504040204" pitchFamily="34" charset="0"/>
                <a:ea typeface="Verdana" panose="020B0604030504040204" pitchFamily="34" charset="0"/>
                <a:cs typeface="Verdana" panose="020B0604030504040204" pitchFamily="34" charset="0"/>
              </a:rPr>
              <a:t> with which we go through the innovation journey.</a:t>
            </a:r>
            <a:endParaRPr lang="en-GB" sz="1200" dirty="0" smtClean="0">
              <a:latin typeface="Verdana" panose="020B0604030504040204" pitchFamily="34" charset="0"/>
              <a:ea typeface="Verdana" panose="020B0604030504040204" pitchFamily="34" charset="0"/>
              <a:cs typeface="Verdana" panose="020B0604030504040204" pitchFamily="34" charset="0"/>
            </a:endParaRPr>
          </a:p>
          <a:p>
            <a:endParaRPr lang="en-GB" dirty="0" smtClean="0"/>
          </a:p>
          <a:p>
            <a:r>
              <a:rPr lang="en-GB" sz="1200" dirty="0" smtClean="0">
                <a:latin typeface="Verdana" panose="020B0604030504040204" pitchFamily="34" charset="0"/>
                <a:ea typeface="Verdana" panose="020B0604030504040204" pitchFamily="34" charset="0"/>
                <a:cs typeface="Verdana" panose="020B0604030504040204" pitchFamily="34" charset="0"/>
              </a:rPr>
              <a:t>The foremost obstacle to speed is the need to balance it with rigour – the importance of getting everything absolutely perfect. This has typically meant extensive and prolonged internal and external processes – whether this is with respect</a:t>
            </a:r>
            <a:r>
              <a:rPr lang="en-GB" sz="1200" baseline="0" dirty="0" smtClean="0">
                <a:latin typeface="Verdana" panose="020B0604030504040204" pitchFamily="34" charset="0"/>
                <a:ea typeface="Verdana" panose="020B0604030504040204" pitchFamily="34" charset="0"/>
                <a:cs typeface="Verdana" panose="020B0604030504040204" pitchFamily="34" charset="0"/>
              </a:rPr>
              <a:t> to research, or internal stage-gate processes where caution often leads to more complexity than is ideally warranted.</a:t>
            </a:r>
          </a:p>
          <a:p>
            <a:endParaRPr lang="en-GB" sz="1200" baseline="0" dirty="0" smtClean="0">
              <a:latin typeface="Verdana" panose="020B0604030504040204" pitchFamily="34" charset="0"/>
              <a:ea typeface="Verdana" panose="020B0604030504040204" pitchFamily="34" charset="0"/>
              <a:cs typeface="Verdana" panose="020B0604030504040204" pitchFamily="34" charset="0"/>
            </a:endParaRPr>
          </a:p>
          <a:p>
            <a:r>
              <a:rPr lang="en-GB" sz="1200" baseline="0" dirty="0" smtClean="0">
                <a:latin typeface="Verdana" panose="020B0604030504040204" pitchFamily="34" charset="0"/>
                <a:ea typeface="Verdana" panose="020B0604030504040204" pitchFamily="34" charset="0"/>
                <a:cs typeface="Verdana" panose="020B0604030504040204" pitchFamily="34" charset="0"/>
              </a:rPr>
              <a:t>Getting budgets and appropriate resources allocated to innovation is often a challenge too, and misaligned internal priorities can make this much more difficult. Talking to clients, we find it isn’t just misalignment across functions, but also within the same function. The stage gate process was described as complex and disjointed.</a:t>
            </a:r>
          </a:p>
          <a:p>
            <a:endParaRPr lang="en-GB" sz="1200" baseline="0" dirty="0" smtClean="0">
              <a:latin typeface="Verdana" panose="020B0604030504040204" pitchFamily="34" charset="0"/>
              <a:ea typeface="Verdana" panose="020B0604030504040204" pitchFamily="34" charset="0"/>
              <a:cs typeface="Verdana" panose="020B0604030504040204" pitchFamily="34" charset="0"/>
            </a:endParaRPr>
          </a:p>
          <a:p>
            <a:r>
              <a:rPr lang="en-GB" sz="1200" baseline="0" dirty="0" smtClean="0">
                <a:latin typeface="Verdana" panose="020B0604030504040204" pitchFamily="34" charset="0"/>
                <a:ea typeface="Verdana" panose="020B0604030504040204" pitchFamily="34" charset="0"/>
                <a:cs typeface="Verdana" panose="020B0604030504040204" pitchFamily="34" charset="0"/>
              </a:rPr>
              <a:t>And of course, there are the well-known limitations of market research – traditional survey research can be time consuming and blunt, not flexible and iterative enough to allow ideas to realize their full potential. </a:t>
            </a:r>
          </a:p>
          <a:p>
            <a:endParaRPr lang="en-GB" sz="1200" baseline="0" dirty="0" smtClean="0">
              <a:latin typeface="Verdana" panose="020B0604030504040204" pitchFamily="34" charset="0"/>
              <a:ea typeface="Verdana" panose="020B0604030504040204" pitchFamily="34" charset="0"/>
              <a:cs typeface="Verdana" panose="020B0604030504040204" pitchFamily="34" charset="0"/>
            </a:endParaRPr>
          </a:p>
          <a:p>
            <a:r>
              <a:rPr lang="en-GB" sz="1200" baseline="0" dirty="0" smtClean="0">
                <a:latin typeface="Verdana" panose="020B0604030504040204" pitchFamily="34" charset="0"/>
                <a:ea typeface="Verdana" panose="020B0604030504040204" pitchFamily="34" charset="0"/>
                <a:cs typeface="Verdana" panose="020B0604030504040204" pitchFamily="34" charset="0"/>
              </a:rPr>
              <a:t>But one of the biggest obstacles which we found is that a lot of our clients were saying that they don’t have creative resources: a lot of them are finding their own insights and writing their own concepts to then go and create. So while qualitative ideation approaches are often successful in nurturing and developing strong ideas, resource limitations often come in the way of scaling these and maximizing their impact.  </a:t>
            </a:r>
            <a:endParaRPr lang="en-GB" sz="1200" dirty="0" smtClean="0">
              <a:latin typeface="Verdana" panose="020B0604030504040204" pitchFamily="34" charset="0"/>
              <a:ea typeface="Verdana" panose="020B0604030504040204" pitchFamily="34" charset="0"/>
              <a:cs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18</a:t>
            </a:fld>
            <a:endParaRPr lang="en-AU"/>
          </a:p>
        </p:txBody>
      </p:sp>
    </p:spTree>
    <p:extLst>
      <p:ext uri="{BB962C8B-B14F-4D97-AF65-F5344CB8AC3E}">
        <p14:creationId xmlns:p14="http://schemas.microsoft.com/office/powerpoint/2010/main" val="1613338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84"/>
              </a:spcBef>
            </a:pPr>
            <a:r>
              <a:rPr lang="en-GB" sz="1200" dirty="0" smtClean="0">
                <a:effectLst>
                  <a:outerShdw blurRad="63500" dist="37357" dir="2700000" sx="0" sy="0" rotWithShape="0">
                    <a:scrgbClr r="0" g="0" b="0"/>
                  </a:outerShdw>
                </a:effectLst>
                <a:latin typeface="Verdana" panose="020B0604030504040204" pitchFamily="34" charset="0"/>
                <a:ea typeface="Verdana" panose="020B0604030504040204" pitchFamily="34" charset="0"/>
                <a:cs typeface="Verdana" panose="020B0604030504040204" pitchFamily="34" charset="0"/>
              </a:rPr>
              <a:t>To test this, we partnered</a:t>
            </a:r>
            <a:r>
              <a:rPr lang="en-GB" sz="1200" baseline="0" dirty="0" smtClean="0">
                <a:effectLst>
                  <a:outerShdw blurRad="63500" dist="37357" dir="2700000" sx="0" sy="0" rotWithShape="0">
                    <a:scrgbClr r="0" g="0" b="0"/>
                  </a:outerShdw>
                </a:effectLst>
                <a:latin typeface="Verdana" panose="020B0604030504040204" pitchFamily="34" charset="0"/>
                <a:ea typeface="Verdana" panose="020B0604030504040204" pitchFamily="34" charset="0"/>
                <a:cs typeface="Verdana" panose="020B0604030504040204" pitchFamily="34" charset="0"/>
              </a:rPr>
              <a:t> with Danone to help them find a breakthrough innovation within seven days.</a:t>
            </a:r>
          </a:p>
          <a:p>
            <a:pPr>
              <a:spcBef>
                <a:spcPts val="384"/>
              </a:spcBef>
            </a:pPr>
            <a:endParaRPr lang="en-GB" sz="1200" dirty="0" smtClean="0">
              <a:effectLst>
                <a:outerShdw blurRad="63500" dist="37357" dir="2700000" sx="0" sy="0" rotWithShape="0">
                  <a:scrgbClr r="0" g="0" b="0"/>
                </a:outerShdw>
              </a:effectLst>
              <a:latin typeface="Verdana" panose="020B0604030504040204" pitchFamily="34" charset="0"/>
              <a:ea typeface="Verdana" panose="020B0604030504040204" pitchFamily="34" charset="0"/>
              <a:cs typeface="Verdana" panose="020B0604030504040204" pitchFamily="34" charset="0"/>
            </a:endParaRPr>
          </a:p>
          <a:p>
            <a:pPr>
              <a:spcBef>
                <a:spcPts val="384"/>
              </a:spcBef>
            </a:pPr>
            <a:r>
              <a:rPr lang="en-GB" sz="1200" dirty="0" smtClean="0">
                <a:effectLst>
                  <a:outerShdw blurRad="63500" dist="37357" dir="2700000" sx="0" sy="0" rotWithShape="0">
                    <a:scrgbClr r="0" g="0" b="0"/>
                  </a:outerShdw>
                </a:effectLst>
                <a:latin typeface="Verdana" panose="020B0604030504040204" pitchFamily="34" charset="0"/>
                <a:ea typeface="Verdana" panose="020B0604030504040204" pitchFamily="34" charset="0"/>
                <a:cs typeface="Verdana" panose="020B0604030504040204" pitchFamily="34" charset="0"/>
              </a:rPr>
              <a:t>Danone</a:t>
            </a:r>
            <a:r>
              <a:rPr lang="en-GB" sz="1200" baseline="0" dirty="0" smtClean="0">
                <a:effectLst>
                  <a:outerShdw blurRad="63500" dist="37357" dir="2700000" sx="0" sy="0" rotWithShape="0">
                    <a:scrgbClr r="0" g="0" b="0"/>
                  </a:outerShdw>
                </a:effectLst>
                <a:latin typeface="Verdana" panose="020B0604030504040204" pitchFamily="34" charset="0"/>
                <a:ea typeface="Verdana" panose="020B0604030504040204" pitchFamily="34" charset="0"/>
                <a:cs typeface="Verdana" panose="020B0604030504040204" pitchFamily="34" charset="0"/>
              </a:rPr>
              <a:t> approached our team in France a couple of months ago (January 2016) with a challenge concerning their biggest dairy brand, </a:t>
            </a:r>
            <a:r>
              <a:rPr lang="en-GB" sz="1200" baseline="0" dirty="0" err="1" smtClean="0">
                <a:effectLst>
                  <a:outerShdw blurRad="63500" dist="37357" dir="2700000" sx="0" sy="0" rotWithShape="0">
                    <a:scrgbClr r="0" g="0" b="0"/>
                  </a:outerShdw>
                </a:effectLst>
                <a:latin typeface="Verdana" panose="020B0604030504040204" pitchFamily="34" charset="0"/>
                <a:ea typeface="Verdana" panose="020B0604030504040204" pitchFamily="34" charset="0"/>
                <a:cs typeface="Verdana" panose="020B0604030504040204" pitchFamily="34" charset="0"/>
              </a:rPr>
              <a:t>Activia</a:t>
            </a:r>
            <a:r>
              <a:rPr lang="en-GB" sz="1200" baseline="0" dirty="0" smtClean="0">
                <a:effectLst>
                  <a:outerShdw blurRad="63500" dist="37357" dir="2700000" sx="0" sy="0" rotWithShape="0">
                    <a:scrgbClr r="0" g="0" b="0"/>
                  </a:outerShdw>
                </a:effectLst>
                <a:latin typeface="Verdana" panose="020B0604030504040204" pitchFamily="34" charset="0"/>
                <a:ea typeface="Verdana" panose="020B0604030504040204" pitchFamily="34" charset="0"/>
                <a:cs typeface="Verdana" panose="020B0604030504040204" pitchFamily="34" charset="0"/>
              </a:rPr>
              <a:t> … </a:t>
            </a:r>
          </a:p>
          <a:p>
            <a:pPr>
              <a:spcBef>
                <a:spcPts val="384"/>
              </a:spcBef>
            </a:pPr>
            <a:endParaRPr lang="en-GB" sz="1200" baseline="0" dirty="0" smtClean="0">
              <a:effectLst>
                <a:outerShdw blurRad="63500" dist="37357" dir="2700000" sx="0" sy="0" rotWithShape="0">
                  <a:scrgbClr r="0" g="0" b="0"/>
                </a:outerShdw>
              </a:effectLst>
              <a:latin typeface="Verdana" panose="020B0604030504040204" pitchFamily="34" charset="0"/>
              <a:ea typeface="Verdana" panose="020B0604030504040204" pitchFamily="34" charset="0"/>
              <a:cs typeface="Verdana" panose="020B0604030504040204" pitchFamily="34" charset="0"/>
            </a:endParaRPr>
          </a:p>
          <a:p>
            <a:pPr>
              <a:spcBef>
                <a:spcPts val="384"/>
              </a:spcBef>
            </a:pPr>
            <a:r>
              <a:rPr lang="en-GB" sz="1200" dirty="0" err="1" smtClean="0">
                <a:effectLst>
                  <a:outerShdw blurRad="63500" dist="37357" dir="2700000" sx="0" sy="0" rotWithShape="0">
                    <a:scrgbClr r="0" g="0" b="0"/>
                  </a:outerShdw>
                </a:effectLst>
                <a:latin typeface="Verdana" panose="020B0604030504040204" pitchFamily="34" charset="0"/>
                <a:ea typeface="Verdana" panose="020B0604030504040204" pitchFamily="34" charset="0"/>
                <a:cs typeface="Verdana" panose="020B0604030504040204" pitchFamily="34" charset="0"/>
              </a:rPr>
              <a:t>Activia</a:t>
            </a:r>
            <a:r>
              <a:rPr lang="en-GB" sz="1200" dirty="0" smtClean="0">
                <a:effectLst>
                  <a:outerShdw blurRad="63500" dist="37357" dir="2700000" sx="0" sy="0" rotWithShape="0">
                    <a:scrgbClr r="0" g="0" b="0"/>
                  </a:outerShdw>
                </a:effectLst>
                <a:latin typeface="Verdana" panose="020B0604030504040204" pitchFamily="34" charset="0"/>
                <a:ea typeface="Verdana" panose="020B0604030504040204" pitchFamily="34" charset="0"/>
                <a:cs typeface="Verdana" panose="020B0604030504040204" pitchFamily="34" charset="0"/>
              </a:rPr>
              <a:t> by Danone is a leading yogurt brand  sold in over 70 countries worldwide. Its target audience consists of women who are active, well-informed and health-conscious.</a:t>
            </a:r>
          </a:p>
          <a:p>
            <a:pPr>
              <a:spcBef>
                <a:spcPts val="384"/>
              </a:spcBef>
            </a:pPr>
            <a:endParaRPr lang="en-GB" sz="1200" dirty="0" smtClean="0">
              <a:effectLst>
                <a:outerShdw blurRad="63500" dist="37357" dir="2700000" sx="0" sy="0" rotWithShape="0">
                  <a:scrgbClr r="0" g="0" b="0"/>
                </a:outerShdw>
              </a:effectLst>
              <a:latin typeface="Verdana" panose="020B0604030504040204" pitchFamily="34" charset="0"/>
              <a:ea typeface="Verdana" panose="020B0604030504040204" pitchFamily="34" charset="0"/>
              <a:cs typeface="Verdana" panose="020B0604030504040204" pitchFamily="34" charset="0"/>
            </a:endParaRPr>
          </a:p>
          <a:p>
            <a:pPr>
              <a:spcBef>
                <a:spcPts val="384"/>
              </a:spcBef>
            </a:pPr>
            <a:r>
              <a:rPr lang="en-US" sz="1200" dirty="0" err="1" smtClean="0">
                <a:latin typeface="Verdana" panose="020B0604030504040204" pitchFamily="34" charset="0"/>
                <a:ea typeface="Verdana" panose="020B0604030504040204" pitchFamily="34" charset="0"/>
                <a:cs typeface="Verdana" panose="020B0604030504040204" pitchFamily="34" charset="0"/>
              </a:rPr>
              <a:t>Activia</a:t>
            </a:r>
            <a:r>
              <a:rPr lang="en-US" sz="1200" dirty="0" smtClean="0">
                <a:latin typeface="Verdana" panose="020B0604030504040204" pitchFamily="34" charset="0"/>
                <a:ea typeface="Verdana" panose="020B0604030504040204" pitchFamily="34" charset="0"/>
                <a:cs typeface="Verdana" panose="020B0604030504040204" pitchFamily="34" charset="0"/>
              </a:rPr>
              <a:t> already offers a subrange of cereal yogurts in a number of countries and</a:t>
            </a:r>
            <a:r>
              <a:rPr lang="en-US" sz="1200" baseline="0" dirty="0" smtClean="0">
                <a:latin typeface="Verdana" panose="020B0604030504040204" pitchFamily="34" charset="0"/>
                <a:ea typeface="Verdana" panose="020B0604030504040204" pitchFamily="34" charset="0"/>
                <a:cs typeface="Verdana" panose="020B0604030504040204" pitchFamily="34" charset="0"/>
              </a:rPr>
              <a:t> this subrange is really important for </a:t>
            </a:r>
            <a:r>
              <a:rPr lang="en-US" sz="1200" dirty="0" err="1" smtClean="0">
                <a:latin typeface="Verdana" panose="020B0604030504040204" pitchFamily="34" charset="0"/>
                <a:ea typeface="Verdana" panose="020B0604030504040204" pitchFamily="34" charset="0"/>
                <a:cs typeface="Verdana" panose="020B0604030504040204" pitchFamily="34" charset="0"/>
              </a:rPr>
              <a:t>Activia</a:t>
            </a:r>
            <a:r>
              <a:rPr lang="en-US" sz="1200" dirty="0" smtClean="0">
                <a:latin typeface="Verdana" panose="020B0604030504040204" pitchFamily="34" charset="0"/>
                <a:ea typeface="Verdana" panose="020B0604030504040204" pitchFamily="34" charset="0"/>
                <a:cs typeface="Verdana" panose="020B0604030504040204" pitchFamily="34" charset="0"/>
              </a:rPr>
              <a:t> as cereal</a:t>
            </a:r>
            <a:r>
              <a:rPr lang="en-US" sz="1200" baseline="0" dirty="0" smtClean="0">
                <a:latin typeface="Verdana" panose="020B0604030504040204" pitchFamily="34" charset="0"/>
                <a:ea typeface="Verdana" panose="020B0604030504040204" pitchFamily="34" charset="0"/>
                <a:cs typeface="Verdana" panose="020B0604030504040204" pitchFamily="34" charset="0"/>
              </a:rPr>
              <a:t> is the brand’s DNA: </a:t>
            </a:r>
            <a:r>
              <a:rPr lang="en-US" sz="1200" baseline="0" dirty="0" err="1" smtClean="0">
                <a:latin typeface="Verdana" panose="020B0604030504040204" pitchFamily="34" charset="0"/>
                <a:ea typeface="Verdana" panose="020B0604030504040204" pitchFamily="34" charset="0"/>
                <a:cs typeface="Verdana" panose="020B0604030504040204" pitchFamily="34" charset="0"/>
              </a:rPr>
              <a:t>Activia</a:t>
            </a:r>
            <a:r>
              <a:rPr lang="en-US" sz="1200" baseline="0" dirty="0" smtClean="0">
                <a:latin typeface="Verdana" panose="020B0604030504040204" pitchFamily="34" charset="0"/>
                <a:ea typeface="Verdana" panose="020B0604030504040204" pitchFamily="34" charset="0"/>
                <a:cs typeface="Verdana" panose="020B0604030504040204" pitchFamily="34" charset="0"/>
              </a:rPr>
              <a:t> means fiber, digestive well-being; but also because there is no clear competition on this subrange so it represents some great growth potential.  </a:t>
            </a:r>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a:spcBef>
                <a:spcPts val="384"/>
              </a:spcBef>
            </a:pPr>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384"/>
              </a:spcBef>
              <a:spcAft>
                <a:spcPts val="0"/>
              </a:spcAft>
              <a:buClrTx/>
              <a:buSzTx/>
              <a:buFontTx/>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 but felt that it was not performing to its full potential among its target. </a:t>
            </a:r>
          </a:p>
          <a:p>
            <a:pPr>
              <a:spcBef>
                <a:spcPts val="384"/>
              </a:spcBef>
            </a:pPr>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a:spcBef>
                <a:spcPts val="384"/>
              </a:spcBef>
            </a:pPr>
            <a:r>
              <a:rPr lang="en-US" sz="1200" dirty="0" smtClean="0">
                <a:latin typeface="Verdana" panose="020B0604030504040204" pitchFamily="34" charset="0"/>
                <a:ea typeface="Verdana" panose="020B0604030504040204" pitchFamily="34" charset="0"/>
                <a:cs typeface="Verdana" panose="020B0604030504040204" pitchFamily="34" charset="0"/>
              </a:rPr>
              <a:t>They needed to address two key questions:</a:t>
            </a:r>
          </a:p>
          <a:p>
            <a:pPr>
              <a:spcBef>
                <a:spcPts val="384"/>
              </a:spcBef>
            </a:pPr>
            <a:r>
              <a:rPr lang="en-US" sz="1200" dirty="0" smtClean="0">
                <a:latin typeface="Verdana" panose="020B0604030504040204" pitchFamily="34" charset="0"/>
                <a:ea typeface="Verdana" panose="020B0604030504040204" pitchFamily="34" charset="0"/>
                <a:cs typeface="Verdana" panose="020B0604030504040204" pitchFamily="34" charset="0"/>
              </a:rPr>
              <a:t>1) How can </a:t>
            </a:r>
            <a:r>
              <a:rPr lang="en-US" sz="1200" dirty="0" err="1" smtClean="0">
                <a:latin typeface="Verdana" panose="020B0604030504040204" pitchFamily="34" charset="0"/>
                <a:ea typeface="Verdana" panose="020B0604030504040204" pitchFamily="34" charset="0"/>
                <a:cs typeface="Verdana" panose="020B0604030504040204" pitchFamily="34" charset="0"/>
              </a:rPr>
              <a:t>Activia</a:t>
            </a:r>
            <a:r>
              <a:rPr lang="en-US" sz="1200" dirty="0" smtClean="0">
                <a:latin typeface="Verdana" panose="020B0604030504040204" pitchFamily="34" charset="0"/>
                <a:ea typeface="Verdana" panose="020B0604030504040204" pitchFamily="34" charset="0"/>
                <a:cs typeface="Verdana" panose="020B0604030504040204" pitchFamily="34" charset="0"/>
              </a:rPr>
              <a:t> step-change its proposition to create THE ultimate cereal yogurt?</a:t>
            </a:r>
          </a:p>
          <a:p>
            <a:pPr>
              <a:spcBef>
                <a:spcPts val="384"/>
              </a:spcBef>
            </a:pPr>
            <a:r>
              <a:rPr lang="en-US" sz="1200" dirty="0" smtClean="0">
                <a:latin typeface="Verdana" panose="020B0604030504040204" pitchFamily="34" charset="0"/>
                <a:ea typeface="Verdana" panose="020B0604030504040204" pitchFamily="34" charset="0"/>
                <a:cs typeface="Verdana" panose="020B0604030504040204" pitchFamily="34" charset="0"/>
              </a:rPr>
              <a:t>2) How can the brand achieve growth and leadership in both established and new geographies?</a:t>
            </a:r>
          </a:p>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19</a:t>
            </a:fld>
            <a:endParaRPr lang="en-AU"/>
          </a:p>
        </p:txBody>
      </p:sp>
    </p:spTree>
    <p:extLst>
      <p:ext uri="{BB962C8B-B14F-4D97-AF65-F5344CB8AC3E}">
        <p14:creationId xmlns:p14="http://schemas.microsoft.com/office/powerpoint/2010/main" val="384410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The </a:t>
            </a:r>
            <a:r>
              <a:rPr lang="en-US" sz="1200" dirty="0" err="1" smtClean="0">
                <a:latin typeface="Verdana" panose="020B0604030504040204" pitchFamily="34" charset="0"/>
                <a:ea typeface="Verdana" panose="020B0604030504040204" pitchFamily="34" charset="0"/>
                <a:cs typeface="Verdana" panose="020B0604030504040204" pitchFamily="34" charset="0"/>
              </a:rPr>
              <a:t>Activia</a:t>
            </a:r>
            <a:r>
              <a:rPr lang="en-US" sz="1200" dirty="0" smtClean="0">
                <a:latin typeface="Verdana" panose="020B0604030504040204" pitchFamily="34" charset="0"/>
                <a:ea typeface="Verdana" panose="020B0604030504040204" pitchFamily="34" charset="0"/>
                <a:cs typeface="Verdana" panose="020B0604030504040204" pitchFamily="34" charset="0"/>
              </a:rPr>
              <a:t> Global Strategy &amp; Insights team was under time pressure: they had an important</a:t>
            </a:r>
            <a:r>
              <a:rPr lang="en-US" sz="1200" baseline="0" dirty="0" smtClean="0">
                <a:latin typeface="Verdana" panose="020B0604030504040204" pitchFamily="34" charset="0"/>
                <a:ea typeface="Verdana" panose="020B0604030504040204" pitchFamily="34" charset="0"/>
                <a:cs typeface="Verdana" panose="020B0604030504040204" pitchFamily="34" charset="0"/>
              </a:rPr>
              <a:t> global meeting coming up and were </a:t>
            </a:r>
            <a:r>
              <a:rPr lang="en-US" sz="1200" dirty="0" smtClean="0">
                <a:latin typeface="Verdana" panose="020B0604030504040204" pitchFamily="34" charset="0"/>
                <a:ea typeface="Verdana" panose="020B0604030504040204" pitchFamily="34" charset="0"/>
                <a:cs typeface="Verdana" panose="020B0604030504040204" pitchFamily="34" charset="0"/>
              </a:rPr>
              <a:t>given just</a:t>
            </a:r>
            <a:r>
              <a:rPr lang="en-US" sz="1200" baseline="0" dirty="0" smtClean="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two weeks by Danone senior management to crack</a:t>
            </a:r>
            <a:r>
              <a:rPr lang="en-US" sz="1200" baseline="0" dirty="0" smtClean="0">
                <a:latin typeface="Verdana" panose="020B0604030504040204" pitchFamily="34" charset="0"/>
                <a:ea typeface="Verdana" panose="020B0604030504040204" pitchFamily="34" charset="0"/>
                <a:cs typeface="Verdana" panose="020B0604030504040204" pitchFamily="34" charset="0"/>
              </a:rPr>
              <a:t> t</a:t>
            </a:r>
            <a:r>
              <a:rPr lang="en-US" sz="1200" dirty="0" smtClean="0">
                <a:latin typeface="Verdana" panose="020B0604030504040204" pitchFamily="34" charset="0"/>
                <a:ea typeface="Verdana" panose="020B0604030504040204" pitchFamily="34" charset="0"/>
                <a:cs typeface="Verdana" panose="020B0604030504040204" pitchFamily="34" charset="0"/>
              </a:rPr>
              <a:t>wo</a:t>
            </a:r>
            <a:r>
              <a:rPr lang="en-US" sz="1200" baseline="0" dirty="0" smtClean="0">
                <a:latin typeface="Verdana" panose="020B0604030504040204" pitchFamily="34" charset="0"/>
                <a:ea typeface="Verdana" panose="020B0604030504040204" pitchFamily="34" charset="0"/>
                <a:cs typeface="Verdana" panose="020B0604030504040204" pitchFamily="34" charset="0"/>
              </a:rPr>
              <a:t> of Danone’s key markets specifically: the USA and France - both very challenging markets but with totally different consumption habits.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SG" baseline="0" dirty="0" smtClean="0"/>
              <a:t>The </a:t>
            </a:r>
            <a:r>
              <a:rPr lang="en-SG" baseline="0" dirty="0" err="1" smtClean="0"/>
              <a:t>Activia</a:t>
            </a:r>
            <a:r>
              <a:rPr lang="en-SG" baseline="0" dirty="0" smtClean="0"/>
              <a:t> team needed to develop winning concepts – that is </a:t>
            </a:r>
            <a:r>
              <a:rPr lang="en-US" baseline="0" dirty="0" smtClean="0"/>
              <a:t>fully-developed concepts with new a proposition, product and packaging, that will appeal to their strategic target in these two markets – and all under two weeks (in time for their global meeting).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Verdana" panose="020B0604030504040204" pitchFamily="34" charset="0"/>
              <a:ea typeface="Verdana" panose="020B0604030504040204" pitchFamily="34" charset="0"/>
              <a:cs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20</a:t>
            </a:fld>
            <a:endParaRPr lang="en-AU"/>
          </a:p>
        </p:txBody>
      </p:sp>
    </p:spTree>
    <p:extLst>
      <p:ext uri="{BB962C8B-B14F-4D97-AF65-F5344CB8AC3E}">
        <p14:creationId xmlns:p14="http://schemas.microsoft.com/office/powerpoint/2010/main" val="176902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56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dirty="0" smtClean="0">
                <a:latin typeface="Verdana" panose="020B0604030504040204" pitchFamily="34" charset="0"/>
                <a:ea typeface="Verdana" panose="020B0604030504040204" pitchFamily="34" charset="0"/>
                <a:cs typeface="Verdana" panose="020B0604030504040204" pitchFamily="34" charset="0"/>
              </a:rPr>
              <a:t>To help</a:t>
            </a:r>
            <a:r>
              <a:rPr lang="en-GB" sz="1200" baseline="0" dirty="0" smtClean="0">
                <a:latin typeface="Verdana" panose="020B0604030504040204" pitchFamily="34" charset="0"/>
                <a:ea typeface="Verdana" panose="020B0604030504040204" pitchFamily="34" charset="0"/>
                <a:cs typeface="Verdana" panose="020B0604030504040204" pitchFamily="34" charset="0"/>
              </a:rPr>
              <a:t> Danone address their challenge, w</a:t>
            </a:r>
            <a:r>
              <a:rPr lang="en-GB" sz="1200" dirty="0" smtClean="0">
                <a:latin typeface="Verdana" panose="020B0604030504040204" pitchFamily="34" charset="0"/>
                <a:ea typeface="Verdana" panose="020B0604030504040204" pitchFamily="34" charset="0"/>
                <a:cs typeface="Verdana" panose="020B0604030504040204" pitchFamily="34" charset="0"/>
              </a:rPr>
              <a:t>e</a:t>
            </a:r>
            <a:r>
              <a:rPr lang="en-GB" sz="1200" baseline="0" dirty="0" smtClean="0">
                <a:latin typeface="Verdana" panose="020B0604030504040204" pitchFamily="34" charset="0"/>
                <a:ea typeface="Verdana" panose="020B0604030504040204" pitchFamily="34" charset="0"/>
                <a:cs typeface="Verdana" panose="020B0604030504040204" pitchFamily="34" charset="0"/>
              </a:rPr>
              <a:t> suggested using our ‘Seven’ approach.</a:t>
            </a:r>
          </a:p>
          <a:p>
            <a:pPr marL="0" marR="0" indent="0" algn="l" defTabSz="913564"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baseline="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356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aseline="0" dirty="0" smtClean="0">
                <a:latin typeface="Verdana" panose="020B0604030504040204" pitchFamily="34" charset="0"/>
                <a:ea typeface="Verdana" panose="020B0604030504040204" pitchFamily="34" charset="0"/>
                <a:cs typeface="Verdana" panose="020B0604030504040204" pitchFamily="34" charset="0"/>
              </a:rPr>
              <a:t>Seven </a:t>
            </a:r>
            <a:r>
              <a:rPr lang="en-US" sz="1200" dirty="0" smtClean="0"/>
              <a:t>is an intensive and integrated approach that delivers </a:t>
            </a:r>
            <a:r>
              <a:rPr lang="en-GB" sz="1200" dirty="0" smtClean="0"/>
              <a:t>validated concepts </a:t>
            </a:r>
            <a:r>
              <a:rPr lang="en-US" sz="1200" dirty="0" smtClean="0"/>
              <a:t>in just seven working days – a process which typically takes several months.</a:t>
            </a:r>
          </a:p>
          <a:p>
            <a:pPr marL="0" marR="0" indent="0" algn="l" defTabSz="91356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aseline="0" dirty="0" smtClean="0">
                <a:latin typeface="Verdana" panose="020B0604030504040204" pitchFamily="34" charset="0"/>
                <a:ea typeface="Verdana" panose="020B0604030504040204" pitchFamily="34" charset="0"/>
                <a:cs typeface="Verdana" panose="020B0604030504040204" pitchFamily="34" charset="0"/>
              </a:rPr>
              <a:t> </a:t>
            </a:r>
          </a:p>
          <a:p>
            <a:pPr marL="0" marR="0" indent="0" algn="l" defTabSz="91356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smtClean="0">
                <a:effectLst>
                  <a:outerShdw blurRad="63500" dist="37357" dir="2700000" sx="0" sy="0" rotWithShape="0">
                    <a:scrgbClr r="0" g="0" b="0"/>
                  </a:outerShdw>
                </a:effectLst>
              </a:rPr>
              <a:t>It</a:t>
            </a:r>
            <a:r>
              <a:rPr lang="en-US" sz="1200" baseline="0" dirty="0" smtClean="0">
                <a:effectLst>
                  <a:outerShdw blurRad="63500" dist="37357" dir="2700000" sx="0" sy="0" rotWithShape="0">
                    <a:scrgbClr r="0" g="0" b="0"/>
                  </a:outerShdw>
                </a:effectLst>
              </a:rPr>
              <a:t> </a:t>
            </a:r>
            <a:r>
              <a:rPr lang="en-US" sz="1200" dirty="0" smtClean="0">
                <a:effectLst>
                  <a:outerShdw blurRad="63500" dist="37357" dir="2700000" sx="0" sy="0" rotWithShape="0">
                    <a:scrgbClr r="0" g="0" b="0"/>
                  </a:outerShdw>
                </a:effectLst>
              </a:rPr>
              <a:t>encompasses the insight generation, ideation, concept development and quantitative</a:t>
            </a:r>
            <a:r>
              <a:rPr lang="en-US" sz="1200" baseline="0" dirty="0" smtClean="0">
                <a:effectLst>
                  <a:outerShdw blurRad="63500" dist="37357" dir="2700000" sx="0" sy="0" rotWithShape="0">
                    <a:scrgbClr r="0" g="0" b="0"/>
                  </a:outerShdw>
                </a:effectLst>
              </a:rPr>
              <a:t> </a:t>
            </a:r>
            <a:r>
              <a:rPr lang="en-US" sz="1200" dirty="0" smtClean="0">
                <a:effectLst>
                  <a:outerShdw blurRad="63500" dist="37357" dir="2700000" sx="0" sy="0" rotWithShape="0">
                    <a:scrgbClr r="0" g="0" b="0"/>
                  </a:outerShdw>
                </a:effectLst>
              </a:rPr>
              <a:t>testing stages, with the promise of</a:t>
            </a:r>
            <a:r>
              <a:rPr lang="en-US" sz="1200" baseline="0" dirty="0" smtClean="0">
                <a:effectLst>
                  <a:outerShdw blurRad="63500" dist="37357" dir="2700000" sx="0" sy="0" rotWithShape="0">
                    <a:scrgbClr r="0" g="0" b="0"/>
                  </a:outerShdw>
                </a:effectLst>
              </a:rPr>
              <a:t> delivering winning concept(s) by the end of the process.</a:t>
            </a:r>
          </a:p>
          <a:p>
            <a:pPr marL="0" marR="0" indent="0" algn="l" defTabSz="913564"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aseline="0" dirty="0" smtClean="0">
              <a:effectLst>
                <a:outerShdw blurRad="63500" dist="37357" dir="2700000" sx="0" sy="0" rotWithShape="0">
                  <a:scrgbClr r="0" g="0" b="0"/>
                </a:outerShdw>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356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aseline="0" dirty="0" smtClean="0">
                <a:effectLst>
                  <a:outerShdw blurRad="63500" dist="37357" dir="2700000" sx="0" sy="0" rotWithShape="0">
                    <a:scrgbClr r="0" g="0" b="0"/>
                  </a:outerShdw>
                </a:effectLst>
                <a:latin typeface="Verdana" panose="020B0604030504040204" pitchFamily="34" charset="0"/>
                <a:ea typeface="Verdana" panose="020B0604030504040204" pitchFamily="34" charset="0"/>
                <a:cs typeface="Verdana" panose="020B0604030504040204" pitchFamily="34" charset="0"/>
              </a:rPr>
              <a:t>The first step, insight generation, is crucial to the success of the entire process: during this intensive two-day workshop, the client team and TNS teams work together to identify the growth opportunities for the brand  and select the insights that are aligned with the brand’s strategy. </a:t>
            </a:r>
          </a:p>
          <a:p>
            <a:pPr marL="0" marR="0" indent="0" algn="l" defTabSz="913564"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aseline="0" dirty="0" smtClean="0">
              <a:effectLst>
                <a:outerShdw blurRad="63500" dist="37357" dir="2700000" sx="0" sy="0" rotWithShape="0">
                  <a:scrgbClr r="0" g="0" b="0"/>
                </a:outerShdw>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356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aseline="0" dirty="0" smtClean="0">
                <a:effectLst>
                  <a:outerShdw blurRad="63500" dist="37357" dir="2700000" sx="0" sy="0" rotWithShape="0">
                    <a:scrgbClr r="0" g="0" b="0"/>
                  </a:outerShdw>
                </a:effectLst>
                <a:latin typeface="Verdana" panose="020B0604030504040204" pitchFamily="34" charset="0"/>
                <a:ea typeface="Verdana" panose="020B0604030504040204" pitchFamily="34" charset="0"/>
                <a:cs typeface="Verdana" panose="020B0604030504040204" pitchFamily="34" charset="0"/>
              </a:rPr>
              <a:t>These insights are then developed into an ideation brief which is </a:t>
            </a:r>
            <a:r>
              <a:rPr lang="en-US" sz="1200" dirty="0" smtClean="0">
                <a:effectLst>
                  <a:outerShdw blurRad="63500" dist="37357" dir="2700000" sx="0" sy="0" rotWithShape="0">
                    <a:scrgbClr r="0" g="0" b="0"/>
                  </a:outerShdw>
                </a:effectLst>
              </a:rPr>
              <a:t>posted over the weekend to a global community of 325,000+ creators spanning 160 countries.</a:t>
            </a:r>
          </a:p>
          <a:p>
            <a:pPr marL="0" marR="0" indent="0" algn="l" defTabSz="913564"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dirty="0" smtClean="0">
              <a:effectLst>
                <a:outerShdw blurRad="63500" dist="37357" dir="2700000" sx="0" sy="0" rotWithShape="0">
                  <a:scrgbClr r="0" g="0" b="0"/>
                </a:outerShdw>
              </a:effectLst>
            </a:endParaRPr>
          </a:p>
          <a:p>
            <a:r>
              <a:rPr lang="en-GB" baseline="0" dirty="0" smtClean="0"/>
              <a:t>Ideas come back to us on Monday morning, and the next two days are spent refining the best of these into full-fledged concepts. </a:t>
            </a:r>
          </a:p>
          <a:p>
            <a:endParaRPr lang="en-GB" baseline="0" dirty="0" smtClean="0"/>
          </a:p>
          <a:p>
            <a:r>
              <a:rPr lang="en-GB" baseline="0" dirty="0" smtClean="0"/>
              <a:t>The last stage is quantitative screening of the concepts, which takes place on day 6, with the results coming in on day 7.</a:t>
            </a:r>
          </a:p>
          <a:p>
            <a:pPr marL="0" marR="0" indent="0" algn="l" defTabSz="913564"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aseline="0" dirty="0" smtClean="0">
              <a:effectLst>
                <a:outerShdw blurRad="63500" dist="37357" dir="2700000" sx="0" sy="0" rotWithShape="0">
                  <a:scrgbClr r="0" g="0" b="0"/>
                </a:outerShdw>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356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aseline="0" dirty="0" smtClean="0">
                <a:effectLst>
                  <a:outerShdw blurRad="63500" dist="37357" dir="2700000" sx="0" sy="0" rotWithShape="0">
                    <a:scrgbClr r="0" g="0" b="0"/>
                  </a:outerShdw>
                </a:effectLst>
                <a:latin typeface="Verdana" panose="020B0604030504040204" pitchFamily="34" charset="0"/>
                <a:ea typeface="Verdana" panose="020B0604030504040204" pitchFamily="34" charset="0"/>
                <a:cs typeface="Verdana" panose="020B0604030504040204" pitchFamily="34" charset="0"/>
              </a:rPr>
              <a:t>Key to the success of this creative and disciplined process is the involvement of our senior Qualitative and Innovation Experts as well as the active participation of the client’s team at every stage of the process throughout these seven working days.  </a:t>
            </a:r>
          </a:p>
          <a:p>
            <a:pPr marL="0" marR="0" indent="0" algn="l" defTabSz="913564"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aseline="0" dirty="0" smtClean="0">
              <a:effectLst>
                <a:outerShdw blurRad="63500" dist="37357" dir="2700000" sx="0" sy="0" rotWithShape="0">
                  <a:scrgbClr r="0" g="0" b="0"/>
                </a:outerShdw>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356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aseline="0" dirty="0" smtClean="0">
                <a:effectLst>
                  <a:outerShdw blurRad="63500" dist="37357" dir="2700000" sx="0" sy="0" rotWithShape="0">
                    <a:scrgbClr r="0" g="0" b="0"/>
                  </a:outerShdw>
                </a:effectLst>
                <a:latin typeface="Verdana" panose="020B0604030504040204" pitchFamily="34" charset="0"/>
                <a:ea typeface="Verdana" panose="020B0604030504040204" pitchFamily="34" charset="0"/>
                <a:cs typeface="Verdana" panose="020B0604030504040204" pitchFamily="34" charset="0"/>
              </a:rPr>
              <a:t>In the case of the Danone </a:t>
            </a:r>
            <a:r>
              <a:rPr lang="en-US" sz="1200" baseline="0" dirty="0" err="1" smtClean="0">
                <a:effectLst>
                  <a:outerShdw blurRad="63500" dist="37357" dir="2700000" sx="0" sy="0" rotWithShape="0">
                    <a:scrgbClr r="0" g="0" b="0"/>
                  </a:outerShdw>
                </a:effectLst>
                <a:latin typeface="Verdana" panose="020B0604030504040204" pitchFamily="34" charset="0"/>
                <a:ea typeface="Verdana" panose="020B0604030504040204" pitchFamily="34" charset="0"/>
                <a:cs typeface="Verdana" panose="020B0604030504040204" pitchFamily="34" charset="0"/>
              </a:rPr>
              <a:t>Activia</a:t>
            </a:r>
            <a:r>
              <a:rPr lang="en-US" sz="1200" baseline="0" dirty="0" smtClean="0">
                <a:effectLst>
                  <a:outerShdw blurRad="63500" dist="37357" dir="2700000" sx="0" sy="0" rotWithShape="0">
                    <a:scrgbClr r="0" g="0" b="0"/>
                  </a:outerShdw>
                </a:effectLst>
                <a:latin typeface="Verdana" panose="020B0604030504040204" pitchFamily="34" charset="0"/>
                <a:ea typeface="Verdana" panose="020B0604030504040204" pitchFamily="34" charset="0"/>
                <a:cs typeface="Verdana" panose="020B0604030504040204" pitchFamily="34" charset="0"/>
              </a:rPr>
              <a:t> project, their team involved marketing and insight people from their global and local teams, as well as people from their packaging and R&amp;D divisions.</a:t>
            </a:r>
            <a:endParaRPr lang="en-GB" sz="1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B9487D93-240F-4041-8284-FC16D3A96101}" type="slidenum">
              <a:rPr lang="en-AU" smtClean="0"/>
              <a:pPr/>
              <a:t>21</a:t>
            </a:fld>
            <a:endParaRPr lang="en-AU"/>
          </a:p>
        </p:txBody>
      </p:sp>
    </p:spTree>
    <p:extLst>
      <p:ext uri="{BB962C8B-B14F-4D97-AF65-F5344CB8AC3E}">
        <p14:creationId xmlns:p14="http://schemas.microsoft.com/office/powerpoint/2010/main" val="854394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We</a:t>
            </a:r>
            <a:r>
              <a:rPr lang="en-US" sz="1200" baseline="0" dirty="0" smtClean="0"/>
              <a:t> received over 50 ideas from the crowd within 48 hours, which were really creative and delighted our client (and us!): these ideas looked at packaging, design, shape, ingredients, experience, different moments of consumption.</a:t>
            </a:r>
            <a:endParaRPr lang="en-US" sz="1200" dirty="0" smtClean="0"/>
          </a:p>
          <a:p>
            <a:endParaRPr lang="en-US" sz="1200" dirty="0" smtClean="0"/>
          </a:p>
          <a:p>
            <a:r>
              <a:rPr lang="en-US" sz="1200" dirty="0" smtClean="0"/>
              <a:t>We selected</a:t>
            </a:r>
            <a:r>
              <a:rPr lang="en-US" sz="1200" baseline="0" dirty="0" smtClean="0"/>
              <a:t> five ideas and developed them into concepts with our client team (NB: none of the top five concepts are shown on this slide for confidentiality reasons – these are just examples of some of the 51 ideas submitted by the online community).  Also interesting to note is that the selected ideas had been submitted by community members based in various markets such as Russia, Italy, Poland, etc. (i.e. not necessarily from the 2 target markets of our project)</a:t>
            </a:r>
          </a:p>
          <a:p>
            <a:endParaRPr lang="en-US" sz="1200" baseline="0" dirty="0" smtClean="0"/>
          </a:p>
          <a:p>
            <a:r>
              <a:rPr lang="en-US" sz="1200" baseline="0" dirty="0" smtClean="0"/>
              <a:t>These five concepts were then tested quantitatively. </a:t>
            </a:r>
            <a:endParaRPr lang="en-US" dirty="0" smtClean="0"/>
          </a:p>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22</a:t>
            </a:fld>
            <a:endParaRPr lang="en-AU"/>
          </a:p>
        </p:txBody>
      </p:sp>
    </p:spTree>
    <p:extLst>
      <p:ext uri="{BB962C8B-B14F-4D97-AF65-F5344CB8AC3E}">
        <p14:creationId xmlns:p14="http://schemas.microsoft.com/office/powerpoint/2010/main" val="2821495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23</a:t>
            </a:fld>
            <a:endParaRPr lang="en-AU"/>
          </a:p>
        </p:txBody>
      </p:sp>
    </p:spTree>
    <p:extLst>
      <p:ext uri="{BB962C8B-B14F-4D97-AF65-F5344CB8AC3E}">
        <p14:creationId xmlns:p14="http://schemas.microsoft.com/office/powerpoint/2010/main" val="173445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Lets start with the media landscape.  We’ve been hearing for years about the fragmentation of media, and of core audiences, and the real challenge this creates in trying to find your audience</a:t>
            </a:r>
            <a:endParaRPr lang="en-GB" dirty="0" smtClean="0"/>
          </a:p>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3</a:t>
            </a:fld>
            <a:endParaRPr lang="en-AU"/>
          </a:p>
        </p:txBody>
      </p:sp>
    </p:spTree>
    <p:extLst>
      <p:ext uri="{BB962C8B-B14F-4D97-AF65-F5344CB8AC3E}">
        <p14:creationId xmlns:p14="http://schemas.microsoft.com/office/powerpoint/2010/main" val="4020123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Customers</a:t>
            </a:r>
            <a:r>
              <a:rPr lang="de-DE"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today have more choice than ever before. Not only have products and services proliferated in many categories, they have also become more and more interchangeable in the eyes of the customers. From a company’s perspective, customers are becoming less and less loyal. Our global customer survey showed than when asked whether they had bought a new product within the past year – like a car, a computer, or a TV – almost two thirds of respondents said that they chose a different brand than the one they had previously owned. In other words, companies lose two out of three customers to competitors.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Source:</a:t>
            </a:r>
            <a:r>
              <a:rPr lang="en-GB" sz="1200" kern="1200" baseline="0" dirty="0" smtClean="0">
                <a:solidFill>
                  <a:schemeClr val="tx1"/>
                </a:solidFill>
                <a:effectLst/>
                <a:latin typeface="+mn-lt"/>
                <a:ea typeface="+mn-ea"/>
                <a:cs typeface="+mn-cs"/>
              </a:rPr>
              <a:t> CIS 2014</a:t>
            </a:r>
            <a:endParaRPr lang="de-D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487D93-240F-4041-8284-FC16D3A96101}" type="slidenum">
              <a:rPr lang="en-AU" smtClean="0"/>
              <a:pPr/>
              <a:t>24</a:t>
            </a:fld>
            <a:endParaRPr lang="en-AU"/>
          </a:p>
        </p:txBody>
      </p:sp>
    </p:spTree>
    <p:extLst>
      <p:ext uri="{BB962C8B-B14F-4D97-AF65-F5344CB8AC3E}">
        <p14:creationId xmlns:p14="http://schemas.microsoft.com/office/powerpoint/2010/main" val="739889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why is that so? You might argue that the majority of customers are price-sensitive and always go for a better deal, which not every company is able to offer. Indeed, 31% of customer leave because they received a better offer from a competitor, and 28% because they were unhappy with the value for money. However, an almost as high number, 24%, stated they left because they were dissatisfied with the service they received – a factor over which companies have full control. This makes service failure a leading cause for churn, and only highlights the importance of services being delivered successfully and hassle-free.</a:t>
            </a:r>
            <a:endParaRPr lang="de-DE"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25</a:t>
            </a:fld>
            <a:endParaRPr lang="en-AU"/>
          </a:p>
        </p:txBody>
      </p:sp>
    </p:spTree>
    <p:extLst>
      <p:ext uri="{BB962C8B-B14F-4D97-AF65-F5344CB8AC3E}">
        <p14:creationId xmlns:p14="http://schemas.microsoft.com/office/powerpoint/2010/main" val="2657819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If only it were that simple, though. Looking at the landscape of services today and comparing it to how it was a few years ago, one thing becomes immediately noticeable. Recent developments in technology have led to an explosion of digital communication channels. Social media and various messenger platforms have become an integral part of our lives, and we access them through multiple devices, such as computers, smartphones, or tablets. While they open up exciting possibilities for organization and communication in our day-to-day life and work, they are making service delivery tremendously more complex. </a:t>
            </a:r>
          </a:p>
          <a:p>
            <a:endParaRPr lang="en-US" dirty="0" smtClean="0"/>
          </a:p>
          <a:p>
            <a:r>
              <a:rPr lang="en-US" b="0" dirty="0" smtClean="0"/>
              <a:t>Already, two thirds of customers (62%) use two channels or more when interacting with a company to solve a service request. With</a:t>
            </a:r>
            <a:r>
              <a:rPr lang="en-US" b="0" baseline="0" dirty="0" smtClean="0"/>
              <a:t> social networks gaining popularity, they are being added to the mix, leading to </a:t>
            </a:r>
            <a:r>
              <a:rPr lang="en-US" b="0" dirty="0" smtClean="0">
                <a:solidFill>
                  <a:srgbClr val="FF0000"/>
                </a:solidFill>
              </a:rPr>
              <a:t>87% of customers</a:t>
            </a:r>
            <a:r>
              <a:rPr lang="en-US" b="0" baseline="0" dirty="0" smtClean="0">
                <a:solidFill>
                  <a:srgbClr val="FF0000"/>
                </a:solidFill>
              </a:rPr>
              <a:t> now using </a:t>
            </a:r>
            <a:r>
              <a:rPr lang="en-US" b="0" dirty="0" smtClean="0">
                <a:solidFill>
                  <a:srgbClr val="FF0000"/>
                </a:solidFill>
              </a:rPr>
              <a:t>a so-called “new digital” channel (like Twitter, WeChat, or other social media sites) in combination</a:t>
            </a:r>
            <a:r>
              <a:rPr lang="en-US" b="0" baseline="0" dirty="0" smtClean="0">
                <a:solidFill>
                  <a:srgbClr val="FF0000"/>
                </a:solidFill>
              </a:rPr>
              <a:t> with the more conventional channels</a:t>
            </a:r>
            <a:r>
              <a:rPr lang="en-US" b="0" dirty="0" smtClean="0">
                <a:solidFill>
                  <a:srgbClr val="FF0000"/>
                </a:solidFill>
              </a:rPr>
              <a:t>. </a:t>
            </a:r>
          </a:p>
          <a:p>
            <a:endParaRPr lang="en-US" dirty="0" smtClean="0"/>
          </a:p>
          <a:p>
            <a:r>
              <a:rPr lang="en-US" dirty="0" smtClean="0"/>
              <a:t>Of course, these new channels pose a number of challenges to companies: Most digital channels are always available and “open”, causing the expectation that customer service will be delivered 24/7 . Also, the majority of conversations on social networking sites are public. This leads to a never-seen-before transparency, where successful interactions but also expressions of disappointment and anger are out in the open for everyone to read. Finally, they require a new casual and personal style of communication, and many companies have a hard time adapting to that.</a:t>
            </a:r>
            <a:endParaRPr lang="de-DE" dirty="0"/>
          </a:p>
        </p:txBody>
      </p:sp>
      <p:sp>
        <p:nvSpPr>
          <p:cNvPr id="4" name="Foliennummernplatzhalter 3"/>
          <p:cNvSpPr>
            <a:spLocks noGrp="1"/>
          </p:cNvSpPr>
          <p:nvPr>
            <p:ph type="sldNum" sz="quarter" idx="10"/>
          </p:nvPr>
        </p:nvSpPr>
        <p:spPr/>
        <p:txBody>
          <a:bodyPr/>
          <a:lstStyle/>
          <a:p>
            <a:fld id="{B9487D93-240F-4041-8284-FC16D3A96101}" type="slidenum">
              <a:rPr lang="en-AU" smtClean="0"/>
              <a:pPr/>
              <a:t>26</a:t>
            </a:fld>
            <a:endParaRPr lang="en-AU"/>
          </a:p>
        </p:txBody>
      </p:sp>
    </p:spTree>
    <p:extLst>
      <p:ext uri="{BB962C8B-B14F-4D97-AF65-F5344CB8AC3E}">
        <p14:creationId xmlns:p14="http://schemas.microsoft.com/office/powerpoint/2010/main" val="260887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In short, successful service is key to keeping customers loyal, but the diversification of channels has made servicing them right so much more difficult. What is the secret to securing customer relationships in this ever changing environment?</a:t>
            </a:r>
            <a:endParaRPr lang="de-DE" dirty="0"/>
          </a:p>
        </p:txBody>
      </p:sp>
      <p:sp>
        <p:nvSpPr>
          <p:cNvPr id="4" name="Foliennummernplatzhalter 3"/>
          <p:cNvSpPr>
            <a:spLocks noGrp="1"/>
          </p:cNvSpPr>
          <p:nvPr>
            <p:ph type="sldNum" sz="quarter" idx="10"/>
          </p:nvPr>
        </p:nvSpPr>
        <p:spPr/>
        <p:txBody>
          <a:bodyPr/>
          <a:lstStyle/>
          <a:p>
            <a:fld id="{B9487D93-240F-4041-8284-FC16D3A96101}" type="slidenum">
              <a:rPr lang="en-AU" smtClean="0"/>
              <a:pPr/>
              <a:t>27</a:t>
            </a:fld>
            <a:endParaRPr lang="en-AU"/>
          </a:p>
        </p:txBody>
      </p:sp>
    </p:spTree>
    <p:extLst>
      <p:ext uri="{BB962C8B-B14F-4D97-AF65-F5344CB8AC3E}">
        <p14:creationId xmlns:p14="http://schemas.microsoft.com/office/powerpoint/2010/main" val="623012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 must, of course, deliver a good performance, in the sense that products and services come with the quality that customers expect. But that is not all. Another crucial factor is how strongly customers prefer the company over competitors. The trick therefore lies in translating performance into preference.</a:t>
            </a:r>
            <a:r>
              <a:rPr lang="en-US" baseline="0" dirty="0" smtClean="0"/>
              <a:t> </a:t>
            </a:r>
            <a:r>
              <a:rPr lang="en-US" dirty="0" smtClean="0"/>
              <a:t>In other words, it’s about making sure that customers not only like a company’s products and services, but that they will also reliably choose it over others. Not all companies are successful at that,</a:t>
            </a:r>
            <a:r>
              <a:rPr lang="en-US" baseline="0" dirty="0" smtClean="0"/>
              <a:t> and it is </a:t>
            </a:r>
            <a:r>
              <a:rPr lang="en-US" dirty="0" smtClean="0"/>
              <a:t>especially difficult in highly competitive environments.</a:t>
            </a:r>
            <a:endParaRPr lang="en-GB" baseline="0" dirty="0" smtClean="0"/>
          </a:p>
        </p:txBody>
      </p:sp>
      <p:sp>
        <p:nvSpPr>
          <p:cNvPr id="4" name="Slide Number Placeholder 3"/>
          <p:cNvSpPr>
            <a:spLocks noGrp="1"/>
          </p:cNvSpPr>
          <p:nvPr>
            <p:ph type="sldNum" sz="quarter" idx="10"/>
          </p:nvPr>
        </p:nvSpPr>
        <p:spPr/>
        <p:txBody>
          <a:bodyPr/>
          <a:lstStyle/>
          <a:p>
            <a:fld id="{B9487D93-240F-4041-8284-FC16D3A96101}" type="slidenum">
              <a:rPr lang="en-AU" smtClean="0"/>
              <a:pPr/>
              <a:t>28</a:t>
            </a:fld>
            <a:endParaRPr lang="en-AU"/>
          </a:p>
        </p:txBody>
      </p:sp>
    </p:spTree>
    <p:extLst>
      <p:ext uri="{BB962C8B-B14F-4D97-AF65-F5344CB8AC3E}">
        <p14:creationId xmlns:p14="http://schemas.microsoft.com/office/powerpoint/2010/main" val="1125764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reason why preference is such an important thing to investigate is that it directly links to profit. In our case study of a large B2B service provider, we see a strong correlation between the preference score achieved by a business unit and their annual growth. Hence, being a customer’s preferred provider is key to growing revenue.</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B9487D93-240F-4041-8284-FC16D3A96101}" type="slidenum">
              <a:rPr lang="en-AU" smtClean="0"/>
              <a:pPr/>
              <a:t>29</a:t>
            </a:fld>
            <a:endParaRPr lang="en-AU"/>
          </a:p>
        </p:txBody>
      </p:sp>
    </p:spTree>
    <p:extLst>
      <p:ext uri="{BB962C8B-B14F-4D97-AF65-F5344CB8AC3E}">
        <p14:creationId xmlns:p14="http://schemas.microsoft.com/office/powerpoint/2010/main" val="575883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Today’s complex service landscape of diversifying communication channels offers various new opportunities to drive customer preference through their experience of touchpoints. A case study from the airline industry shows how.</a:t>
            </a: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Case</a:t>
            </a:r>
            <a:r>
              <a:rPr lang="de-DE" baseline="0" dirty="0" smtClean="0"/>
              <a:t> </a:t>
            </a:r>
            <a:r>
              <a:rPr lang="de-DE" baseline="0" dirty="0" err="1" smtClean="0"/>
              <a:t>study</a:t>
            </a:r>
            <a:r>
              <a:rPr lang="de-DE" baseline="0" dirty="0" smtClean="0"/>
              <a:t> </a:t>
            </a:r>
            <a:r>
              <a:rPr lang="de-DE" baseline="0" dirty="0" err="1" smtClean="0"/>
              <a:t>sources</a:t>
            </a:r>
            <a:r>
              <a:rPr lang="de-DE" baseline="0" dirty="0" smtClean="0"/>
              <a:t>: </a:t>
            </a:r>
            <a:r>
              <a:rPr lang="en-GB" altLang="en-US" sz="1200" dirty="0" smtClean="0">
                <a:latin typeface="Verdana" panose="020B0604030504040204" pitchFamily="34" charset="0"/>
              </a:rPr>
              <a:t>TNS Customer Strategies Airline Survey 2014/2015</a:t>
            </a:r>
          </a:p>
          <a:p>
            <a:r>
              <a:rPr lang="de-DE" baseline="0" dirty="0" smtClean="0"/>
              <a:t>Connected Life 2016</a:t>
            </a:r>
          </a:p>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30</a:t>
            </a:fld>
            <a:endParaRPr lang="en-AU"/>
          </a:p>
        </p:txBody>
      </p:sp>
    </p:spTree>
    <p:extLst>
      <p:ext uri="{BB962C8B-B14F-4D97-AF65-F5344CB8AC3E}">
        <p14:creationId xmlns:p14="http://schemas.microsoft.com/office/powerpoint/2010/main" val="3526537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Like many companies, our airline faces the problem that they are not able to turn good performance into preference. Their TRI*M Index of 84 is</a:t>
            </a:r>
            <a:r>
              <a:rPr lang="en-US" baseline="0" dirty="0" smtClean="0"/>
              <a:t> strong, and their performance score of 100 indicates a more than solid service delivery across various touchpoints. However, a look at the competitive landscape reveals that this is not enough, as customers can choose from a variety of equally great carriers. </a:t>
            </a:r>
            <a:r>
              <a:rPr lang="en-US" sz="1200" kern="1200" dirty="0" smtClean="0">
                <a:solidFill>
                  <a:schemeClr val="tx1"/>
                </a:solidFill>
                <a:effectLst/>
                <a:latin typeface="+mn-lt"/>
                <a:ea typeface="+mn-ea"/>
                <a:cs typeface="+mn-cs"/>
              </a:rPr>
              <a:t>Seven (23%) of the airline’s major competitors have stronger relationships with their customers. Another 13 (42%) are performing equally well. </a:t>
            </a:r>
            <a:r>
              <a:rPr lang="en-US" baseline="0" dirty="0" smtClean="0"/>
              <a:t>Hence, our airline does not manage to really become their customers’ first choice, which is reflected in their relatively low preference score of 69, and the large performance-preference gap of 31 points. Just as the this tweet says, the airline is good, but I definitely prefer a different cone.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Foliennummernplatzhalter 3"/>
          <p:cNvSpPr>
            <a:spLocks noGrp="1"/>
          </p:cNvSpPr>
          <p:nvPr>
            <p:ph type="sldNum" sz="quarter" idx="10"/>
          </p:nvPr>
        </p:nvSpPr>
        <p:spPr/>
        <p:txBody>
          <a:bodyPr/>
          <a:lstStyle/>
          <a:p>
            <a:fld id="{B9487D93-240F-4041-8284-FC16D3A96101}" type="slidenum">
              <a:rPr lang="en-AU" smtClean="0"/>
              <a:pPr/>
              <a:t>31</a:t>
            </a:fld>
            <a:endParaRPr lang="en-AU"/>
          </a:p>
        </p:txBody>
      </p:sp>
    </p:spTree>
    <p:extLst>
      <p:ext uri="{BB962C8B-B14F-4D97-AF65-F5344CB8AC3E}">
        <p14:creationId xmlns:p14="http://schemas.microsoft.com/office/powerpoint/2010/main" val="2378338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If positive emotional experiences strengthen preference and hence the overall relationship between customers and the companies they use, what does that mean for how a company manages their various service channels? One might argue that delighting every customer is unrealistic, expensive, and too difficult to do through electronic communication. But the opposite is true. New digital channels offer unique opportunities for companies to manage their customers’ emotional experiences. It is Twitter and Facebook where customers express their excitement, happiness, anger and frustration. And because it’s all out in the open and interactive, companies can address them instantly, becoming an even bigger part of customers’ positive experiences and turning negative experiences into positive ones. Let’s look at how the airline responds to passengers’ complaints through their Twitter service account. The team adopts a personal, human style of communication that is unusual for most customer service interactions but suits the channel very well. Statements like “we understand you’re disappointed” and “that does sound frustrating” clearly acknowledge the customers emotional distress, conveying to customers that their complaints are taken seriously. When successfully solved, such interactions are highly likely to leave customers with a good feeling.</a:t>
            </a:r>
            <a:endParaRPr lang="de-DE" dirty="0"/>
          </a:p>
        </p:txBody>
      </p:sp>
      <p:sp>
        <p:nvSpPr>
          <p:cNvPr id="4" name="Foliennummernplatzhalter 3"/>
          <p:cNvSpPr>
            <a:spLocks noGrp="1"/>
          </p:cNvSpPr>
          <p:nvPr>
            <p:ph type="sldNum" sz="quarter" idx="10"/>
          </p:nvPr>
        </p:nvSpPr>
        <p:spPr/>
        <p:txBody>
          <a:bodyPr/>
          <a:lstStyle/>
          <a:p>
            <a:fld id="{B9487D93-240F-4041-8284-FC16D3A96101}" type="slidenum">
              <a:rPr lang="en-AU" smtClean="0"/>
              <a:pPr/>
              <a:t>32</a:t>
            </a:fld>
            <a:endParaRPr lang="en-AU"/>
          </a:p>
        </p:txBody>
      </p:sp>
    </p:spTree>
    <p:extLst>
      <p:ext uri="{BB962C8B-B14F-4D97-AF65-F5344CB8AC3E}">
        <p14:creationId xmlns:p14="http://schemas.microsoft.com/office/powerpoint/2010/main" val="2438389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we learn the following things:</a:t>
            </a:r>
          </a:p>
          <a:p>
            <a:r>
              <a:rPr lang="en-US" dirty="0" smtClean="0"/>
              <a:t>1.</a:t>
            </a:r>
            <a:r>
              <a:rPr lang="en-US" baseline="0" dirty="0" smtClean="0"/>
              <a:t> </a:t>
            </a:r>
            <a:r>
              <a:rPr lang="en-US" dirty="0" smtClean="0"/>
              <a:t>Good touchpoint performance is not enough. You need to be excellent where it matters  to your customers to prevent them from leaving.</a:t>
            </a:r>
          </a:p>
          <a:p>
            <a:r>
              <a:rPr lang="en-US" dirty="0" smtClean="0"/>
              <a:t>2.</a:t>
            </a:r>
            <a:r>
              <a:rPr lang="en-US" baseline="0" dirty="0" smtClean="0"/>
              <a:t> </a:t>
            </a:r>
            <a:r>
              <a:rPr lang="en-US" dirty="0" smtClean="0"/>
              <a:t>Emotions are key to creating memorable experiences that close the gap between performance and preference and help retain.</a:t>
            </a:r>
          </a:p>
          <a:p>
            <a:r>
              <a:rPr lang="en-US" dirty="0" smtClean="0"/>
              <a:t>3.</a:t>
            </a:r>
            <a:r>
              <a:rPr lang="en-US" baseline="0" dirty="0" smtClean="0"/>
              <a:t> </a:t>
            </a:r>
            <a:r>
              <a:rPr lang="en-US" dirty="0" smtClean="0"/>
              <a:t>New channels are a major new opportunity to deliver memorable experiences. Use these new opportunities and challenge your traditional service delivery along the lines of its strengths.</a:t>
            </a:r>
          </a:p>
          <a:p>
            <a:r>
              <a:rPr lang="en-US" dirty="0" smtClean="0"/>
              <a:t>4.</a:t>
            </a:r>
            <a:r>
              <a:rPr lang="en-US" baseline="0" dirty="0" smtClean="0"/>
              <a:t> </a:t>
            </a:r>
            <a:r>
              <a:rPr lang="en-US" dirty="0" smtClean="0"/>
              <a:t>Customers tend to use multiple service channels. You need to be consistent, aligning service delivery and quality across all of them.</a:t>
            </a:r>
          </a:p>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33</a:t>
            </a:fld>
            <a:endParaRPr lang="en-AU"/>
          </a:p>
        </p:txBody>
      </p:sp>
    </p:spTree>
    <p:extLst>
      <p:ext uri="{BB962C8B-B14F-4D97-AF65-F5344CB8AC3E}">
        <p14:creationId xmlns:p14="http://schemas.microsoft.com/office/powerpoint/2010/main" val="134312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We’ve been hearing more recently about the opportunity to ‘market to an audience of 1’ through a continually enhanced targeting, a greater understanding of content, and real time marketing</a:t>
            </a:r>
            <a:endParaRPr lang="en-GB" dirty="0" smtClean="0"/>
          </a:p>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4</a:t>
            </a:fld>
            <a:endParaRPr lang="en-AU"/>
          </a:p>
        </p:txBody>
      </p:sp>
    </p:spTree>
    <p:extLst>
      <p:ext uri="{BB962C8B-B14F-4D97-AF65-F5344CB8AC3E}">
        <p14:creationId xmlns:p14="http://schemas.microsoft.com/office/powerpoint/2010/main" val="2065566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We’re seeing even the most established of industries and brands being disrupted by new entrants and new propositions, that growth hack their way into contention…</a:t>
            </a:r>
            <a:endParaRPr lang="en-GB" dirty="0" smtClean="0"/>
          </a:p>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5</a:t>
            </a:fld>
            <a:endParaRPr lang="en-AU"/>
          </a:p>
        </p:txBody>
      </p:sp>
    </p:spTree>
    <p:extLst>
      <p:ext uri="{BB962C8B-B14F-4D97-AF65-F5344CB8AC3E}">
        <p14:creationId xmlns:p14="http://schemas.microsoft.com/office/powerpoint/2010/main" val="25342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a:t>
            </a:r>
            <a:r>
              <a:rPr lang="en-GB" baseline="0" dirty="0" smtClean="0"/>
              <a:t> we’re tasked with an every growing range of technology fuelled opportunities and challenges that it feels almost impossible to get to grips with</a:t>
            </a:r>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6</a:t>
            </a:fld>
            <a:endParaRPr lang="en-AU"/>
          </a:p>
        </p:txBody>
      </p:sp>
    </p:spTree>
    <p:extLst>
      <p:ext uri="{BB962C8B-B14F-4D97-AF65-F5344CB8AC3E}">
        <p14:creationId xmlns:p14="http://schemas.microsoft.com/office/powerpoint/2010/main" val="286907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…but for those of us that are consumer-centric, this tech simply</a:t>
            </a:r>
            <a:r>
              <a:rPr lang="en-GB" baseline="0" dirty="0" smtClean="0"/>
              <a:t> represents new tools to do the same jobs: understand, reach, engage, activate and serve our customers</a:t>
            </a:r>
            <a:endParaRPr lang="en-GB" dirty="0" smtClean="0"/>
          </a:p>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7</a:t>
            </a:fld>
            <a:endParaRPr lang="en-AU"/>
          </a:p>
        </p:txBody>
      </p:sp>
    </p:spTree>
    <p:extLst>
      <p:ext uri="{BB962C8B-B14F-4D97-AF65-F5344CB8AC3E}">
        <p14:creationId xmlns:p14="http://schemas.microsoft.com/office/powerpoint/2010/main" val="1644074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What we’ll hear about over the next hour is three data-driven opportunities, that help you remove these threats and focus in on the opportunities, ultimately enabling you to find advantage in a connected world –</a:t>
            </a:r>
          </a:p>
          <a:p>
            <a:r>
              <a:rPr lang="en-GB" baseline="0" dirty="0" smtClean="0"/>
              <a:t>Finding advantage through context will talk about how situational opportunities dramatically improve the results of </a:t>
            </a:r>
            <a:r>
              <a:rPr lang="en-GB" baseline="0" dirty="0" err="1" smtClean="0"/>
              <a:t>realtime</a:t>
            </a:r>
            <a:r>
              <a:rPr lang="en-GB" baseline="0" dirty="0" smtClean="0"/>
              <a:t> marketing</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Finding advantage through speed will look at the importance of getting to market quickly in a more dynamic marketplace</a:t>
            </a:r>
            <a:endParaRPr lang="en-GB" dirty="0" smtClean="0"/>
          </a:p>
          <a:p>
            <a:r>
              <a:rPr lang="en-GB" baseline="0" dirty="0" smtClean="0"/>
              <a:t>Finding advantage through service will look at the changing nature of customer service, and it’s stronger role as a driver of competitive advantage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8</a:t>
            </a:fld>
            <a:endParaRPr lang="en-AU"/>
          </a:p>
        </p:txBody>
      </p:sp>
    </p:spTree>
    <p:extLst>
      <p:ext uri="{BB962C8B-B14F-4D97-AF65-F5344CB8AC3E}">
        <p14:creationId xmlns:p14="http://schemas.microsoft.com/office/powerpoint/2010/main" val="1851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other words we use cultural</a:t>
            </a:r>
            <a:r>
              <a:rPr lang="en-GB" baseline="0" dirty="0" smtClean="0"/>
              <a:t> relevance to drive cut through of brand messages</a:t>
            </a:r>
            <a:endParaRPr lang="en-GB" dirty="0" smtClean="0"/>
          </a:p>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10</a:t>
            </a:fld>
            <a:endParaRPr lang="en-AU"/>
          </a:p>
        </p:txBody>
      </p:sp>
    </p:spTree>
    <p:extLst>
      <p:ext uri="{BB962C8B-B14F-4D97-AF65-F5344CB8AC3E}">
        <p14:creationId xmlns:p14="http://schemas.microsoft.com/office/powerpoint/2010/main" val="389251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Apart from the comments you and Rosie are explaining , I had a comment around reference to cultural .</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Could we define what we mean . </a:t>
            </a:r>
            <a:r>
              <a:rPr lang="en-GB" sz="1200" i="1" kern="1200" dirty="0" smtClean="0">
                <a:solidFill>
                  <a:schemeClr val="tx1"/>
                </a:solidFill>
                <a:effectLst/>
                <a:latin typeface="+mn-lt"/>
                <a:ea typeface="+mn-ea"/>
                <a:cs typeface="+mn-cs"/>
              </a:rPr>
              <a:t>To me cultural means something much more ingrained in an country– for example Spanish culture takes time to enjoy a meal including lunch – so marketing can respond to this broader cultural behaviour – as opposed to a specific cultural event which may be running with the bulls.</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I think we can use it – maybe we just need to say by cultural events we mean XYZ</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11</a:t>
            </a:fld>
            <a:endParaRPr lang="en-AU"/>
          </a:p>
        </p:txBody>
      </p:sp>
    </p:spTree>
    <p:extLst>
      <p:ext uri="{BB962C8B-B14F-4D97-AF65-F5344CB8AC3E}">
        <p14:creationId xmlns:p14="http://schemas.microsoft.com/office/powerpoint/2010/main" val="2174059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
    <p:spTree>
      <p:nvGrpSpPr>
        <p:cNvPr id="1" name=""/>
        <p:cNvGrpSpPr/>
        <p:nvPr/>
      </p:nvGrpSpPr>
      <p:grpSpPr>
        <a:xfrm>
          <a:off x="0" y="0"/>
          <a:ext cx="0" cy="0"/>
          <a:chOff x="0" y="0"/>
          <a:chExt cx="0" cy="0"/>
        </a:xfrm>
      </p:grpSpPr>
      <p:pic>
        <p:nvPicPr>
          <p:cNvPr id="4" name="Picture 3" descr="\\PSTUDIOTERM\Clients\TNS Global\TNS_002 Templates\4. Design\4. Active\PPT Files\19 Jan Redesign\Reference\Property Images\RGB_MASTER_A0_landscape_01_lefttor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798312" cy="1284971"/>
          </a:xfrm>
        </p:spPr>
        <p:txBody>
          <a:bodyPr/>
          <a:lstStyle/>
          <a:p>
            <a:r>
              <a:rPr lang="en-US" smtClean="0"/>
              <a:t>Click to edit Master title style</a:t>
            </a:r>
            <a:endParaRPr lang="en-GB" dirty="0"/>
          </a:p>
        </p:txBody>
      </p:sp>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7848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400" y="2851200"/>
            <a:ext cx="5024580"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40382904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5907364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400" y="2851200"/>
            <a:ext cx="5611434"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9954011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7477101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6106499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4555275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4572000" y="276225"/>
            <a:ext cx="4283074" cy="5294313"/>
          </a:xfrm>
          <a:prstGeom prst="rect">
            <a:avLst/>
          </a:prstGeom>
        </p:spPr>
        <p:txBody>
          <a:bodyPr>
            <a:noAutofit/>
          </a:bodyPr>
          <a:lstStyle>
            <a:lvl1pPr>
              <a:defRPr b="0">
                <a:solidFill>
                  <a:schemeClr val="tx1"/>
                </a:solidFill>
              </a:defRPr>
            </a:lvl1pPr>
          </a:lstStyle>
          <a:p>
            <a:r>
              <a:rPr lang="en-US" smtClean="0"/>
              <a:t>Click icon to add picture</a:t>
            </a:r>
            <a:endParaRPr lang="en-AU" dirty="0"/>
          </a:p>
        </p:txBody>
      </p:sp>
      <p:sp>
        <p:nvSpPr>
          <p:cNvPr id="6" name="Text Placeholder 4"/>
          <p:cNvSpPr>
            <a:spLocks noGrp="1"/>
          </p:cNvSpPr>
          <p:nvPr>
            <p:ph type="body" sz="quarter" idx="2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9223992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266610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smtClean="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6757629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pic>
        <p:nvPicPr>
          <p:cNvPr id="5" name="Picture 2" descr="C:\Users\AndrewA\Desktop\TNS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61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B)">
    <p:spTree>
      <p:nvGrpSpPr>
        <p:cNvPr id="1" name=""/>
        <p:cNvGrpSpPr/>
        <p:nvPr/>
      </p:nvGrpSpPr>
      <p:grpSpPr>
        <a:xfrm>
          <a:off x="0" y="0"/>
          <a:ext cx="0" cy="0"/>
          <a:chOff x="0" y="0"/>
          <a:chExt cx="0" cy="0"/>
        </a:xfrm>
      </p:grpSpPr>
      <p:pic>
        <p:nvPicPr>
          <p:cNvPr id="4" name="Picture 2" descr="C:\Users\AndrewA\Desktop\Email ATT\RGB_MASTER_A0_landscape_02_lefttor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1813" y="0"/>
            <a:ext cx="4670433" cy="1284971"/>
          </a:xfrm>
        </p:spPr>
        <p:txBody>
          <a:bodyPr/>
          <a:lstStyle/>
          <a:p>
            <a:r>
              <a:rPr lang="en-US" smtClean="0"/>
              <a:t>Click to edit Master title style</a:t>
            </a:r>
            <a:endParaRPr lang="en-GB" dirty="0"/>
          </a:p>
        </p:txBody>
      </p:sp>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33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7990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1450043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040188"/>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smtClean="0"/>
              <a:t>Click to edit Master text styles</a:t>
            </a:r>
          </a:p>
        </p:txBody>
      </p:sp>
    </p:spTree>
    <p:extLst>
      <p:ext uri="{BB962C8B-B14F-4D97-AF65-F5344CB8AC3E}">
        <p14:creationId xmlns:p14="http://schemas.microsoft.com/office/powerpoint/2010/main" val="215857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7990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031839"/>
            <a:ext cx="4029075" cy="4799049"/>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2173750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040189"/>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790699"/>
            <a:ext cx="4029075" cy="4040189"/>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11800613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799049"/>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036005"/>
            <a:ext cx="2664000" cy="4794983"/>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7990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257088004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043715"/>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790699"/>
            <a:ext cx="2664000" cy="4040289"/>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043715"/>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39948553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02536704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0415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789307"/>
            <a:ext cx="1944000" cy="40415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041581"/>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smtClean="0"/>
              <a:t>Click to edit Master text styles</a:t>
            </a:r>
          </a:p>
        </p:txBody>
      </p:sp>
      <p:sp>
        <p:nvSpPr>
          <p:cNvPr id="14" name="Content Placeholder 6"/>
          <p:cNvSpPr>
            <a:spLocks noGrp="1"/>
          </p:cNvSpPr>
          <p:nvPr>
            <p:ph sz="quarter" idx="22"/>
          </p:nvPr>
        </p:nvSpPr>
        <p:spPr>
          <a:xfrm>
            <a:off x="4702634" y="1789307"/>
            <a:ext cx="1944000" cy="40415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31418804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42830679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27106330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
    <p:spTree>
      <p:nvGrpSpPr>
        <p:cNvPr id="1" name=""/>
        <p:cNvGrpSpPr/>
        <p:nvPr/>
      </p:nvGrpSpPr>
      <p:grpSpPr>
        <a:xfrm>
          <a:off x="0" y="0"/>
          <a:ext cx="0" cy="0"/>
          <a:chOff x="0" y="0"/>
          <a:chExt cx="0" cy="0"/>
        </a:xfrm>
      </p:grpSpPr>
      <p:pic>
        <p:nvPicPr>
          <p:cNvPr id="4" name="Picture 2" descr="C:\Users\AndrewA\Desktop\Email ATT\RGB_MASTER_A0_longlandsca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7051494" cy="1284971"/>
          </a:xfrm>
        </p:spPr>
        <p:txBody>
          <a:bodyPr/>
          <a:lstStyle/>
          <a:p>
            <a:r>
              <a:rPr lang="en-US" smtClean="0"/>
              <a:t>Click to edit Master title style</a:t>
            </a:r>
            <a:endParaRPr lang="en-GB" dirty="0"/>
          </a:p>
        </p:txBody>
      </p:sp>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05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36219360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with Image">
    <p:spTree>
      <p:nvGrpSpPr>
        <p:cNvPr id="1" name=""/>
        <p:cNvGrpSpPr/>
        <p:nvPr/>
      </p:nvGrpSpPr>
      <p:grpSpPr>
        <a:xfrm>
          <a:off x="0" y="0"/>
          <a:ext cx="0" cy="0"/>
          <a:chOff x="0" y="0"/>
          <a:chExt cx="0" cy="0"/>
        </a:xfrm>
      </p:grpSpPr>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lvl1pPr>
              <a:defRPr b="0">
                <a:solidFill>
                  <a:schemeClr val="tx1"/>
                </a:solidFill>
              </a:defRPr>
            </a:lvl1pPr>
          </a:lstStyle>
          <a:p>
            <a:r>
              <a:rPr lang="en-US" smtClean="0"/>
              <a:t>Click icon to add picture</a:t>
            </a:r>
            <a:endParaRPr lang="en-AU" dirty="0"/>
          </a:p>
        </p:txBody>
      </p:sp>
      <p:sp>
        <p:nvSpPr>
          <p:cNvPr id="4" name="Title 3"/>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9152664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smtClean="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44744924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x1 Box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4307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216664148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x1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3671888"/>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smtClean="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55713937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x2 Box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4307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031839"/>
            <a:ext cx="4029075" cy="4430749"/>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57932592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x2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3671889"/>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790699"/>
            <a:ext cx="4029075" cy="3671889"/>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smtClean="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26927822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x3 Box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429358"/>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036005"/>
            <a:ext cx="2664000" cy="4425605"/>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429358"/>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66109518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x3 Box + Title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5"/>
            <a:ext cx="2664000" cy="3674024"/>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790699"/>
            <a:ext cx="2664000" cy="367091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4"/>
            <a:ext cx="2664000" cy="3674024"/>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smtClean="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255269557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x4 Box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457911"/>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008843"/>
            <a:ext cx="1944000" cy="4457911"/>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457911"/>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0" name="Content Placeholder 6"/>
          <p:cNvSpPr>
            <a:spLocks noGrp="1"/>
          </p:cNvSpPr>
          <p:nvPr>
            <p:ph sz="quarter" idx="19"/>
          </p:nvPr>
        </p:nvSpPr>
        <p:spPr>
          <a:xfrm>
            <a:off x="2494192" y="1004677"/>
            <a:ext cx="1944000" cy="4457911"/>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29304457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D)">
    <p:spTree>
      <p:nvGrpSpPr>
        <p:cNvPr id="1" name=""/>
        <p:cNvGrpSpPr/>
        <p:nvPr/>
      </p:nvGrpSpPr>
      <p:grpSpPr>
        <a:xfrm>
          <a:off x="0" y="0"/>
          <a:ext cx="0" cy="0"/>
          <a:chOff x="0" y="0"/>
          <a:chExt cx="0" cy="0"/>
        </a:xfrm>
      </p:grpSpPr>
      <p:pic>
        <p:nvPicPr>
          <p:cNvPr id="4" name="Picture 2" descr="C:\Users\AndrewA\Desktop\Email ATT\RGB_MASTER_A0_portrait_01_righttolef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059732" cy="1284971"/>
          </a:xfrm>
        </p:spPr>
        <p:txBody>
          <a:bodyPr/>
          <a:lstStyle/>
          <a:p>
            <a:r>
              <a:rPr lang="en-US" smtClean="0"/>
              <a:t>Click to edit Master title style</a:t>
            </a:r>
            <a:endParaRPr lang="en-GB"/>
          </a:p>
        </p:txBody>
      </p:sp>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809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x4 Box + Title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36732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789307"/>
            <a:ext cx="1944000" cy="36732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3673281"/>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smtClean="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smtClean="0"/>
              <a:t>Click to edit Master text styles</a:t>
            </a:r>
          </a:p>
        </p:txBody>
      </p:sp>
      <p:sp>
        <p:nvSpPr>
          <p:cNvPr id="14" name="Content Placeholder 6"/>
          <p:cNvSpPr>
            <a:spLocks noGrp="1"/>
          </p:cNvSpPr>
          <p:nvPr>
            <p:ph sz="quarter" idx="22"/>
          </p:nvPr>
        </p:nvSpPr>
        <p:spPr>
          <a:xfrm>
            <a:off x="4702634" y="1789307"/>
            <a:ext cx="1944000" cy="36732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327812955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27213459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x1 Box (Narrow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6085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352617077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x1 Box + Title (Narrow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3849688"/>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smtClean="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7274022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x2 Box (Narrow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6085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031839"/>
            <a:ext cx="4029075" cy="4608549"/>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224927988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x2 Box + Title (Narrow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3849689"/>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790699"/>
            <a:ext cx="4029075" cy="3849689"/>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smtClean="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55057708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x3 Box (Narrow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608288"/>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036005"/>
            <a:ext cx="2664000" cy="4604383"/>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608288"/>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26766523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x3 Box + Title (Narrow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5"/>
            <a:ext cx="2664000" cy="3852954"/>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790699"/>
            <a:ext cx="2664000" cy="3849689"/>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4"/>
            <a:ext cx="2664000" cy="3852954"/>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smtClean="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71372916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x4 Box (Narrow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12159" y="1006068"/>
            <a:ext cx="1944000" cy="4631545"/>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008843"/>
            <a:ext cx="1944000" cy="4631545"/>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95275" y="1004677"/>
            <a:ext cx="1944000" cy="4631545"/>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0" name="Content Placeholder 6"/>
          <p:cNvSpPr>
            <a:spLocks noGrp="1"/>
          </p:cNvSpPr>
          <p:nvPr>
            <p:ph sz="quarter" idx="19"/>
          </p:nvPr>
        </p:nvSpPr>
        <p:spPr>
          <a:xfrm>
            <a:off x="2503717" y="1004677"/>
            <a:ext cx="1944000" cy="4631545"/>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09647432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x4 Box + Title (Narrow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38510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789307"/>
            <a:ext cx="1944000" cy="38510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3851081"/>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smtClean="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smtClean="0"/>
              <a:t>Click to edit Master text styles</a:t>
            </a:r>
          </a:p>
        </p:txBody>
      </p:sp>
      <p:sp>
        <p:nvSpPr>
          <p:cNvPr id="14" name="Content Placeholder 6"/>
          <p:cNvSpPr>
            <a:spLocks noGrp="1"/>
          </p:cNvSpPr>
          <p:nvPr>
            <p:ph sz="quarter" idx="22"/>
          </p:nvPr>
        </p:nvSpPr>
        <p:spPr>
          <a:xfrm>
            <a:off x="4702634" y="1789307"/>
            <a:ext cx="1944000" cy="38510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14680306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E)">
    <p:spTree>
      <p:nvGrpSpPr>
        <p:cNvPr id="1" name=""/>
        <p:cNvGrpSpPr/>
        <p:nvPr/>
      </p:nvGrpSpPr>
      <p:grpSpPr>
        <a:xfrm>
          <a:off x="0" y="0"/>
          <a:ext cx="0" cy="0"/>
          <a:chOff x="0" y="0"/>
          <a:chExt cx="0" cy="0"/>
        </a:xfrm>
      </p:grpSpPr>
      <p:pic>
        <p:nvPicPr>
          <p:cNvPr id="4" name="Picture 2" descr="C:\Users\AndrewA\Desktop\Email ATT\RGB_MASTER_A0_portrait_02_righttolef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367549" cy="1284971"/>
          </a:xfrm>
        </p:spPr>
        <p:txBody>
          <a:bodyPr/>
          <a:lstStyle/>
          <a:p>
            <a:r>
              <a:rPr lang="en-US" smtClean="0"/>
              <a:t>Click to edit Master title style</a:t>
            </a:r>
            <a:endParaRPr lang="en-GB" dirty="0"/>
          </a:p>
        </p:txBody>
      </p:sp>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22359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Narrow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417733620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10749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69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F)">
    <p:spTree>
      <p:nvGrpSpPr>
        <p:cNvPr id="1" name=""/>
        <p:cNvGrpSpPr/>
        <p:nvPr/>
      </p:nvGrpSpPr>
      <p:grpSpPr>
        <a:xfrm>
          <a:off x="0" y="0"/>
          <a:ext cx="0" cy="0"/>
          <a:chOff x="0" y="0"/>
          <a:chExt cx="0" cy="0"/>
        </a:xfrm>
      </p:grpSpPr>
      <p:pic>
        <p:nvPicPr>
          <p:cNvPr id="4" name="Picture 2" descr="C:\Users\AndrewA\Desktop\Email ATT\RGB_MASTER_A0_portrait_03_stra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376603" cy="1284971"/>
          </a:xfrm>
        </p:spPr>
        <p:txBody>
          <a:bodyPr/>
          <a:lstStyle/>
          <a:p>
            <a:r>
              <a:rPr lang="en-US" smtClean="0"/>
              <a:t>Click to edit Master title style</a:t>
            </a:r>
            <a:endParaRPr lang="en-GB" dirty="0"/>
          </a:p>
        </p:txBody>
      </p:sp>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5047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G)">
    <p:spTree>
      <p:nvGrpSpPr>
        <p:cNvPr id="1" name=""/>
        <p:cNvGrpSpPr/>
        <p:nvPr/>
      </p:nvGrpSpPr>
      <p:grpSpPr>
        <a:xfrm>
          <a:off x="0" y="0"/>
          <a:ext cx="0" cy="0"/>
          <a:chOff x="0" y="0"/>
          <a:chExt cx="0" cy="0"/>
        </a:xfrm>
      </p:grpSpPr>
      <p:pic>
        <p:nvPicPr>
          <p:cNvPr id="4" name="Picture 2" descr="C:\Users\AndrewA\Desktop\Email ATT\RGB_MASTER_A0_squar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611993" cy="1284971"/>
          </a:xfrm>
        </p:spPr>
        <p:txBody>
          <a:bodyPr/>
          <a:lstStyle/>
          <a:p>
            <a:r>
              <a:rPr lang="en-US" smtClean="0"/>
              <a:t>Click to edit Master title style</a:t>
            </a:r>
            <a:endParaRPr lang="en-GB" dirty="0"/>
          </a:p>
        </p:txBody>
      </p:sp>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8929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lvl1pPr>
              <a:defRPr b="0">
                <a:solidFill>
                  <a:schemeClr val="tx1"/>
                </a:solidFill>
              </a:defRPr>
            </a:lvl1pPr>
          </a:lstStyle>
          <a:p>
            <a:r>
              <a:rPr lang="en-US" smtClean="0"/>
              <a:t>Click icon to add picture</a:t>
            </a:r>
            <a:endParaRPr lang="en-AU" dirty="0"/>
          </a:p>
        </p:txBody>
      </p:sp>
      <p:sp>
        <p:nvSpPr>
          <p:cNvPr id="4" name="Title 3"/>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8777250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400" y="2851200"/>
            <a:ext cx="5010932"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18091952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ags" Target="../tags/tag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17" Type="http://schemas.openxmlformats.org/officeDocument/2006/relationships/image" Target="../media/image1.jpeg"/><Relationship Id="rId2" Type="http://schemas.openxmlformats.org/officeDocument/2006/relationships/slideLayout" Target="../slideLayouts/slideLayout10.xml"/><Relationship Id="rId16" Type="http://schemas.openxmlformats.org/officeDocument/2006/relationships/tags" Target="../tags/tag9.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ags" Target="../tags/tag8.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ags" Target="../tags/tag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ags" Target="../tags/tag1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ags" Target="../tags/tag12.xml"/><Relationship Id="rId2" Type="http://schemas.openxmlformats.org/officeDocument/2006/relationships/slideLayout" Target="../slideLayouts/slideLayout21.xml"/><Relationship Id="rId16" Type="http://schemas.openxmlformats.org/officeDocument/2006/relationships/tags" Target="../tags/tag1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ags" Target="../tags/tag10.xml"/><Relationship Id="rId10" Type="http://schemas.openxmlformats.org/officeDocument/2006/relationships/slideLayout" Target="../slideLayouts/slideLayout29.xml"/><Relationship Id="rId19" Type="http://schemas.openxmlformats.org/officeDocument/2006/relationships/image" Target="../media/image1.jpe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ags" Target="../tags/tag1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ags" Target="../tags/tag15.xml"/><Relationship Id="rId2" Type="http://schemas.openxmlformats.org/officeDocument/2006/relationships/slideLayout" Target="../slideLayouts/slideLayout34.xml"/><Relationship Id="rId16" Type="http://schemas.openxmlformats.org/officeDocument/2006/relationships/image" Target="../media/image1.jpe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14.xml"/><Relationship Id="rId5" Type="http://schemas.openxmlformats.org/officeDocument/2006/relationships/slideLayout" Target="../slideLayouts/slideLayout37.xml"/><Relationship Id="rId15" Type="http://schemas.openxmlformats.org/officeDocument/2006/relationships/tags" Target="../tags/tag18.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ags" Target="../tags/tag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ags" Target="../tags/tag21.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ags" Target="../tags/tag20.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ags" Target="../tags/tag19.xml"/><Relationship Id="rId5" Type="http://schemas.openxmlformats.org/officeDocument/2006/relationships/slideLayout" Target="../slideLayouts/slideLayout46.xml"/><Relationship Id="rId15" Type="http://schemas.openxmlformats.org/officeDocument/2006/relationships/image" Target="../media/image1.jpeg"/><Relationship Id="rId10" Type="http://schemas.openxmlformats.org/officeDocument/2006/relationships/theme" Target="../theme/theme5.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ags" Target="../tags/tag22.xml"/></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heme" Target="../theme/theme6.xml"/><Relationship Id="rId1" Type="http://schemas.openxmlformats.org/officeDocument/2006/relationships/slideLayout" Target="../slideLayouts/slideLayout51.xml"/><Relationship Id="rId5" Type="http://schemas.openxmlformats.org/officeDocument/2006/relationships/tags" Target="../tags/tag25.xml"/><Relationship Id="rId4" Type="http://schemas.openxmlformats.org/officeDocument/2006/relationships/tags" Target="../tags/tag24.xml"/></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heme" Target="../theme/theme7.xml"/><Relationship Id="rId1" Type="http://schemas.openxmlformats.org/officeDocument/2006/relationships/slideLayout" Target="../slideLayouts/slideLayout52.xml"/><Relationship Id="rId5" Type="http://schemas.openxmlformats.org/officeDocument/2006/relationships/tags" Target="../tags/tag28.xml"/><Relationship Id="rId4" Type="http://schemas.openxmlformats.org/officeDocument/2006/relationships/tags" Target="../tags/tag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LSL5_MASTER_A_5.0.1">
    <p:bg>
      <p:bgRef idx="1001">
        <a:schemeClr val="bg1"/>
      </p:bgRef>
    </p:bg>
    <p:spTree>
      <p:nvGrpSpPr>
        <p:cNvPr id="1" name=""/>
        <p:cNvGrpSpPr/>
        <p:nvPr/>
      </p:nvGrpSpPr>
      <p:grpSpPr>
        <a:xfrm>
          <a:off x="0" y="0"/>
          <a:ext cx="0" cy="0"/>
          <a:chOff x="0" y="0"/>
          <a:chExt cx="0" cy="0"/>
        </a:xfrm>
      </p:grpSpPr>
      <p:pic>
        <p:nvPicPr>
          <p:cNvPr id="28" name="Picture 2" descr="C:\Users\AndrewA\Desktop\TNS_logo_rgb.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81813" y="0"/>
            <a:ext cx="8573262" cy="1284971"/>
          </a:xfrm>
          <a:prstGeom prst="rect">
            <a:avLst/>
          </a:prstGeom>
          <a:noFill/>
        </p:spPr>
        <p:txBody>
          <a:bodyPr vert="horz" lIns="0" tIns="208800" rIns="0" bIns="0" rtlCol="0" anchor="t">
            <a:noAutofit/>
          </a:bodyPr>
          <a:lstStyle/>
          <a:p>
            <a:r>
              <a:rPr lang="en-US"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0"/>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bwMode="gray">
          <a:xfrm>
            <a:off x="-1334173" y="-533456"/>
            <a:ext cx="10723183" cy="6493000"/>
            <a:chOff x="-1334173" y="-533456"/>
            <a:chExt cx="10723183" cy="6493000"/>
          </a:xfrm>
        </p:grpSpPr>
        <p:grpSp>
          <p:nvGrpSpPr>
            <p:cNvPr id="49" name="Group 48"/>
            <p:cNvGrpSpPr/>
            <p:nvPr/>
          </p:nvGrpSpPr>
          <p:grpSpPr bwMode="gray">
            <a:xfrm>
              <a:off x="-1334173" y="-533456"/>
              <a:ext cx="10723183" cy="6493000"/>
              <a:chOff x="-1334173" y="-533456"/>
              <a:chExt cx="10723183" cy="6493000"/>
            </a:xfrm>
          </p:grpSpPr>
          <p:grpSp>
            <p:nvGrpSpPr>
              <p:cNvPr id="50" name="Group 13"/>
              <p:cNvGrpSpPr/>
              <p:nvPr userDrawn="1"/>
            </p:nvGrpSpPr>
            <p:grpSpPr bwMode="gray">
              <a:xfrm>
                <a:off x="-1334173" y="1145470"/>
                <a:ext cx="1327930" cy="4814074"/>
                <a:chOff x="-1334173" y="1145470"/>
                <a:chExt cx="1327930" cy="4814074"/>
              </a:xfrm>
            </p:grpSpPr>
            <p:grpSp>
              <p:nvGrpSpPr>
                <p:cNvPr id="58" name="Group 7"/>
                <p:cNvGrpSpPr/>
                <p:nvPr userDrawn="1"/>
              </p:nvGrpSpPr>
              <p:grpSpPr bwMode="gray">
                <a:xfrm>
                  <a:off x="-1334173" y="4420483"/>
                  <a:ext cx="1327930" cy="276999"/>
                  <a:chOff x="-1334173" y="4420483"/>
                  <a:chExt cx="1327930" cy="276999"/>
                </a:xfrm>
              </p:grpSpPr>
              <p:cxnSp>
                <p:nvCxnSpPr>
                  <p:cNvPr id="68" name="Straight Connector 67"/>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9" name="Group 58"/>
                <p:cNvGrpSpPr/>
                <p:nvPr userDrawn="1"/>
              </p:nvGrpSpPr>
              <p:grpSpPr bwMode="gray">
                <a:xfrm>
                  <a:off x="-1334173" y="5682545"/>
                  <a:ext cx="1327930" cy="276999"/>
                  <a:chOff x="-1334173" y="5682545"/>
                  <a:chExt cx="1327930" cy="276999"/>
                </a:xfrm>
              </p:grpSpPr>
              <p:cxnSp>
                <p:nvCxnSpPr>
                  <p:cNvPr id="66" name="Straight Connector 65"/>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60" name="Group 5"/>
                <p:cNvGrpSpPr/>
                <p:nvPr userDrawn="1"/>
              </p:nvGrpSpPr>
              <p:grpSpPr bwMode="gray">
                <a:xfrm>
                  <a:off x="-1334173" y="1145470"/>
                  <a:ext cx="1327930" cy="276999"/>
                  <a:chOff x="-1334173" y="1145470"/>
                  <a:chExt cx="1327930" cy="276999"/>
                </a:xfrm>
              </p:grpSpPr>
              <p:cxnSp>
                <p:nvCxnSpPr>
                  <p:cNvPr id="64" name="Straight Connector 63"/>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61" name="Group 8"/>
                <p:cNvGrpSpPr/>
                <p:nvPr userDrawn="1"/>
              </p:nvGrpSpPr>
              <p:grpSpPr bwMode="gray">
                <a:xfrm>
                  <a:off x="-1334173" y="1659820"/>
                  <a:ext cx="1327930" cy="276999"/>
                  <a:chOff x="-1334173" y="1659820"/>
                  <a:chExt cx="1327930" cy="276999"/>
                </a:xfrm>
              </p:grpSpPr>
              <p:cxnSp>
                <p:nvCxnSpPr>
                  <p:cNvPr id="62" name="Straight Connector 6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51" name="Group 6"/>
              <p:cNvGrpSpPr/>
              <p:nvPr userDrawn="1"/>
            </p:nvGrpSpPr>
            <p:grpSpPr bwMode="gray">
              <a:xfrm>
                <a:off x="-253905" y="-533456"/>
                <a:ext cx="9642915" cy="533456"/>
                <a:chOff x="-253905" y="-533456"/>
                <a:chExt cx="9642915" cy="533456"/>
              </a:xfrm>
            </p:grpSpPr>
            <p:grpSp>
              <p:nvGrpSpPr>
                <p:cNvPr id="52" name="Group 51"/>
                <p:cNvGrpSpPr/>
                <p:nvPr userDrawn="1"/>
              </p:nvGrpSpPr>
              <p:grpSpPr bwMode="gray">
                <a:xfrm>
                  <a:off x="-253905" y="-533456"/>
                  <a:ext cx="1072330" cy="533456"/>
                  <a:chOff x="-250415" y="-533456"/>
                  <a:chExt cx="1072330" cy="533456"/>
                </a:xfrm>
              </p:grpSpPr>
              <p:cxnSp>
                <p:nvCxnSpPr>
                  <p:cNvPr id="56" name="Straight Connector 55"/>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3" name="Group 2"/>
                <p:cNvGrpSpPr/>
                <p:nvPr userDrawn="1"/>
              </p:nvGrpSpPr>
              <p:grpSpPr bwMode="gray">
                <a:xfrm>
                  <a:off x="8316680" y="-533456"/>
                  <a:ext cx="1072330" cy="528999"/>
                  <a:chOff x="7804969" y="-533456"/>
                  <a:chExt cx="1072330" cy="528999"/>
                </a:xfrm>
              </p:grpSpPr>
              <p:cxnSp>
                <p:nvCxnSpPr>
                  <p:cNvPr id="54" name="Straight Connector 53"/>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34" name="TextBox 33"/>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sp>
        <p:nvSpPr>
          <p:cNvPr id="11" name="TextBox 10"/>
          <p:cNvSpPr txBox="1"/>
          <p:nvPr>
            <p:custDataLst>
              <p:tags r:id="rId11"/>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endParaRPr lang="en-GB" sz="1250" b="0" i="0" u="none" strike="noStrike" spc="0" baseline="0" dirty="0" err="1" smtClean="0">
              <a:solidFill>
                <a:srgbClr val="333333"/>
              </a:solidFill>
              <a:latin typeface="Verdana"/>
            </a:endParaRPr>
          </a:p>
        </p:txBody>
      </p:sp>
      <p:sp>
        <p:nvSpPr>
          <p:cNvPr id="12" name="TextBox 11"/>
          <p:cNvSpPr txBox="1"/>
          <p:nvPr>
            <p:custDataLst>
              <p:tags r:id="rId12"/>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2016</a:t>
            </a:r>
            <a:endParaRPr lang="en-GB" sz="750" b="0" i="0" u="none" strike="noStrike" spc="0" baseline="0" dirty="0" err="1" smtClean="0">
              <a:solidFill>
                <a:srgbClr val="333333"/>
              </a:solidFill>
              <a:latin typeface="Verdana"/>
            </a:endParaRPr>
          </a:p>
        </p:txBody>
      </p:sp>
      <p:sp>
        <p:nvSpPr>
          <p:cNvPr id="13" name="TextBox 12"/>
          <p:cNvSpPr txBox="1"/>
          <p:nvPr>
            <p:custDataLst>
              <p:tags r:id="rId13"/>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en-GB" sz="750" b="0" i="0" u="none" strike="noStrike" spc="0" baseline="0" dirty="0" err="1" smtClean="0">
              <a:solidFill>
                <a:srgbClr val="333333"/>
              </a:solidFill>
              <a:latin typeface="Verdana"/>
            </a:endParaRPr>
          </a:p>
        </p:txBody>
      </p:sp>
    </p:spTree>
    <p:extLst>
      <p:ext uri="{BB962C8B-B14F-4D97-AF65-F5344CB8AC3E}">
        <p14:creationId xmlns:p14="http://schemas.microsoft.com/office/powerpoint/2010/main" val="339336501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SLSL5_MASTER_B_5.0.1">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399" y="2851200"/>
            <a:ext cx="8570675" cy="766800"/>
          </a:xfrm>
          <a:prstGeom prst="rect">
            <a:avLst/>
          </a:prstGeom>
        </p:spPr>
        <p:txBody>
          <a:bodyPr vert="horz" lIns="0" tIns="36000" rIns="0" bIns="0" rtlCol="0" anchor="t">
            <a:noAutofit/>
          </a:bodyPr>
          <a:lstStyle/>
          <a:p>
            <a:r>
              <a:rPr lang="en-US"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8" name="Picture 2" descr="C:\Users\AndrewA\Desktop\TNS_logo_rgb.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bwMode="gray">
          <a:xfrm>
            <a:off x="-1334173" y="-533456"/>
            <a:ext cx="10723183" cy="6493000"/>
            <a:chOff x="-1334173" y="-533456"/>
            <a:chExt cx="10723183" cy="6493000"/>
          </a:xfrm>
        </p:grpSpPr>
        <p:grpSp>
          <p:nvGrpSpPr>
            <p:cNvPr id="49" name="Group 48"/>
            <p:cNvGrpSpPr/>
            <p:nvPr/>
          </p:nvGrpSpPr>
          <p:grpSpPr bwMode="gray">
            <a:xfrm>
              <a:off x="-1334173" y="-533456"/>
              <a:ext cx="10723183" cy="6493000"/>
              <a:chOff x="-1334173" y="-533456"/>
              <a:chExt cx="10723183" cy="6493000"/>
            </a:xfrm>
          </p:grpSpPr>
          <p:grpSp>
            <p:nvGrpSpPr>
              <p:cNvPr id="50" name="Group 13"/>
              <p:cNvGrpSpPr/>
              <p:nvPr userDrawn="1"/>
            </p:nvGrpSpPr>
            <p:grpSpPr bwMode="gray">
              <a:xfrm>
                <a:off x="-1334173" y="1145470"/>
                <a:ext cx="1327930" cy="4814074"/>
                <a:chOff x="-1334173" y="1145470"/>
                <a:chExt cx="1327930" cy="4814074"/>
              </a:xfrm>
            </p:grpSpPr>
            <p:grpSp>
              <p:nvGrpSpPr>
                <p:cNvPr id="58" name="Group 7"/>
                <p:cNvGrpSpPr/>
                <p:nvPr userDrawn="1"/>
              </p:nvGrpSpPr>
              <p:grpSpPr bwMode="gray">
                <a:xfrm>
                  <a:off x="-1334173" y="4420483"/>
                  <a:ext cx="1327930" cy="276999"/>
                  <a:chOff x="-1334173" y="4420483"/>
                  <a:chExt cx="1327930" cy="276999"/>
                </a:xfrm>
              </p:grpSpPr>
              <p:cxnSp>
                <p:nvCxnSpPr>
                  <p:cNvPr id="68" name="Straight Connector 67"/>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9" name="Group 58"/>
                <p:cNvGrpSpPr/>
                <p:nvPr userDrawn="1"/>
              </p:nvGrpSpPr>
              <p:grpSpPr bwMode="gray">
                <a:xfrm>
                  <a:off x="-1334173" y="5682545"/>
                  <a:ext cx="1327930" cy="276999"/>
                  <a:chOff x="-1334173" y="5682545"/>
                  <a:chExt cx="1327930" cy="276999"/>
                </a:xfrm>
              </p:grpSpPr>
              <p:cxnSp>
                <p:nvCxnSpPr>
                  <p:cNvPr id="66" name="Straight Connector 65"/>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60" name="Group 5"/>
                <p:cNvGrpSpPr/>
                <p:nvPr userDrawn="1"/>
              </p:nvGrpSpPr>
              <p:grpSpPr bwMode="gray">
                <a:xfrm>
                  <a:off x="-1334173" y="1145470"/>
                  <a:ext cx="1327930" cy="276999"/>
                  <a:chOff x="-1334173" y="1145470"/>
                  <a:chExt cx="1327930" cy="276999"/>
                </a:xfrm>
              </p:grpSpPr>
              <p:cxnSp>
                <p:nvCxnSpPr>
                  <p:cNvPr id="64" name="Straight Connector 63"/>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61" name="Group 8"/>
                <p:cNvGrpSpPr/>
                <p:nvPr userDrawn="1"/>
              </p:nvGrpSpPr>
              <p:grpSpPr bwMode="gray">
                <a:xfrm>
                  <a:off x="-1334173" y="1659820"/>
                  <a:ext cx="1327930" cy="276999"/>
                  <a:chOff x="-1334173" y="1659820"/>
                  <a:chExt cx="1327930" cy="276999"/>
                </a:xfrm>
              </p:grpSpPr>
              <p:cxnSp>
                <p:nvCxnSpPr>
                  <p:cNvPr id="62" name="Straight Connector 6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51" name="Group 6"/>
              <p:cNvGrpSpPr/>
              <p:nvPr userDrawn="1"/>
            </p:nvGrpSpPr>
            <p:grpSpPr bwMode="gray">
              <a:xfrm>
                <a:off x="-253905" y="-533456"/>
                <a:ext cx="9642915" cy="533456"/>
                <a:chOff x="-253905" y="-533456"/>
                <a:chExt cx="9642915" cy="533456"/>
              </a:xfrm>
            </p:grpSpPr>
            <p:grpSp>
              <p:nvGrpSpPr>
                <p:cNvPr id="52" name="Group 51"/>
                <p:cNvGrpSpPr/>
                <p:nvPr userDrawn="1"/>
              </p:nvGrpSpPr>
              <p:grpSpPr bwMode="gray">
                <a:xfrm>
                  <a:off x="-253905" y="-533456"/>
                  <a:ext cx="1072330" cy="533456"/>
                  <a:chOff x="-250415" y="-533456"/>
                  <a:chExt cx="1072330" cy="533456"/>
                </a:xfrm>
              </p:grpSpPr>
              <p:cxnSp>
                <p:nvCxnSpPr>
                  <p:cNvPr id="56" name="Straight Connector 55"/>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3" name="Group 2"/>
                <p:cNvGrpSpPr/>
                <p:nvPr userDrawn="1"/>
              </p:nvGrpSpPr>
              <p:grpSpPr bwMode="gray">
                <a:xfrm>
                  <a:off x="8316680" y="-533456"/>
                  <a:ext cx="1072330" cy="528999"/>
                  <a:chOff x="7804969" y="-533456"/>
                  <a:chExt cx="1072330" cy="528999"/>
                </a:xfrm>
              </p:grpSpPr>
              <p:cxnSp>
                <p:nvCxnSpPr>
                  <p:cNvPr id="54" name="Straight Connector 53"/>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34" name="TextBox 33"/>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sp>
        <p:nvSpPr>
          <p:cNvPr id="11" name="TextBox 10"/>
          <p:cNvSpPr txBox="1"/>
          <p:nvPr>
            <p:custDataLst>
              <p:tags r:id="rId14"/>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endParaRPr lang="en-GB" sz="1250" b="0" i="0" u="none" strike="noStrike" spc="0" baseline="0" dirty="0" err="1" smtClean="0">
              <a:solidFill>
                <a:srgbClr val="333333"/>
              </a:solidFill>
              <a:latin typeface="Verdana"/>
            </a:endParaRPr>
          </a:p>
        </p:txBody>
      </p:sp>
      <p:sp>
        <p:nvSpPr>
          <p:cNvPr id="12" name="TextBox 11"/>
          <p:cNvSpPr txBox="1"/>
          <p:nvPr>
            <p:custDataLst>
              <p:tags r:id="rId15"/>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2016</a:t>
            </a:r>
            <a:endParaRPr lang="en-GB" sz="750" b="0" i="0" u="none" strike="noStrike" spc="0" baseline="0" dirty="0" err="1" smtClean="0">
              <a:solidFill>
                <a:srgbClr val="333333"/>
              </a:solidFill>
              <a:latin typeface="Verdana"/>
            </a:endParaRPr>
          </a:p>
        </p:txBody>
      </p:sp>
      <p:sp>
        <p:nvSpPr>
          <p:cNvPr id="13" name="TextBox 12"/>
          <p:cNvSpPr txBox="1"/>
          <p:nvPr>
            <p:custDataLst>
              <p:tags r:id="rId16"/>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en-GB" sz="750" b="0" i="0" u="none" strike="noStrike" spc="0" baseline="0" dirty="0" err="1" smtClean="0">
              <a:solidFill>
                <a:srgbClr val="333333"/>
              </a:solidFill>
              <a:latin typeface="Verdana"/>
            </a:endParaRPr>
          </a:p>
        </p:txBody>
      </p:sp>
    </p:spTree>
    <p:extLst>
      <p:ext uri="{BB962C8B-B14F-4D97-AF65-F5344CB8AC3E}">
        <p14:creationId xmlns:p14="http://schemas.microsoft.com/office/powerpoint/2010/main" val="250750383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name="SLSL5_MASTER_C_5.0.1">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smtClean="0"/>
              <a:t>Click to edit Master title style</a:t>
            </a:r>
            <a:endParaRPr lang="en-AU" dirty="0"/>
          </a:p>
        </p:txBody>
      </p:sp>
      <p:sp>
        <p:nvSpPr>
          <p:cNvPr id="3" name="Text Placeholder 2"/>
          <p:cNvSpPr>
            <a:spLocks noGrp="1"/>
          </p:cNvSpPr>
          <p:nvPr>
            <p:ph type="body" idx="1"/>
          </p:nvPr>
        </p:nvSpPr>
        <p:spPr>
          <a:xfrm>
            <a:off x="285750" y="1031837"/>
            <a:ext cx="8569324" cy="4799051"/>
          </a:xfrm>
          <a:prstGeom prst="rect">
            <a:avLst/>
          </a:prstGeom>
        </p:spPr>
        <p:txBody>
          <a:bodyPr vert="horz" lIns="0" tIns="21240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5"/>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9" name="Picture 2" descr="C:\Users\AndrewA\Desktop\TNS_logo_rgb.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bwMode="gray">
          <a:xfrm>
            <a:off x="-1334173" y="-533456"/>
            <a:ext cx="10723183" cy="6493000"/>
            <a:chOff x="-1334173" y="-533456"/>
            <a:chExt cx="10723183" cy="6493000"/>
          </a:xfrm>
        </p:grpSpPr>
        <p:grpSp>
          <p:nvGrpSpPr>
            <p:cNvPr id="46" name="Group 45"/>
            <p:cNvGrpSpPr/>
            <p:nvPr/>
          </p:nvGrpSpPr>
          <p:grpSpPr bwMode="gray">
            <a:xfrm>
              <a:off x="-1334173" y="-533456"/>
              <a:ext cx="10723183" cy="6493000"/>
              <a:chOff x="-1334173" y="-533456"/>
              <a:chExt cx="10723183" cy="6493000"/>
            </a:xfrm>
          </p:grpSpPr>
          <p:grpSp>
            <p:nvGrpSpPr>
              <p:cNvPr id="47" name="Group 13"/>
              <p:cNvGrpSpPr/>
              <p:nvPr userDrawn="1"/>
            </p:nvGrpSpPr>
            <p:grpSpPr bwMode="gray">
              <a:xfrm>
                <a:off x="-1334173" y="1145470"/>
                <a:ext cx="1327930" cy="4814074"/>
                <a:chOff x="-1334173" y="1145470"/>
                <a:chExt cx="1327930" cy="4814074"/>
              </a:xfrm>
            </p:grpSpPr>
            <p:grpSp>
              <p:nvGrpSpPr>
                <p:cNvPr id="55" name="Group 7"/>
                <p:cNvGrpSpPr/>
                <p:nvPr userDrawn="1"/>
              </p:nvGrpSpPr>
              <p:grpSpPr bwMode="gray">
                <a:xfrm>
                  <a:off x="-1334173" y="4420483"/>
                  <a:ext cx="1327930" cy="276999"/>
                  <a:chOff x="-1334173" y="4420483"/>
                  <a:chExt cx="1327930" cy="276999"/>
                </a:xfrm>
              </p:grpSpPr>
              <p:cxnSp>
                <p:nvCxnSpPr>
                  <p:cNvPr id="65" name="Straight Connector 64"/>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6" name="Group 55"/>
                <p:cNvGrpSpPr/>
                <p:nvPr userDrawn="1"/>
              </p:nvGrpSpPr>
              <p:grpSpPr bwMode="gray">
                <a:xfrm>
                  <a:off x="-1334173" y="5682545"/>
                  <a:ext cx="1327930" cy="276999"/>
                  <a:chOff x="-1334173" y="5682545"/>
                  <a:chExt cx="1327930" cy="276999"/>
                </a:xfrm>
              </p:grpSpPr>
              <p:cxnSp>
                <p:nvCxnSpPr>
                  <p:cNvPr id="63" name="Straight Connector 62"/>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57" name="Group 5"/>
                <p:cNvGrpSpPr/>
                <p:nvPr userDrawn="1"/>
              </p:nvGrpSpPr>
              <p:grpSpPr bwMode="gray">
                <a:xfrm>
                  <a:off x="-1334173" y="1145470"/>
                  <a:ext cx="1327930" cy="276999"/>
                  <a:chOff x="-1334173" y="1145470"/>
                  <a:chExt cx="1327930" cy="276999"/>
                </a:xfrm>
              </p:grpSpPr>
              <p:cxnSp>
                <p:nvCxnSpPr>
                  <p:cNvPr id="61" name="Straight Connector 60"/>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8" name="Group 8"/>
                <p:cNvGrpSpPr/>
                <p:nvPr userDrawn="1"/>
              </p:nvGrpSpPr>
              <p:grpSpPr bwMode="gray">
                <a:xfrm>
                  <a:off x="-1334173" y="1659820"/>
                  <a:ext cx="1327930" cy="276999"/>
                  <a:chOff x="-1334173" y="1659820"/>
                  <a:chExt cx="1327930" cy="276999"/>
                </a:xfrm>
              </p:grpSpPr>
              <p:cxnSp>
                <p:nvCxnSpPr>
                  <p:cNvPr id="59" name="Straight Connector 58"/>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48" name="Group 6"/>
              <p:cNvGrpSpPr/>
              <p:nvPr userDrawn="1"/>
            </p:nvGrpSpPr>
            <p:grpSpPr bwMode="gray">
              <a:xfrm>
                <a:off x="-253905" y="-533456"/>
                <a:ext cx="9642915" cy="533456"/>
                <a:chOff x="-253905" y="-533456"/>
                <a:chExt cx="9642915" cy="533456"/>
              </a:xfrm>
            </p:grpSpPr>
            <p:grpSp>
              <p:nvGrpSpPr>
                <p:cNvPr id="49" name="Group 48"/>
                <p:cNvGrpSpPr/>
                <p:nvPr userDrawn="1"/>
              </p:nvGrpSpPr>
              <p:grpSpPr bwMode="gray">
                <a:xfrm>
                  <a:off x="-253905" y="-533456"/>
                  <a:ext cx="1072330" cy="533456"/>
                  <a:chOff x="-250415" y="-533456"/>
                  <a:chExt cx="1072330" cy="533456"/>
                </a:xfrm>
              </p:grpSpPr>
              <p:cxnSp>
                <p:nvCxnSpPr>
                  <p:cNvPr id="53" name="Straight Connector 52"/>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0" name="Group 2"/>
                <p:cNvGrpSpPr/>
                <p:nvPr userDrawn="1"/>
              </p:nvGrpSpPr>
              <p:grpSpPr bwMode="gray">
                <a:xfrm>
                  <a:off x="8316680" y="-533456"/>
                  <a:ext cx="1072330" cy="528999"/>
                  <a:chOff x="7804969" y="-533456"/>
                  <a:chExt cx="1072330" cy="528999"/>
                </a:xfrm>
              </p:grpSpPr>
              <p:cxnSp>
                <p:nvCxnSpPr>
                  <p:cNvPr id="51" name="Straight Connector 50"/>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35" name="TextBox 34"/>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sp>
        <p:nvSpPr>
          <p:cNvPr id="12" name="TextBox 11"/>
          <p:cNvSpPr txBox="1"/>
          <p:nvPr>
            <p:custDataLst>
              <p:tags r:id="rId16"/>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endParaRPr lang="en-GB" sz="1250" b="0" i="0" u="none" strike="noStrike" spc="0" baseline="0" dirty="0" err="1" smtClean="0">
              <a:solidFill>
                <a:srgbClr val="333333"/>
              </a:solidFill>
              <a:latin typeface="Verdana"/>
            </a:endParaRPr>
          </a:p>
        </p:txBody>
      </p:sp>
      <p:sp>
        <p:nvSpPr>
          <p:cNvPr id="13" name="TextBox 12"/>
          <p:cNvSpPr txBox="1"/>
          <p:nvPr>
            <p:custDataLst>
              <p:tags r:id="rId17"/>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2016</a:t>
            </a:r>
            <a:endParaRPr lang="en-GB" sz="750" b="0" i="0" u="none" strike="noStrike" spc="0" baseline="0" dirty="0" err="1" smtClean="0">
              <a:solidFill>
                <a:srgbClr val="333333"/>
              </a:solidFill>
              <a:latin typeface="Verdana"/>
            </a:endParaRPr>
          </a:p>
        </p:txBody>
      </p:sp>
      <p:sp>
        <p:nvSpPr>
          <p:cNvPr id="14" name="TextBox 13"/>
          <p:cNvSpPr txBox="1"/>
          <p:nvPr>
            <p:custDataLst>
              <p:tags r:id="rId18"/>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en-GB" sz="750" b="0" i="0" u="none" strike="noStrike" spc="0" baseline="0" dirty="0" err="1" smtClean="0">
              <a:solidFill>
                <a:srgbClr val="333333"/>
              </a:solidFill>
              <a:latin typeface="Verdana"/>
            </a:endParaRPr>
          </a:p>
        </p:txBody>
      </p:sp>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813" r:id="rId12"/>
    <p:sldLayoutId id="2147483814" r:id="rId13"/>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name="SLSL5_MASTER_D_5.0.1">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sp>
        <p:nvSpPr>
          <p:cNvPr id="89" name="Rectangle 88"/>
          <p:cNvSpPr/>
          <p:nvPr>
            <p:custDataLst>
              <p:tags r:id="rId11"/>
            </p:custDataLst>
          </p:nvPr>
        </p:nvSpPr>
        <p:spPr bwMode="ltGray">
          <a:xfrm>
            <a:off x="285750" y="5064973"/>
            <a:ext cx="8569324" cy="881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noAutofit/>
          </a:bodyPr>
          <a:lstStyle/>
          <a:p>
            <a:pPr lvl="0" algn="ctr"/>
            <a:endParaRPr lang="en-AU" dirty="0"/>
          </a:p>
        </p:txBody>
      </p:sp>
      <p:cxnSp>
        <p:nvCxnSpPr>
          <p:cNvPr id="70" name="Straight Connector 69"/>
          <p:cNvCxnSpPr/>
          <p:nvPr>
            <p:custDataLst>
              <p:tags r:id="rId12"/>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0" name="Picture 2" descr="C:\Users\AndrewA\Desktop\TNS_logo_rgb.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bwMode="gray">
          <a:xfrm>
            <a:off x="-1334173" y="-533456"/>
            <a:ext cx="10723183" cy="6493000"/>
            <a:chOff x="-1334173" y="-533456"/>
            <a:chExt cx="10723183" cy="6493000"/>
          </a:xfrm>
        </p:grpSpPr>
        <p:grpSp>
          <p:nvGrpSpPr>
            <p:cNvPr id="47" name="Group 46"/>
            <p:cNvGrpSpPr/>
            <p:nvPr/>
          </p:nvGrpSpPr>
          <p:grpSpPr bwMode="gray">
            <a:xfrm>
              <a:off x="-1334173" y="-533456"/>
              <a:ext cx="10723183" cy="6493000"/>
              <a:chOff x="-1334173" y="-533456"/>
              <a:chExt cx="10723183" cy="6493000"/>
            </a:xfrm>
          </p:grpSpPr>
          <p:grpSp>
            <p:nvGrpSpPr>
              <p:cNvPr id="48" name="Group 13"/>
              <p:cNvGrpSpPr/>
              <p:nvPr userDrawn="1"/>
            </p:nvGrpSpPr>
            <p:grpSpPr bwMode="gray">
              <a:xfrm>
                <a:off x="-1334173" y="1145470"/>
                <a:ext cx="1327930" cy="4814074"/>
                <a:chOff x="-1334173" y="1145470"/>
                <a:chExt cx="1327930" cy="4814074"/>
              </a:xfrm>
            </p:grpSpPr>
            <p:grpSp>
              <p:nvGrpSpPr>
                <p:cNvPr id="56" name="Group 7"/>
                <p:cNvGrpSpPr/>
                <p:nvPr userDrawn="1"/>
              </p:nvGrpSpPr>
              <p:grpSpPr bwMode="gray">
                <a:xfrm>
                  <a:off x="-1334173" y="4420483"/>
                  <a:ext cx="1327930" cy="276999"/>
                  <a:chOff x="-1334173" y="4420483"/>
                  <a:chExt cx="1327930" cy="276999"/>
                </a:xfrm>
              </p:grpSpPr>
              <p:cxnSp>
                <p:nvCxnSpPr>
                  <p:cNvPr id="66" name="Straight Connector 65"/>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7" name="Group 56"/>
                <p:cNvGrpSpPr/>
                <p:nvPr userDrawn="1"/>
              </p:nvGrpSpPr>
              <p:grpSpPr bwMode="gray">
                <a:xfrm>
                  <a:off x="-1334173" y="5682545"/>
                  <a:ext cx="1327930" cy="276999"/>
                  <a:chOff x="-1334173" y="5682545"/>
                  <a:chExt cx="1327930" cy="276999"/>
                </a:xfrm>
              </p:grpSpPr>
              <p:cxnSp>
                <p:nvCxnSpPr>
                  <p:cNvPr id="64" name="Straight Connector 63"/>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58" name="Group 5"/>
                <p:cNvGrpSpPr/>
                <p:nvPr userDrawn="1"/>
              </p:nvGrpSpPr>
              <p:grpSpPr bwMode="gray">
                <a:xfrm>
                  <a:off x="-1334173" y="1145470"/>
                  <a:ext cx="1327930" cy="276999"/>
                  <a:chOff x="-1334173" y="1145470"/>
                  <a:chExt cx="1327930" cy="276999"/>
                </a:xfrm>
              </p:grpSpPr>
              <p:cxnSp>
                <p:nvCxnSpPr>
                  <p:cNvPr id="62" name="Straight Connector 6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9" name="Group 8"/>
                <p:cNvGrpSpPr/>
                <p:nvPr userDrawn="1"/>
              </p:nvGrpSpPr>
              <p:grpSpPr bwMode="gray">
                <a:xfrm>
                  <a:off x="-1334173" y="1659820"/>
                  <a:ext cx="1327930" cy="276999"/>
                  <a:chOff x="-1334173" y="1659820"/>
                  <a:chExt cx="1327930" cy="276999"/>
                </a:xfrm>
              </p:grpSpPr>
              <p:cxnSp>
                <p:nvCxnSpPr>
                  <p:cNvPr id="60" name="Straight Connector 59"/>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49" name="Group 6"/>
              <p:cNvGrpSpPr/>
              <p:nvPr userDrawn="1"/>
            </p:nvGrpSpPr>
            <p:grpSpPr bwMode="gray">
              <a:xfrm>
                <a:off x="-253905" y="-533456"/>
                <a:ext cx="9642915" cy="533456"/>
                <a:chOff x="-253905" y="-533456"/>
                <a:chExt cx="9642915" cy="533456"/>
              </a:xfrm>
            </p:grpSpPr>
            <p:grpSp>
              <p:nvGrpSpPr>
                <p:cNvPr id="50" name="Group 49"/>
                <p:cNvGrpSpPr/>
                <p:nvPr userDrawn="1"/>
              </p:nvGrpSpPr>
              <p:grpSpPr bwMode="gray">
                <a:xfrm>
                  <a:off x="-253905" y="-533456"/>
                  <a:ext cx="1072330" cy="533456"/>
                  <a:chOff x="-250415" y="-533456"/>
                  <a:chExt cx="1072330" cy="533456"/>
                </a:xfrm>
              </p:grpSpPr>
              <p:cxnSp>
                <p:nvCxnSpPr>
                  <p:cNvPr id="54" name="Straight Connector 53"/>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1" name="Group 2"/>
                <p:cNvGrpSpPr/>
                <p:nvPr userDrawn="1"/>
              </p:nvGrpSpPr>
              <p:grpSpPr bwMode="gray">
                <a:xfrm>
                  <a:off x="8316680" y="-533456"/>
                  <a:ext cx="1072330" cy="528999"/>
                  <a:chOff x="7804969" y="-533456"/>
                  <a:chExt cx="1072330" cy="528999"/>
                </a:xfrm>
              </p:grpSpPr>
              <p:cxnSp>
                <p:nvCxnSpPr>
                  <p:cNvPr id="52" name="Straight Connector 51"/>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36" name="TextBox 35"/>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sp>
        <p:nvSpPr>
          <p:cNvPr id="12" name="TextBox 11"/>
          <p:cNvSpPr txBox="1"/>
          <p:nvPr>
            <p:custDataLst>
              <p:tags r:id="rId13"/>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endParaRPr lang="en-GB" sz="1250" b="0" i="0" u="none" strike="noStrike" spc="0" baseline="0" dirty="0" smtClean="0">
              <a:solidFill>
                <a:srgbClr val="333333"/>
              </a:solidFill>
              <a:latin typeface="Verdana"/>
            </a:endParaRPr>
          </a:p>
        </p:txBody>
      </p:sp>
      <p:sp>
        <p:nvSpPr>
          <p:cNvPr id="13" name="TextBox 12"/>
          <p:cNvSpPr txBox="1"/>
          <p:nvPr>
            <p:custDataLst>
              <p:tags r:id="rId14"/>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2016</a:t>
            </a:r>
            <a:endParaRPr lang="en-GB" sz="750" b="0" i="0" u="none" strike="noStrike" spc="0" baseline="0" dirty="0" smtClean="0">
              <a:solidFill>
                <a:srgbClr val="333333"/>
              </a:solidFill>
              <a:latin typeface="Verdana"/>
            </a:endParaRPr>
          </a:p>
        </p:txBody>
      </p:sp>
      <p:sp>
        <p:nvSpPr>
          <p:cNvPr id="14" name="TextBox 13"/>
          <p:cNvSpPr txBox="1"/>
          <p:nvPr>
            <p:custDataLst>
              <p:tags r:id="rId15"/>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en-GB" sz="750" b="0" i="0" u="none" strike="noStrike" spc="0" baseline="0" dirty="0" smtClean="0">
              <a:solidFill>
                <a:srgbClr val="333333"/>
              </a:solidFill>
              <a:latin typeface="Verdana"/>
            </a:endParaRPr>
          </a:p>
        </p:txBody>
      </p:sp>
    </p:spTree>
    <p:extLst>
      <p:ext uri="{BB962C8B-B14F-4D97-AF65-F5344CB8AC3E}">
        <p14:creationId xmlns:p14="http://schemas.microsoft.com/office/powerpoint/2010/main" val="103038070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name="SLSL5_MASTER_E_5.0.1">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smtClean="0"/>
              <a:t>Click to edit Master title style</a:t>
            </a:r>
            <a:endParaRPr lang="en-AU" dirty="0"/>
          </a:p>
        </p:txBody>
      </p:sp>
      <p:sp>
        <p:nvSpPr>
          <p:cNvPr id="3" name="Text Placeholder 2"/>
          <p:cNvSpPr>
            <a:spLocks noGrp="1"/>
          </p:cNvSpPr>
          <p:nvPr>
            <p:ph type="body" idx="1"/>
          </p:nvPr>
        </p:nvSpPr>
        <p:spPr>
          <a:xfrm>
            <a:off x="285750" y="1031837"/>
            <a:ext cx="8569324" cy="4303751"/>
          </a:xfrm>
          <a:prstGeom prst="rect">
            <a:avLst/>
          </a:prstGeom>
        </p:spPr>
        <p:txBody>
          <a:bodyPr vert="horz" lIns="0" tIns="21240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1"/>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0" name="Picture 2" descr="C:\Users\AndrewA\Desktop\TNS_logo_rg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bwMode="gray">
          <a:xfrm>
            <a:off x="-1334173" y="-533456"/>
            <a:ext cx="10723183" cy="6493000"/>
            <a:chOff x="-1334173" y="-533456"/>
            <a:chExt cx="10723183" cy="6493000"/>
          </a:xfrm>
        </p:grpSpPr>
        <p:grpSp>
          <p:nvGrpSpPr>
            <p:cNvPr id="47" name="Group 46"/>
            <p:cNvGrpSpPr/>
            <p:nvPr/>
          </p:nvGrpSpPr>
          <p:grpSpPr bwMode="gray">
            <a:xfrm>
              <a:off x="-1334173" y="-533456"/>
              <a:ext cx="10723183" cy="6493000"/>
              <a:chOff x="-1334173" y="-533456"/>
              <a:chExt cx="10723183" cy="6493000"/>
            </a:xfrm>
          </p:grpSpPr>
          <p:grpSp>
            <p:nvGrpSpPr>
              <p:cNvPr id="48" name="Group 13"/>
              <p:cNvGrpSpPr/>
              <p:nvPr userDrawn="1"/>
            </p:nvGrpSpPr>
            <p:grpSpPr bwMode="gray">
              <a:xfrm>
                <a:off x="-1334173" y="1145470"/>
                <a:ext cx="1327930" cy="4814074"/>
                <a:chOff x="-1334173" y="1145470"/>
                <a:chExt cx="1327930" cy="4814074"/>
              </a:xfrm>
            </p:grpSpPr>
            <p:grpSp>
              <p:nvGrpSpPr>
                <p:cNvPr id="56" name="Group 7"/>
                <p:cNvGrpSpPr/>
                <p:nvPr userDrawn="1"/>
              </p:nvGrpSpPr>
              <p:grpSpPr bwMode="gray">
                <a:xfrm>
                  <a:off x="-1334173" y="4420483"/>
                  <a:ext cx="1327930" cy="276999"/>
                  <a:chOff x="-1334173" y="4420483"/>
                  <a:chExt cx="1327930" cy="276999"/>
                </a:xfrm>
              </p:grpSpPr>
              <p:cxnSp>
                <p:nvCxnSpPr>
                  <p:cNvPr id="66" name="Straight Connector 65"/>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7" name="Group 56"/>
                <p:cNvGrpSpPr/>
                <p:nvPr userDrawn="1"/>
              </p:nvGrpSpPr>
              <p:grpSpPr bwMode="gray">
                <a:xfrm>
                  <a:off x="-1334173" y="5682545"/>
                  <a:ext cx="1327930" cy="276999"/>
                  <a:chOff x="-1334173" y="5682545"/>
                  <a:chExt cx="1327930" cy="276999"/>
                </a:xfrm>
              </p:grpSpPr>
              <p:cxnSp>
                <p:nvCxnSpPr>
                  <p:cNvPr id="64" name="Straight Connector 63"/>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58" name="Group 5"/>
                <p:cNvGrpSpPr/>
                <p:nvPr userDrawn="1"/>
              </p:nvGrpSpPr>
              <p:grpSpPr bwMode="gray">
                <a:xfrm>
                  <a:off x="-1334173" y="1145470"/>
                  <a:ext cx="1327930" cy="276999"/>
                  <a:chOff x="-1334173" y="1145470"/>
                  <a:chExt cx="1327930" cy="276999"/>
                </a:xfrm>
              </p:grpSpPr>
              <p:cxnSp>
                <p:nvCxnSpPr>
                  <p:cNvPr id="62" name="Straight Connector 6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9" name="Group 8"/>
                <p:cNvGrpSpPr/>
                <p:nvPr userDrawn="1"/>
              </p:nvGrpSpPr>
              <p:grpSpPr bwMode="gray">
                <a:xfrm>
                  <a:off x="-1334173" y="1659820"/>
                  <a:ext cx="1327930" cy="276999"/>
                  <a:chOff x="-1334173" y="1659820"/>
                  <a:chExt cx="1327930" cy="276999"/>
                </a:xfrm>
              </p:grpSpPr>
              <p:cxnSp>
                <p:nvCxnSpPr>
                  <p:cNvPr id="60" name="Straight Connector 59"/>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49" name="Group 6"/>
              <p:cNvGrpSpPr/>
              <p:nvPr userDrawn="1"/>
            </p:nvGrpSpPr>
            <p:grpSpPr bwMode="gray">
              <a:xfrm>
                <a:off x="-253905" y="-533456"/>
                <a:ext cx="9642915" cy="533456"/>
                <a:chOff x="-253905" y="-533456"/>
                <a:chExt cx="9642915" cy="533456"/>
              </a:xfrm>
            </p:grpSpPr>
            <p:grpSp>
              <p:nvGrpSpPr>
                <p:cNvPr id="50" name="Group 49"/>
                <p:cNvGrpSpPr/>
                <p:nvPr userDrawn="1"/>
              </p:nvGrpSpPr>
              <p:grpSpPr bwMode="gray">
                <a:xfrm>
                  <a:off x="-253905" y="-533456"/>
                  <a:ext cx="1072330" cy="533456"/>
                  <a:chOff x="-250415" y="-533456"/>
                  <a:chExt cx="1072330" cy="533456"/>
                </a:xfrm>
              </p:grpSpPr>
              <p:cxnSp>
                <p:nvCxnSpPr>
                  <p:cNvPr id="54" name="Straight Connector 53"/>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1" name="Group 2"/>
                <p:cNvGrpSpPr/>
                <p:nvPr userDrawn="1"/>
              </p:nvGrpSpPr>
              <p:grpSpPr bwMode="gray">
                <a:xfrm>
                  <a:off x="8316680" y="-533456"/>
                  <a:ext cx="1072330" cy="528999"/>
                  <a:chOff x="7804969" y="-533456"/>
                  <a:chExt cx="1072330" cy="528999"/>
                </a:xfrm>
              </p:grpSpPr>
              <p:cxnSp>
                <p:nvCxnSpPr>
                  <p:cNvPr id="52" name="Straight Connector 51"/>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36" name="TextBox 35"/>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sp>
        <p:nvSpPr>
          <p:cNvPr id="34" name="Rectangle 53"/>
          <p:cNvSpPr>
            <a:spLocks noChangeArrowheads="1"/>
          </p:cNvSpPr>
          <p:nvPr/>
        </p:nvSpPr>
        <p:spPr bwMode="ltGray">
          <a:xfrm>
            <a:off x="287338" y="5335588"/>
            <a:ext cx="8566150" cy="603250"/>
          </a:xfrm>
          <a:prstGeom prst="rect">
            <a:avLst/>
          </a:prstGeom>
          <a:solidFill>
            <a:srgbClr val="F2F2F2"/>
          </a:solidFill>
          <a:ln w="12700">
            <a:solidFill>
              <a:srgbClr val="F2F2F2"/>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TextBox 11"/>
          <p:cNvSpPr txBox="1"/>
          <p:nvPr>
            <p:custDataLst>
              <p:tags r:id="rId12"/>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endParaRPr lang="en-GB" sz="1250" b="0" i="0" u="none" strike="noStrike" spc="0" baseline="0" dirty="0" err="1" smtClean="0">
              <a:solidFill>
                <a:srgbClr val="333333"/>
              </a:solidFill>
              <a:latin typeface="Verdana"/>
            </a:endParaRPr>
          </a:p>
        </p:txBody>
      </p:sp>
      <p:sp>
        <p:nvSpPr>
          <p:cNvPr id="13" name="TextBox 12"/>
          <p:cNvSpPr txBox="1"/>
          <p:nvPr>
            <p:custDataLst>
              <p:tags r:id="rId13"/>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2016</a:t>
            </a:r>
            <a:endParaRPr lang="en-GB" sz="750" b="0" i="0" u="none" strike="noStrike" spc="0" baseline="0" dirty="0" err="1" smtClean="0">
              <a:solidFill>
                <a:srgbClr val="333333"/>
              </a:solidFill>
              <a:latin typeface="Verdana"/>
            </a:endParaRPr>
          </a:p>
        </p:txBody>
      </p:sp>
      <p:sp>
        <p:nvSpPr>
          <p:cNvPr id="14" name="TextBox 13"/>
          <p:cNvSpPr txBox="1"/>
          <p:nvPr>
            <p:custDataLst>
              <p:tags r:id="rId14"/>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en-GB" sz="750" b="0" i="0" u="none" strike="noStrike" spc="0" baseline="0" dirty="0" err="1" smtClean="0">
              <a:solidFill>
                <a:srgbClr val="333333"/>
              </a:solidFill>
              <a:latin typeface="Verdana"/>
            </a:endParaRPr>
          </a:p>
        </p:txBody>
      </p:sp>
    </p:spTree>
    <p:extLst>
      <p:ext uri="{BB962C8B-B14F-4D97-AF65-F5344CB8AC3E}">
        <p14:creationId xmlns:p14="http://schemas.microsoft.com/office/powerpoint/2010/main" val="215630446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bwMode="ltGray">
          <a:xfrm>
            <a:off x="-5837" y="-3163"/>
            <a:ext cx="9151455" cy="6861163"/>
            <a:chOff x="-5837" y="-3163"/>
            <a:chExt cx="9151455" cy="6861163"/>
          </a:xfrm>
        </p:grpSpPr>
        <p:cxnSp>
          <p:nvCxnSpPr>
            <p:cNvPr id="8" name="Straight Connector 7"/>
            <p:cNvCxnSpPr/>
            <p:nvPr/>
          </p:nvCxnSpPr>
          <p:spPr bwMode="ltGray">
            <a:xfrm>
              <a:off x="53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ltGray">
            <a:xfrm>
              <a:off x="7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103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ltGray">
            <a:xfrm>
              <a:off x="1291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15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ltGray">
            <a:xfrm>
              <a:off x="17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ltGray">
            <a:xfrm>
              <a:off x="2046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ltGray">
            <a:xfrm>
              <a:off x="2299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ltGray">
            <a:xfrm>
              <a:off x="2548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ltGray">
            <a:xfrm>
              <a:off x="2800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ltGray">
            <a:xfrm>
              <a:off x="3052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ltGray">
            <a:xfrm>
              <a:off x="3306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ltGray">
            <a:xfrm>
              <a:off x="3556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ltGray">
            <a:xfrm>
              <a:off x="3808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ltGray">
            <a:xfrm>
              <a:off x="4060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ltGray">
            <a:xfrm>
              <a:off x="4314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ltGray">
            <a:xfrm>
              <a:off x="456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ltGray">
            <a:xfrm>
              <a:off x="4819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ltGray">
            <a:xfrm>
              <a:off x="5071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ltGray">
            <a:xfrm>
              <a:off x="5325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ltGray">
            <a:xfrm>
              <a:off x="5575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ltGray">
            <a:xfrm>
              <a:off x="582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ltGray">
            <a:xfrm>
              <a:off x="6079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ltGray">
            <a:xfrm>
              <a:off x="6333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ltGray">
            <a:xfrm>
              <a:off x="6582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ltGray">
            <a:xfrm>
              <a:off x="6834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ltGray">
            <a:xfrm>
              <a:off x="70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ltGray">
            <a:xfrm>
              <a:off x="7339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ltGray">
            <a:xfrm>
              <a:off x="7590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ltGray">
            <a:xfrm>
              <a:off x="78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ltGray">
            <a:xfrm>
              <a:off x="80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ltGray">
            <a:xfrm>
              <a:off x="8347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ltGray">
            <a:xfrm>
              <a:off x="859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ltGray">
            <a:xfrm>
              <a:off x="885507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ltGray">
            <a:xfrm>
              <a:off x="28651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ltGray">
            <a:xfrm>
              <a:off x="0" y="52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ltGray">
            <a:xfrm>
              <a:off x="1618" y="277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ltGray">
            <a:xfrm>
              <a:off x="1618" y="1031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ltGray">
            <a:xfrm>
              <a:off x="0" y="781012"/>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ltGray">
            <a:xfrm>
              <a:off x="1618" y="1535799"/>
              <a:ext cx="91365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ltGray">
            <a:xfrm>
              <a:off x="0" y="1284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ltGray">
            <a:xfrm>
              <a:off x="0" y="203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ltGray">
            <a:xfrm>
              <a:off x="0" y="1788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ltGray">
            <a:xfrm>
              <a:off x="1618" y="2543875"/>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ltGray">
            <a:xfrm>
              <a:off x="0" y="2293050"/>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ltGray">
            <a:xfrm>
              <a:off x="0" y="3047875"/>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ltGray">
            <a:xfrm>
              <a:off x="0" y="2797050"/>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ltGray">
            <a:xfrm>
              <a:off x="1618" y="3551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ltGray">
            <a:xfrm>
              <a:off x="1618" y="330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ltGray">
            <a:xfrm>
              <a:off x="0" y="4055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ltGray">
            <a:xfrm>
              <a:off x="1618" y="3805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ltGray">
            <a:xfrm>
              <a:off x="1618" y="430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ltGray">
            <a:xfrm>
              <a:off x="0" y="481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ltGray">
            <a:xfrm>
              <a:off x="0" y="456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ltGray">
            <a:xfrm>
              <a:off x="0" y="5315799"/>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bwMode="ltGray">
            <a:xfrm>
              <a:off x="-5837" y="5064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ltGray">
            <a:xfrm>
              <a:off x="1618" y="581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ltGray">
            <a:xfrm>
              <a:off x="0" y="5568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ltGray">
            <a:xfrm>
              <a:off x="0" y="607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ltGray">
            <a:xfrm>
              <a:off x="0" y="6323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bwMode="ltGray">
            <a:xfrm>
              <a:off x="-4219" y="6575837"/>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bwMode="gray">
          <a:xfrm>
            <a:off x="-1334173" y="-533456"/>
            <a:ext cx="10723183" cy="6493000"/>
            <a:chOff x="-1334173" y="-533456"/>
            <a:chExt cx="10723183" cy="6493000"/>
          </a:xfrm>
        </p:grpSpPr>
        <p:grpSp>
          <p:nvGrpSpPr>
            <p:cNvPr id="85" name="Group 84"/>
            <p:cNvGrpSpPr/>
            <p:nvPr/>
          </p:nvGrpSpPr>
          <p:grpSpPr bwMode="gray">
            <a:xfrm>
              <a:off x="-1334173" y="-533456"/>
              <a:ext cx="10723183" cy="6493000"/>
              <a:chOff x="-1334173" y="-533456"/>
              <a:chExt cx="10723183" cy="6493000"/>
            </a:xfrm>
          </p:grpSpPr>
          <p:grpSp>
            <p:nvGrpSpPr>
              <p:cNvPr id="90" name="Group 13"/>
              <p:cNvGrpSpPr/>
              <p:nvPr userDrawn="1"/>
            </p:nvGrpSpPr>
            <p:grpSpPr bwMode="gray">
              <a:xfrm>
                <a:off x="-1334173" y="1145470"/>
                <a:ext cx="1327930" cy="4814074"/>
                <a:chOff x="-1334173" y="1145470"/>
                <a:chExt cx="1327930" cy="4814074"/>
              </a:xfrm>
            </p:grpSpPr>
            <p:grpSp>
              <p:nvGrpSpPr>
                <p:cNvPr id="99" name="Group 7"/>
                <p:cNvGrpSpPr/>
                <p:nvPr userDrawn="1"/>
              </p:nvGrpSpPr>
              <p:grpSpPr bwMode="gray">
                <a:xfrm>
                  <a:off x="-1334173" y="4420483"/>
                  <a:ext cx="1327930" cy="276999"/>
                  <a:chOff x="-1334173" y="4420483"/>
                  <a:chExt cx="1327930" cy="276999"/>
                </a:xfrm>
              </p:grpSpPr>
              <p:cxnSp>
                <p:nvCxnSpPr>
                  <p:cNvPr id="125" name="Straight Connector 124"/>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105" name="Group 104"/>
                <p:cNvGrpSpPr/>
                <p:nvPr userDrawn="1"/>
              </p:nvGrpSpPr>
              <p:grpSpPr bwMode="gray">
                <a:xfrm>
                  <a:off x="-1334173" y="5682545"/>
                  <a:ext cx="1327930" cy="276999"/>
                  <a:chOff x="-1334173" y="5682545"/>
                  <a:chExt cx="1327930" cy="276999"/>
                </a:xfrm>
              </p:grpSpPr>
              <p:cxnSp>
                <p:nvCxnSpPr>
                  <p:cNvPr id="115" name="Straight Connector 114"/>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106" name="Group 5"/>
                <p:cNvGrpSpPr/>
                <p:nvPr userDrawn="1"/>
              </p:nvGrpSpPr>
              <p:grpSpPr bwMode="gray">
                <a:xfrm>
                  <a:off x="-1334173" y="1145470"/>
                  <a:ext cx="1327930" cy="276999"/>
                  <a:chOff x="-1334173" y="1145470"/>
                  <a:chExt cx="1327930" cy="276999"/>
                </a:xfrm>
              </p:grpSpPr>
              <p:cxnSp>
                <p:nvCxnSpPr>
                  <p:cNvPr id="113" name="Straight Connector 112"/>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107" name="Group 8"/>
                <p:cNvGrpSpPr/>
                <p:nvPr userDrawn="1"/>
              </p:nvGrpSpPr>
              <p:grpSpPr bwMode="gray">
                <a:xfrm>
                  <a:off x="-1334173" y="1659820"/>
                  <a:ext cx="1327930" cy="276999"/>
                  <a:chOff x="-1334173" y="1659820"/>
                  <a:chExt cx="1327930" cy="276999"/>
                </a:xfrm>
              </p:grpSpPr>
              <p:cxnSp>
                <p:nvCxnSpPr>
                  <p:cNvPr id="108" name="Straight Connector 107"/>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91" name="Group 6"/>
              <p:cNvGrpSpPr/>
              <p:nvPr userDrawn="1"/>
            </p:nvGrpSpPr>
            <p:grpSpPr bwMode="gray">
              <a:xfrm>
                <a:off x="-253905" y="-533456"/>
                <a:ext cx="9642915" cy="533456"/>
                <a:chOff x="-253905" y="-533456"/>
                <a:chExt cx="9642915" cy="533456"/>
              </a:xfrm>
            </p:grpSpPr>
            <p:grpSp>
              <p:nvGrpSpPr>
                <p:cNvPr id="93" name="Group 92"/>
                <p:cNvGrpSpPr/>
                <p:nvPr userDrawn="1"/>
              </p:nvGrpSpPr>
              <p:grpSpPr bwMode="gray">
                <a:xfrm>
                  <a:off x="-253905" y="-533456"/>
                  <a:ext cx="1072330" cy="533456"/>
                  <a:chOff x="-250415" y="-533456"/>
                  <a:chExt cx="1072330" cy="533456"/>
                </a:xfrm>
              </p:grpSpPr>
              <p:cxnSp>
                <p:nvCxnSpPr>
                  <p:cNvPr id="97" name="Straight Connector 96"/>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94" name="Group 2"/>
                <p:cNvGrpSpPr/>
                <p:nvPr userDrawn="1"/>
              </p:nvGrpSpPr>
              <p:grpSpPr bwMode="gray">
                <a:xfrm>
                  <a:off x="8316680" y="-533456"/>
                  <a:ext cx="1072330" cy="528999"/>
                  <a:chOff x="7804969" y="-533456"/>
                  <a:chExt cx="1072330" cy="528999"/>
                </a:xfrm>
              </p:grpSpPr>
              <p:cxnSp>
                <p:nvCxnSpPr>
                  <p:cNvPr id="95" name="Straight Connector 94"/>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92" name="TextBox 91"/>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sp>
        <p:nvSpPr>
          <p:cNvPr id="71" name="TextBox 70"/>
          <p:cNvSpPr txBox="1"/>
          <p:nvPr>
            <p:custDataLst>
              <p:tags r:id="rId3"/>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endParaRPr lang="en-GB" sz="1250" b="0" i="0" u="none" strike="noStrike" spc="0" baseline="0" dirty="0" err="1" smtClean="0">
              <a:solidFill>
                <a:srgbClr val="333333"/>
              </a:solidFill>
              <a:latin typeface="Verdana"/>
            </a:endParaRPr>
          </a:p>
        </p:txBody>
      </p:sp>
      <p:sp>
        <p:nvSpPr>
          <p:cNvPr id="72" name="TextBox 71"/>
          <p:cNvSpPr txBox="1"/>
          <p:nvPr>
            <p:custDataLst>
              <p:tags r:id="rId4"/>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2016</a:t>
            </a:r>
            <a:endParaRPr lang="en-GB" sz="750" b="0" i="0" u="none" strike="noStrike" spc="0" baseline="0" dirty="0" err="1" smtClean="0">
              <a:solidFill>
                <a:srgbClr val="333333"/>
              </a:solidFill>
              <a:latin typeface="Verdana"/>
            </a:endParaRPr>
          </a:p>
        </p:txBody>
      </p:sp>
      <p:sp>
        <p:nvSpPr>
          <p:cNvPr id="73" name="TextBox 72"/>
          <p:cNvSpPr txBox="1"/>
          <p:nvPr>
            <p:custDataLst>
              <p:tags r:id="rId5"/>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en-GB" sz="750" b="0" i="0" u="none" strike="noStrike" spc="0" baseline="0" dirty="0" err="1" smtClean="0">
              <a:solidFill>
                <a:srgbClr val="333333"/>
              </a:solidFill>
              <a:latin typeface="Verdana"/>
            </a:endParaRPr>
          </a:p>
        </p:txBody>
      </p:sp>
    </p:spTree>
    <p:extLst>
      <p:ext uri="{BB962C8B-B14F-4D97-AF65-F5344CB8AC3E}">
        <p14:creationId xmlns:p14="http://schemas.microsoft.com/office/powerpoint/2010/main" val="2248527655"/>
      </p:ext>
    </p:extLst>
  </p:cSld>
  <p:clrMap bg1="lt1" tx1="dk1" bg2="lt2" tx2="dk2" accent1="accent1" accent2="accent2" accent3="accent3" accent4="accent4" accent5="accent5" accent6="accent6" hlink="hlink" folHlink="folHlink"/>
  <p:sldLayoutIdLst>
    <p:sldLayoutId id="2147483809" r:id="rId1"/>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0"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p:nvSpPr>
        <p:spPr>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Verdana"/>
              </a:rPr>
              <a:t>DO NOT ALTER SLIDE MASTERS – THIS IS A TNS APPROVED TEMPLATE</a:t>
            </a:r>
          </a:p>
        </p:txBody>
      </p:sp>
      <p:sp>
        <p:nvSpPr>
          <p:cNvPr id="8" name="TextBox 7"/>
          <p:cNvSpPr txBox="1"/>
          <p:nvPr>
            <p:custDataLst>
              <p:tags r:id="rId3"/>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endParaRPr lang="en-GB" sz="1250" b="0" i="0" u="none" strike="noStrike" spc="0" baseline="0" dirty="0" err="1" smtClean="0">
              <a:solidFill>
                <a:srgbClr val="333333"/>
              </a:solidFill>
              <a:latin typeface="Verdana"/>
              <a:ea typeface="Verdana" pitchFamily="34" charset="0"/>
              <a:cs typeface="Verdana" pitchFamily="34" charset="0"/>
            </a:endParaRPr>
          </a:p>
        </p:txBody>
      </p:sp>
      <p:sp>
        <p:nvSpPr>
          <p:cNvPr id="10" name="TextBox 9"/>
          <p:cNvSpPr txBox="1"/>
          <p:nvPr>
            <p:custDataLst>
              <p:tags r:id="rId4"/>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ea typeface="Verdana" pitchFamily="34" charset="0"/>
                <a:cs typeface="Verdana" pitchFamily="34" charset="0"/>
              </a:rPr>
              <a:t>© TNS 2016</a:t>
            </a:r>
            <a:endParaRPr lang="en-GB" sz="750" b="0" i="0" u="none" strike="noStrike" spc="0" baseline="0" dirty="0" err="1" smtClean="0">
              <a:solidFill>
                <a:srgbClr val="333333"/>
              </a:solidFill>
              <a:latin typeface="Verdana"/>
              <a:ea typeface="Verdana" pitchFamily="34" charset="0"/>
              <a:cs typeface="Verdana" pitchFamily="34" charset="0"/>
            </a:endParaRPr>
          </a:p>
        </p:txBody>
      </p:sp>
      <p:sp>
        <p:nvSpPr>
          <p:cNvPr id="11" name="TextBox 10"/>
          <p:cNvSpPr txBox="1"/>
          <p:nvPr>
            <p:custDataLst>
              <p:tags r:id="rId5"/>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en-GB" sz="750" b="0" i="0" u="none" strike="noStrike" spc="0" baseline="0" dirty="0" err="1" smtClean="0">
              <a:solidFill>
                <a:srgbClr val="333333"/>
              </a:solidFill>
              <a:latin typeface="Verdana"/>
              <a:ea typeface="Verdana" pitchFamily="34" charset="0"/>
              <a:cs typeface="Verdana" pitchFamily="34" charset="0"/>
            </a:endParaRPr>
          </a:p>
        </p:txBody>
      </p:sp>
    </p:spTree>
    <p:extLst>
      <p:ext uri="{BB962C8B-B14F-4D97-AF65-F5344CB8AC3E}">
        <p14:creationId xmlns:p14="http://schemas.microsoft.com/office/powerpoint/2010/main" val="519163559"/>
      </p:ext>
    </p:extLst>
  </p:cSld>
  <p:clrMap bg1="lt1" tx1="dk1" bg2="lt2" tx2="dk2" accent1="accent1" accent2="accent2" accent3="accent3" accent4="accent4" accent5="accent5" accent6="accent6" hlink="hlink" folHlink="folHlink"/>
  <p:sldLayoutIdLst>
    <p:sldLayoutId id="214748381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tags" Target="../tags/tag44.xml"/><Relationship Id="rId5" Type="http://schemas.openxmlformats.org/officeDocument/2006/relationships/image" Target="../media/image28.jpe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0.xml"/><Relationship Id="rId1" Type="http://schemas.openxmlformats.org/officeDocument/2006/relationships/tags" Target="../tags/tag45.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tags" Target="../tags/tag4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5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1.xml"/><Relationship Id="rId1" Type="http://schemas.openxmlformats.org/officeDocument/2006/relationships/tags" Target="../tags/tag5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0.xml"/><Relationship Id="rId1" Type="http://schemas.openxmlformats.org/officeDocument/2006/relationships/tags" Target="../tags/tag53.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0.xml"/><Relationship Id="rId1" Type="http://schemas.openxmlformats.org/officeDocument/2006/relationships/tags" Target="../tags/tag54.xml"/><Relationship Id="rId5" Type="http://schemas.openxmlformats.org/officeDocument/2006/relationships/image" Target="../media/image35.emf"/><Relationship Id="rId4" Type="http://schemas.openxmlformats.org/officeDocument/2006/relationships/image" Target="../media/image34.tif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0.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0.xml"/><Relationship Id="rId1" Type="http://schemas.openxmlformats.org/officeDocument/2006/relationships/tags" Target="../tags/tag55.xml"/><Relationship Id="rId4" Type="http://schemas.openxmlformats.org/officeDocument/2006/relationships/image" Target="../media/image36.emf"/></Relationships>
</file>

<file path=ppt/slides/_rels/slide21.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17.xml"/><Relationship Id="rId5" Type="http://schemas.openxmlformats.org/officeDocument/2006/relationships/slideLayout" Target="../slideLayouts/slideLayout30.xml"/><Relationship Id="rId4" Type="http://schemas.openxmlformats.org/officeDocument/2006/relationships/tags" Target="../tags/tag59.xml"/></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8.xml"/><Relationship Id="rId7" Type="http://schemas.openxmlformats.org/officeDocument/2006/relationships/image" Target="../media/image40.jpeg"/><Relationship Id="rId2" Type="http://schemas.openxmlformats.org/officeDocument/2006/relationships/slideLayout" Target="../slideLayouts/slideLayout22.xml"/><Relationship Id="rId1" Type="http://schemas.openxmlformats.org/officeDocument/2006/relationships/tags" Target="../tags/tag60.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1.xml"/><Relationship Id="rId1" Type="http://schemas.openxmlformats.org/officeDocument/2006/relationships/tags" Target="../tags/tag61.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0.xml"/><Relationship Id="rId1" Type="http://schemas.openxmlformats.org/officeDocument/2006/relationships/tags" Target="../tags/tag6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4.xml"/><Relationship Id="rId1" Type="http://schemas.openxmlformats.org/officeDocument/2006/relationships/tags" Target="../tags/tag6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4.xml"/><Relationship Id="rId1" Type="http://schemas.openxmlformats.org/officeDocument/2006/relationships/tags" Target="../tags/tag6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2.xml"/><Relationship Id="rId1" Type="http://schemas.openxmlformats.org/officeDocument/2006/relationships/tags" Target="../tags/tag6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tags" Target="../tags/tag3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0.xml"/><Relationship Id="rId1" Type="http://schemas.openxmlformats.org/officeDocument/2006/relationships/tags" Target="../tags/tag68.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28.xml"/><Relationship Id="rId5" Type="http://schemas.openxmlformats.org/officeDocument/2006/relationships/slideLayout" Target="../slideLayouts/slideLayout30.xml"/><Relationship Id="rId4" Type="http://schemas.openxmlformats.org/officeDocument/2006/relationships/tags" Target="../tags/tag7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0.xml"/><Relationship Id="rId1" Type="http://schemas.openxmlformats.org/officeDocument/2006/relationships/tags" Target="../tags/tag7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tags" Target="../tags/tag32.x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0.xml"/><Relationship Id="rId1" Type="http://schemas.openxmlformats.org/officeDocument/2006/relationships/tags" Target="../tags/tag3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3" Type="http://schemas.openxmlformats.org/officeDocument/2006/relationships/notesSlide" Target="../notesSlides/notesSlide5.xml"/><Relationship Id="rId7" Type="http://schemas.openxmlformats.org/officeDocument/2006/relationships/image" Target="../media/image19.jpeg"/><Relationship Id="rId12" Type="http://schemas.openxmlformats.org/officeDocument/2006/relationships/image" Target="../media/image24.png"/><Relationship Id="rId2" Type="http://schemas.openxmlformats.org/officeDocument/2006/relationships/slideLayout" Target="../slideLayouts/slideLayout30.xml"/><Relationship Id="rId1" Type="http://schemas.openxmlformats.org/officeDocument/2006/relationships/tags" Target="../tags/tag34.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0.xml"/><Relationship Id="rId1" Type="http://schemas.openxmlformats.org/officeDocument/2006/relationships/tags" Target="../tags/tag35.xml"/><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1.xml"/><Relationship Id="rId1"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tOGradyG\Desktop\2016 client events_visual identity and branding_26112015-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252"/>
          <a:stretch/>
        </p:blipFill>
        <p:spPr bwMode="auto">
          <a:xfrm>
            <a:off x="2666999" y="1587588"/>
            <a:ext cx="3784601" cy="38988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a:t>Finding advantage in a connected world</a:t>
            </a:r>
            <a:endParaRPr lang="nb-NO" noProof="0" dirty="0"/>
          </a:p>
        </p:txBody>
      </p:sp>
    </p:spTree>
    <p:custDataLst>
      <p:tags r:id="rId1"/>
    </p:custDataLst>
    <p:extLst>
      <p:ext uri="{BB962C8B-B14F-4D97-AF65-F5344CB8AC3E}">
        <p14:creationId xmlns:p14="http://schemas.microsoft.com/office/powerpoint/2010/main" val="3298341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noProof="0" dirty="0" smtClean="0"/>
              <a:t>Realtime </a:t>
            </a:r>
            <a:r>
              <a:rPr lang="nb-NO" noProof="0" dirty="0" err="1" smtClean="0"/>
              <a:t>marketing</a:t>
            </a:r>
            <a:r>
              <a:rPr lang="nb-NO" noProof="0" dirty="0" smtClean="0"/>
              <a:t>: </a:t>
            </a:r>
            <a:r>
              <a:rPr lang="nb-NO" noProof="0" dirty="0" err="1" smtClean="0"/>
              <a:t>Hype</a:t>
            </a:r>
            <a:r>
              <a:rPr lang="nb-NO" noProof="0" dirty="0" smtClean="0"/>
              <a:t> eller </a:t>
            </a:r>
            <a:r>
              <a:rPr lang="nb-NO" noProof="0" dirty="0" smtClean="0"/>
              <a:t>viktig mulighet</a:t>
            </a:r>
            <a:r>
              <a:rPr lang="nb-NO" noProof="0" dirty="0" smtClean="0"/>
              <a:t>?</a:t>
            </a:r>
            <a:endParaRPr lang="nb-NO" noProof="0" dirty="0"/>
          </a:p>
        </p:txBody>
      </p:sp>
      <p:sp>
        <p:nvSpPr>
          <p:cNvPr id="6" name="Content Placeholder 5"/>
          <p:cNvSpPr>
            <a:spLocks noGrp="1"/>
          </p:cNvSpPr>
          <p:nvPr>
            <p:ph sz="quarter" idx="11"/>
          </p:nvPr>
        </p:nvSpPr>
        <p:spPr>
          <a:xfrm>
            <a:off x="285750" y="1031839"/>
            <a:ext cx="8569325" cy="758861"/>
          </a:xfrm>
        </p:spPr>
        <p:txBody>
          <a:bodyPr/>
          <a:lstStyle/>
          <a:p>
            <a:r>
              <a:rPr lang="en-GB" b="1" dirty="0" err="1"/>
              <a:t>Realtime</a:t>
            </a:r>
            <a:r>
              <a:rPr lang="en-GB" b="1" dirty="0"/>
              <a:t> marketing: </a:t>
            </a:r>
            <a:r>
              <a:rPr lang="en-GB" dirty="0" smtClean="0"/>
              <a:t>“Re</a:t>
            </a:r>
            <a:r>
              <a:rPr lang="en-GB" dirty="0" smtClean="0"/>
              <a:t>sponding </a:t>
            </a:r>
            <a:r>
              <a:rPr lang="en-GB" dirty="0"/>
              <a:t>to current events and stories in an attempt </a:t>
            </a:r>
            <a:r>
              <a:rPr lang="en-GB" dirty="0" smtClean="0"/>
              <a:t/>
            </a:r>
            <a:br>
              <a:rPr lang="en-GB" dirty="0" smtClean="0"/>
            </a:br>
            <a:r>
              <a:rPr lang="en-GB" dirty="0" smtClean="0"/>
              <a:t>to </a:t>
            </a:r>
            <a:r>
              <a:rPr lang="en-GB" dirty="0"/>
              <a:t>make brands more </a:t>
            </a:r>
            <a:r>
              <a:rPr lang="en-GB" dirty="0" smtClean="0"/>
              <a:t>relevant</a:t>
            </a:r>
            <a:r>
              <a:rPr lang="en-GB" dirty="0" smtClean="0"/>
              <a:t>.”</a:t>
            </a:r>
            <a:endParaRPr lang="en-GB" dirty="0"/>
          </a:p>
          <a:p>
            <a:endParaRPr lang="en-GB" dirty="0"/>
          </a:p>
        </p:txBody>
      </p:sp>
      <p:pic>
        <p:nvPicPr>
          <p:cNvPr id="4" name="Picture 2" descr="http://blog.marketo.com/wp-content/uploads/2013/05/oreo-twee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134" y="1929664"/>
            <a:ext cx="4763503" cy="2938952"/>
          </a:xfrm>
          <a:prstGeom prst="rect">
            <a:avLst/>
          </a:prstGeom>
          <a:noFill/>
          <a:ln>
            <a:solidFill>
              <a:srgbClr val="CCCCCC"/>
            </a:solidFill>
          </a:ln>
          <a:extLst>
            <a:ext uri="{909E8E84-426E-40DD-AFC4-6F175D3DCCD1}">
              <a14:hiddenFill xmlns:a14="http://schemas.microsoft.com/office/drawing/2010/main">
                <a:solidFill>
                  <a:srgbClr val="FFFFFF"/>
                </a:solidFill>
              </a14:hiddenFill>
            </a:ext>
          </a:extLst>
        </p:spPr>
      </p:pic>
      <p:pic>
        <p:nvPicPr>
          <p:cNvPr id="7" name="Picture 12" descr="http://www.ocradio.co.za/wp-content/uploads/2015/03/salvationarm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8547" y="2767266"/>
            <a:ext cx="4787801" cy="2895849"/>
          </a:xfrm>
          <a:prstGeom prst="rect">
            <a:avLst/>
          </a:prstGeom>
          <a:noFill/>
          <a:ln>
            <a:solidFill>
              <a:srgbClr val="CCCCCC"/>
            </a:solidFill>
          </a:ln>
          <a:extLst>
            <a:ext uri="{909E8E84-426E-40DD-AFC4-6F175D3DCCD1}">
              <a14:hiddenFill xmlns:a14="http://schemas.microsoft.com/office/drawing/2010/main">
                <a:solidFill>
                  <a:srgbClr val="FFFFFF"/>
                </a:solidFill>
              </a14:hiddenFill>
            </a:ext>
          </a:extLst>
        </p:spPr>
      </p:pic>
      <p:sp>
        <p:nvSpPr>
          <p:cNvPr id="2" name="TextBox 1"/>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3</a:t>
            </a:r>
            <a:endParaRPr lang="en-GB" sz="750" b="0" dirty="0" err="1" smtClean="0">
              <a:solidFill>
                <a:srgbClr val="333333"/>
              </a:solidFill>
              <a:latin typeface="+mn-lt"/>
            </a:endParaRPr>
          </a:p>
        </p:txBody>
      </p:sp>
    </p:spTree>
    <p:extLst>
      <p:ext uri="{BB962C8B-B14F-4D97-AF65-F5344CB8AC3E}">
        <p14:creationId xmlns:p14="http://schemas.microsoft.com/office/powerpoint/2010/main" val="74507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1" y="1"/>
            <a:ext cx="8703266" cy="1031838"/>
          </a:xfrm>
        </p:spPr>
        <p:txBody>
          <a:bodyPr/>
          <a:lstStyle/>
          <a:p>
            <a:r>
              <a:rPr lang="nb-NO" noProof="0" dirty="0" smtClean="0"/>
              <a:t>Men en happening ikke alltid er et relevant øyeblikk for ditt merke…</a:t>
            </a:r>
            <a:endParaRPr lang="nb-NO" noProof="0" dirty="0"/>
          </a:p>
        </p:txBody>
      </p:sp>
      <p:pic>
        <p:nvPicPr>
          <p:cNvPr id="8" name="Picture 16" descr="http://www.arena-media.co.uk/blog/wp-content/uploads/2013/07/delta-tactical.png"/>
          <p:cNvPicPr>
            <a:picLocks noChangeAspect="1" noChangeArrowheads="1"/>
          </p:cNvPicPr>
          <p:nvPr/>
        </p:nvPicPr>
        <p:blipFill rotWithShape="1">
          <a:blip r:embed="rId4">
            <a:extLst>
              <a:ext uri="{28A0092B-C50C-407E-A947-70E740481C1C}">
                <a14:useLocalDpi xmlns:a14="http://schemas.microsoft.com/office/drawing/2010/main" val="0"/>
              </a:ext>
            </a:extLst>
          </a:blip>
          <a:srcRect l="3272" t="2357" r="2988" b="3132"/>
          <a:stretch/>
        </p:blipFill>
        <p:spPr bwMode="auto">
          <a:xfrm>
            <a:off x="2160287" y="1577543"/>
            <a:ext cx="4484955" cy="4114906"/>
          </a:xfrm>
          <a:prstGeom prst="rect">
            <a:avLst/>
          </a:prstGeom>
          <a:noFill/>
          <a:ln>
            <a:solidFill>
              <a:srgbClr val="CCCCCC"/>
            </a:solidFill>
          </a:ln>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4</a:t>
            </a:r>
            <a:endParaRPr lang="en-GB" sz="750" b="0" dirty="0" err="1" smtClean="0">
              <a:solidFill>
                <a:srgbClr val="333333"/>
              </a:solidFill>
              <a:latin typeface="+mn-lt"/>
            </a:endParaRPr>
          </a:p>
        </p:txBody>
      </p:sp>
    </p:spTree>
    <p:extLst>
      <p:ext uri="{BB962C8B-B14F-4D97-AF65-F5344CB8AC3E}">
        <p14:creationId xmlns:p14="http://schemas.microsoft.com/office/powerpoint/2010/main" val="2824811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0252" y="1921791"/>
            <a:ext cx="8569324" cy="1031838"/>
          </a:xfrm>
        </p:spPr>
        <p:txBody>
          <a:bodyPr/>
          <a:lstStyle/>
          <a:p>
            <a:pPr algn="ctr"/>
            <a:r>
              <a:rPr lang="nb-NO" noProof="0" dirty="0" smtClean="0"/>
              <a:t/>
            </a:r>
            <a:br>
              <a:rPr lang="nb-NO" noProof="0" dirty="0" smtClean="0"/>
            </a:br>
            <a:r>
              <a:rPr lang="nb-NO" noProof="0" dirty="0" smtClean="0"/>
              <a:t>Hva om vi re-tenker dette med realtime litt...</a:t>
            </a:r>
            <a:endParaRPr lang="nb-NO" noProof="0" dirty="0"/>
          </a:p>
        </p:txBody>
      </p:sp>
    </p:spTree>
    <p:extLst>
      <p:ext uri="{BB962C8B-B14F-4D97-AF65-F5344CB8AC3E}">
        <p14:creationId xmlns:p14="http://schemas.microsoft.com/office/powerpoint/2010/main" val="2928471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b-NO" noProof="0" dirty="0" smtClean="0"/>
              <a:t>Det dreier seg om å treffe </a:t>
            </a:r>
            <a:r>
              <a:rPr lang="nb-NO" dirty="0" smtClean="0"/>
              <a:t>på </a:t>
            </a:r>
            <a:r>
              <a:rPr lang="nb-NO" noProof="0" dirty="0" smtClean="0"/>
              <a:t>det som er </a:t>
            </a:r>
            <a:r>
              <a:rPr lang="nb-NO" dirty="0" smtClean="0"/>
              <a:t>relevant for kunden der og da</a:t>
            </a:r>
            <a:endParaRPr lang="nb-NO" noProof="0" dirty="0"/>
          </a:p>
        </p:txBody>
      </p:sp>
      <p:sp>
        <p:nvSpPr>
          <p:cNvPr id="2" name="Text Placeholder 1"/>
          <p:cNvSpPr>
            <a:spLocks noGrp="1"/>
          </p:cNvSpPr>
          <p:nvPr>
            <p:ph type="body" sz="quarter" idx="15"/>
          </p:nvPr>
        </p:nvSpPr>
        <p:spPr/>
        <p:txBody>
          <a:bodyPr/>
          <a:lstStyle/>
          <a:p>
            <a:r>
              <a:rPr lang="en-GB" dirty="0" err="1" smtClean="0"/>
              <a:t>Manglende</a:t>
            </a:r>
            <a:r>
              <a:rPr lang="en-GB" dirty="0" smtClean="0"/>
              <a:t> </a:t>
            </a:r>
            <a:r>
              <a:rPr lang="en-GB" dirty="0" err="1" smtClean="0"/>
              <a:t>fokus</a:t>
            </a:r>
            <a:r>
              <a:rPr lang="en-GB" dirty="0" smtClean="0"/>
              <a:t> = </a:t>
            </a:r>
            <a:br>
              <a:rPr lang="en-GB" dirty="0" smtClean="0"/>
            </a:br>
            <a:r>
              <a:rPr lang="en-GB" dirty="0" err="1" smtClean="0"/>
              <a:t>lav</a:t>
            </a:r>
            <a:r>
              <a:rPr lang="en-GB" dirty="0" smtClean="0"/>
              <a:t> </a:t>
            </a:r>
            <a:r>
              <a:rPr lang="en-GB" dirty="0" err="1" smtClean="0"/>
              <a:t>effektivitet</a:t>
            </a:r>
            <a:endParaRPr lang="en-GB" dirty="0"/>
          </a:p>
          <a:p>
            <a:endParaRPr lang="en-GB" dirty="0"/>
          </a:p>
          <a:p>
            <a:endParaRPr lang="en-GB" dirty="0"/>
          </a:p>
        </p:txBody>
      </p:sp>
      <p:sp>
        <p:nvSpPr>
          <p:cNvPr id="3" name="Text Placeholder 2"/>
          <p:cNvSpPr>
            <a:spLocks noGrp="1"/>
          </p:cNvSpPr>
          <p:nvPr>
            <p:ph type="body" sz="quarter" idx="20"/>
          </p:nvPr>
        </p:nvSpPr>
        <p:spPr>
          <a:xfrm>
            <a:off x="3238256" y="1284506"/>
            <a:ext cx="2664000" cy="758861"/>
          </a:xfrm>
        </p:spPr>
        <p:txBody>
          <a:bodyPr/>
          <a:lstStyle/>
          <a:p>
            <a:r>
              <a:rPr lang="en-GB" dirty="0" smtClean="0"/>
              <a:t>Re-</a:t>
            </a:r>
            <a:r>
              <a:rPr lang="en-GB" dirty="0" err="1" smtClean="0"/>
              <a:t>fokusering</a:t>
            </a:r>
            <a:endParaRPr lang="en-GB" dirty="0"/>
          </a:p>
          <a:p>
            <a:endParaRPr lang="en-GB" dirty="0"/>
          </a:p>
          <a:p>
            <a:endParaRPr lang="en-GB" dirty="0"/>
          </a:p>
        </p:txBody>
      </p:sp>
      <p:sp>
        <p:nvSpPr>
          <p:cNvPr id="6" name="Text Placeholder 5"/>
          <p:cNvSpPr>
            <a:spLocks noGrp="1"/>
          </p:cNvSpPr>
          <p:nvPr>
            <p:ph type="body" sz="quarter" idx="21"/>
          </p:nvPr>
        </p:nvSpPr>
        <p:spPr>
          <a:xfrm>
            <a:off x="6190761" y="1292126"/>
            <a:ext cx="2664000" cy="758861"/>
          </a:xfrm>
        </p:spPr>
        <p:txBody>
          <a:bodyPr/>
          <a:lstStyle/>
          <a:p>
            <a:r>
              <a:rPr lang="en-GB" dirty="0" err="1" smtClean="0"/>
              <a:t>Effekt</a:t>
            </a:r>
            <a:r>
              <a:rPr lang="en-GB" dirty="0"/>
              <a:t> </a:t>
            </a:r>
            <a:endParaRPr lang="en-GB" dirty="0"/>
          </a:p>
          <a:p>
            <a:endParaRPr lang="en-GB" dirty="0"/>
          </a:p>
        </p:txBody>
      </p:sp>
      <p:cxnSp>
        <p:nvCxnSpPr>
          <p:cNvPr id="12" name="Straight Connector 11"/>
          <p:cNvCxnSpPr/>
          <p:nvPr/>
        </p:nvCxnSpPr>
        <p:spPr>
          <a:xfrm>
            <a:off x="295275" y="1833468"/>
            <a:ext cx="26253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14300" y="1833468"/>
            <a:ext cx="27241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228184" y="1833468"/>
            <a:ext cx="26253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11"/>
          <p:cNvGrpSpPr>
            <a:grpSpLocks noChangeAspect="1"/>
          </p:cNvGrpSpPr>
          <p:nvPr/>
        </p:nvGrpSpPr>
        <p:grpSpPr bwMode="auto">
          <a:xfrm>
            <a:off x="6444208" y="2655094"/>
            <a:ext cx="1963738" cy="2268538"/>
            <a:chOff x="3751" y="2246"/>
            <a:chExt cx="1237" cy="1429"/>
          </a:xfrm>
        </p:grpSpPr>
        <p:sp>
          <p:nvSpPr>
            <p:cNvPr id="27" name="Freeform 12"/>
            <p:cNvSpPr>
              <a:spLocks/>
            </p:cNvSpPr>
            <p:nvPr/>
          </p:nvSpPr>
          <p:spPr bwMode="auto">
            <a:xfrm>
              <a:off x="4360" y="2246"/>
              <a:ext cx="7" cy="4"/>
            </a:xfrm>
            <a:custGeom>
              <a:avLst/>
              <a:gdLst>
                <a:gd name="T0" fmla="*/ 4 w 4"/>
                <a:gd name="T1" fmla="*/ 0 h 2"/>
                <a:gd name="T2" fmla="*/ 0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cubicBezTo>
                    <a:pt x="3" y="0"/>
                    <a:pt x="1" y="0"/>
                    <a:pt x="0" y="0"/>
                  </a:cubicBezTo>
                  <a:cubicBezTo>
                    <a:pt x="0" y="2"/>
                    <a:pt x="0" y="2"/>
                    <a:pt x="0" y="2"/>
                  </a:cubicBez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3"/>
            <p:cNvSpPr>
              <a:spLocks/>
            </p:cNvSpPr>
            <p:nvPr/>
          </p:nvSpPr>
          <p:spPr bwMode="auto">
            <a:xfrm>
              <a:off x="3751" y="2250"/>
              <a:ext cx="609" cy="1210"/>
            </a:xfrm>
            <a:custGeom>
              <a:avLst/>
              <a:gdLst>
                <a:gd name="T0" fmla="*/ 0 w 609"/>
                <a:gd name="T1" fmla="*/ 1067 h 1210"/>
                <a:gd name="T2" fmla="*/ 247 w 609"/>
                <a:gd name="T3" fmla="*/ 1210 h 1210"/>
                <a:gd name="T4" fmla="*/ 609 w 609"/>
                <a:gd name="T5" fmla="*/ 711 h 1210"/>
                <a:gd name="T6" fmla="*/ 609 w 609"/>
                <a:gd name="T7" fmla="*/ 0 h 1210"/>
                <a:gd name="T8" fmla="*/ 0 w 609"/>
                <a:gd name="T9" fmla="*/ 352 h 1210"/>
                <a:gd name="T10" fmla="*/ 0 w 609"/>
                <a:gd name="T11" fmla="*/ 1067 h 1210"/>
              </a:gdLst>
              <a:ahLst/>
              <a:cxnLst>
                <a:cxn ang="0">
                  <a:pos x="T0" y="T1"/>
                </a:cxn>
                <a:cxn ang="0">
                  <a:pos x="T2" y="T3"/>
                </a:cxn>
                <a:cxn ang="0">
                  <a:pos x="T4" y="T5"/>
                </a:cxn>
                <a:cxn ang="0">
                  <a:pos x="T6" y="T7"/>
                </a:cxn>
                <a:cxn ang="0">
                  <a:pos x="T8" y="T9"/>
                </a:cxn>
                <a:cxn ang="0">
                  <a:pos x="T10" y="T11"/>
                </a:cxn>
              </a:cxnLst>
              <a:rect l="0" t="0" r="r" b="b"/>
              <a:pathLst>
                <a:path w="609" h="1210">
                  <a:moveTo>
                    <a:pt x="0" y="1067"/>
                  </a:moveTo>
                  <a:lnTo>
                    <a:pt x="247" y="1210"/>
                  </a:lnTo>
                  <a:lnTo>
                    <a:pt x="609" y="711"/>
                  </a:lnTo>
                  <a:lnTo>
                    <a:pt x="609" y="0"/>
                  </a:lnTo>
                  <a:lnTo>
                    <a:pt x="0" y="352"/>
                  </a:lnTo>
                  <a:lnTo>
                    <a:pt x="0" y="106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4"/>
            <p:cNvSpPr>
              <a:spLocks/>
            </p:cNvSpPr>
            <p:nvPr/>
          </p:nvSpPr>
          <p:spPr bwMode="auto">
            <a:xfrm>
              <a:off x="3998" y="2246"/>
              <a:ext cx="990" cy="1429"/>
            </a:xfrm>
            <a:custGeom>
              <a:avLst/>
              <a:gdLst>
                <a:gd name="T0" fmla="*/ 582 w 582"/>
                <a:gd name="T1" fmla="*/ 219 h 839"/>
                <a:gd name="T2" fmla="*/ 573 w 582"/>
                <a:gd name="T3" fmla="*/ 204 h 839"/>
                <a:gd name="T4" fmla="*/ 220 w 582"/>
                <a:gd name="T5" fmla="*/ 0 h 839"/>
                <a:gd name="T6" fmla="*/ 217 w 582"/>
                <a:gd name="T7" fmla="*/ 0 h 839"/>
                <a:gd name="T8" fmla="*/ 213 w 582"/>
                <a:gd name="T9" fmla="*/ 2 h 839"/>
                <a:gd name="T10" fmla="*/ 213 w 582"/>
                <a:gd name="T11" fmla="*/ 420 h 839"/>
                <a:gd name="T12" fmla="*/ 0 w 582"/>
                <a:gd name="T13" fmla="*/ 713 h 839"/>
                <a:gd name="T14" fmla="*/ 218 w 582"/>
                <a:gd name="T15" fmla="*/ 839 h 839"/>
                <a:gd name="T16" fmla="*/ 575 w 582"/>
                <a:gd name="T17" fmla="*/ 633 h 839"/>
                <a:gd name="T18" fmla="*/ 582 w 582"/>
                <a:gd name="T19" fmla="*/ 621 h 839"/>
                <a:gd name="T20" fmla="*/ 582 w 582"/>
                <a:gd name="T21" fmla="*/ 21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2" h="839">
                  <a:moveTo>
                    <a:pt x="582" y="219"/>
                  </a:moveTo>
                  <a:cubicBezTo>
                    <a:pt x="579" y="214"/>
                    <a:pt x="576" y="209"/>
                    <a:pt x="573" y="204"/>
                  </a:cubicBezTo>
                  <a:cubicBezTo>
                    <a:pt x="220" y="0"/>
                    <a:pt x="220" y="0"/>
                    <a:pt x="220" y="0"/>
                  </a:cubicBezTo>
                  <a:cubicBezTo>
                    <a:pt x="219" y="0"/>
                    <a:pt x="218" y="0"/>
                    <a:pt x="217" y="0"/>
                  </a:cubicBezTo>
                  <a:cubicBezTo>
                    <a:pt x="213" y="2"/>
                    <a:pt x="213" y="2"/>
                    <a:pt x="213" y="2"/>
                  </a:cubicBezTo>
                  <a:cubicBezTo>
                    <a:pt x="213" y="420"/>
                    <a:pt x="213" y="420"/>
                    <a:pt x="213" y="420"/>
                  </a:cubicBezTo>
                  <a:cubicBezTo>
                    <a:pt x="0" y="713"/>
                    <a:pt x="0" y="713"/>
                    <a:pt x="0" y="713"/>
                  </a:cubicBezTo>
                  <a:cubicBezTo>
                    <a:pt x="218" y="839"/>
                    <a:pt x="218" y="839"/>
                    <a:pt x="218" y="839"/>
                  </a:cubicBezTo>
                  <a:cubicBezTo>
                    <a:pt x="575" y="633"/>
                    <a:pt x="575" y="633"/>
                    <a:pt x="575" y="633"/>
                  </a:cubicBezTo>
                  <a:cubicBezTo>
                    <a:pt x="578" y="629"/>
                    <a:pt x="580" y="625"/>
                    <a:pt x="582" y="621"/>
                  </a:cubicBezTo>
                  <a:lnTo>
                    <a:pt x="582" y="21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1" name="Group 18"/>
          <p:cNvGrpSpPr>
            <a:grpSpLocks noChangeAspect="1"/>
          </p:cNvGrpSpPr>
          <p:nvPr/>
        </p:nvGrpSpPr>
        <p:grpSpPr bwMode="auto">
          <a:xfrm>
            <a:off x="586853" y="2665259"/>
            <a:ext cx="1971675" cy="2270125"/>
            <a:chOff x="2022" y="2245"/>
            <a:chExt cx="1242" cy="1430"/>
          </a:xfrm>
        </p:grpSpPr>
        <p:sp>
          <p:nvSpPr>
            <p:cNvPr id="2049" name="Freeform 19"/>
            <p:cNvSpPr>
              <a:spLocks/>
            </p:cNvSpPr>
            <p:nvPr/>
          </p:nvSpPr>
          <p:spPr bwMode="auto">
            <a:xfrm>
              <a:off x="2646" y="22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0" name="Freeform 20"/>
            <p:cNvSpPr>
              <a:spLocks/>
            </p:cNvSpPr>
            <p:nvPr/>
          </p:nvSpPr>
          <p:spPr bwMode="auto">
            <a:xfrm>
              <a:off x="2022" y="2245"/>
              <a:ext cx="1242" cy="1430"/>
            </a:xfrm>
            <a:custGeom>
              <a:avLst/>
              <a:gdLst>
                <a:gd name="T0" fmla="*/ 730 w 730"/>
                <a:gd name="T1" fmla="*/ 210 h 840"/>
                <a:gd name="T2" fmla="*/ 434 w 730"/>
                <a:gd name="T3" fmla="*/ 39 h 840"/>
                <a:gd name="T4" fmla="*/ 367 w 730"/>
                <a:gd name="T5" fmla="*/ 420 h 840"/>
                <a:gd name="T6" fmla="*/ 367 w 730"/>
                <a:gd name="T7" fmla="*/ 0 h 840"/>
                <a:gd name="T8" fmla="*/ 367 w 730"/>
                <a:gd name="T9" fmla="*/ 0 h 840"/>
                <a:gd name="T10" fmla="*/ 363 w 730"/>
                <a:gd name="T11" fmla="*/ 0 h 840"/>
                <a:gd name="T12" fmla="*/ 5 w 730"/>
                <a:gd name="T13" fmla="*/ 207 h 840"/>
                <a:gd name="T14" fmla="*/ 0 w 730"/>
                <a:gd name="T15" fmla="*/ 216 h 840"/>
                <a:gd name="T16" fmla="*/ 0 w 730"/>
                <a:gd name="T17" fmla="*/ 624 h 840"/>
                <a:gd name="T18" fmla="*/ 6 w 730"/>
                <a:gd name="T19" fmla="*/ 635 h 840"/>
                <a:gd name="T20" fmla="*/ 362 w 730"/>
                <a:gd name="T21" fmla="*/ 840 h 840"/>
                <a:gd name="T22" fmla="*/ 368 w 730"/>
                <a:gd name="T23" fmla="*/ 840 h 840"/>
                <a:gd name="T24" fmla="*/ 730 w 730"/>
                <a:gd name="T25" fmla="*/ 631 h 840"/>
                <a:gd name="T26" fmla="*/ 730 w 730"/>
                <a:gd name="T27" fmla="*/ 21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0" h="840">
                  <a:moveTo>
                    <a:pt x="730" y="210"/>
                  </a:moveTo>
                  <a:cubicBezTo>
                    <a:pt x="434" y="39"/>
                    <a:pt x="434" y="39"/>
                    <a:pt x="434" y="39"/>
                  </a:cubicBezTo>
                  <a:cubicBezTo>
                    <a:pt x="367" y="420"/>
                    <a:pt x="367" y="420"/>
                    <a:pt x="367" y="420"/>
                  </a:cubicBezTo>
                  <a:cubicBezTo>
                    <a:pt x="367" y="0"/>
                    <a:pt x="367" y="0"/>
                    <a:pt x="367" y="0"/>
                  </a:cubicBezTo>
                  <a:cubicBezTo>
                    <a:pt x="367" y="0"/>
                    <a:pt x="367" y="0"/>
                    <a:pt x="367" y="0"/>
                  </a:cubicBezTo>
                  <a:cubicBezTo>
                    <a:pt x="366" y="0"/>
                    <a:pt x="364" y="0"/>
                    <a:pt x="363" y="0"/>
                  </a:cubicBezTo>
                  <a:cubicBezTo>
                    <a:pt x="5" y="207"/>
                    <a:pt x="5" y="207"/>
                    <a:pt x="5" y="207"/>
                  </a:cubicBezTo>
                  <a:cubicBezTo>
                    <a:pt x="3" y="210"/>
                    <a:pt x="2" y="213"/>
                    <a:pt x="0" y="216"/>
                  </a:cubicBezTo>
                  <a:cubicBezTo>
                    <a:pt x="0" y="624"/>
                    <a:pt x="0" y="624"/>
                    <a:pt x="0" y="624"/>
                  </a:cubicBezTo>
                  <a:cubicBezTo>
                    <a:pt x="2" y="628"/>
                    <a:pt x="4" y="631"/>
                    <a:pt x="6" y="635"/>
                  </a:cubicBezTo>
                  <a:cubicBezTo>
                    <a:pt x="362" y="840"/>
                    <a:pt x="362" y="840"/>
                    <a:pt x="362" y="840"/>
                  </a:cubicBezTo>
                  <a:cubicBezTo>
                    <a:pt x="364" y="840"/>
                    <a:pt x="366" y="840"/>
                    <a:pt x="368" y="840"/>
                  </a:cubicBezTo>
                  <a:cubicBezTo>
                    <a:pt x="730" y="631"/>
                    <a:pt x="730" y="631"/>
                    <a:pt x="730" y="631"/>
                  </a:cubicBezTo>
                  <a:lnTo>
                    <a:pt x="730"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1" name="Freeform 21"/>
            <p:cNvSpPr>
              <a:spLocks/>
            </p:cNvSpPr>
            <p:nvPr/>
          </p:nvSpPr>
          <p:spPr bwMode="auto">
            <a:xfrm>
              <a:off x="2646" y="2245"/>
              <a:ext cx="114" cy="715"/>
            </a:xfrm>
            <a:custGeom>
              <a:avLst/>
              <a:gdLst>
                <a:gd name="T0" fmla="*/ 0 w 114"/>
                <a:gd name="T1" fmla="*/ 715 h 715"/>
                <a:gd name="T2" fmla="*/ 114 w 114"/>
                <a:gd name="T3" fmla="*/ 67 h 715"/>
                <a:gd name="T4" fmla="*/ 0 w 114"/>
                <a:gd name="T5" fmla="*/ 0 h 715"/>
                <a:gd name="T6" fmla="*/ 0 w 114"/>
                <a:gd name="T7" fmla="*/ 715 h 715"/>
              </a:gdLst>
              <a:ahLst/>
              <a:cxnLst>
                <a:cxn ang="0">
                  <a:pos x="T0" y="T1"/>
                </a:cxn>
                <a:cxn ang="0">
                  <a:pos x="T2" y="T3"/>
                </a:cxn>
                <a:cxn ang="0">
                  <a:pos x="T4" y="T5"/>
                </a:cxn>
                <a:cxn ang="0">
                  <a:pos x="T6" y="T7"/>
                </a:cxn>
              </a:cxnLst>
              <a:rect l="0" t="0" r="r" b="b"/>
              <a:pathLst>
                <a:path w="114" h="715">
                  <a:moveTo>
                    <a:pt x="0" y="715"/>
                  </a:moveTo>
                  <a:lnTo>
                    <a:pt x="114" y="67"/>
                  </a:lnTo>
                  <a:lnTo>
                    <a:pt x="0" y="0"/>
                  </a:lnTo>
                  <a:lnTo>
                    <a:pt x="0" y="71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057" name="TextBox 2056"/>
          <p:cNvSpPr txBox="1"/>
          <p:nvPr/>
        </p:nvSpPr>
        <p:spPr>
          <a:xfrm>
            <a:off x="1463437" y="2422442"/>
            <a:ext cx="723331" cy="235827"/>
          </a:xfrm>
          <a:prstGeom prst="rect">
            <a:avLst/>
          </a:prstGeom>
          <a:noFill/>
        </p:spPr>
        <p:txBody>
          <a:bodyPr wrap="square" lIns="0" tIns="0" rIns="0" bIns="0" rtlCol="0">
            <a:noAutofit/>
          </a:bodyPr>
          <a:lstStyle/>
          <a:p>
            <a:pPr algn="ctr"/>
            <a:r>
              <a:rPr lang="en-GB" sz="1600" b="0" dirty="0" smtClean="0">
                <a:solidFill>
                  <a:schemeClr val="accent3"/>
                </a:solidFill>
                <a:latin typeface="+mn-lt"/>
              </a:rPr>
              <a:t>3%</a:t>
            </a:r>
          </a:p>
        </p:txBody>
      </p:sp>
      <p:sp>
        <p:nvSpPr>
          <p:cNvPr id="43" name="TextBox 42"/>
          <p:cNvSpPr txBox="1"/>
          <p:nvPr/>
        </p:nvSpPr>
        <p:spPr>
          <a:xfrm>
            <a:off x="7540856" y="3682407"/>
            <a:ext cx="723331" cy="235827"/>
          </a:xfrm>
          <a:prstGeom prst="rect">
            <a:avLst/>
          </a:prstGeom>
          <a:noFill/>
        </p:spPr>
        <p:txBody>
          <a:bodyPr wrap="square" lIns="0" tIns="0" rIns="0" bIns="0" rtlCol="0">
            <a:noAutofit/>
          </a:bodyPr>
          <a:lstStyle/>
          <a:p>
            <a:pPr algn="ctr"/>
            <a:r>
              <a:rPr lang="en-GB" sz="1600" b="0" dirty="0" smtClean="0">
                <a:solidFill>
                  <a:schemeClr val="bg1"/>
                </a:solidFill>
                <a:latin typeface="+mn-lt"/>
              </a:rPr>
              <a:t>60%</a:t>
            </a:r>
          </a:p>
        </p:txBody>
      </p:sp>
      <p:sp>
        <p:nvSpPr>
          <p:cNvPr id="21" name="Pentagon 20"/>
          <p:cNvSpPr/>
          <p:nvPr>
            <p:custDataLst>
              <p:tags r:id="rId1"/>
            </p:custDataLst>
          </p:nvPr>
        </p:nvSpPr>
        <p:spPr bwMode="ltGray">
          <a:xfrm>
            <a:off x="3214300" y="3001843"/>
            <a:ext cx="2724165" cy="1596958"/>
          </a:xfrm>
          <a:prstGeom prst="homePlate">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63500" bIns="108000" numCol="1" spcCol="0" rtlCol="0" fromWordArt="0" anchor="t" anchorCtr="0" forceAA="0" compatLnSpc="1">
            <a:prstTxWarp prst="textNoShape">
              <a:avLst/>
            </a:prstTxWarp>
            <a:noAutofit/>
          </a:bodyPr>
          <a:lstStyle/>
          <a:p>
            <a:pPr marL="190500" lvl="1" indent="-190500">
              <a:buSzPct val="100000"/>
              <a:buFont typeface="Wingdings"/>
              <a:buChar char=""/>
            </a:pPr>
            <a:r>
              <a:rPr lang="en-US" sz="1600" b="0" dirty="0" err="1" smtClean="0">
                <a:solidFill>
                  <a:srgbClr val="000000"/>
                </a:solidFill>
              </a:rPr>
              <a:t>Sted</a:t>
            </a:r>
            <a:endParaRPr lang="en-US" sz="1600" b="0" dirty="0">
              <a:solidFill>
                <a:srgbClr val="000000"/>
              </a:solidFill>
            </a:endParaRPr>
          </a:p>
          <a:p>
            <a:pPr marL="190500" lvl="1" indent="-190500">
              <a:buSzPct val="100000"/>
              <a:buFont typeface="Wingdings"/>
              <a:buChar char=""/>
            </a:pPr>
            <a:r>
              <a:rPr lang="en-US" sz="1600" b="0" dirty="0" err="1" smtClean="0">
                <a:solidFill>
                  <a:srgbClr val="000000"/>
                </a:solidFill>
              </a:rPr>
              <a:t>Interesseområder</a:t>
            </a:r>
            <a:endParaRPr lang="en-US" sz="1600" b="0" dirty="0">
              <a:solidFill>
                <a:srgbClr val="000000"/>
              </a:solidFill>
            </a:endParaRPr>
          </a:p>
          <a:p>
            <a:pPr marL="190500" lvl="1" indent="-190500">
              <a:buSzPct val="100000"/>
              <a:buFont typeface="Wingdings"/>
              <a:buChar char=""/>
            </a:pPr>
            <a:r>
              <a:rPr lang="en-US" sz="1600" b="0" dirty="0" err="1" smtClean="0">
                <a:solidFill>
                  <a:srgbClr val="000000"/>
                </a:solidFill>
              </a:rPr>
              <a:t>Ukedag</a:t>
            </a:r>
            <a:r>
              <a:rPr lang="en-US" sz="1600" b="0" dirty="0" smtClean="0">
                <a:solidFill>
                  <a:srgbClr val="000000"/>
                </a:solidFill>
              </a:rPr>
              <a:t>, </a:t>
            </a:r>
            <a:r>
              <a:rPr lang="en-US" sz="1600" b="0" dirty="0" err="1" smtClean="0">
                <a:solidFill>
                  <a:srgbClr val="000000"/>
                </a:solidFill>
              </a:rPr>
              <a:t>tid</a:t>
            </a:r>
            <a:endParaRPr lang="en-US" sz="1600" b="0" dirty="0">
              <a:solidFill>
                <a:srgbClr val="000000"/>
              </a:solidFill>
            </a:endParaRPr>
          </a:p>
          <a:p>
            <a:pPr marL="190500" lvl="1" indent="-190500">
              <a:buSzPct val="100000"/>
              <a:buFont typeface="Wingdings"/>
              <a:buChar char=""/>
            </a:pPr>
            <a:r>
              <a:rPr lang="en-US" sz="1600" b="0" dirty="0" err="1" smtClean="0">
                <a:solidFill>
                  <a:srgbClr val="000000"/>
                </a:solidFill>
              </a:rPr>
              <a:t>Hvem</a:t>
            </a:r>
            <a:endParaRPr lang="en-US" sz="1600" b="0" dirty="0">
              <a:solidFill>
                <a:srgbClr val="000000"/>
              </a:solidFill>
            </a:endParaRPr>
          </a:p>
          <a:p>
            <a:pPr marL="190500" lvl="1" indent="-190500">
              <a:buSzPct val="100000"/>
              <a:buFont typeface="Wingdings"/>
              <a:buChar char=""/>
            </a:pPr>
            <a:r>
              <a:rPr lang="en-US" sz="1600" b="0" dirty="0" smtClean="0">
                <a:solidFill>
                  <a:srgbClr val="000000"/>
                </a:solidFill>
              </a:rPr>
              <a:t>Device</a:t>
            </a:r>
          </a:p>
          <a:p>
            <a:pPr marL="190500" lvl="1" indent="-190500">
              <a:buSzPct val="100000"/>
              <a:buFont typeface="Wingdings"/>
              <a:buChar char=""/>
            </a:pPr>
            <a:endParaRPr lang="en-US" sz="1600" b="0" dirty="0">
              <a:solidFill>
                <a:srgbClr val="000000"/>
              </a:solidFill>
            </a:endParaRPr>
          </a:p>
        </p:txBody>
      </p:sp>
      <p:sp>
        <p:nvSpPr>
          <p:cNvPr id="22" name="Content Placeholder 21"/>
          <p:cNvSpPr>
            <a:spLocks noGrp="1"/>
          </p:cNvSpPr>
          <p:nvPr>
            <p:ph sz="quarter" idx="16"/>
          </p:nvPr>
        </p:nvSpPr>
        <p:spPr>
          <a:xfrm>
            <a:off x="3238413" y="2578818"/>
            <a:ext cx="2664000" cy="142978"/>
          </a:xfrm>
        </p:spPr>
        <p:txBody>
          <a:bodyPr/>
          <a:lstStyle/>
          <a:p>
            <a:r>
              <a:rPr lang="en-GB" dirty="0" err="1" smtClean="0"/>
              <a:t>Mikro-øyeblikk</a:t>
            </a:r>
            <a:r>
              <a:rPr lang="en-GB" dirty="0" smtClean="0"/>
              <a:t>:</a:t>
            </a:r>
            <a:endParaRPr lang="en-GB" dirty="0"/>
          </a:p>
        </p:txBody>
      </p:sp>
      <p:sp>
        <p:nvSpPr>
          <p:cNvPr id="7" name="TextBox 6"/>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7</a:t>
            </a:r>
            <a:endParaRPr lang="en-GB" sz="750" b="0" dirty="0" err="1" smtClean="0">
              <a:solidFill>
                <a:srgbClr val="333333"/>
              </a:solidFill>
              <a:latin typeface="+mn-lt"/>
            </a:endParaRPr>
          </a:p>
        </p:txBody>
      </p:sp>
    </p:spTree>
    <p:extLst>
      <p:ext uri="{BB962C8B-B14F-4D97-AF65-F5344CB8AC3E}">
        <p14:creationId xmlns:p14="http://schemas.microsoft.com/office/powerpoint/2010/main" val="411115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6"/>
          </p:nvPr>
        </p:nvSpPr>
        <p:spPr>
          <a:xfrm>
            <a:off x="3238413" y="1033230"/>
            <a:ext cx="2664000" cy="1039595"/>
          </a:xfrm>
        </p:spPr>
        <p:txBody>
          <a:bodyPr anchor="ctr"/>
          <a:lstStyle/>
          <a:p>
            <a:pPr algn="ctr"/>
            <a:r>
              <a:rPr lang="en-GB" dirty="0" smtClean="0"/>
              <a:t>Kids and fun</a:t>
            </a:r>
            <a:endParaRPr lang="en-GB" dirty="0"/>
          </a:p>
        </p:txBody>
      </p:sp>
      <p:sp>
        <p:nvSpPr>
          <p:cNvPr id="8" name="Content Placeholder 7"/>
          <p:cNvSpPr>
            <a:spLocks noGrp="1"/>
          </p:cNvSpPr>
          <p:nvPr>
            <p:ph sz="quarter" idx="17"/>
          </p:nvPr>
        </p:nvSpPr>
        <p:spPr>
          <a:xfrm>
            <a:off x="6191075" y="1036006"/>
            <a:ext cx="2664000" cy="1038714"/>
          </a:xfrm>
        </p:spPr>
        <p:txBody>
          <a:bodyPr anchor="ctr"/>
          <a:lstStyle/>
          <a:p>
            <a:pPr algn="ctr"/>
            <a:r>
              <a:rPr lang="en-GB" dirty="0" smtClean="0"/>
              <a:t>Pure taste</a:t>
            </a:r>
            <a:endParaRPr lang="en-GB" dirty="0"/>
          </a:p>
        </p:txBody>
      </p:sp>
      <p:sp>
        <p:nvSpPr>
          <p:cNvPr id="2" name="Title 1"/>
          <p:cNvSpPr>
            <a:spLocks noGrp="1"/>
          </p:cNvSpPr>
          <p:nvPr>
            <p:ph type="title"/>
          </p:nvPr>
        </p:nvSpPr>
        <p:spPr/>
        <p:txBody>
          <a:bodyPr/>
          <a:lstStyle/>
          <a:p>
            <a:r>
              <a:rPr lang="en-GB" dirty="0" err="1" smtClean="0"/>
              <a:t>Forskjellig</a:t>
            </a:r>
            <a:r>
              <a:rPr lang="en-GB" dirty="0" smtClean="0"/>
              <a:t> </a:t>
            </a:r>
            <a:r>
              <a:rPr lang="en-GB" dirty="0" err="1" smtClean="0"/>
              <a:t>tid</a:t>
            </a:r>
            <a:r>
              <a:rPr lang="en-GB" dirty="0" smtClean="0"/>
              <a:t> </a:t>
            </a:r>
            <a:r>
              <a:rPr lang="en-GB" dirty="0" err="1" smtClean="0"/>
              <a:t>på</a:t>
            </a:r>
            <a:r>
              <a:rPr lang="en-GB" dirty="0" smtClean="0"/>
              <a:t> </a:t>
            </a:r>
            <a:r>
              <a:rPr lang="en-GB" dirty="0" err="1" smtClean="0"/>
              <a:t>dagen</a:t>
            </a:r>
            <a:r>
              <a:rPr lang="en-GB" dirty="0" smtClean="0"/>
              <a:t> – </a:t>
            </a:r>
            <a:r>
              <a:rPr lang="en-GB" dirty="0" err="1" smtClean="0"/>
              <a:t>forskjellige</a:t>
            </a:r>
            <a:r>
              <a:rPr lang="en-GB" dirty="0" smtClean="0"/>
              <a:t> </a:t>
            </a:r>
            <a:r>
              <a:rPr lang="en-GB" dirty="0" err="1" smtClean="0"/>
              <a:t>budskap</a:t>
            </a:r>
            <a:endParaRPr lang="en-GB" dirty="0"/>
          </a:p>
        </p:txBody>
      </p:sp>
      <p:sp>
        <p:nvSpPr>
          <p:cNvPr id="6" name="Content Placeholder 5"/>
          <p:cNvSpPr>
            <a:spLocks noGrp="1"/>
          </p:cNvSpPr>
          <p:nvPr>
            <p:ph sz="quarter" idx="11"/>
          </p:nvPr>
        </p:nvSpPr>
        <p:spPr>
          <a:xfrm>
            <a:off x="285750" y="1031839"/>
            <a:ext cx="2664000" cy="1039595"/>
          </a:xfrm>
        </p:spPr>
        <p:txBody>
          <a:bodyPr anchor="ctr"/>
          <a:lstStyle/>
          <a:p>
            <a:pPr algn="ctr"/>
            <a:r>
              <a:rPr lang="en-GB" dirty="0" smtClean="0"/>
              <a:t>Morning coffee</a:t>
            </a:r>
            <a:endParaRPr lang="en-GB" dirty="0"/>
          </a:p>
        </p:txBody>
      </p:sp>
      <p:sp>
        <p:nvSpPr>
          <p:cNvPr id="4" name="TextBox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11</a:t>
            </a:r>
            <a:endParaRPr lang="en-GB" sz="750" b="0" dirty="0" err="1" smtClean="0">
              <a:solidFill>
                <a:srgbClr val="333333"/>
              </a:solidFill>
              <a:latin typeface="+mn-lt"/>
            </a:endParaRPr>
          </a:p>
        </p:txBody>
      </p:sp>
      <p:pic>
        <p:nvPicPr>
          <p:cNvPr id="1026" name="Picture 2" descr="https://s-media-cache-ak0.pinimg.com/736x/60/bc/a5/60bca55e3947d993ccddcb178457928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94" y="1957319"/>
            <a:ext cx="2489956" cy="32242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s-media-cache-ak0.pinimg.com/736x/b8/a7/55/b8a75594567d7b2f3ebfb0a15da80a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9992" y="2054465"/>
            <a:ext cx="2286814" cy="32358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goodtoknow.media.ipcdigital.co.uk/111/000013f84/c2e9_orh412w625/McDonalds-Happy-Meal.jpg"/>
          <p:cNvPicPr>
            <a:picLocks noChangeAspect="1" noChangeArrowheads="1"/>
          </p:cNvPicPr>
          <p:nvPr/>
        </p:nvPicPr>
        <p:blipFill rotWithShape="1">
          <a:blip r:embed="rId6">
            <a:extLst>
              <a:ext uri="{28A0092B-C50C-407E-A947-70E740481C1C}">
                <a14:useLocalDpi xmlns:a14="http://schemas.microsoft.com/office/drawing/2010/main" val="0"/>
              </a:ext>
            </a:extLst>
          </a:blip>
          <a:srcRect l="24881" r="21025"/>
          <a:stretch/>
        </p:blipFill>
        <p:spPr bwMode="auto">
          <a:xfrm>
            <a:off x="3357574" y="1972937"/>
            <a:ext cx="2707890" cy="329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251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bwMode="ltGray">
          <a:xfrm>
            <a:off x="281305" y="5320145"/>
            <a:ext cx="8581390" cy="627011"/>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smtClean="0"/>
          </a:p>
        </p:txBody>
      </p:sp>
      <p:sp>
        <p:nvSpPr>
          <p:cNvPr id="2" name="Title 1"/>
          <p:cNvSpPr>
            <a:spLocks noGrp="1"/>
          </p:cNvSpPr>
          <p:nvPr>
            <p:ph type="title"/>
          </p:nvPr>
        </p:nvSpPr>
        <p:spPr/>
        <p:txBody>
          <a:bodyPr/>
          <a:lstStyle/>
          <a:p>
            <a:r>
              <a:rPr lang="nb-NO" dirty="0" smtClean="0"/>
              <a:t>Fordi hva som driver besøk varierer gjennom døgnet</a:t>
            </a:r>
            <a:endParaRPr lang="nb-NO" dirty="0"/>
          </a:p>
        </p:txBody>
      </p:sp>
      <p:sp>
        <p:nvSpPr>
          <p:cNvPr id="4" name="Content Placeholder 3"/>
          <p:cNvSpPr>
            <a:spLocks noGrp="1"/>
          </p:cNvSpPr>
          <p:nvPr>
            <p:ph sz="quarter" idx="11"/>
          </p:nvPr>
        </p:nvSpPr>
        <p:spPr>
          <a:xfrm>
            <a:off x="285750" y="1031839"/>
            <a:ext cx="8569325" cy="433279"/>
          </a:xfrm>
        </p:spPr>
        <p:txBody>
          <a:bodyPr/>
          <a:lstStyle/>
          <a:p>
            <a:r>
              <a:rPr lang="en-GB" dirty="0" err="1" smtClean="0"/>
              <a:t>Drivere</a:t>
            </a:r>
            <a:r>
              <a:rPr lang="en-GB" dirty="0" smtClean="0"/>
              <a:t> for </a:t>
            </a:r>
            <a:r>
              <a:rPr lang="en-GB" dirty="0" err="1" smtClean="0"/>
              <a:t>besøk</a:t>
            </a:r>
            <a:r>
              <a:rPr lang="en-GB" dirty="0" smtClean="0"/>
              <a:t> </a:t>
            </a:r>
            <a:r>
              <a:rPr lang="en-GB" dirty="0" err="1" smtClean="0"/>
              <a:t>hos</a:t>
            </a:r>
            <a:r>
              <a:rPr lang="en-GB" dirty="0" smtClean="0"/>
              <a:t> McDonalds</a:t>
            </a:r>
            <a:endParaRPr lang="en-GB" dirty="0"/>
          </a:p>
        </p:txBody>
      </p:sp>
      <p:graphicFrame>
        <p:nvGraphicFramePr>
          <p:cNvPr id="5" name="Chart 4"/>
          <p:cNvGraphicFramePr/>
          <p:nvPr>
            <p:extLst/>
          </p:nvPr>
        </p:nvGraphicFramePr>
        <p:xfrm>
          <a:off x="197427" y="1706563"/>
          <a:ext cx="8801100" cy="3465286"/>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bwMode="ltGray">
          <a:xfrm>
            <a:off x="1303655" y="5540297"/>
            <a:ext cx="165923" cy="165923"/>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smtClean="0"/>
          </a:p>
        </p:txBody>
      </p:sp>
      <p:sp>
        <p:nvSpPr>
          <p:cNvPr id="11" name="TextBox 57"/>
          <p:cNvSpPr txBox="1"/>
          <p:nvPr/>
        </p:nvSpPr>
        <p:spPr>
          <a:xfrm>
            <a:off x="1543968" y="5540297"/>
            <a:ext cx="1314462" cy="184666"/>
          </a:xfrm>
          <a:prstGeom prst="rect">
            <a:avLst/>
          </a:prstGeom>
          <a:noFill/>
        </p:spPr>
        <p:txBody>
          <a:bodyPr wrap="none" lIns="0" tIns="0" rIns="0" bIns="0" rtlCol="0" anchor="b" anchorCtr="0">
            <a:spAutoFit/>
          </a:bodyPr>
          <a:lstStyle/>
          <a:p>
            <a:pPr algn="l"/>
            <a:r>
              <a:rPr lang="en-GB" sz="1200" b="0" i="0" dirty="0" smtClean="0">
                <a:solidFill>
                  <a:srgbClr val="000000"/>
                </a:solidFill>
                <a:latin typeface="+mj-lt"/>
                <a:cs typeface="Arial"/>
              </a:rPr>
              <a:t>Best tasting food</a:t>
            </a:r>
            <a:endParaRPr lang="en-GB" sz="1200" dirty="0">
              <a:latin typeface="+mj-lt"/>
            </a:endParaRPr>
          </a:p>
        </p:txBody>
      </p:sp>
      <p:sp>
        <p:nvSpPr>
          <p:cNvPr id="12" name="Path 75"/>
          <p:cNvSpPr/>
          <p:nvPr/>
        </p:nvSpPr>
        <p:spPr>
          <a:xfrm>
            <a:off x="3087072" y="5497179"/>
            <a:ext cx="236692" cy="236692"/>
          </a:xfrm>
          <a:custGeom>
            <a:avLst/>
            <a:gdLst/>
            <a:ahLst/>
            <a:cxnLst/>
            <a:rect l="l" t="t" r="r" b="b"/>
            <a:pathLst>
              <a:path w="100660" h="100660">
                <a:moveTo>
                  <a:pt x="0" y="50330"/>
                </a:moveTo>
                <a:lnTo>
                  <a:pt x="50330" y="0"/>
                </a:lnTo>
                <a:lnTo>
                  <a:pt x="100660" y="50330"/>
                </a:lnTo>
                <a:lnTo>
                  <a:pt x="50330" y="100660"/>
                </a:lnTo>
                <a:lnTo>
                  <a:pt x="0" y="50330"/>
                </a:lnTo>
              </a:path>
            </a:pathLst>
          </a:custGeom>
          <a:solidFill>
            <a:schemeClr val="accent3"/>
          </a:solidFill>
          <a:ln w="9525" cmpd="sng">
            <a:noFill/>
          </a:ln>
        </p:spPr>
      </p:sp>
      <p:sp>
        <p:nvSpPr>
          <p:cNvPr id="13" name="TextBox 58"/>
          <p:cNvSpPr txBox="1"/>
          <p:nvPr/>
        </p:nvSpPr>
        <p:spPr>
          <a:xfrm>
            <a:off x="3368306" y="5540297"/>
            <a:ext cx="1464375" cy="184666"/>
          </a:xfrm>
          <a:prstGeom prst="rect">
            <a:avLst/>
          </a:prstGeom>
          <a:noFill/>
        </p:spPr>
        <p:txBody>
          <a:bodyPr wrap="none" lIns="0" tIns="0" rIns="0" bIns="0" rtlCol="0" anchor="b" anchorCtr="0">
            <a:spAutoFit/>
          </a:bodyPr>
          <a:lstStyle/>
          <a:p>
            <a:pPr algn="l"/>
            <a:r>
              <a:rPr lang="en-GB" sz="1200" b="0" i="0" dirty="0" smtClean="0">
                <a:solidFill>
                  <a:srgbClr val="000000"/>
                </a:solidFill>
                <a:latin typeface="+mj-lt"/>
                <a:cs typeface="Arial"/>
              </a:rPr>
              <a:t>Quality ingredients</a:t>
            </a:r>
            <a:endParaRPr lang="en-GB" sz="1200" dirty="0">
              <a:latin typeface="+mj-lt"/>
            </a:endParaRPr>
          </a:p>
        </p:txBody>
      </p:sp>
      <p:sp>
        <p:nvSpPr>
          <p:cNvPr id="14" name="TextBox 58"/>
          <p:cNvSpPr txBox="1"/>
          <p:nvPr/>
        </p:nvSpPr>
        <p:spPr>
          <a:xfrm>
            <a:off x="5334266" y="5540297"/>
            <a:ext cx="1284454" cy="184666"/>
          </a:xfrm>
          <a:prstGeom prst="rect">
            <a:avLst/>
          </a:prstGeom>
          <a:noFill/>
        </p:spPr>
        <p:txBody>
          <a:bodyPr wrap="none" lIns="0" tIns="0" rIns="0" bIns="0" rtlCol="0" anchor="b" anchorCtr="0">
            <a:spAutoFit/>
          </a:bodyPr>
          <a:lstStyle/>
          <a:p>
            <a:pPr algn="l"/>
            <a:r>
              <a:rPr lang="en-GB" sz="1200" b="0" dirty="0" smtClean="0">
                <a:solidFill>
                  <a:srgbClr val="000000"/>
                </a:solidFill>
                <a:latin typeface="+mj-lt"/>
                <a:cs typeface="Arial"/>
              </a:rPr>
              <a:t>Kids really enjoy</a:t>
            </a:r>
            <a:endParaRPr lang="en-GB" sz="1200" dirty="0">
              <a:latin typeface="+mj-lt"/>
            </a:endParaRPr>
          </a:p>
        </p:txBody>
      </p:sp>
      <p:sp>
        <p:nvSpPr>
          <p:cNvPr id="15" name="Isosceles Triangle 14"/>
          <p:cNvSpPr/>
          <p:nvPr/>
        </p:nvSpPr>
        <p:spPr bwMode="ltGray">
          <a:xfrm>
            <a:off x="5044662" y="5521237"/>
            <a:ext cx="214582" cy="184984"/>
          </a:xfrm>
          <a:prstGeom prst="triangl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smtClean="0"/>
          </a:p>
        </p:txBody>
      </p:sp>
      <p:sp>
        <p:nvSpPr>
          <p:cNvPr id="6" name="TextBox 5"/>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10</a:t>
            </a:r>
            <a:endParaRPr lang="en-GB" sz="750" b="0" dirty="0" err="1" smtClean="0">
              <a:solidFill>
                <a:srgbClr val="333333"/>
              </a:solidFill>
              <a:latin typeface="+mn-lt"/>
            </a:endParaRPr>
          </a:p>
        </p:txBody>
      </p:sp>
    </p:spTree>
    <p:extLst>
      <p:ext uri="{BB962C8B-B14F-4D97-AF65-F5344CB8AC3E}">
        <p14:creationId xmlns:p14="http://schemas.microsoft.com/office/powerpoint/2010/main" val="13756419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nb-NO" noProof="0" dirty="0" smtClean="0"/>
              <a:t>Oppsummert</a:t>
            </a:r>
            <a:endParaRPr lang="nb-NO" noProof="0" dirty="0"/>
          </a:p>
        </p:txBody>
      </p:sp>
      <p:sp>
        <p:nvSpPr>
          <p:cNvPr id="26" name="Content Placeholder 25"/>
          <p:cNvSpPr>
            <a:spLocks noGrp="1"/>
          </p:cNvSpPr>
          <p:nvPr>
            <p:ph sz="quarter" idx="11"/>
          </p:nvPr>
        </p:nvSpPr>
        <p:spPr/>
        <p:txBody>
          <a:bodyPr/>
          <a:lstStyle/>
          <a:p>
            <a:r>
              <a:rPr lang="nb-NO" sz="1800" b="1" noProof="0" dirty="0" smtClean="0"/>
              <a:t>Forstå i hvilke øyeblikk din merkevare er mest relevant </a:t>
            </a:r>
          </a:p>
          <a:p>
            <a:endParaRPr lang="nb-NO" sz="1800" b="1" dirty="0"/>
          </a:p>
          <a:p>
            <a:r>
              <a:rPr lang="nb-NO" sz="1800" b="1" noProof="0" dirty="0" smtClean="0"/>
              <a:t>Forstå hva som er viktig </a:t>
            </a:r>
            <a:r>
              <a:rPr lang="nb-NO" sz="1800" noProof="0" dirty="0" smtClean="0"/>
              <a:t>for disse øyeblikkene</a:t>
            </a:r>
          </a:p>
          <a:p>
            <a:endParaRPr lang="nb-NO" sz="1800" dirty="0"/>
          </a:p>
          <a:p>
            <a:r>
              <a:rPr lang="nb-NO" sz="1800" noProof="0" dirty="0" smtClean="0"/>
              <a:t>Bygg </a:t>
            </a:r>
            <a:r>
              <a:rPr lang="nb-NO" sz="1800" b="1" noProof="0" dirty="0" smtClean="0"/>
              <a:t>løsninger som fanger opp kontekst-data </a:t>
            </a:r>
            <a:r>
              <a:rPr lang="nb-NO" sz="1800" noProof="0" dirty="0" smtClean="0"/>
              <a:t>og gjør det mulig å bruke dem aktivt</a:t>
            </a:r>
          </a:p>
          <a:p>
            <a:endParaRPr lang="nb-NO" sz="1800" dirty="0"/>
          </a:p>
          <a:p>
            <a:r>
              <a:rPr lang="nb-NO" sz="1800" b="1" noProof="0" dirty="0" smtClean="0"/>
              <a:t>Fokuser</a:t>
            </a:r>
            <a:r>
              <a:rPr lang="nb-NO" sz="1800" noProof="0" dirty="0" smtClean="0"/>
              <a:t> budskap, produkt og ressurser rundt disse øyeblikkene og driverne. </a:t>
            </a:r>
          </a:p>
          <a:p>
            <a:endParaRPr lang="nb-NO" sz="1800" dirty="0"/>
          </a:p>
          <a:p>
            <a:r>
              <a:rPr lang="nb-NO" sz="1800" b="1" dirty="0" smtClean="0"/>
              <a:t>De beste eier </a:t>
            </a:r>
            <a:r>
              <a:rPr lang="nb-NO" sz="1800" b="1" noProof="0" dirty="0" smtClean="0"/>
              <a:t>øyeblikket!</a:t>
            </a:r>
          </a:p>
          <a:p>
            <a:endParaRPr lang="nb-NO" sz="1800" b="1" dirty="0"/>
          </a:p>
          <a:p>
            <a:endParaRPr lang="nb-NO" sz="1800" b="1" noProof="0" dirty="0" smtClean="0"/>
          </a:p>
          <a:p>
            <a:pPr marL="342900" indent="-342900">
              <a:buAutoNum type="arabicPeriod"/>
            </a:pPr>
            <a:endParaRPr lang="nb-NO" sz="1800" noProof="0" dirty="0" smtClean="0"/>
          </a:p>
          <a:p>
            <a:endParaRPr lang="nb-NO" sz="1800" noProof="0" dirty="0" smtClean="0"/>
          </a:p>
          <a:p>
            <a:endParaRPr lang="nb-NO" sz="1800" noProof="0" dirty="0"/>
          </a:p>
        </p:txBody>
      </p:sp>
      <p:sp>
        <p:nvSpPr>
          <p:cNvPr id="2" name="TextBox 1"/>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12</a:t>
            </a:r>
            <a:endParaRPr lang="en-GB" sz="750" b="0" dirty="0" err="1" smtClean="0">
              <a:solidFill>
                <a:srgbClr val="333333"/>
              </a:solidFill>
              <a:latin typeface="+mn-lt"/>
            </a:endParaRPr>
          </a:p>
        </p:txBody>
      </p:sp>
    </p:spTree>
    <p:extLst>
      <p:ext uri="{BB962C8B-B14F-4D97-AF65-F5344CB8AC3E}">
        <p14:creationId xmlns:p14="http://schemas.microsoft.com/office/powerpoint/2010/main" val="2898838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tOGradyG\Desktop\2016 client events_visual identity and branding_26112015-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252"/>
          <a:stretch/>
        </p:blipFill>
        <p:spPr bwMode="auto">
          <a:xfrm>
            <a:off x="2666999" y="1587588"/>
            <a:ext cx="3784601" cy="38988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fontAlgn="auto">
              <a:spcAft>
                <a:spcPts val="0"/>
              </a:spcAft>
            </a:pPr>
            <a:r>
              <a:rPr lang="en-SG" dirty="0" smtClean="0"/>
              <a:t/>
            </a:r>
            <a:br>
              <a:rPr lang="en-SG" dirty="0" smtClean="0"/>
            </a:br>
            <a:r>
              <a:rPr lang="en-SG" dirty="0"/>
              <a:t/>
            </a:r>
            <a:br>
              <a:rPr lang="en-SG" dirty="0"/>
            </a:br>
            <a:r>
              <a:rPr lang="en-SG" dirty="0" err="1" smtClean="0"/>
              <a:t>Hvordan</a:t>
            </a:r>
            <a:r>
              <a:rPr lang="en-SG" dirty="0" smtClean="0"/>
              <a:t> </a:t>
            </a:r>
            <a:r>
              <a:rPr lang="en-SG" dirty="0" err="1" smtClean="0"/>
              <a:t>vinner</a:t>
            </a:r>
            <a:r>
              <a:rPr lang="en-SG" dirty="0" smtClean="0"/>
              <a:t> du </a:t>
            </a:r>
            <a:r>
              <a:rPr lang="en-SG" dirty="0" err="1" smtClean="0"/>
              <a:t>innovasjonskappløpet</a:t>
            </a:r>
            <a:r>
              <a:rPr lang="en-SG" dirty="0" smtClean="0"/>
              <a:t>?</a:t>
            </a:r>
            <a:endParaRPr lang="en-US" dirty="0"/>
          </a:p>
        </p:txBody>
      </p:sp>
      <p:sp>
        <p:nvSpPr>
          <p:cNvPr id="4" name="Rectangle 3"/>
          <p:cNvSpPr/>
          <p:nvPr/>
        </p:nvSpPr>
        <p:spPr bwMode="ltGray">
          <a:xfrm>
            <a:off x="285751" y="211527"/>
            <a:ext cx="1518700" cy="461067"/>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smtClean="0"/>
          </a:p>
        </p:txBody>
      </p:sp>
      <p:sp>
        <p:nvSpPr>
          <p:cNvPr id="5" name="Content Placeholder 5"/>
          <p:cNvSpPr txBox="1">
            <a:spLocks/>
          </p:cNvSpPr>
          <p:nvPr/>
        </p:nvSpPr>
        <p:spPr>
          <a:xfrm>
            <a:off x="67839" y="251741"/>
            <a:ext cx="1944000" cy="701017"/>
          </a:xfrm>
          <a:prstGeom prst="rect">
            <a:avLst/>
          </a:prstGeom>
        </p:spPr>
        <p:txBody>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GB" b="1" spc="-30" dirty="0" smtClean="0">
                <a:solidFill>
                  <a:schemeClr val="bg1"/>
                </a:solidFill>
              </a:rPr>
              <a:t>Fart</a:t>
            </a:r>
            <a:endParaRPr lang="en-GB" b="1" spc="-30" dirty="0">
              <a:solidFill>
                <a:schemeClr val="bg1"/>
              </a:solidFill>
            </a:endParaRPr>
          </a:p>
        </p:txBody>
      </p:sp>
    </p:spTree>
    <p:custDataLst>
      <p:tags r:id="rId1"/>
    </p:custDataLst>
    <p:extLst>
      <p:ext uri="{BB962C8B-B14F-4D97-AF65-F5344CB8AC3E}">
        <p14:creationId xmlns:p14="http://schemas.microsoft.com/office/powerpoint/2010/main" val="1407121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b-NO" dirty="0"/>
              <a:t>Hvorfor tar det altfor ofte </a:t>
            </a:r>
            <a:r>
              <a:rPr lang="nb-NO" dirty="0" smtClean="0"/>
              <a:t>alt for </a:t>
            </a:r>
            <a:r>
              <a:rPr lang="nb-NO" dirty="0"/>
              <a:t>lang tid fra </a:t>
            </a:r>
            <a:r>
              <a:rPr lang="nb-NO" dirty="0" err="1" smtClean="0"/>
              <a:t>idè</a:t>
            </a:r>
            <a:r>
              <a:rPr lang="nb-NO" dirty="0" smtClean="0"/>
              <a:t> </a:t>
            </a:r>
            <a:r>
              <a:rPr lang="nb-NO" dirty="0"/>
              <a:t>til lansering?</a:t>
            </a:r>
            <a:endParaRPr lang="en-US" dirty="0"/>
          </a:p>
        </p:txBody>
      </p:sp>
      <p:pic>
        <p:nvPicPr>
          <p:cNvPr id="7" name="Picture 2" descr="C:\Users\NichollH\Downloads\shutterstock_27420134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7" r="2776"/>
          <a:stretch/>
        </p:blipFill>
        <p:spPr bwMode="auto">
          <a:xfrm>
            <a:off x="285749" y="1296988"/>
            <a:ext cx="8607425" cy="4533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4</a:t>
            </a:r>
            <a:endParaRPr lang="en-GB" sz="750" b="0" dirty="0" err="1" smtClean="0">
              <a:solidFill>
                <a:srgbClr val="333333"/>
              </a:solidFill>
              <a:latin typeface="+mn-lt"/>
            </a:endParaRPr>
          </a:p>
        </p:txBody>
      </p:sp>
    </p:spTree>
    <p:extLst>
      <p:ext uri="{BB962C8B-B14F-4D97-AF65-F5344CB8AC3E}">
        <p14:creationId xmlns:p14="http://schemas.microsoft.com/office/powerpoint/2010/main" val="499115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1" y="1"/>
            <a:ext cx="8752232" cy="1031838"/>
          </a:xfrm>
        </p:spPr>
        <p:txBody>
          <a:bodyPr/>
          <a:lstStyle/>
          <a:p>
            <a:r>
              <a:rPr lang="nb-NO" noProof="0" dirty="0" smtClean="0"/>
              <a:t>Utfordringen fra Danone: Identifiser produktet som kan ta </a:t>
            </a:r>
            <a:r>
              <a:rPr lang="nb-NO" noProof="0" dirty="0" err="1" smtClean="0"/>
              <a:t>Activia</a:t>
            </a:r>
            <a:r>
              <a:rPr lang="nb-NO" noProof="0" dirty="0" smtClean="0"/>
              <a:t> kornblandinger fra OK til markedsledende i løpet av 2 uker!</a:t>
            </a:r>
            <a:endParaRPr lang="nb-NO" noProof="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5728" y="2147658"/>
            <a:ext cx="3234574" cy="2425930"/>
          </a:xfrm>
          <a:prstGeom prst="rect">
            <a:avLst/>
          </a:prstGeom>
        </p:spPr>
      </p:pic>
      <p:cxnSp>
        <p:nvCxnSpPr>
          <p:cNvPr id="6" name="Straight Connector 5"/>
          <p:cNvCxnSpPr/>
          <p:nvPr/>
        </p:nvCxnSpPr>
        <p:spPr>
          <a:xfrm>
            <a:off x="4557486" y="1561192"/>
            <a:ext cx="0" cy="3598862"/>
          </a:xfrm>
          <a:prstGeom prst="line">
            <a:avLst/>
          </a:prstGeom>
          <a:ln w="3175">
            <a:solidFill>
              <a:srgbClr val="797979"/>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6919" y="2524324"/>
            <a:ext cx="1672598" cy="1672598"/>
          </a:xfrm>
          <a:prstGeom prst="rect">
            <a:avLst/>
          </a:prstGeom>
        </p:spPr>
      </p:pic>
      <p:sp>
        <p:nvSpPr>
          <p:cNvPr id="3" name="TextBox 2"/>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7</a:t>
            </a:r>
            <a:endParaRPr lang="en-GB" sz="750" b="0" dirty="0" err="1" smtClean="0">
              <a:solidFill>
                <a:srgbClr val="333333"/>
              </a:solidFill>
              <a:latin typeface="+mn-lt"/>
            </a:endParaRPr>
          </a:p>
        </p:txBody>
      </p:sp>
    </p:spTree>
    <p:extLst>
      <p:ext uri="{BB962C8B-B14F-4D97-AF65-F5344CB8AC3E}">
        <p14:creationId xmlns:p14="http://schemas.microsoft.com/office/powerpoint/2010/main" val="1218769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01.thedrum.com/s3fs-public/drum_basic_article/92796/main_images/sorrell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5999" y="1850571"/>
            <a:ext cx="4041775" cy="24079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ltGray">
          <a:xfrm>
            <a:off x="295275" y="1850571"/>
            <a:ext cx="4013200" cy="240792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44000" numCol="1" spcCol="0" rtlCol="0" fromWordArt="0" anchor="t" anchorCtr="0" forceAA="0" compatLnSpc="1">
            <a:prstTxWarp prst="textNoShape">
              <a:avLst/>
            </a:prstTxWarp>
            <a:noAutofit/>
          </a:bodyPr>
          <a:lstStyle/>
          <a:p>
            <a:endParaRPr lang="en-US" sz="1600" b="0" dirty="0" smtClean="0">
              <a:solidFill>
                <a:sysClr val="windowText" lastClr="000000"/>
              </a:solidFill>
            </a:endParaRPr>
          </a:p>
          <a:p>
            <a:r>
              <a:rPr lang="en-US" sz="1600" b="0" dirty="0" smtClean="0">
                <a:solidFill>
                  <a:sysClr val="windowText" lastClr="000000"/>
                </a:solidFill>
              </a:rPr>
              <a:t>“</a:t>
            </a:r>
            <a:r>
              <a:rPr lang="en-US" sz="1600" b="0" dirty="0">
                <a:solidFill>
                  <a:sysClr val="windowText" lastClr="000000"/>
                </a:solidFill>
              </a:rPr>
              <a:t>I don’t think there are threats, I think there are </a:t>
            </a:r>
            <a:r>
              <a:rPr lang="en-US" sz="1600" b="0" dirty="0" smtClean="0">
                <a:solidFill>
                  <a:sysClr val="windowText" lastClr="000000"/>
                </a:solidFill>
              </a:rPr>
              <a:t>opportunities. The </a:t>
            </a:r>
            <a:r>
              <a:rPr lang="en-US" sz="1600" b="0" dirty="0">
                <a:solidFill>
                  <a:sysClr val="windowText" lastClr="000000"/>
                </a:solidFill>
              </a:rPr>
              <a:t>trouble with opportunities is, if you don’t deal with them, they can become threats” </a:t>
            </a:r>
            <a:endParaRPr lang="en-US" sz="1600" b="0" dirty="0" smtClean="0">
              <a:solidFill>
                <a:sysClr val="windowText" lastClr="000000"/>
              </a:solidFill>
            </a:endParaRPr>
          </a:p>
          <a:p>
            <a:pPr algn="r"/>
            <a:r>
              <a:rPr lang="en-US" sz="1600" b="0" dirty="0" smtClean="0">
                <a:solidFill>
                  <a:sysClr val="windowText" lastClr="000000"/>
                </a:solidFill>
              </a:rPr>
              <a:t/>
            </a:r>
            <a:br>
              <a:rPr lang="en-US" sz="1600" b="0" dirty="0" smtClean="0">
                <a:solidFill>
                  <a:sysClr val="windowText" lastClr="000000"/>
                </a:solidFill>
              </a:rPr>
            </a:br>
            <a:r>
              <a:rPr lang="en-US" sz="1600" dirty="0" smtClean="0">
                <a:solidFill>
                  <a:sysClr val="windowText" lastClr="000000"/>
                </a:solidFill>
              </a:rPr>
              <a:t>– </a:t>
            </a:r>
            <a:r>
              <a:rPr lang="en-US" sz="1600" dirty="0">
                <a:solidFill>
                  <a:sysClr val="windowText" lastClr="000000"/>
                </a:solidFill>
              </a:rPr>
              <a:t>Sir Martin Sorrel</a:t>
            </a:r>
          </a:p>
        </p:txBody>
      </p:sp>
      <p:sp>
        <p:nvSpPr>
          <p:cNvPr id="3" name="TextBox 2"/>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4</a:t>
            </a:r>
            <a:endParaRPr lang="en-GB" sz="750" b="0" dirty="0" err="1" smtClean="0">
              <a:solidFill>
                <a:srgbClr val="333333"/>
              </a:solidFill>
              <a:latin typeface="+mn-lt"/>
            </a:endParaRPr>
          </a:p>
        </p:txBody>
      </p:sp>
      <p:sp>
        <p:nvSpPr>
          <p:cNvPr id="4" name="Title 3"/>
          <p:cNvSpPr>
            <a:spLocks noGrp="1"/>
          </p:cNvSpPr>
          <p:nvPr>
            <p:ph type="title"/>
          </p:nvPr>
        </p:nvSpPr>
        <p:spPr/>
        <p:txBody>
          <a:bodyPr/>
          <a:lstStyle/>
          <a:p>
            <a:endParaRPr lang="nb-NO"/>
          </a:p>
        </p:txBody>
      </p:sp>
    </p:spTree>
    <p:extLst>
      <p:ext uri="{BB962C8B-B14F-4D97-AF65-F5344CB8AC3E}">
        <p14:creationId xmlns:p14="http://schemas.microsoft.com/office/powerpoint/2010/main" val="435378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Brand Identity\Brand_Design_various\Illustrations\Illustratons (ai)\tools_stopWatch.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6433" y="1478289"/>
            <a:ext cx="3368593" cy="39378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8</a:t>
            </a:r>
            <a:endParaRPr lang="en-GB" sz="750" b="0" dirty="0" err="1" smtClean="0">
              <a:solidFill>
                <a:srgbClr val="333333"/>
              </a:solidFill>
              <a:latin typeface="+mn-lt"/>
            </a:endParaRPr>
          </a:p>
        </p:txBody>
      </p:sp>
      <p:sp>
        <p:nvSpPr>
          <p:cNvPr id="3" name="Title 2"/>
          <p:cNvSpPr>
            <a:spLocks noGrp="1"/>
          </p:cNvSpPr>
          <p:nvPr>
            <p:ph type="title"/>
          </p:nvPr>
        </p:nvSpPr>
        <p:spPr/>
        <p:txBody>
          <a:bodyPr/>
          <a:lstStyle/>
          <a:p>
            <a:r>
              <a:rPr lang="nb-NO" dirty="0" smtClean="0"/>
              <a:t>Det er dårlig tid det...</a:t>
            </a:r>
            <a:endParaRPr lang="nb-NO" dirty="0"/>
          </a:p>
        </p:txBody>
      </p:sp>
    </p:spTree>
    <p:extLst>
      <p:ext uri="{BB962C8B-B14F-4D97-AF65-F5344CB8AC3E}">
        <p14:creationId xmlns:p14="http://schemas.microsoft.com/office/powerpoint/2010/main" val="31439406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Re-tenking av hele prosessen – ekstremt fokus på fart og interaktivitet</a:t>
            </a:r>
            <a:endParaRPr lang="nb-NO" noProof="0" dirty="0"/>
          </a:p>
        </p:txBody>
      </p:sp>
      <p:sp>
        <p:nvSpPr>
          <p:cNvPr id="4" name="Text Placeholder 4"/>
          <p:cNvSpPr txBox="1">
            <a:spLocks/>
          </p:cNvSpPr>
          <p:nvPr/>
        </p:nvSpPr>
        <p:spPr>
          <a:xfrm>
            <a:off x="316204" y="3361423"/>
            <a:ext cx="1944000" cy="838807"/>
          </a:xfrm>
          <a:prstGeom prst="rect">
            <a:avLst/>
          </a:prstGeom>
        </p:spPr>
        <p:txBody>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defRPr/>
            </a:pPr>
            <a:r>
              <a:rPr lang="en-GB" kern="0" dirty="0" smtClean="0"/>
              <a:t>Insight generation workshop </a:t>
            </a:r>
          </a:p>
          <a:p>
            <a:pPr algn="ctr" fontAlgn="auto">
              <a:spcBef>
                <a:spcPts val="0"/>
              </a:spcBef>
              <a:spcAft>
                <a:spcPts val="0"/>
              </a:spcAft>
              <a:defRPr/>
            </a:pPr>
            <a:r>
              <a:rPr lang="en-GB" kern="0" dirty="0" smtClean="0"/>
              <a:t> </a:t>
            </a:r>
            <a:endParaRPr lang="en-GB" kern="0" dirty="0"/>
          </a:p>
        </p:txBody>
      </p:sp>
      <p:sp>
        <p:nvSpPr>
          <p:cNvPr id="5" name="Text Placeholder 8"/>
          <p:cNvSpPr txBox="1">
            <a:spLocks/>
          </p:cNvSpPr>
          <p:nvPr/>
        </p:nvSpPr>
        <p:spPr>
          <a:xfrm>
            <a:off x="6577591" y="3364893"/>
            <a:ext cx="2482568" cy="838807"/>
          </a:xfrm>
          <a:prstGeom prst="rect">
            <a:avLst/>
          </a:prstGeom>
        </p:spPr>
        <p:txBody>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defRPr/>
            </a:pPr>
            <a:r>
              <a:rPr lang="en-GB" kern="0" dirty="0" smtClean="0"/>
              <a:t>Quantitative </a:t>
            </a:r>
            <a:br>
              <a:rPr lang="en-GB" kern="0" dirty="0" smtClean="0"/>
            </a:br>
            <a:r>
              <a:rPr lang="en-GB" kern="0" dirty="0" smtClean="0"/>
              <a:t>concept </a:t>
            </a:r>
            <a:r>
              <a:rPr lang="en-GB" kern="0" dirty="0"/>
              <a:t> </a:t>
            </a:r>
            <a:r>
              <a:rPr lang="en-GB" kern="0" dirty="0" smtClean="0"/>
              <a:t>testing</a:t>
            </a:r>
          </a:p>
          <a:p>
            <a:pPr fontAlgn="auto">
              <a:spcAft>
                <a:spcPts val="0"/>
              </a:spcAft>
            </a:pPr>
            <a:endParaRPr lang="en-GB" dirty="0" smtClean="0"/>
          </a:p>
          <a:p>
            <a:pPr fontAlgn="auto">
              <a:spcAft>
                <a:spcPts val="0"/>
              </a:spcAft>
            </a:pPr>
            <a:endParaRPr lang="en-GB" dirty="0"/>
          </a:p>
        </p:txBody>
      </p:sp>
      <p:sp>
        <p:nvSpPr>
          <p:cNvPr id="6" name="Text Placeholder 11"/>
          <p:cNvSpPr txBox="1">
            <a:spLocks/>
          </p:cNvSpPr>
          <p:nvPr/>
        </p:nvSpPr>
        <p:spPr>
          <a:xfrm>
            <a:off x="4676168" y="3364893"/>
            <a:ext cx="1944000" cy="838807"/>
          </a:xfrm>
          <a:prstGeom prst="rect">
            <a:avLst/>
          </a:prstGeom>
        </p:spPr>
        <p:txBody>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defRPr/>
            </a:pPr>
            <a:r>
              <a:rPr lang="en-GB" kern="0" dirty="0" smtClean="0"/>
              <a:t>Concept development workshop</a:t>
            </a:r>
          </a:p>
          <a:p>
            <a:pPr fontAlgn="auto">
              <a:spcAft>
                <a:spcPts val="0"/>
              </a:spcAft>
            </a:pPr>
            <a:endParaRPr lang="en-GB" dirty="0"/>
          </a:p>
        </p:txBody>
      </p:sp>
      <p:sp>
        <p:nvSpPr>
          <p:cNvPr id="7" name="Text Placeholder 7"/>
          <p:cNvSpPr txBox="1">
            <a:spLocks/>
          </p:cNvSpPr>
          <p:nvPr/>
        </p:nvSpPr>
        <p:spPr>
          <a:xfrm>
            <a:off x="2406316" y="3360780"/>
            <a:ext cx="2141621" cy="838807"/>
          </a:xfrm>
          <a:prstGeom prst="rect">
            <a:avLst/>
          </a:prstGeom>
        </p:spPr>
        <p:txBody>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pPr>
            <a:r>
              <a:rPr lang="en-GB" b="1" dirty="0" smtClean="0"/>
              <a:t>Ideation through </a:t>
            </a:r>
          </a:p>
          <a:p>
            <a:pPr algn="ctr" fontAlgn="auto">
              <a:spcBef>
                <a:spcPts val="0"/>
              </a:spcBef>
              <a:spcAft>
                <a:spcPts val="0"/>
              </a:spcAft>
            </a:pPr>
            <a:r>
              <a:rPr lang="en-GB" b="1" dirty="0" smtClean="0"/>
              <a:t>global </a:t>
            </a:r>
            <a:br>
              <a:rPr lang="en-GB" b="1" dirty="0" smtClean="0"/>
            </a:br>
            <a:r>
              <a:rPr lang="en-GB" b="1" dirty="0" smtClean="0"/>
              <a:t>crowd-sourcing</a:t>
            </a:r>
            <a:endParaRPr lang="en-GB" b="1" dirty="0" smtClean="0"/>
          </a:p>
          <a:p>
            <a:pPr algn="ctr" fontAlgn="auto">
              <a:spcBef>
                <a:spcPts val="0"/>
              </a:spcBef>
              <a:spcAft>
                <a:spcPts val="0"/>
              </a:spcAft>
            </a:pPr>
            <a:endParaRPr lang="en-GB" b="1" dirty="0" smtClean="0"/>
          </a:p>
          <a:p>
            <a:pPr fontAlgn="auto">
              <a:spcAft>
                <a:spcPts val="0"/>
              </a:spcAft>
            </a:pPr>
            <a:endParaRPr lang="en-GB" b="1" dirty="0"/>
          </a:p>
        </p:txBody>
      </p:sp>
      <p:sp>
        <p:nvSpPr>
          <p:cNvPr id="8" name="Hexagon 7"/>
          <p:cNvSpPr/>
          <p:nvPr/>
        </p:nvSpPr>
        <p:spPr>
          <a:xfrm rot="16200000">
            <a:off x="648046" y="2077275"/>
            <a:ext cx="1280316" cy="110372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600" b="0" dirty="0"/>
              <a:t>Step 1</a:t>
            </a:r>
          </a:p>
        </p:txBody>
      </p:sp>
      <p:sp>
        <p:nvSpPr>
          <p:cNvPr id="9" name="Hexagon 8"/>
          <p:cNvSpPr/>
          <p:nvPr/>
        </p:nvSpPr>
        <p:spPr>
          <a:xfrm rot="16200000">
            <a:off x="2796223" y="2077274"/>
            <a:ext cx="1280316" cy="110372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600" b="0" dirty="0"/>
              <a:t>Step 2</a:t>
            </a:r>
          </a:p>
        </p:txBody>
      </p:sp>
      <p:sp>
        <p:nvSpPr>
          <p:cNvPr id="10" name="Hexagon 9"/>
          <p:cNvSpPr/>
          <p:nvPr/>
        </p:nvSpPr>
        <p:spPr>
          <a:xfrm rot="16200000">
            <a:off x="5008010" y="2077273"/>
            <a:ext cx="1280316" cy="110372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600" b="0" dirty="0"/>
              <a:t>Step 3</a:t>
            </a:r>
          </a:p>
        </p:txBody>
      </p:sp>
      <p:sp>
        <p:nvSpPr>
          <p:cNvPr id="11" name="Hexagon 10"/>
          <p:cNvSpPr/>
          <p:nvPr/>
        </p:nvSpPr>
        <p:spPr>
          <a:xfrm rot="16200000">
            <a:off x="7178717" y="2077273"/>
            <a:ext cx="1280316" cy="110372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600" b="0" dirty="0"/>
              <a:t>Step 4</a:t>
            </a:r>
          </a:p>
        </p:txBody>
      </p:sp>
      <p:cxnSp>
        <p:nvCxnSpPr>
          <p:cNvPr id="12" name="Straight Connector 11"/>
          <p:cNvCxnSpPr/>
          <p:nvPr>
            <p:custDataLst>
              <p:tags r:id="rId1"/>
            </p:custDataLst>
          </p:nvPr>
        </p:nvCxnSpPr>
        <p:spPr>
          <a:xfrm flipV="1">
            <a:off x="1991862" y="2629134"/>
            <a:ext cx="740861" cy="1"/>
          </a:xfrm>
          <a:prstGeom prst="line">
            <a:avLst/>
          </a:prstGeom>
          <a:ln w="28575">
            <a:solidFill>
              <a:srgbClr val="333333"/>
            </a:solidFill>
            <a:tailEnd type="triangle"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2"/>
            </p:custDataLst>
          </p:nvPr>
        </p:nvCxnSpPr>
        <p:spPr>
          <a:xfrm flipV="1">
            <a:off x="4211960" y="2629134"/>
            <a:ext cx="740861" cy="1"/>
          </a:xfrm>
          <a:prstGeom prst="line">
            <a:avLst/>
          </a:prstGeom>
          <a:ln w="28575">
            <a:solidFill>
              <a:srgbClr val="333333"/>
            </a:solidFill>
            <a:tailEnd type="triangle"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3"/>
            </p:custDataLst>
          </p:nvPr>
        </p:nvCxnSpPr>
        <p:spPr>
          <a:xfrm flipV="1">
            <a:off x="6372200" y="2629134"/>
            <a:ext cx="740861" cy="1"/>
          </a:xfrm>
          <a:prstGeom prst="line">
            <a:avLst/>
          </a:prstGeom>
          <a:ln w="28575">
            <a:solidFill>
              <a:srgbClr val="333333"/>
            </a:solidFill>
            <a:tailEnd type="triangle"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custDataLst>
              <p:tags r:id="rId4"/>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10</a:t>
            </a:r>
            <a:endParaRPr lang="en-GB" sz="750" b="0" dirty="0" err="1" smtClean="0">
              <a:solidFill>
                <a:srgbClr val="333333"/>
              </a:solidFill>
              <a:latin typeface="+mn-lt"/>
            </a:endParaRPr>
          </a:p>
        </p:txBody>
      </p:sp>
    </p:spTree>
    <p:extLst>
      <p:ext uri="{BB962C8B-B14F-4D97-AF65-F5344CB8AC3E}">
        <p14:creationId xmlns:p14="http://schemas.microsoft.com/office/powerpoint/2010/main" val="3612469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dirty="0" smtClean="0"/>
              <a:t>Kjernen - </a:t>
            </a:r>
            <a:r>
              <a:rPr lang="nb-NO" noProof="0" dirty="0" err="1" smtClean="0"/>
              <a:t>Idè</a:t>
            </a:r>
            <a:r>
              <a:rPr lang="nb-NO" noProof="0" dirty="0" smtClean="0"/>
              <a:t>-generering gjennom </a:t>
            </a:r>
            <a:r>
              <a:rPr lang="nb-NO" noProof="0" dirty="0" err="1" smtClean="0"/>
              <a:t>crowdsourcing</a:t>
            </a:r>
            <a:r>
              <a:rPr lang="nb-NO" noProof="0" dirty="0" smtClean="0"/>
              <a:t> </a:t>
            </a:r>
            <a:endParaRPr lang="nb-NO" noProof="0" dirty="0"/>
          </a:p>
        </p:txBody>
      </p:sp>
      <p:grpSp>
        <p:nvGrpSpPr>
          <p:cNvPr id="6" name="Group 5"/>
          <p:cNvGrpSpPr/>
          <p:nvPr/>
        </p:nvGrpSpPr>
        <p:grpSpPr>
          <a:xfrm>
            <a:off x="5095453" y="1849017"/>
            <a:ext cx="3558681" cy="2773015"/>
            <a:chOff x="4680536" y="773113"/>
            <a:chExt cx="4055839" cy="3160415"/>
          </a:xfrm>
        </p:grpSpPr>
        <p:pic>
          <p:nvPicPr>
            <p:cNvPr id="7" name="Picture Placeholder 3" descr="mediaf697e60e46b40970e375387e1eb41298.jp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06270" y="2122665"/>
              <a:ext cx="1425481" cy="1810863"/>
            </a:xfrm>
            <a:prstGeom prst="rect">
              <a:avLst/>
            </a:prstGeom>
          </p:spPr>
        </p:pic>
        <p:pic>
          <p:nvPicPr>
            <p:cNvPr id="8" name="Picture Placeholder 3" descr="mediacb4242dc353859e0c8b7733ccbe17256.jp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315875" y="2455409"/>
              <a:ext cx="1420500" cy="1421869"/>
            </a:xfrm>
            <a:prstGeom prst="rect">
              <a:avLst/>
            </a:prstGeom>
          </p:spPr>
        </p:pic>
        <p:pic>
          <p:nvPicPr>
            <p:cNvPr id="9" name="Picture Placeholder 3" descr="mediaab3076898c4055a0ecb64af6d5ff958d.jpg"/>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806270" y="773113"/>
              <a:ext cx="1653945" cy="1233328"/>
            </a:xfrm>
            <a:prstGeom prst="rect">
              <a:avLst/>
            </a:prstGeom>
          </p:spPr>
        </p:pic>
        <p:pic>
          <p:nvPicPr>
            <p:cNvPr id="11" name="Picture Placeholder 3" descr="media78e3982fb7d48e45e6cdca2d332637c8.jp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680536" y="2006441"/>
              <a:ext cx="993311" cy="1489967"/>
            </a:xfrm>
            <a:prstGeom prst="rect">
              <a:avLst/>
            </a:prstGeom>
          </p:spPr>
        </p:pic>
      </p:grpSp>
      <p:pic>
        <p:nvPicPr>
          <p:cNvPr id="19"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5203"/>
          <a:stretch/>
        </p:blipFill>
        <p:spPr bwMode="auto">
          <a:xfrm>
            <a:off x="287872" y="1905280"/>
            <a:ext cx="4003141" cy="255219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12</a:t>
            </a:r>
            <a:endParaRPr lang="en-GB" sz="750" b="0" dirty="0" err="1" smtClean="0">
              <a:solidFill>
                <a:srgbClr val="333333"/>
              </a:solidFill>
              <a:latin typeface="+mn-lt"/>
            </a:endParaRPr>
          </a:p>
        </p:txBody>
      </p:sp>
      <p:sp>
        <p:nvSpPr>
          <p:cNvPr id="16" name="Hexagon 15"/>
          <p:cNvSpPr/>
          <p:nvPr/>
        </p:nvSpPr>
        <p:spPr>
          <a:xfrm rot="16200000">
            <a:off x="180524" y="1353420"/>
            <a:ext cx="1280316" cy="110372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400" b="0" dirty="0">
                <a:solidFill>
                  <a:schemeClr val="bg1"/>
                </a:solidFill>
              </a:rPr>
              <a:t>51 new ideas in 48 hours </a:t>
            </a:r>
            <a:endParaRPr lang="en-US" sz="1400" b="0" dirty="0"/>
          </a:p>
        </p:txBody>
      </p:sp>
      <p:grpSp>
        <p:nvGrpSpPr>
          <p:cNvPr id="5" name="Group 4"/>
          <p:cNvGrpSpPr/>
          <p:nvPr/>
        </p:nvGrpSpPr>
        <p:grpSpPr>
          <a:xfrm>
            <a:off x="3962735" y="2526064"/>
            <a:ext cx="1103721" cy="1280316"/>
            <a:chOff x="3341726" y="2738574"/>
            <a:chExt cx="1103721" cy="1280316"/>
          </a:xfrm>
        </p:grpSpPr>
        <p:sp>
          <p:nvSpPr>
            <p:cNvPr id="17" name="Hexagon 16"/>
            <p:cNvSpPr/>
            <p:nvPr/>
          </p:nvSpPr>
          <p:spPr>
            <a:xfrm rot="16200000">
              <a:off x="3253428" y="2826872"/>
              <a:ext cx="1280316" cy="110372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endParaRPr lang="en-US" sz="1200" b="0" dirty="0"/>
            </a:p>
          </p:txBody>
        </p:sp>
        <p:sp>
          <p:nvSpPr>
            <p:cNvPr id="18" name="TextBox 17"/>
            <p:cNvSpPr txBox="1"/>
            <p:nvPr/>
          </p:nvSpPr>
          <p:spPr>
            <a:xfrm>
              <a:off x="3341727" y="2980008"/>
              <a:ext cx="1103720" cy="738664"/>
            </a:xfrm>
            <a:prstGeom prst="rect">
              <a:avLst/>
            </a:prstGeom>
            <a:noFill/>
          </p:spPr>
          <p:txBody>
            <a:bodyPr wrap="square" rtlCol="0">
              <a:spAutoFit/>
            </a:bodyPr>
            <a:lstStyle/>
            <a:p>
              <a:pPr algn="ctr"/>
              <a:r>
                <a:rPr lang="en-US" sz="1400" b="0" dirty="0">
                  <a:solidFill>
                    <a:schemeClr val="bg1"/>
                  </a:solidFill>
                  <a:latin typeface="+mn-lt"/>
                </a:rPr>
                <a:t>5</a:t>
              </a:r>
              <a:r>
                <a:rPr lang="en-US" sz="1400" b="0" dirty="0" smtClean="0">
                  <a:solidFill>
                    <a:schemeClr val="bg1"/>
                  </a:solidFill>
                  <a:latin typeface="+mn-lt"/>
                </a:rPr>
                <a:t> </a:t>
              </a:r>
              <a:endParaRPr lang="en-US" sz="1400" b="0" dirty="0">
                <a:solidFill>
                  <a:schemeClr val="bg1"/>
                </a:solidFill>
                <a:latin typeface="+mn-lt"/>
              </a:endParaRPr>
            </a:p>
            <a:p>
              <a:pPr algn="ctr"/>
              <a:r>
                <a:rPr lang="en-US" sz="1400" b="0" dirty="0">
                  <a:solidFill>
                    <a:schemeClr val="bg1"/>
                  </a:solidFill>
                  <a:latin typeface="+mn-lt"/>
                </a:rPr>
                <a:t>concepts</a:t>
              </a:r>
            </a:p>
            <a:p>
              <a:pPr algn="ctr"/>
              <a:r>
                <a:rPr lang="en-US" sz="1400" b="0" dirty="0">
                  <a:solidFill>
                    <a:schemeClr val="bg1"/>
                  </a:solidFill>
                  <a:latin typeface="+mn-lt"/>
                </a:rPr>
                <a:t>developed </a:t>
              </a:r>
              <a:endParaRPr lang="en-SG" sz="1400" dirty="0">
                <a:latin typeface="+mn-lt"/>
              </a:endParaRPr>
            </a:p>
          </p:txBody>
        </p:sp>
      </p:grpSp>
      <p:sp>
        <p:nvSpPr>
          <p:cNvPr id="4" name="Rectangle 3"/>
          <p:cNvSpPr/>
          <p:nvPr/>
        </p:nvSpPr>
        <p:spPr>
          <a:xfrm>
            <a:off x="1804436" y="5172708"/>
            <a:ext cx="5557932" cy="369332"/>
          </a:xfrm>
          <a:prstGeom prst="rect">
            <a:avLst/>
          </a:prstGeom>
        </p:spPr>
        <p:txBody>
          <a:bodyPr wrap="none">
            <a:spAutoFit/>
          </a:bodyPr>
          <a:lstStyle/>
          <a:p>
            <a:r>
              <a:rPr lang="en-US" dirty="0" smtClean="0"/>
              <a:t>325 000 </a:t>
            </a:r>
            <a:r>
              <a:rPr lang="en-US" dirty="0" err="1" smtClean="0"/>
              <a:t>panelister</a:t>
            </a:r>
            <a:r>
              <a:rPr lang="en-US" dirty="0" smtClean="0"/>
              <a:t> – 160 land – 2 </a:t>
            </a:r>
            <a:r>
              <a:rPr lang="en-US" dirty="0" err="1" smtClean="0"/>
              <a:t>dager</a:t>
            </a:r>
            <a:r>
              <a:rPr lang="en-US" dirty="0" smtClean="0"/>
              <a:t> – 50 </a:t>
            </a:r>
            <a:r>
              <a:rPr lang="en-US" dirty="0" err="1" smtClean="0"/>
              <a:t>ideer</a:t>
            </a:r>
            <a:endParaRPr lang="nb-NO" dirty="0"/>
          </a:p>
        </p:txBody>
      </p:sp>
    </p:spTree>
    <p:extLst>
      <p:ext uri="{BB962C8B-B14F-4D97-AF65-F5344CB8AC3E}">
        <p14:creationId xmlns:p14="http://schemas.microsoft.com/office/powerpoint/2010/main" val="196222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tOGradyG\Desktop\2016 client events_visual identity and branding_26112015-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252"/>
          <a:stretch/>
        </p:blipFill>
        <p:spPr bwMode="auto">
          <a:xfrm>
            <a:off x="2666999" y="1587588"/>
            <a:ext cx="3784601" cy="38988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err="1" smtClean="0"/>
              <a:t>Minneverdige</a:t>
            </a:r>
            <a:r>
              <a:rPr lang="en-US" dirty="0" smtClean="0"/>
              <a:t> </a:t>
            </a:r>
            <a:r>
              <a:rPr lang="en-US" dirty="0" err="1" smtClean="0"/>
              <a:t>øyeblikk</a:t>
            </a:r>
            <a:r>
              <a:rPr lang="en-US" dirty="0" smtClean="0"/>
              <a:t> – Service-</a:t>
            </a:r>
            <a:r>
              <a:rPr lang="en-US" dirty="0" err="1" smtClean="0"/>
              <a:t>kanaler</a:t>
            </a:r>
            <a:r>
              <a:rPr lang="en-US" dirty="0" smtClean="0"/>
              <a:t> </a:t>
            </a:r>
            <a:r>
              <a:rPr lang="en-US" dirty="0" err="1" smtClean="0"/>
              <a:t>som</a:t>
            </a:r>
            <a:r>
              <a:rPr lang="en-US" dirty="0" smtClean="0"/>
              <a:t> </a:t>
            </a:r>
            <a:r>
              <a:rPr lang="en-US" dirty="0" err="1" smtClean="0"/>
              <a:t>relasjonsbyggere</a:t>
            </a:r>
            <a:endParaRPr lang="en-AU" dirty="0"/>
          </a:p>
        </p:txBody>
      </p:sp>
      <p:sp>
        <p:nvSpPr>
          <p:cNvPr id="4" name="Rectangle 3"/>
          <p:cNvSpPr/>
          <p:nvPr/>
        </p:nvSpPr>
        <p:spPr bwMode="ltGray">
          <a:xfrm>
            <a:off x="271472" y="187034"/>
            <a:ext cx="1518700" cy="461067"/>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smtClean="0">
              <a:solidFill>
                <a:schemeClr val="bg1"/>
              </a:solidFill>
            </a:endParaRPr>
          </a:p>
        </p:txBody>
      </p:sp>
      <p:sp>
        <p:nvSpPr>
          <p:cNvPr id="5" name="Content Placeholder 5"/>
          <p:cNvSpPr txBox="1">
            <a:spLocks/>
          </p:cNvSpPr>
          <p:nvPr/>
        </p:nvSpPr>
        <p:spPr>
          <a:xfrm>
            <a:off x="61798" y="219083"/>
            <a:ext cx="1944000" cy="701017"/>
          </a:xfrm>
          <a:prstGeom prst="rect">
            <a:avLst/>
          </a:prstGeom>
        </p:spPr>
        <p:txBody>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GB" b="1" spc="-30" dirty="0" smtClean="0">
                <a:solidFill>
                  <a:schemeClr val="bg1"/>
                </a:solidFill>
              </a:rPr>
              <a:t>Service</a:t>
            </a:r>
            <a:endParaRPr lang="en-GB" b="1" spc="-30" dirty="0">
              <a:solidFill>
                <a:schemeClr val="bg1"/>
              </a:solidFill>
            </a:endParaRPr>
          </a:p>
        </p:txBody>
      </p:sp>
    </p:spTree>
    <p:custDataLst>
      <p:tags r:id="rId1"/>
    </p:custDataLst>
    <p:extLst>
      <p:ext uri="{BB962C8B-B14F-4D97-AF65-F5344CB8AC3E}">
        <p14:creationId xmlns:p14="http://schemas.microsoft.com/office/powerpoint/2010/main" val="4044258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8" name="Freeform 6"/>
          <p:cNvSpPr>
            <a:spLocks/>
          </p:cNvSpPr>
          <p:nvPr/>
        </p:nvSpPr>
        <p:spPr bwMode="auto">
          <a:xfrm>
            <a:off x="470020" y="1808163"/>
            <a:ext cx="2215122" cy="2191891"/>
          </a:xfrm>
          <a:custGeom>
            <a:avLst/>
            <a:gdLst>
              <a:gd name="T0" fmla="*/ 1362 w 1372"/>
              <a:gd name="T1" fmla="*/ 1249 h 1358"/>
              <a:gd name="T2" fmla="*/ 1357 w 1372"/>
              <a:gd name="T3" fmla="*/ 1235 h 1358"/>
              <a:gd name="T4" fmla="*/ 1353 w 1372"/>
              <a:gd name="T5" fmla="*/ 1225 h 1358"/>
              <a:gd name="T6" fmla="*/ 1350 w 1372"/>
              <a:gd name="T7" fmla="*/ 1221 h 1358"/>
              <a:gd name="T8" fmla="*/ 1175 w 1372"/>
              <a:gd name="T9" fmla="*/ 1133 h 1358"/>
              <a:gd name="T10" fmla="*/ 988 w 1372"/>
              <a:gd name="T11" fmla="*/ 1054 h 1358"/>
              <a:gd name="T12" fmla="*/ 930 w 1372"/>
              <a:gd name="T13" fmla="*/ 1025 h 1358"/>
              <a:gd name="T14" fmla="*/ 919 w 1372"/>
              <a:gd name="T15" fmla="*/ 1003 h 1358"/>
              <a:gd name="T16" fmla="*/ 907 w 1372"/>
              <a:gd name="T17" fmla="*/ 938 h 1358"/>
              <a:gd name="T18" fmla="*/ 905 w 1372"/>
              <a:gd name="T19" fmla="*/ 938 h 1358"/>
              <a:gd name="T20" fmla="*/ 905 w 1372"/>
              <a:gd name="T21" fmla="*/ 936 h 1358"/>
              <a:gd name="T22" fmla="*/ 901 w 1372"/>
              <a:gd name="T23" fmla="*/ 936 h 1358"/>
              <a:gd name="T24" fmla="*/ 882 w 1372"/>
              <a:gd name="T25" fmla="*/ 930 h 1358"/>
              <a:gd name="T26" fmla="*/ 873 w 1372"/>
              <a:gd name="T27" fmla="*/ 847 h 1358"/>
              <a:gd name="T28" fmla="*/ 873 w 1372"/>
              <a:gd name="T29" fmla="*/ 804 h 1358"/>
              <a:gd name="T30" fmla="*/ 874 w 1372"/>
              <a:gd name="T31" fmla="*/ 799 h 1358"/>
              <a:gd name="T32" fmla="*/ 893 w 1372"/>
              <a:gd name="T33" fmla="*/ 766 h 1358"/>
              <a:gd name="T34" fmla="*/ 924 w 1372"/>
              <a:gd name="T35" fmla="*/ 683 h 1358"/>
              <a:gd name="T36" fmla="*/ 942 w 1372"/>
              <a:gd name="T37" fmla="*/ 670 h 1358"/>
              <a:gd name="T38" fmla="*/ 983 w 1372"/>
              <a:gd name="T39" fmla="*/ 571 h 1358"/>
              <a:gd name="T40" fmla="*/ 992 w 1372"/>
              <a:gd name="T41" fmla="*/ 514 h 1358"/>
              <a:gd name="T42" fmla="*/ 962 w 1372"/>
              <a:gd name="T43" fmla="*/ 491 h 1358"/>
              <a:gd name="T44" fmla="*/ 969 w 1372"/>
              <a:gd name="T45" fmla="*/ 447 h 1358"/>
              <a:gd name="T46" fmla="*/ 955 w 1372"/>
              <a:gd name="T47" fmla="*/ 241 h 1358"/>
              <a:gd name="T48" fmla="*/ 951 w 1372"/>
              <a:gd name="T49" fmla="*/ 230 h 1358"/>
              <a:gd name="T50" fmla="*/ 816 w 1372"/>
              <a:gd name="T51" fmla="*/ 72 h 1358"/>
              <a:gd name="T52" fmla="*/ 784 w 1372"/>
              <a:gd name="T53" fmla="*/ 16 h 1358"/>
              <a:gd name="T54" fmla="*/ 542 w 1372"/>
              <a:gd name="T55" fmla="*/ 82 h 1358"/>
              <a:gd name="T56" fmla="*/ 563 w 1372"/>
              <a:gd name="T57" fmla="*/ 56 h 1358"/>
              <a:gd name="T58" fmla="*/ 494 w 1372"/>
              <a:gd name="T59" fmla="*/ 121 h 1358"/>
              <a:gd name="T60" fmla="*/ 481 w 1372"/>
              <a:gd name="T61" fmla="*/ 133 h 1358"/>
              <a:gd name="T62" fmla="*/ 408 w 1372"/>
              <a:gd name="T63" fmla="*/ 173 h 1358"/>
              <a:gd name="T64" fmla="*/ 436 w 1372"/>
              <a:gd name="T65" fmla="*/ 163 h 1358"/>
              <a:gd name="T66" fmla="*/ 391 w 1372"/>
              <a:gd name="T67" fmla="*/ 244 h 1358"/>
              <a:gd name="T68" fmla="*/ 410 w 1372"/>
              <a:gd name="T69" fmla="*/ 227 h 1358"/>
              <a:gd name="T70" fmla="*/ 399 w 1372"/>
              <a:gd name="T71" fmla="*/ 247 h 1358"/>
              <a:gd name="T72" fmla="*/ 399 w 1372"/>
              <a:gd name="T73" fmla="*/ 437 h 1358"/>
              <a:gd name="T74" fmla="*/ 411 w 1372"/>
              <a:gd name="T75" fmla="*/ 494 h 1358"/>
              <a:gd name="T76" fmla="*/ 381 w 1372"/>
              <a:gd name="T77" fmla="*/ 549 h 1358"/>
              <a:gd name="T78" fmla="*/ 400 w 1372"/>
              <a:gd name="T79" fmla="*/ 602 h 1358"/>
              <a:gd name="T80" fmla="*/ 423 w 1372"/>
              <a:gd name="T81" fmla="*/ 660 h 1358"/>
              <a:gd name="T82" fmla="*/ 449 w 1372"/>
              <a:gd name="T83" fmla="*/ 690 h 1358"/>
              <a:gd name="T84" fmla="*/ 472 w 1372"/>
              <a:gd name="T85" fmla="*/ 759 h 1358"/>
              <a:gd name="T86" fmla="*/ 473 w 1372"/>
              <a:gd name="T87" fmla="*/ 761 h 1358"/>
              <a:gd name="T88" fmla="*/ 496 w 1372"/>
              <a:gd name="T89" fmla="*/ 799 h 1358"/>
              <a:gd name="T90" fmla="*/ 495 w 1372"/>
              <a:gd name="T91" fmla="*/ 874 h 1358"/>
              <a:gd name="T92" fmla="*/ 488 w 1372"/>
              <a:gd name="T93" fmla="*/ 930 h 1358"/>
              <a:gd name="T94" fmla="*/ 464 w 1372"/>
              <a:gd name="T95" fmla="*/ 937 h 1358"/>
              <a:gd name="T96" fmla="*/ 443 w 1372"/>
              <a:gd name="T97" fmla="*/ 1026 h 1358"/>
              <a:gd name="T98" fmla="*/ 207 w 1372"/>
              <a:gd name="T99" fmla="*/ 1130 h 1358"/>
              <a:gd name="T100" fmla="*/ 23 w 1372"/>
              <a:gd name="T101" fmla="*/ 1221 h 1358"/>
              <a:gd name="T102" fmla="*/ 15 w 1372"/>
              <a:gd name="T103" fmla="*/ 1232 h 1358"/>
              <a:gd name="T104" fmla="*/ 14 w 1372"/>
              <a:gd name="T105" fmla="*/ 1234 h 1358"/>
              <a:gd name="T106" fmla="*/ 9 w 1372"/>
              <a:gd name="T107" fmla="*/ 1248 h 1358"/>
              <a:gd name="T108" fmla="*/ 0 w 1372"/>
              <a:gd name="T109" fmla="*/ 1305 h 1358"/>
              <a:gd name="T110" fmla="*/ 0 w 1372"/>
              <a:gd name="T111" fmla="*/ 1358 h 1358"/>
              <a:gd name="T112" fmla="*/ 1372 w 1372"/>
              <a:gd name="T113" fmla="*/ 1358 h 1358"/>
              <a:gd name="T114" fmla="*/ 1372 w 1372"/>
              <a:gd name="T115" fmla="*/ 1305 h 1358"/>
              <a:gd name="T116" fmla="*/ 1362 w 1372"/>
              <a:gd name="T117" fmla="*/ 1249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72" h="1358">
                <a:moveTo>
                  <a:pt x="1362" y="1249"/>
                </a:moveTo>
                <a:cubicBezTo>
                  <a:pt x="1361" y="1245"/>
                  <a:pt x="1357" y="1235"/>
                  <a:pt x="1357" y="1235"/>
                </a:cubicBezTo>
                <a:cubicBezTo>
                  <a:pt x="1356" y="1232"/>
                  <a:pt x="1354" y="1228"/>
                  <a:pt x="1353" y="1225"/>
                </a:cubicBezTo>
                <a:cubicBezTo>
                  <a:pt x="1353" y="1225"/>
                  <a:pt x="1351" y="1222"/>
                  <a:pt x="1350" y="1221"/>
                </a:cubicBezTo>
                <a:cubicBezTo>
                  <a:pt x="1337" y="1210"/>
                  <a:pt x="1285" y="1170"/>
                  <a:pt x="1175" y="1133"/>
                </a:cubicBezTo>
                <a:cubicBezTo>
                  <a:pt x="1175" y="1133"/>
                  <a:pt x="997" y="1061"/>
                  <a:pt x="988" y="1054"/>
                </a:cubicBezTo>
                <a:cubicBezTo>
                  <a:pt x="980" y="1047"/>
                  <a:pt x="930" y="1025"/>
                  <a:pt x="930" y="1025"/>
                </a:cubicBezTo>
                <a:cubicBezTo>
                  <a:pt x="930" y="1025"/>
                  <a:pt x="925" y="1018"/>
                  <a:pt x="919" y="1003"/>
                </a:cubicBezTo>
                <a:cubicBezTo>
                  <a:pt x="914" y="987"/>
                  <a:pt x="910" y="966"/>
                  <a:pt x="907" y="938"/>
                </a:cubicBezTo>
                <a:cubicBezTo>
                  <a:pt x="905" y="938"/>
                  <a:pt x="905" y="938"/>
                  <a:pt x="905" y="938"/>
                </a:cubicBezTo>
                <a:cubicBezTo>
                  <a:pt x="905" y="937"/>
                  <a:pt x="905" y="937"/>
                  <a:pt x="905" y="936"/>
                </a:cubicBezTo>
                <a:cubicBezTo>
                  <a:pt x="901" y="936"/>
                  <a:pt x="901" y="936"/>
                  <a:pt x="901" y="936"/>
                </a:cubicBezTo>
                <a:cubicBezTo>
                  <a:pt x="882" y="930"/>
                  <a:pt x="882" y="930"/>
                  <a:pt x="882" y="930"/>
                </a:cubicBezTo>
                <a:cubicBezTo>
                  <a:pt x="873" y="847"/>
                  <a:pt x="873" y="847"/>
                  <a:pt x="873" y="847"/>
                </a:cubicBezTo>
                <a:cubicBezTo>
                  <a:pt x="873" y="804"/>
                  <a:pt x="873" y="804"/>
                  <a:pt x="873" y="804"/>
                </a:cubicBezTo>
                <a:cubicBezTo>
                  <a:pt x="873" y="802"/>
                  <a:pt x="874" y="801"/>
                  <a:pt x="874" y="799"/>
                </a:cubicBezTo>
                <a:cubicBezTo>
                  <a:pt x="882" y="789"/>
                  <a:pt x="888" y="777"/>
                  <a:pt x="893" y="766"/>
                </a:cubicBezTo>
                <a:cubicBezTo>
                  <a:pt x="904" y="747"/>
                  <a:pt x="916" y="719"/>
                  <a:pt x="924" y="683"/>
                </a:cubicBezTo>
                <a:cubicBezTo>
                  <a:pt x="936" y="694"/>
                  <a:pt x="942" y="670"/>
                  <a:pt x="942" y="670"/>
                </a:cubicBezTo>
                <a:cubicBezTo>
                  <a:pt x="952" y="641"/>
                  <a:pt x="983" y="571"/>
                  <a:pt x="983" y="571"/>
                </a:cubicBezTo>
                <a:cubicBezTo>
                  <a:pt x="995" y="547"/>
                  <a:pt x="992" y="514"/>
                  <a:pt x="992" y="514"/>
                </a:cubicBezTo>
                <a:cubicBezTo>
                  <a:pt x="994" y="480"/>
                  <a:pt x="979" y="472"/>
                  <a:pt x="962" y="491"/>
                </a:cubicBezTo>
                <a:cubicBezTo>
                  <a:pt x="964" y="481"/>
                  <a:pt x="968" y="458"/>
                  <a:pt x="969" y="447"/>
                </a:cubicBezTo>
                <a:cubicBezTo>
                  <a:pt x="991" y="361"/>
                  <a:pt x="955" y="241"/>
                  <a:pt x="955" y="241"/>
                </a:cubicBezTo>
                <a:cubicBezTo>
                  <a:pt x="952" y="232"/>
                  <a:pt x="954" y="237"/>
                  <a:pt x="951" y="230"/>
                </a:cubicBezTo>
                <a:cubicBezTo>
                  <a:pt x="938" y="197"/>
                  <a:pt x="907" y="126"/>
                  <a:pt x="816" y="72"/>
                </a:cubicBezTo>
                <a:cubicBezTo>
                  <a:pt x="724" y="17"/>
                  <a:pt x="773" y="18"/>
                  <a:pt x="784" y="16"/>
                </a:cubicBezTo>
                <a:cubicBezTo>
                  <a:pt x="784" y="16"/>
                  <a:pt x="663" y="0"/>
                  <a:pt x="542" y="82"/>
                </a:cubicBezTo>
                <a:cubicBezTo>
                  <a:pt x="549" y="70"/>
                  <a:pt x="563" y="56"/>
                  <a:pt x="563" y="56"/>
                </a:cubicBezTo>
                <a:cubicBezTo>
                  <a:pt x="514" y="84"/>
                  <a:pt x="498" y="107"/>
                  <a:pt x="494" y="121"/>
                </a:cubicBezTo>
                <a:cubicBezTo>
                  <a:pt x="489" y="125"/>
                  <a:pt x="485" y="129"/>
                  <a:pt x="481" y="133"/>
                </a:cubicBezTo>
                <a:cubicBezTo>
                  <a:pt x="441" y="134"/>
                  <a:pt x="408" y="173"/>
                  <a:pt x="408" y="173"/>
                </a:cubicBezTo>
                <a:cubicBezTo>
                  <a:pt x="436" y="163"/>
                  <a:pt x="436" y="163"/>
                  <a:pt x="436" y="163"/>
                </a:cubicBezTo>
                <a:cubicBezTo>
                  <a:pt x="388" y="185"/>
                  <a:pt x="391" y="244"/>
                  <a:pt x="391" y="244"/>
                </a:cubicBezTo>
                <a:cubicBezTo>
                  <a:pt x="410" y="227"/>
                  <a:pt x="410" y="227"/>
                  <a:pt x="410" y="227"/>
                </a:cubicBezTo>
                <a:cubicBezTo>
                  <a:pt x="406" y="233"/>
                  <a:pt x="402" y="240"/>
                  <a:pt x="399" y="247"/>
                </a:cubicBezTo>
                <a:cubicBezTo>
                  <a:pt x="372" y="303"/>
                  <a:pt x="383" y="381"/>
                  <a:pt x="399" y="437"/>
                </a:cubicBezTo>
                <a:cubicBezTo>
                  <a:pt x="402" y="451"/>
                  <a:pt x="407" y="472"/>
                  <a:pt x="411" y="494"/>
                </a:cubicBezTo>
                <a:cubicBezTo>
                  <a:pt x="373" y="456"/>
                  <a:pt x="381" y="549"/>
                  <a:pt x="381" y="549"/>
                </a:cubicBezTo>
                <a:cubicBezTo>
                  <a:pt x="382" y="571"/>
                  <a:pt x="400" y="602"/>
                  <a:pt x="400" y="602"/>
                </a:cubicBezTo>
                <a:cubicBezTo>
                  <a:pt x="409" y="626"/>
                  <a:pt x="423" y="660"/>
                  <a:pt x="423" y="660"/>
                </a:cubicBezTo>
                <a:cubicBezTo>
                  <a:pt x="434" y="690"/>
                  <a:pt x="443" y="693"/>
                  <a:pt x="449" y="690"/>
                </a:cubicBezTo>
                <a:cubicBezTo>
                  <a:pt x="455" y="715"/>
                  <a:pt x="464" y="742"/>
                  <a:pt x="472" y="759"/>
                </a:cubicBezTo>
                <a:cubicBezTo>
                  <a:pt x="472" y="759"/>
                  <a:pt x="473" y="760"/>
                  <a:pt x="473" y="761"/>
                </a:cubicBezTo>
                <a:cubicBezTo>
                  <a:pt x="484" y="787"/>
                  <a:pt x="496" y="799"/>
                  <a:pt x="496" y="799"/>
                </a:cubicBezTo>
                <a:cubicBezTo>
                  <a:pt x="495" y="874"/>
                  <a:pt x="495" y="874"/>
                  <a:pt x="495" y="874"/>
                </a:cubicBezTo>
                <a:cubicBezTo>
                  <a:pt x="492" y="902"/>
                  <a:pt x="488" y="930"/>
                  <a:pt x="488" y="930"/>
                </a:cubicBezTo>
                <a:cubicBezTo>
                  <a:pt x="464" y="937"/>
                  <a:pt x="464" y="937"/>
                  <a:pt x="464" y="937"/>
                </a:cubicBezTo>
                <a:cubicBezTo>
                  <a:pt x="464" y="937"/>
                  <a:pt x="458" y="995"/>
                  <a:pt x="443" y="1026"/>
                </a:cubicBezTo>
                <a:cubicBezTo>
                  <a:pt x="423" y="1036"/>
                  <a:pt x="251" y="1116"/>
                  <a:pt x="207" y="1130"/>
                </a:cubicBezTo>
                <a:cubicBezTo>
                  <a:pt x="207" y="1130"/>
                  <a:pt x="75" y="1176"/>
                  <a:pt x="23" y="1221"/>
                </a:cubicBezTo>
                <a:cubicBezTo>
                  <a:pt x="23" y="1221"/>
                  <a:pt x="17" y="1228"/>
                  <a:pt x="15" y="1232"/>
                </a:cubicBezTo>
                <a:cubicBezTo>
                  <a:pt x="15" y="1233"/>
                  <a:pt x="15" y="1233"/>
                  <a:pt x="14" y="1234"/>
                </a:cubicBezTo>
                <a:cubicBezTo>
                  <a:pt x="14" y="1234"/>
                  <a:pt x="11" y="1242"/>
                  <a:pt x="9" y="1248"/>
                </a:cubicBezTo>
                <a:cubicBezTo>
                  <a:pt x="4" y="1265"/>
                  <a:pt x="1" y="1284"/>
                  <a:pt x="0" y="1305"/>
                </a:cubicBezTo>
                <a:cubicBezTo>
                  <a:pt x="0" y="1358"/>
                  <a:pt x="0" y="1358"/>
                  <a:pt x="0" y="1358"/>
                </a:cubicBezTo>
                <a:cubicBezTo>
                  <a:pt x="1372" y="1358"/>
                  <a:pt x="1372" y="1358"/>
                  <a:pt x="1372" y="1358"/>
                </a:cubicBezTo>
                <a:cubicBezTo>
                  <a:pt x="1372" y="1305"/>
                  <a:pt x="1372" y="1305"/>
                  <a:pt x="1372" y="1305"/>
                </a:cubicBezTo>
                <a:cubicBezTo>
                  <a:pt x="1371" y="1284"/>
                  <a:pt x="1367" y="1265"/>
                  <a:pt x="1362" y="1249"/>
                </a:cubicBezTo>
              </a:path>
            </a:pathLst>
          </a:custGeom>
          <a:solidFill>
            <a:srgbClr val="DEDEDE"/>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6"/>
          <p:cNvSpPr>
            <a:spLocks/>
          </p:cNvSpPr>
          <p:nvPr/>
        </p:nvSpPr>
        <p:spPr bwMode="auto">
          <a:xfrm>
            <a:off x="3458241" y="1808163"/>
            <a:ext cx="2215122" cy="2191891"/>
          </a:xfrm>
          <a:custGeom>
            <a:avLst/>
            <a:gdLst>
              <a:gd name="T0" fmla="*/ 1362 w 1372"/>
              <a:gd name="T1" fmla="*/ 1249 h 1358"/>
              <a:gd name="T2" fmla="*/ 1357 w 1372"/>
              <a:gd name="T3" fmla="*/ 1235 h 1358"/>
              <a:gd name="T4" fmla="*/ 1353 w 1372"/>
              <a:gd name="T5" fmla="*/ 1225 h 1358"/>
              <a:gd name="T6" fmla="*/ 1350 w 1372"/>
              <a:gd name="T7" fmla="*/ 1221 h 1358"/>
              <a:gd name="T8" fmla="*/ 1175 w 1372"/>
              <a:gd name="T9" fmla="*/ 1133 h 1358"/>
              <a:gd name="T10" fmla="*/ 988 w 1372"/>
              <a:gd name="T11" fmla="*/ 1054 h 1358"/>
              <a:gd name="T12" fmla="*/ 930 w 1372"/>
              <a:gd name="T13" fmla="*/ 1025 h 1358"/>
              <a:gd name="T14" fmla="*/ 919 w 1372"/>
              <a:gd name="T15" fmla="*/ 1003 h 1358"/>
              <a:gd name="T16" fmla="*/ 907 w 1372"/>
              <a:gd name="T17" fmla="*/ 938 h 1358"/>
              <a:gd name="T18" fmla="*/ 905 w 1372"/>
              <a:gd name="T19" fmla="*/ 938 h 1358"/>
              <a:gd name="T20" fmla="*/ 905 w 1372"/>
              <a:gd name="T21" fmla="*/ 936 h 1358"/>
              <a:gd name="T22" fmla="*/ 901 w 1372"/>
              <a:gd name="T23" fmla="*/ 936 h 1358"/>
              <a:gd name="T24" fmla="*/ 882 w 1372"/>
              <a:gd name="T25" fmla="*/ 930 h 1358"/>
              <a:gd name="T26" fmla="*/ 873 w 1372"/>
              <a:gd name="T27" fmla="*/ 847 h 1358"/>
              <a:gd name="T28" fmla="*/ 873 w 1372"/>
              <a:gd name="T29" fmla="*/ 804 h 1358"/>
              <a:gd name="T30" fmla="*/ 874 w 1372"/>
              <a:gd name="T31" fmla="*/ 799 h 1358"/>
              <a:gd name="T32" fmla="*/ 893 w 1372"/>
              <a:gd name="T33" fmla="*/ 766 h 1358"/>
              <a:gd name="T34" fmla="*/ 924 w 1372"/>
              <a:gd name="T35" fmla="*/ 683 h 1358"/>
              <a:gd name="T36" fmla="*/ 942 w 1372"/>
              <a:gd name="T37" fmla="*/ 670 h 1358"/>
              <a:gd name="T38" fmla="*/ 983 w 1372"/>
              <a:gd name="T39" fmla="*/ 571 h 1358"/>
              <a:gd name="T40" fmla="*/ 992 w 1372"/>
              <a:gd name="T41" fmla="*/ 514 h 1358"/>
              <a:gd name="T42" fmla="*/ 962 w 1372"/>
              <a:gd name="T43" fmla="*/ 491 h 1358"/>
              <a:gd name="T44" fmla="*/ 969 w 1372"/>
              <a:gd name="T45" fmla="*/ 447 h 1358"/>
              <a:gd name="T46" fmla="*/ 955 w 1372"/>
              <a:gd name="T47" fmla="*/ 241 h 1358"/>
              <a:gd name="T48" fmla="*/ 951 w 1372"/>
              <a:gd name="T49" fmla="*/ 230 h 1358"/>
              <a:gd name="T50" fmla="*/ 816 w 1372"/>
              <a:gd name="T51" fmla="*/ 72 h 1358"/>
              <a:gd name="T52" fmla="*/ 784 w 1372"/>
              <a:gd name="T53" fmla="*/ 16 h 1358"/>
              <a:gd name="T54" fmla="*/ 542 w 1372"/>
              <a:gd name="T55" fmla="*/ 82 h 1358"/>
              <a:gd name="T56" fmla="*/ 563 w 1372"/>
              <a:gd name="T57" fmla="*/ 56 h 1358"/>
              <a:gd name="T58" fmla="*/ 494 w 1372"/>
              <a:gd name="T59" fmla="*/ 121 h 1358"/>
              <a:gd name="T60" fmla="*/ 481 w 1372"/>
              <a:gd name="T61" fmla="*/ 133 h 1358"/>
              <a:gd name="T62" fmla="*/ 408 w 1372"/>
              <a:gd name="T63" fmla="*/ 173 h 1358"/>
              <a:gd name="T64" fmla="*/ 436 w 1372"/>
              <a:gd name="T65" fmla="*/ 163 h 1358"/>
              <a:gd name="T66" fmla="*/ 391 w 1372"/>
              <a:gd name="T67" fmla="*/ 244 h 1358"/>
              <a:gd name="T68" fmla="*/ 410 w 1372"/>
              <a:gd name="T69" fmla="*/ 227 h 1358"/>
              <a:gd name="T70" fmla="*/ 399 w 1372"/>
              <a:gd name="T71" fmla="*/ 247 h 1358"/>
              <a:gd name="T72" fmla="*/ 399 w 1372"/>
              <a:gd name="T73" fmla="*/ 437 h 1358"/>
              <a:gd name="T74" fmla="*/ 411 w 1372"/>
              <a:gd name="T75" fmla="*/ 494 h 1358"/>
              <a:gd name="T76" fmla="*/ 381 w 1372"/>
              <a:gd name="T77" fmla="*/ 549 h 1358"/>
              <a:gd name="T78" fmla="*/ 400 w 1372"/>
              <a:gd name="T79" fmla="*/ 602 h 1358"/>
              <a:gd name="T80" fmla="*/ 423 w 1372"/>
              <a:gd name="T81" fmla="*/ 660 h 1358"/>
              <a:gd name="T82" fmla="*/ 449 w 1372"/>
              <a:gd name="T83" fmla="*/ 690 h 1358"/>
              <a:gd name="T84" fmla="*/ 472 w 1372"/>
              <a:gd name="T85" fmla="*/ 759 h 1358"/>
              <a:gd name="T86" fmla="*/ 473 w 1372"/>
              <a:gd name="T87" fmla="*/ 761 h 1358"/>
              <a:gd name="T88" fmla="*/ 496 w 1372"/>
              <a:gd name="T89" fmla="*/ 799 h 1358"/>
              <a:gd name="T90" fmla="*/ 495 w 1372"/>
              <a:gd name="T91" fmla="*/ 874 h 1358"/>
              <a:gd name="T92" fmla="*/ 488 w 1372"/>
              <a:gd name="T93" fmla="*/ 930 h 1358"/>
              <a:gd name="T94" fmla="*/ 464 w 1372"/>
              <a:gd name="T95" fmla="*/ 937 h 1358"/>
              <a:gd name="T96" fmla="*/ 443 w 1372"/>
              <a:gd name="T97" fmla="*/ 1026 h 1358"/>
              <a:gd name="T98" fmla="*/ 207 w 1372"/>
              <a:gd name="T99" fmla="*/ 1130 h 1358"/>
              <a:gd name="T100" fmla="*/ 23 w 1372"/>
              <a:gd name="T101" fmla="*/ 1221 h 1358"/>
              <a:gd name="T102" fmla="*/ 15 w 1372"/>
              <a:gd name="T103" fmla="*/ 1232 h 1358"/>
              <a:gd name="T104" fmla="*/ 14 w 1372"/>
              <a:gd name="T105" fmla="*/ 1234 h 1358"/>
              <a:gd name="T106" fmla="*/ 9 w 1372"/>
              <a:gd name="T107" fmla="*/ 1248 h 1358"/>
              <a:gd name="T108" fmla="*/ 0 w 1372"/>
              <a:gd name="T109" fmla="*/ 1305 h 1358"/>
              <a:gd name="T110" fmla="*/ 0 w 1372"/>
              <a:gd name="T111" fmla="*/ 1358 h 1358"/>
              <a:gd name="T112" fmla="*/ 1372 w 1372"/>
              <a:gd name="T113" fmla="*/ 1358 h 1358"/>
              <a:gd name="T114" fmla="*/ 1372 w 1372"/>
              <a:gd name="T115" fmla="*/ 1305 h 1358"/>
              <a:gd name="T116" fmla="*/ 1362 w 1372"/>
              <a:gd name="T117" fmla="*/ 1249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72" h="1358">
                <a:moveTo>
                  <a:pt x="1362" y="1249"/>
                </a:moveTo>
                <a:cubicBezTo>
                  <a:pt x="1361" y="1245"/>
                  <a:pt x="1357" y="1235"/>
                  <a:pt x="1357" y="1235"/>
                </a:cubicBezTo>
                <a:cubicBezTo>
                  <a:pt x="1356" y="1232"/>
                  <a:pt x="1354" y="1228"/>
                  <a:pt x="1353" y="1225"/>
                </a:cubicBezTo>
                <a:cubicBezTo>
                  <a:pt x="1353" y="1225"/>
                  <a:pt x="1351" y="1222"/>
                  <a:pt x="1350" y="1221"/>
                </a:cubicBezTo>
                <a:cubicBezTo>
                  <a:pt x="1337" y="1210"/>
                  <a:pt x="1285" y="1170"/>
                  <a:pt x="1175" y="1133"/>
                </a:cubicBezTo>
                <a:cubicBezTo>
                  <a:pt x="1175" y="1133"/>
                  <a:pt x="997" y="1061"/>
                  <a:pt x="988" y="1054"/>
                </a:cubicBezTo>
                <a:cubicBezTo>
                  <a:pt x="980" y="1047"/>
                  <a:pt x="930" y="1025"/>
                  <a:pt x="930" y="1025"/>
                </a:cubicBezTo>
                <a:cubicBezTo>
                  <a:pt x="930" y="1025"/>
                  <a:pt x="925" y="1018"/>
                  <a:pt x="919" y="1003"/>
                </a:cubicBezTo>
                <a:cubicBezTo>
                  <a:pt x="914" y="987"/>
                  <a:pt x="910" y="966"/>
                  <a:pt x="907" y="938"/>
                </a:cubicBezTo>
                <a:cubicBezTo>
                  <a:pt x="905" y="938"/>
                  <a:pt x="905" y="938"/>
                  <a:pt x="905" y="938"/>
                </a:cubicBezTo>
                <a:cubicBezTo>
                  <a:pt x="905" y="937"/>
                  <a:pt x="905" y="937"/>
                  <a:pt x="905" y="936"/>
                </a:cubicBezTo>
                <a:cubicBezTo>
                  <a:pt x="901" y="936"/>
                  <a:pt x="901" y="936"/>
                  <a:pt x="901" y="936"/>
                </a:cubicBezTo>
                <a:cubicBezTo>
                  <a:pt x="882" y="930"/>
                  <a:pt x="882" y="930"/>
                  <a:pt x="882" y="930"/>
                </a:cubicBezTo>
                <a:cubicBezTo>
                  <a:pt x="873" y="847"/>
                  <a:pt x="873" y="847"/>
                  <a:pt x="873" y="847"/>
                </a:cubicBezTo>
                <a:cubicBezTo>
                  <a:pt x="873" y="804"/>
                  <a:pt x="873" y="804"/>
                  <a:pt x="873" y="804"/>
                </a:cubicBezTo>
                <a:cubicBezTo>
                  <a:pt x="873" y="802"/>
                  <a:pt x="874" y="801"/>
                  <a:pt x="874" y="799"/>
                </a:cubicBezTo>
                <a:cubicBezTo>
                  <a:pt x="882" y="789"/>
                  <a:pt x="888" y="777"/>
                  <a:pt x="893" y="766"/>
                </a:cubicBezTo>
                <a:cubicBezTo>
                  <a:pt x="904" y="747"/>
                  <a:pt x="916" y="719"/>
                  <a:pt x="924" y="683"/>
                </a:cubicBezTo>
                <a:cubicBezTo>
                  <a:pt x="936" y="694"/>
                  <a:pt x="942" y="670"/>
                  <a:pt x="942" y="670"/>
                </a:cubicBezTo>
                <a:cubicBezTo>
                  <a:pt x="952" y="641"/>
                  <a:pt x="983" y="571"/>
                  <a:pt x="983" y="571"/>
                </a:cubicBezTo>
                <a:cubicBezTo>
                  <a:pt x="995" y="547"/>
                  <a:pt x="992" y="514"/>
                  <a:pt x="992" y="514"/>
                </a:cubicBezTo>
                <a:cubicBezTo>
                  <a:pt x="994" y="480"/>
                  <a:pt x="979" y="472"/>
                  <a:pt x="962" y="491"/>
                </a:cubicBezTo>
                <a:cubicBezTo>
                  <a:pt x="964" y="481"/>
                  <a:pt x="968" y="458"/>
                  <a:pt x="969" y="447"/>
                </a:cubicBezTo>
                <a:cubicBezTo>
                  <a:pt x="991" y="361"/>
                  <a:pt x="955" y="241"/>
                  <a:pt x="955" y="241"/>
                </a:cubicBezTo>
                <a:cubicBezTo>
                  <a:pt x="952" y="232"/>
                  <a:pt x="954" y="237"/>
                  <a:pt x="951" y="230"/>
                </a:cubicBezTo>
                <a:cubicBezTo>
                  <a:pt x="938" y="197"/>
                  <a:pt x="907" y="126"/>
                  <a:pt x="816" y="72"/>
                </a:cubicBezTo>
                <a:cubicBezTo>
                  <a:pt x="724" y="17"/>
                  <a:pt x="773" y="18"/>
                  <a:pt x="784" y="16"/>
                </a:cubicBezTo>
                <a:cubicBezTo>
                  <a:pt x="784" y="16"/>
                  <a:pt x="663" y="0"/>
                  <a:pt x="542" y="82"/>
                </a:cubicBezTo>
                <a:cubicBezTo>
                  <a:pt x="549" y="70"/>
                  <a:pt x="563" y="56"/>
                  <a:pt x="563" y="56"/>
                </a:cubicBezTo>
                <a:cubicBezTo>
                  <a:pt x="514" y="84"/>
                  <a:pt x="498" y="107"/>
                  <a:pt x="494" y="121"/>
                </a:cubicBezTo>
                <a:cubicBezTo>
                  <a:pt x="489" y="125"/>
                  <a:pt x="485" y="129"/>
                  <a:pt x="481" y="133"/>
                </a:cubicBezTo>
                <a:cubicBezTo>
                  <a:pt x="441" y="134"/>
                  <a:pt x="408" y="173"/>
                  <a:pt x="408" y="173"/>
                </a:cubicBezTo>
                <a:cubicBezTo>
                  <a:pt x="436" y="163"/>
                  <a:pt x="436" y="163"/>
                  <a:pt x="436" y="163"/>
                </a:cubicBezTo>
                <a:cubicBezTo>
                  <a:pt x="388" y="185"/>
                  <a:pt x="391" y="244"/>
                  <a:pt x="391" y="244"/>
                </a:cubicBezTo>
                <a:cubicBezTo>
                  <a:pt x="410" y="227"/>
                  <a:pt x="410" y="227"/>
                  <a:pt x="410" y="227"/>
                </a:cubicBezTo>
                <a:cubicBezTo>
                  <a:pt x="406" y="233"/>
                  <a:pt x="402" y="240"/>
                  <a:pt x="399" y="247"/>
                </a:cubicBezTo>
                <a:cubicBezTo>
                  <a:pt x="372" y="303"/>
                  <a:pt x="383" y="381"/>
                  <a:pt x="399" y="437"/>
                </a:cubicBezTo>
                <a:cubicBezTo>
                  <a:pt x="402" y="451"/>
                  <a:pt x="407" y="472"/>
                  <a:pt x="411" y="494"/>
                </a:cubicBezTo>
                <a:cubicBezTo>
                  <a:pt x="373" y="456"/>
                  <a:pt x="381" y="549"/>
                  <a:pt x="381" y="549"/>
                </a:cubicBezTo>
                <a:cubicBezTo>
                  <a:pt x="382" y="571"/>
                  <a:pt x="400" y="602"/>
                  <a:pt x="400" y="602"/>
                </a:cubicBezTo>
                <a:cubicBezTo>
                  <a:pt x="409" y="626"/>
                  <a:pt x="423" y="660"/>
                  <a:pt x="423" y="660"/>
                </a:cubicBezTo>
                <a:cubicBezTo>
                  <a:pt x="434" y="690"/>
                  <a:pt x="443" y="693"/>
                  <a:pt x="449" y="690"/>
                </a:cubicBezTo>
                <a:cubicBezTo>
                  <a:pt x="455" y="715"/>
                  <a:pt x="464" y="742"/>
                  <a:pt x="472" y="759"/>
                </a:cubicBezTo>
                <a:cubicBezTo>
                  <a:pt x="472" y="759"/>
                  <a:pt x="473" y="760"/>
                  <a:pt x="473" y="761"/>
                </a:cubicBezTo>
                <a:cubicBezTo>
                  <a:pt x="484" y="787"/>
                  <a:pt x="496" y="799"/>
                  <a:pt x="496" y="799"/>
                </a:cubicBezTo>
                <a:cubicBezTo>
                  <a:pt x="495" y="874"/>
                  <a:pt x="495" y="874"/>
                  <a:pt x="495" y="874"/>
                </a:cubicBezTo>
                <a:cubicBezTo>
                  <a:pt x="492" y="902"/>
                  <a:pt x="488" y="930"/>
                  <a:pt x="488" y="930"/>
                </a:cubicBezTo>
                <a:cubicBezTo>
                  <a:pt x="464" y="937"/>
                  <a:pt x="464" y="937"/>
                  <a:pt x="464" y="937"/>
                </a:cubicBezTo>
                <a:cubicBezTo>
                  <a:pt x="464" y="937"/>
                  <a:pt x="458" y="995"/>
                  <a:pt x="443" y="1026"/>
                </a:cubicBezTo>
                <a:cubicBezTo>
                  <a:pt x="423" y="1036"/>
                  <a:pt x="251" y="1116"/>
                  <a:pt x="207" y="1130"/>
                </a:cubicBezTo>
                <a:cubicBezTo>
                  <a:pt x="207" y="1130"/>
                  <a:pt x="75" y="1176"/>
                  <a:pt x="23" y="1221"/>
                </a:cubicBezTo>
                <a:cubicBezTo>
                  <a:pt x="23" y="1221"/>
                  <a:pt x="17" y="1228"/>
                  <a:pt x="15" y="1232"/>
                </a:cubicBezTo>
                <a:cubicBezTo>
                  <a:pt x="15" y="1233"/>
                  <a:pt x="15" y="1233"/>
                  <a:pt x="14" y="1234"/>
                </a:cubicBezTo>
                <a:cubicBezTo>
                  <a:pt x="14" y="1234"/>
                  <a:pt x="11" y="1242"/>
                  <a:pt x="9" y="1248"/>
                </a:cubicBezTo>
                <a:cubicBezTo>
                  <a:pt x="4" y="1265"/>
                  <a:pt x="1" y="1284"/>
                  <a:pt x="0" y="1305"/>
                </a:cubicBezTo>
                <a:cubicBezTo>
                  <a:pt x="0" y="1358"/>
                  <a:pt x="0" y="1358"/>
                  <a:pt x="0" y="1358"/>
                </a:cubicBezTo>
                <a:cubicBezTo>
                  <a:pt x="1372" y="1358"/>
                  <a:pt x="1372" y="1358"/>
                  <a:pt x="1372" y="1358"/>
                </a:cubicBezTo>
                <a:cubicBezTo>
                  <a:pt x="1372" y="1305"/>
                  <a:pt x="1372" y="1305"/>
                  <a:pt x="1372" y="1305"/>
                </a:cubicBezTo>
                <a:cubicBezTo>
                  <a:pt x="1371" y="1284"/>
                  <a:pt x="1367" y="1265"/>
                  <a:pt x="1362" y="1249"/>
                </a:cubicBezTo>
              </a:path>
            </a:pathLst>
          </a:custGeom>
          <a:solidFill>
            <a:srgbClr val="DEDEDE"/>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p:nvSpPr>
        <p:spPr bwMode="auto">
          <a:xfrm>
            <a:off x="6395180" y="1808163"/>
            <a:ext cx="2215122" cy="2191891"/>
          </a:xfrm>
          <a:custGeom>
            <a:avLst/>
            <a:gdLst>
              <a:gd name="T0" fmla="*/ 1362 w 1372"/>
              <a:gd name="T1" fmla="*/ 1249 h 1358"/>
              <a:gd name="T2" fmla="*/ 1357 w 1372"/>
              <a:gd name="T3" fmla="*/ 1235 h 1358"/>
              <a:gd name="T4" fmla="*/ 1353 w 1372"/>
              <a:gd name="T5" fmla="*/ 1225 h 1358"/>
              <a:gd name="T6" fmla="*/ 1350 w 1372"/>
              <a:gd name="T7" fmla="*/ 1221 h 1358"/>
              <a:gd name="T8" fmla="*/ 1175 w 1372"/>
              <a:gd name="T9" fmla="*/ 1133 h 1358"/>
              <a:gd name="T10" fmla="*/ 988 w 1372"/>
              <a:gd name="T11" fmla="*/ 1054 h 1358"/>
              <a:gd name="T12" fmla="*/ 930 w 1372"/>
              <a:gd name="T13" fmla="*/ 1025 h 1358"/>
              <a:gd name="T14" fmla="*/ 919 w 1372"/>
              <a:gd name="T15" fmla="*/ 1003 h 1358"/>
              <a:gd name="T16" fmla="*/ 907 w 1372"/>
              <a:gd name="T17" fmla="*/ 938 h 1358"/>
              <a:gd name="T18" fmla="*/ 905 w 1372"/>
              <a:gd name="T19" fmla="*/ 938 h 1358"/>
              <a:gd name="T20" fmla="*/ 905 w 1372"/>
              <a:gd name="T21" fmla="*/ 936 h 1358"/>
              <a:gd name="T22" fmla="*/ 901 w 1372"/>
              <a:gd name="T23" fmla="*/ 936 h 1358"/>
              <a:gd name="T24" fmla="*/ 882 w 1372"/>
              <a:gd name="T25" fmla="*/ 930 h 1358"/>
              <a:gd name="T26" fmla="*/ 873 w 1372"/>
              <a:gd name="T27" fmla="*/ 847 h 1358"/>
              <a:gd name="T28" fmla="*/ 873 w 1372"/>
              <a:gd name="T29" fmla="*/ 804 h 1358"/>
              <a:gd name="T30" fmla="*/ 874 w 1372"/>
              <a:gd name="T31" fmla="*/ 799 h 1358"/>
              <a:gd name="T32" fmla="*/ 893 w 1372"/>
              <a:gd name="T33" fmla="*/ 766 h 1358"/>
              <a:gd name="T34" fmla="*/ 924 w 1372"/>
              <a:gd name="T35" fmla="*/ 683 h 1358"/>
              <a:gd name="T36" fmla="*/ 942 w 1372"/>
              <a:gd name="T37" fmla="*/ 670 h 1358"/>
              <a:gd name="T38" fmla="*/ 983 w 1372"/>
              <a:gd name="T39" fmla="*/ 571 h 1358"/>
              <a:gd name="T40" fmla="*/ 992 w 1372"/>
              <a:gd name="T41" fmla="*/ 514 h 1358"/>
              <a:gd name="T42" fmla="*/ 962 w 1372"/>
              <a:gd name="T43" fmla="*/ 491 h 1358"/>
              <a:gd name="T44" fmla="*/ 969 w 1372"/>
              <a:gd name="T45" fmla="*/ 447 h 1358"/>
              <a:gd name="T46" fmla="*/ 955 w 1372"/>
              <a:gd name="T47" fmla="*/ 241 h 1358"/>
              <a:gd name="T48" fmla="*/ 951 w 1372"/>
              <a:gd name="T49" fmla="*/ 230 h 1358"/>
              <a:gd name="T50" fmla="*/ 816 w 1372"/>
              <a:gd name="T51" fmla="*/ 72 h 1358"/>
              <a:gd name="T52" fmla="*/ 784 w 1372"/>
              <a:gd name="T53" fmla="*/ 16 h 1358"/>
              <a:gd name="T54" fmla="*/ 542 w 1372"/>
              <a:gd name="T55" fmla="*/ 82 h 1358"/>
              <a:gd name="T56" fmla="*/ 563 w 1372"/>
              <a:gd name="T57" fmla="*/ 56 h 1358"/>
              <a:gd name="T58" fmla="*/ 494 w 1372"/>
              <a:gd name="T59" fmla="*/ 121 h 1358"/>
              <a:gd name="T60" fmla="*/ 481 w 1372"/>
              <a:gd name="T61" fmla="*/ 133 h 1358"/>
              <a:gd name="T62" fmla="*/ 408 w 1372"/>
              <a:gd name="T63" fmla="*/ 173 h 1358"/>
              <a:gd name="T64" fmla="*/ 436 w 1372"/>
              <a:gd name="T65" fmla="*/ 163 h 1358"/>
              <a:gd name="T66" fmla="*/ 391 w 1372"/>
              <a:gd name="T67" fmla="*/ 244 h 1358"/>
              <a:gd name="T68" fmla="*/ 410 w 1372"/>
              <a:gd name="T69" fmla="*/ 227 h 1358"/>
              <a:gd name="T70" fmla="*/ 399 w 1372"/>
              <a:gd name="T71" fmla="*/ 247 h 1358"/>
              <a:gd name="T72" fmla="*/ 399 w 1372"/>
              <a:gd name="T73" fmla="*/ 437 h 1358"/>
              <a:gd name="T74" fmla="*/ 411 w 1372"/>
              <a:gd name="T75" fmla="*/ 494 h 1358"/>
              <a:gd name="T76" fmla="*/ 381 w 1372"/>
              <a:gd name="T77" fmla="*/ 549 h 1358"/>
              <a:gd name="T78" fmla="*/ 400 w 1372"/>
              <a:gd name="T79" fmla="*/ 602 h 1358"/>
              <a:gd name="T80" fmla="*/ 423 w 1372"/>
              <a:gd name="T81" fmla="*/ 660 h 1358"/>
              <a:gd name="T82" fmla="*/ 449 w 1372"/>
              <a:gd name="T83" fmla="*/ 690 h 1358"/>
              <a:gd name="T84" fmla="*/ 472 w 1372"/>
              <a:gd name="T85" fmla="*/ 759 h 1358"/>
              <a:gd name="T86" fmla="*/ 473 w 1372"/>
              <a:gd name="T87" fmla="*/ 761 h 1358"/>
              <a:gd name="T88" fmla="*/ 496 w 1372"/>
              <a:gd name="T89" fmla="*/ 799 h 1358"/>
              <a:gd name="T90" fmla="*/ 495 w 1372"/>
              <a:gd name="T91" fmla="*/ 874 h 1358"/>
              <a:gd name="T92" fmla="*/ 488 w 1372"/>
              <a:gd name="T93" fmla="*/ 930 h 1358"/>
              <a:gd name="T94" fmla="*/ 464 w 1372"/>
              <a:gd name="T95" fmla="*/ 937 h 1358"/>
              <a:gd name="T96" fmla="*/ 443 w 1372"/>
              <a:gd name="T97" fmla="*/ 1026 h 1358"/>
              <a:gd name="T98" fmla="*/ 207 w 1372"/>
              <a:gd name="T99" fmla="*/ 1130 h 1358"/>
              <a:gd name="T100" fmla="*/ 23 w 1372"/>
              <a:gd name="T101" fmla="*/ 1221 h 1358"/>
              <a:gd name="T102" fmla="*/ 15 w 1372"/>
              <a:gd name="T103" fmla="*/ 1232 h 1358"/>
              <a:gd name="T104" fmla="*/ 14 w 1372"/>
              <a:gd name="T105" fmla="*/ 1234 h 1358"/>
              <a:gd name="T106" fmla="*/ 9 w 1372"/>
              <a:gd name="T107" fmla="*/ 1248 h 1358"/>
              <a:gd name="T108" fmla="*/ 0 w 1372"/>
              <a:gd name="T109" fmla="*/ 1305 h 1358"/>
              <a:gd name="T110" fmla="*/ 0 w 1372"/>
              <a:gd name="T111" fmla="*/ 1358 h 1358"/>
              <a:gd name="T112" fmla="*/ 1372 w 1372"/>
              <a:gd name="T113" fmla="*/ 1358 h 1358"/>
              <a:gd name="T114" fmla="*/ 1372 w 1372"/>
              <a:gd name="T115" fmla="*/ 1305 h 1358"/>
              <a:gd name="T116" fmla="*/ 1362 w 1372"/>
              <a:gd name="T117" fmla="*/ 1249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72" h="1358">
                <a:moveTo>
                  <a:pt x="1362" y="1249"/>
                </a:moveTo>
                <a:cubicBezTo>
                  <a:pt x="1361" y="1245"/>
                  <a:pt x="1357" y="1235"/>
                  <a:pt x="1357" y="1235"/>
                </a:cubicBezTo>
                <a:cubicBezTo>
                  <a:pt x="1356" y="1232"/>
                  <a:pt x="1354" y="1228"/>
                  <a:pt x="1353" y="1225"/>
                </a:cubicBezTo>
                <a:cubicBezTo>
                  <a:pt x="1353" y="1225"/>
                  <a:pt x="1351" y="1222"/>
                  <a:pt x="1350" y="1221"/>
                </a:cubicBezTo>
                <a:cubicBezTo>
                  <a:pt x="1337" y="1210"/>
                  <a:pt x="1285" y="1170"/>
                  <a:pt x="1175" y="1133"/>
                </a:cubicBezTo>
                <a:cubicBezTo>
                  <a:pt x="1175" y="1133"/>
                  <a:pt x="997" y="1061"/>
                  <a:pt x="988" y="1054"/>
                </a:cubicBezTo>
                <a:cubicBezTo>
                  <a:pt x="980" y="1047"/>
                  <a:pt x="930" y="1025"/>
                  <a:pt x="930" y="1025"/>
                </a:cubicBezTo>
                <a:cubicBezTo>
                  <a:pt x="930" y="1025"/>
                  <a:pt x="925" y="1018"/>
                  <a:pt x="919" y="1003"/>
                </a:cubicBezTo>
                <a:cubicBezTo>
                  <a:pt x="914" y="987"/>
                  <a:pt x="910" y="966"/>
                  <a:pt x="907" y="938"/>
                </a:cubicBezTo>
                <a:cubicBezTo>
                  <a:pt x="905" y="938"/>
                  <a:pt x="905" y="938"/>
                  <a:pt x="905" y="938"/>
                </a:cubicBezTo>
                <a:cubicBezTo>
                  <a:pt x="905" y="937"/>
                  <a:pt x="905" y="937"/>
                  <a:pt x="905" y="936"/>
                </a:cubicBezTo>
                <a:cubicBezTo>
                  <a:pt x="901" y="936"/>
                  <a:pt x="901" y="936"/>
                  <a:pt x="901" y="936"/>
                </a:cubicBezTo>
                <a:cubicBezTo>
                  <a:pt x="882" y="930"/>
                  <a:pt x="882" y="930"/>
                  <a:pt x="882" y="930"/>
                </a:cubicBezTo>
                <a:cubicBezTo>
                  <a:pt x="873" y="847"/>
                  <a:pt x="873" y="847"/>
                  <a:pt x="873" y="847"/>
                </a:cubicBezTo>
                <a:cubicBezTo>
                  <a:pt x="873" y="804"/>
                  <a:pt x="873" y="804"/>
                  <a:pt x="873" y="804"/>
                </a:cubicBezTo>
                <a:cubicBezTo>
                  <a:pt x="873" y="802"/>
                  <a:pt x="874" y="801"/>
                  <a:pt x="874" y="799"/>
                </a:cubicBezTo>
                <a:cubicBezTo>
                  <a:pt x="882" y="789"/>
                  <a:pt x="888" y="777"/>
                  <a:pt x="893" y="766"/>
                </a:cubicBezTo>
                <a:cubicBezTo>
                  <a:pt x="904" y="747"/>
                  <a:pt x="916" y="719"/>
                  <a:pt x="924" y="683"/>
                </a:cubicBezTo>
                <a:cubicBezTo>
                  <a:pt x="936" y="694"/>
                  <a:pt x="942" y="670"/>
                  <a:pt x="942" y="670"/>
                </a:cubicBezTo>
                <a:cubicBezTo>
                  <a:pt x="952" y="641"/>
                  <a:pt x="983" y="571"/>
                  <a:pt x="983" y="571"/>
                </a:cubicBezTo>
                <a:cubicBezTo>
                  <a:pt x="995" y="547"/>
                  <a:pt x="992" y="514"/>
                  <a:pt x="992" y="514"/>
                </a:cubicBezTo>
                <a:cubicBezTo>
                  <a:pt x="994" y="480"/>
                  <a:pt x="979" y="472"/>
                  <a:pt x="962" y="491"/>
                </a:cubicBezTo>
                <a:cubicBezTo>
                  <a:pt x="964" y="481"/>
                  <a:pt x="968" y="458"/>
                  <a:pt x="969" y="447"/>
                </a:cubicBezTo>
                <a:cubicBezTo>
                  <a:pt x="991" y="361"/>
                  <a:pt x="955" y="241"/>
                  <a:pt x="955" y="241"/>
                </a:cubicBezTo>
                <a:cubicBezTo>
                  <a:pt x="952" y="232"/>
                  <a:pt x="954" y="237"/>
                  <a:pt x="951" y="230"/>
                </a:cubicBezTo>
                <a:cubicBezTo>
                  <a:pt x="938" y="197"/>
                  <a:pt x="907" y="126"/>
                  <a:pt x="816" y="72"/>
                </a:cubicBezTo>
                <a:cubicBezTo>
                  <a:pt x="724" y="17"/>
                  <a:pt x="773" y="18"/>
                  <a:pt x="784" y="16"/>
                </a:cubicBezTo>
                <a:cubicBezTo>
                  <a:pt x="784" y="16"/>
                  <a:pt x="663" y="0"/>
                  <a:pt x="542" y="82"/>
                </a:cubicBezTo>
                <a:cubicBezTo>
                  <a:pt x="549" y="70"/>
                  <a:pt x="563" y="56"/>
                  <a:pt x="563" y="56"/>
                </a:cubicBezTo>
                <a:cubicBezTo>
                  <a:pt x="514" y="84"/>
                  <a:pt x="498" y="107"/>
                  <a:pt x="494" y="121"/>
                </a:cubicBezTo>
                <a:cubicBezTo>
                  <a:pt x="489" y="125"/>
                  <a:pt x="485" y="129"/>
                  <a:pt x="481" y="133"/>
                </a:cubicBezTo>
                <a:cubicBezTo>
                  <a:pt x="441" y="134"/>
                  <a:pt x="408" y="173"/>
                  <a:pt x="408" y="173"/>
                </a:cubicBezTo>
                <a:cubicBezTo>
                  <a:pt x="436" y="163"/>
                  <a:pt x="436" y="163"/>
                  <a:pt x="436" y="163"/>
                </a:cubicBezTo>
                <a:cubicBezTo>
                  <a:pt x="388" y="185"/>
                  <a:pt x="391" y="244"/>
                  <a:pt x="391" y="244"/>
                </a:cubicBezTo>
                <a:cubicBezTo>
                  <a:pt x="410" y="227"/>
                  <a:pt x="410" y="227"/>
                  <a:pt x="410" y="227"/>
                </a:cubicBezTo>
                <a:cubicBezTo>
                  <a:pt x="406" y="233"/>
                  <a:pt x="402" y="240"/>
                  <a:pt x="399" y="247"/>
                </a:cubicBezTo>
                <a:cubicBezTo>
                  <a:pt x="372" y="303"/>
                  <a:pt x="383" y="381"/>
                  <a:pt x="399" y="437"/>
                </a:cubicBezTo>
                <a:cubicBezTo>
                  <a:pt x="402" y="451"/>
                  <a:pt x="407" y="472"/>
                  <a:pt x="411" y="494"/>
                </a:cubicBezTo>
                <a:cubicBezTo>
                  <a:pt x="373" y="456"/>
                  <a:pt x="381" y="549"/>
                  <a:pt x="381" y="549"/>
                </a:cubicBezTo>
                <a:cubicBezTo>
                  <a:pt x="382" y="571"/>
                  <a:pt x="400" y="602"/>
                  <a:pt x="400" y="602"/>
                </a:cubicBezTo>
                <a:cubicBezTo>
                  <a:pt x="409" y="626"/>
                  <a:pt x="423" y="660"/>
                  <a:pt x="423" y="660"/>
                </a:cubicBezTo>
                <a:cubicBezTo>
                  <a:pt x="434" y="690"/>
                  <a:pt x="443" y="693"/>
                  <a:pt x="449" y="690"/>
                </a:cubicBezTo>
                <a:cubicBezTo>
                  <a:pt x="455" y="715"/>
                  <a:pt x="464" y="742"/>
                  <a:pt x="472" y="759"/>
                </a:cubicBezTo>
                <a:cubicBezTo>
                  <a:pt x="472" y="759"/>
                  <a:pt x="473" y="760"/>
                  <a:pt x="473" y="761"/>
                </a:cubicBezTo>
                <a:cubicBezTo>
                  <a:pt x="484" y="787"/>
                  <a:pt x="496" y="799"/>
                  <a:pt x="496" y="799"/>
                </a:cubicBezTo>
                <a:cubicBezTo>
                  <a:pt x="495" y="874"/>
                  <a:pt x="495" y="874"/>
                  <a:pt x="495" y="874"/>
                </a:cubicBezTo>
                <a:cubicBezTo>
                  <a:pt x="492" y="902"/>
                  <a:pt x="488" y="930"/>
                  <a:pt x="488" y="930"/>
                </a:cubicBezTo>
                <a:cubicBezTo>
                  <a:pt x="464" y="937"/>
                  <a:pt x="464" y="937"/>
                  <a:pt x="464" y="937"/>
                </a:cubicBezTo>
                <a:cubicBezTo>
                  <a:pt x="464" y="937"/>
                  <a:pt x="458" y="995"/>
                  <a:pt x="443" y="1026"/>
                </a:cubicBezTo>
                <a:cubicBezTo>
                  <a:pt x="423" y="1036"/>
                  <a:pt x="251" y="1116"/>
                  <a:pt x="207" y="1130"/>
                </a:cubicBezTo>
                <a:cubicBezTo>
                  <a:pt x="207" y="1130"/>
                  <a:pt x="75" y="1176"/>
                  <a:pt x="23" y="1221"/>
                </a:cubicBezTo>
                <a:cubicBezTo>
                  <a:pt x="23" y="1221"/>
                  <a:pt x="17" y="1228"/>
                  <a:pt x="15" y="1232"/>
                </a:cubicBezTo>
                <a:cubicBezTo>
                  <a:pt x="15" y="1233"/>
                  <a:pt x="15" y="1233"/>
                  <a:pt x="14" y="1234"/>
                </a:cubicBezTo>
                <a:cubicBezTo>
                  <a:pt x="14" y="1234"/>
                  <a:pt x="11" y="1242"/>
                  <a:pt x="9" y="1248"/>
                </a:cubicBezTo>
                <a:cubicBezTo>
                  <a:pt x="4" y="1265"/>
                  <a:pt x="1" y="1284"/>
                  <a:pt x="0" y="1305"/>
                </a:cubicBezTo>
                <a:cubicBezTo>
                  <a:pt x="0" y="1358"/>
                  <a:pt x="0" y="1358"/>
                  <a:pt x="0" y="1358"/>
                </a:cubicBezTo>
                <a:cubicBezTo>
                  <a:pt x="1372" y="1358"/>
                  <a:pt x="1372" y="1358"/>
                  <a:pt x="1372" y="1358"/>
                </a:cubicBezTo>
                <a:cubicBezTo>
                  <a:pt x="1372" y="1305"/>
                  <a:pt x="1372" y="1305"/>
                  <a:pt x="1372" y="1305"/>
                </a:cubicBezTo>
                <a:cubicBezTo>
                  <a:pt x="1371" y="1284"/>
                  <a:pt x="1367" y="1265"/>
                  <a:pt x="1362" y="1249"/>
                </a:cubicBezTo>
              </a:path>
            </a:pathLst>
          </a:custGeom>
          <a:solidFill>
            <a:srgbClr val="9039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11"/>
          <p:cNvSpPr/>
          <p:nvPr/>
        </p:nvSpPr>
        <p:spPr>
          <a:xfrm>
            <a:off x="470020" y="4388922"/>
            <a:ext cx="8140282" cy="461665"/>
          </a:xfrm>
          <a:prstGeom prst="rect">
            <a:avLst/>
          </a:prstGeom>
        </p:spPr>
        <p:txBody>
          <a:bodyPr wrap="square" lIns="0">
            <a:spAutoFit/>
          </a:bodyPr>
          <a:lstStyle/>
          <a:p>
            <a:pPr algn="ctr"/>
            <a:r>
              <a:rPr lang="en-GB" sz="2400" dirty="0" smtClean="0">
                <a:latin typeface="+mj-lt"/>
              </a:rPr>
              <a:t>T</a:t>
            </a:r>
            <a:r>
              <a:rPr lang="en-GB" sz="2400" dirty="0" smtClean="0">
                <a:latin typeface="+mj-lt"/>
              </a:rPr>
              <a:t>o </a:t>
            </a:r>
            <a:r>
              <a:rPr lang="en-GB" sz="2400" dirty="0" err="1" smtClean="0">
                <a:latin typeface="+mj-lt"/>
              </a:rPr>
              <a:t>av</a:t>
            </a:r>
            <a:r>
              <a:rPr lang="en-GB" sz="2400" dirty="0" smtClean="0">
                <a:latin typeface="+mj-lt"/>
              </a:rPr>
              <a:t> </a:t>
            </a:r>
            <a:r>
              <a:rPr lang="en-GB" sz="2400" dirty="0" err="1" smtClean="0">
                <a:latin typeface="+mj-lt"/>
              </a:rPr>
              <a:t>tre</a:t>
            </a:r>
            <a:r>
              <a:rPr lang="en-GB" sz="2400" dirty="0" smtClean="0">
                <a:latin typeface="+mj-lt"/>
              </a:rPr>
              <a:t> </a:t>
            </a:r>
            <a:r>
              <a:rPr lang="en-GB" sz="2400" b="0" dirty="0" err="1" smtClean="0">
                <a:latin typeface="+mj-lt"/>
              </a:rPr>
              <a:t>kunder</a:t>
            </a:r>
            <a:r>
              <a:rPr lang="en-GB" sz="2400" b="0" dirty="0" smtClean="0">
                <a:latin typeface="+mj-lt"/>
              </a:rPr>
              <a:t> </a:t>
            </a:r>
            <a:r>
              <a:rPr lang="en-GB" sz="2400" b="0" dirty="0" err="1" smtClean="0">
                <a:latin typeface="+mj-lt"/>
              </a:rPr>
              <a:t>velger</a:t>
            </a:r>
            <a:r>
              <a:rPr lang="en-GB" sz="2400" b="0" dirty="0" smtClean="0">
                <a:latin typeface="+mj-lt"/>
              </a:rPr>
              <a:t> et </a:t>
            </a:r>
            <a:r>
              <a:rPr lang="en-GB" sz="2400" b="0" dirty="0" err="1" smtClean="0">
                <a:latin typeface="+mj-lt"/>
              </a:rPr>
              <a:t>annet</a:t>
            </a:r>
            <a:r>
              <a:rPr lang="en-GB" sz="2400" b="0" dirty="0" smtClean="0">
                <a:latin typeface="+mj-lt"/>
              </a:rPr>
              <a:t> </a:t>
            </a:r>
            <a:r>
              <a:rPr lang="en-GB" sz="2400" b="0" dirty="0" err="1" smtClean="0">
                <a:latin typeface="+mj-lt"/>
              </a:rPr>
              <a:t>merke</a:t>
            </a:r>
            <a:r>
              <a:rPr lang="en-GB" sz="2400" b="0" dirty="0" smtClean="0">
                <a:latin typeface="+mj-lt"/>
              </a:rPr>
              <a:t> </a:t>
            </a:r>
            <a:r>
              <a:rPr lang="en-GB" sz="2400" b="0" dirty="0" err="1" smtClean="0">
                <a:latin typeface="+mj-lt"/>
              </a:rPr>
              <a:t>neste</a:t>
            </a:r>
            <a:r>
              <a:rPr lang="en-GB" sz="2400" b="0" dirty="0" smtClean="0">
                <a:latin typeface="+mj-lt"/>
              </a:rPr>
              <a:t> gang</a:t>
            </a:r>
          </a:p>
        </p:txBody>
      </p:sp>
      <p:sp>
        <p:nvSpPr>
          <p:cNvPr id="2" name="TextBox 1"/>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3</a:t>
            </a:r>
            <a:endParaRPr lang="en-GB" sz="750" b="0" dirty="0" err="1" smtClean="0">
              <a:solidFill>
                <a:srgbClr val="333333"/>
              </a:solidFill>
              <a:latin typeface="+mn-lt"/>
            </a:endParaRPr>
          </a:p>
        </p:txBody>
      </p:sp>
    </p:spTree>
    <p:extLst>
      <p:ext uri="{BB962C8B-B14F-4D97-AF65-F5344CB8AC3E}">
        <p14:creationId xmlns:p14="http://schemas.microsoft.com/office/powerpoint/2010/main" val="1072004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16"/>
          </p:nvPr>
        </p:nvSpPr>
        <p:spPr>
          <a:xfrm>
            <a:off x="3238413" y="3520622"/>
            <a:ext cx="2664000" cy="852556"/>
          </a:xfrm>
        </p:spPr>
        <p:txBody>
          <a:bodyPr/>
          <a:lstStyle/>
          <a:p>
            <a:pPr algn="ctr"/>
            <a:r>
              <a:rPr lang="nb-NO" sz="2000" noProof="0" dirty="0" smtClean="0"/>
              <a:t>var ikke fornøyd</a:t>
            </a:r>
            <a:br>
              <a:rPr lang="nb-NO" sz="2000" noProof="0" dirty="0" smtClean="0"/>
            </a:br>
            <a:r>
              <a:rPr lang="nb-NO" sz="2000" noProof="0" dirty="0" smtClean="0"/>
              <a:t>med hva de fikk for </a:t>
            </a:r>
            <a:br>
              <a:rPr lang="nb-NO" sz="2000" noProof="0" dirty="0" smtClean="0"/>
            </a:br>
            <a:r>
              <a:rPr lang="nb-NO" sz="2000" noProof="0" dirty="0" smtClean="0"/>
              <a:t>pengene</a:t>
            </a:r>
            <a:endParaRPr lang="nb-NO" sz="2000" noProof="0" dirty="0" smtClean="0"/>
          </a:p>
          <a:p>
            <a:pPr algn="ctr"/>
            <a:endParaRPr lang="nb-NO" sz="2000" noProof="0" dirty="0"/>
          </a:p>
        </p:txBody>
      </p:sp>
      <p:sp>
        <p:nvSpPr>
          <p:cNvPr id="15" name="Content Placeholder 14"/>
          <p:cNvSpPr>
            <a:spLocks noGrp="1"/>
          </p:cNvSpPr>
          <p:nvPr>
            <p:ph sz="quarter" idx="17"/>
          </p:nvPr>
        </p:nvSpPr>
        <p:spPr>
          <a:xfrm>
            <a:off x="6191075" y="3521859"/>
            <a:ext cx="2664000" cy="851834"/>
          </a:xfrm>
        </p:spPr>
        <p:txBody>
          <a:bodyPr/>
          <a:lstStyle/>
          <a:p>
            <a:pPr algn="ctr"/>
            <a:r>
              <a:rPr lang="nb-NO" sz="2000" noProof="0" dirty="0" smtClean="0">
                <a:solidFill>
                  <a:schemeClr val="accent1"/>
                </a:solidFill>
              </a:rPr>
              <a:t>var misfornøyd med </a:t>
            </a:r>
            <a:br>
              <a:rPr lang="nb-NO" sz="2000" noProof="0" dirty="0" smtClean="0">
                <a:solidFill>
                  <a:schemeClr val="accent1"/>
                </a:solidFill>
              </a:rPr>
            </a:br>
            <a:r>
              <a:rPr lang="nb-NO" sz="2000" noProof="0" dirty="0" err="1" smtClean="0">
                <a:solidFill>
                  <a:schemeClr val="accent1"/>
                </a:solidFill>
              </a:rPr>
              <a:t>serviceen</a:t>
            </a:r>
            <a:endParaRPr lang="nb-NO" sz="2000" noProof="0" dirty="0"/>
          </a:p>
        </p:txBody>
      </p:sp>
      <p:sp>
        <p:nvSpPr>
          <p:cNvPr id="4" name="Title 3"/>
          <p:cNvSpPr>
            <a:spLocks noGrp="1"/>
          </p:cNvSpPr>
          <p:nvPr>
            <p:ph type="title"/>
          </p:nvPr>
        </p:nvSpPr>
        <p:spPr/>
        <p:txBody>
          <a:bodyPr/>
          <a:lstStyle/>
          <a:p>
            <a:r>
              <a:rPr lang="nb-NO" noProof="0" dirty="0" smtClean="0"/>
              <a:t>Skuffende kunde-</a:t>
            </a:r>
            <a:r>
              <a:rPr lang="nb-NO" noProof="0" dirty="0" smtClean="0"/>
              <a:t>service er en hovedgrunn til dette </a:t>
            </a:r>
            <a:endParaRPr lang="nb-NO" noProof="0" dirty="0"/>
          </a:p>
        </p:txBody>
      </p:sp>
      <p:sp>
        <p:nvSpPr>
          <p:cNvPr id="13" name="Content Placeholder 12"/>
          <p:cNvSpPr>
            <a:spLocks noGrp="1"/>
          </p:cNvSpPr>
          <p:nvPr>
            <p:ph sz="quarter" idx="11"/>
          </p:nvPr>
        </p:nvSpPr>
        <p:spPr>
          <a:xfrm>
            <a:off x="285750" y="3519231"/>
            <a:ext cx="2664000" cy="852556"/>
          </a:xfrm>
        </p:spPr>
        <p:txBody>
          <a:bodyPr/>
          <a:lstStyle/>
          <a:p>
            <a:pPr algn="ctr"/>
            <a:r>
              <a:rPr lang="nb-NO" sz="2000" noProof="0" dirty="0" smtClean="0"/>
              <a:t>fikk et bedre</a:t>
            </a:r>
            <a:br>
              <a:rPr lang="nb-NO" sz="2000" noProof="0" dirty="0" smtClean="0"/>
            </a:br>
            <a:r>
              <a:rPr lang="nb-NO" sz="2000" noProof="0" dirty="0" smtClean="0"/>
              <a:t>tilbud</a:t>
            </a:r>
            <a:endParaRPr lang="nb-NO" sz="2000" noProof="0" dirty="0" smtClean="0"/>
          </a:p>
          <a:p>
            <a:pPr algn="ctr"/>
            <a:endParaRPr lang="nb-NO" sz="2000" noProof="0" dirty="0"/>
          </a:p>
        </p:txBody>
      </p:sp>
      <p:sp>
        <p:nvSpPr>
          <p:cNvPr id="20" name="Hexagon 19"/>
          <p:cNvSpPr/>
          <p:nvPr/>
        </p:nvSpPr>
        <p:spPr bwMode="ltGray">
          <a:xfrm rot="5400000">
            <a:off x="668401" y="1751304"/>
            <a:ext cx="1892036" cy="1631066"/>
          </a:xfrm>
          <a:prstGeom prst="hexagon">
            <a:avLst>
              <a:gd name="adj" fmla="val 28440"/>
              <a:gd name="vf" fmla="val 115470"/>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smtClean="0">
              <a:solidFill>
                <a:srgbClr val="FFFFFF"/>
              </a:solidFill>
            </a:endParaRPr>
          </a:p>
        </p:txBody>
      </p:sp>
      <p:sp>
        <p:nvSpPr>
          <p:cNvPr id="3" name="TextBox 2"/>
          <p:cNvSpPr txBox="1"/>
          <p:nvPr/>
        </p:nvSpPr>
        <p:spPr>
          <a:xfrm>
            <a:off x="836986" y="2323481"/>
            <a:ext cx="1631065" cy="500147"/>
          </a:xfrm>
          <a:prstGeom prst="rect">
            <a:avLst/>
          </a:prstGeom>
          <a:noFill/>
        </p:spPr>
        <p:txBody>
          <a:bodyPr wrap="square" lIns="0" tIns="0" rIns="0" bIns="0" rtlCol="0">
            <a:noAutofit/>
          </a:bodyPr>
          <a:lstStyle/>
          <a:p>
            <a:pPr algn="ctr"/>
            <a:r>
              <a:rPr lang="en-GB" sz="3200" b="0" dirty="0" smtClean="0">
                <a:solidFill>
                  <a:srgbClr val="999999"/>
                </a:solidFill>
                <a:latin typeface="+mn-lt"/>
              </a:rPr>
              <a:t>31%</a:t>
            </a:r>
          </a:p>
        </p:txBody>
      </p:sp>
      <p:sp>
        <p:nvSpPr>
          <p:cNvPr id="29" name="Hexagon 28"/>
          <p:cNvSpPr/>
          <p:nvPr/>
        </p:nvSpPr>
        <p:spPr bwMode="ltGray">
          <a:xfrm rot="5400000">
            <a:off x="3626266" y="1760308"/>
            <a:ext cx="1892036" cy="1631066"/>
          </a:xfrm>
          <a:prstGeom prst="hexagon">
            <a:avLst>
              <a:gd name="adj" fmla="val 28440"/>
              <a:gd name="vf" fmla="val 115470"/>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smtClean="0">
              <a:solidFill>
                <a:srgbClr val="FFFFFF"/>
              </a:solidFill>
            </a:endParaRPr>
          </a:p>
        </p:txBody>
      </p:sp>
      <p:sp>
        <p:nvSpPr>
          <p:cNvPr id="280" name="TextBox 279"/>
          <p:cNvSpPr txBox="1"/>
          <p:nvPr/>
        </p:nvSpPr>
        <p:spPr>
          <a:xfrm>
            <a:off x="3792954" y="2321456"/>
            <a:ext cx="1631065" cy="500147"/>
          </a:xfrm>
          <a:prstGeom prst="rect">
            <a:avLst/>
          </a:prstGeom>
          <a:noFill/>
        </p:spPr>
        <p:txBody>
          <a:bodyPr wrap="square" lIns="0" tIns="0" rIns="0" bIns="0" rtlCol="0">
            <a:noAutofit/>
          </a:bodyPr>
          <a:lstStyle/>
          <a:p>
            <a:pPr algn="ctr"/>
            <a:r>
              <a:rPr lang="en-GB" sz="3200" b="0" dirty="0" smtClean="0">
                <a:solidFill>
                  <a:srgbClr val="999999"/>
                </a:solidFill>
                <a:latin typeface="+mn-lt"/>
              </a:rPr>
              <a:t>28%</a:t>
            </a:r>
          </a:p>
        </p:txBody>
      </p:sp>
      <p:sp>
        <p:nvSpPr>
          <p:cNvPr id="17" name="Hexagon 16"/>
          <p:cNvSpPr/>
          <p:nvPr/>
        </p:nvSpPr>
        <p:spPr bwMode="ltGray">
          <a:xfrm rot="5400000">
            <a:off x="6561549" y="1741135"/>
            <a:ext cx="1892034" cy="1631065"/>
          </a:xfrm>
          <a:prstGeom prst="hexagon">
            <a:avLst>
              <a:gd name="adj" fmla="val 28440"/>
              <a:gd name="vf" fmla="val 115470"/>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smtClean="0">
              <a:solidFill>
                <a:srgbClr val="FFFFFF"/>
              </a:solidFill>
            </a:endParaRPr>
          </a:p>
        </p:txBody>
      </p:sp>
      <p:sp>
        <p:nvSpPr>
          <p:cNvPr id="281" name="TextBox 280"/>
          <p:cNvSpPr txBox="1"/>
          <p:nvPr/>
        </p:nvSpPr>
        <p:spPr>
          <a:xfrm>
            <a:off x="6693792" y="2325767"/>
            <a:ext cx="1631065" cy="500147"/>
          </a:xfrm>
          <a:prstGeom prst="rect">
            <a:avLst/>
          </a:prstGeom>
          <a:noFill/>
        </p:spPr>
        <p:txBody>
          <a:bodyPr wrap="square" lIns="0" tIns="0" rIns="0" bIns="0" rtlCol="0">
            <a:noAutofit/>
          </a:bodyPr>
          <a:lstStyle/>
          <a:p>
            <a:pPr algn="ctr"/>
            <a:r>
              <a:rPr lang="en-GB" sz="3200" b="0" dirty="0" smtClean="0">
                <a:solidFill>
                  <a:schemeClr val="bg1"/>
                </a:solidFill>
                <a:latin typeface="+mn-lt"/>
              </a:rPr>
              <a:t>24%</a:t>
            </a:r>
          </a:p>
        </p:txBody>
      </p:sp>
      <p:sp>
        <p:nvSpPr>
          <p:cNvPr id="2" name="TextBox 1"/>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4</a:t>
            </a:r>
            <a:endParaRPr lang="en-GB" sz="750" b="0" dirty="0" err="1" smtClean="0">
              <a:solidFill>
                <a:srgbClr val="333333"/>
              </a:solidFill>
              <a:latin typeface="+mn-lt"/>
            </a:endParaRPr>
          </a:p>
        </p:txBody>
      </p:sp>
    </p:spTree>
    <p:extLst>
      <p:ext uri="{BB962C8B-B14F-4D97-AF65-F5344CB8AC3E}">
        <p14:creationId xmlns:p14="http://schemas.microsoft.com/office/powerpoint/2010/main" val="424471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b-NO" noProof="0" dirty="0" smtClean="0"/>
              <a:t>Alle kanaler er service-kanaler</a:t>
            </a:r>
            <a:endParaRPr lang="nb-NO" noProof="0" dirty="0"/>
          </a:p>
        </p:txBody>
      </p:sp>
      <p:sp>
        <p:nvSpPr>
          <p:cNvPr id="5" name="TextBox 4"/>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5</a:t>
            </a:r>
            <a:endParaRPr lang="en-GB" sz="750" b="0" dirty="0" err="1" smtClean="0">
              <a:solidFill>
                <a:srgbClr val="333333"/>
              </a:solidFill>
              <a:latin typeface="+mn-lt"/>
            </a:endParaRPr>
          </a:p>
        </p:txBody>
      </p:sp>
      <p:grpSp>
        <p:nvGrpSpPr>
          <p:cNvPr id="6" name="Group 5"/>
          <p:cNvGrpSpPr/>
          <p:nvPr/>
        </p:nvGrpSpPr>
        <p:grpSpPr>
          <a:xfrm>
            <a:off x="1907072" y="1259172"/>
            <a:ext cx="7763694" cy="3820319"/>
            <a:chOff x="306880" y="1259172"/>
            <a:chExt cx="7763694" cy="3820319"/>
          </a:xfrm>
        </p:grpSpPr>
        <p:grpSp>
          <p:nvGrpSpPr>
            <p:cNvPr id="7" name="Group 6"/>
            <p:cNvGrpSpPr>
              <a:grpSpLocks noChangeAspect="1"/>
            </p:cNvGrpSpPr>
            <p:nvPr/>
          </p:nvGrpSpPr>
          <p:grpSpPr>
            <a:xfrm>
              <a:off x="306880" y="1407988"/>
              <a:ext cx="7221044" cy="3671503"/>
              <a:chOff x="1465676" y="1398720"/>
              <a:chExt cx="8153579" cy="4145645"/>
            </a:xfrm>
          </p:grpSpPr>
          <p:grpSp>
            <p:nvGrpSpPr>
              <p:cNvPr id="8" name="Group 7"/>
              <p:cNvGrpSpPr/>
              <p:nvPr/>
            </p:nvGrpSpPr>
            <p:grpSpPr>
              <a:xfrm>
                <a:off x="1465676" y="1398720"/>
                <a:ext cx="8153579" cy="3814152"/>
                <a:chOff x="1465676" y="1398720"/>
                <a:chExt cx="8153579" cy="3814152"/>
              </a:xfrm>
            </p:grpSpPr>
            <p:cxnSp>
              <p:nvCxnSpPr>
                <p:cNvPr id="12" name="Straight Connector 11"/>
                <p:cNvCxnSpPr/>
                <p:nvPr/>
              </p:nvCxnSpPr>
              <p:spPr>
                <a:xfrm>
                  <a:off x="3178352" y="1747524"/>
                  <a:ext cx="184922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178352" y="1774122"/>
                  <a:ext cx="0" cy="197608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31530" y="3160588"/>
                  <a:ext cx="3242454"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485721" y="3776374"/>
                  <a:ext cx="357609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375998" y="4508640"/>
                  <a:ext cx="0" cy="69879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89182" y="1774122"/>
                  <a:ext cx="0" cy="239631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805812" y="1783583"/>
                  <a:ext cx="1" cy="27303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817956" y="4516580"/>
                  <a:ext cx="10652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70303" y="5203347"/>
                  <a:ext cx="424682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457452" y="2141978"/>
                  <a:ext cx="0" cy="237460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76376" y="4513917"/>
                  <a:ext cx="20810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073984" y="2478614"/>
                  <a:ext cx="0" cy="272882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5725181" y="4165114"/>
                  <a:ext cx="697607" cy="697607"/>
                  <a:chOff x="1266825" y="1266825"/>
                  <a:chExt cx="2560638" cy="2560638"/>
                </a:xfrm>
              </p:grpSpPr>
              <p:sp>
                <p:nvSpPr>
                  <p:cNvPr id="64" name="Rectangle 63"/>
                  <p:cNvSpPr>
                    <a:spLocks noChangeArrowheads="1"/>
                  </p:cNvSpPr>
                  <p:nvPr/>
                </p:nvSpPr>
                <p:spPr bwMode="auto">
                  <a:xfrm>
                    <a:off x="1266825" y="1266825"/>
                    <a:ext cx="2560638" cy="2560638"/>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64"/>
                  <p:cNvSpPr>
                    <a:spLocks noEditPoints="1"/>
                  </p:cNvSpPr>
                  <p:nvPr/>
                </p:nvSpPr>
                <p:spPr bwMode="auto">
                  <a:xfrm>
                    <a:off x="1714500" y="1843088"/>
                    <a:ext cx="1665288" cy="1408113"/>
                  </a:xfrm>
                  <a:custGeom>
                    <a:avLst/>
                    <a:gdLst>
                      <a:gd name="T0" fmla="*/ 442 w 442"/>
                      <a:gd name="T1" fmla="*/ 298 h 374"/>
                      <a:gd name="T2" fmla="*/ 442 w 442"/>
                      <a:gd name="T3" fmla="*/ 0 h 374"/>
                      <a:gd name="T4" fmla="*/ 0 w 442"/>
                      <a:gd name="T5" fmla="*/ 0 h 374"/>
                      <a:gd name="T6" fmla="*/ 0 w 442"/>
                      <a:gd name="T7" fmla="*/ 298 h 374"/>
                      <a:gd name="T8" fmla="*/ 170 w 442"/>
                      <a:gd name="T9" fmla="*/ 298 h 374"/>
                      <a:gd name="T10" fmla="*/ 170 w 442"/>
                      <a:gd name="T11" fmla="*/ 357 h 374"/>
                      <a:gd name="T12" fmla="*/ 85 w 442"/>
                      <a:gd name="T13" fmla="*/ 357 h 374"/>
                      <a:gd name="T14" fmla="*/ 85 w 442"/>
                      <a:gd name="T15" fmla="*/ 374 h 374"/>
                      <a:gd name="T16" fmla="*/ 357 w 442"/>
                      <a:gd name="T17" fmla="*/ 374 h 374"/>
                      <a:gd name="T18" fmla="*/ 357 w 442"/>
                      <a:gd name="T19" fmla="*/ 357 h 374"/>
                      <a:gd name="T20" fmla="*/ 272 w 442"/>
                      <a:gd name="T21" fmla="*/ 357 h 374"/>
                      <a:gd name="T22" fmla="*/ 272 w 442"/>
                      <a:gd name="T23" fmla="*/ 298 h 374"/>
                      <a:gd name="T24" fmla="*/ 442 w 442"/>
                      <a:gd name="T25" fmla="*/ 298 h 374"/>
                      <a:gd name="T26" fmla="*/ 416 w 442"/>
                      <a:gd name="T27" fmla="*/ 289 h 374"/>
                      <a:gd name="T28" fmla="*/ 408 w 442"/>
                      <a:gd name="T29" fmla="*/ 281 h 374"/>
                      <a:gd name="T30" fmla="*/ 416 w 442"/>
                      <a:gd name="T31" fmla="*/ 272 h 374"/>
                      <a:gd name="T32" fmla="*/ 425 w 442"/>
                      <a:gd name="T33" fmla="*/ 281 h 374"/>
                      <a:gd name="T34" fmla="*/ 416 w 442"/>
                      <a:gd name="T35" fmla="*/ 289 h 374"/>
                      <a:gd name="T36" fmla="*/ 17 w 442"/>
                      <a:gd name="T37" fmla="*/ 17 h 374"/>
                      <a:gd name="T38" fmla="*/ 425 w 442"/>
                      <a:gd name="T39" fmla="*/ 17 h 374"/>
                      <a:gd name="T40" fmla="*/ 425 w 442"/>
                      <a:gd name="T41" fmla="*/ 264 h 374"/>
                      <a:gd name="T42" fmla="*/ 17 w 442"/>
                      <a:gd name="T43" fmla="*/ 264 h 374"/>
                      <a:gd name="T44" fmla="*/ 17 w 442"/>
                      <a:gd name="T45" fmla="*/ 1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2" h="374">
                        <a:moveTo>
                          <a:pt x="442" y="298"/>
                        </a:moveTo>
                        <a:cubicBezTo>
                          <a:pt x="442" y="0"/>
                          <a:pt x="442" y="0"/>
                          <a:pt x="442" y="0"/>
                        </a:cubicBezTo>
                        <a:cubicBezTo>
                          <a:pt x="0" y="0"/>
                          <a:pt x="0" y="0"/>
                          <a:pt x="0" y="0"/>
                        </a:cubicBezTo>
                        <a:cubicBezTo>
                          <a:pt x="0" y="298"/>
                          <a:pt x="0" y="298"/>
                          <a:pt x="0" y="298"/>
                        </a:cubicBezTo>
                        <a:cubicBezTo>
                          <a:pt x="170" y="298"/>
                          <a:pt x="170" y="298"/>
                          <a:pt x="170" y="298"/>
                        </a:cubicBezTo>
                        <a:cubicBezTo>
                          <a:pt x="170" y="357"/>
                          <a:pt x="170" y="357"/>
                          <a:pt x="170" y="357"/>
                        </a:cubicBezTo>
                        <a:cubicBezTo>
                          <a:pt x="85" y="357"/>
                          <a:pt x="85" y="357"/>
                          <a:pt x="85" y="357"/>
                        </a:cubicBezTo>
                        <a:cubicBezTo>
                          <a:pt x="85" y="374"/>
                          <a:pt x="85" y="374"/>
                          <a:pt x="85" y="374"/>
                        </a:cubicBezTo>
                        <a:cubicBezTo>
                          <a:pt x="357" y="374"/>
                          <a:pt x="357" y="374"/>
                          <a:pt x="357" y="374"/>
                        </a:cubicBezTo>
                        <a:cubicBezTo>
                          <a:pt x="357" y="357"/>
                          <a:pt x="357" y="357"/>
                          <a:pt x="357" y="357"/>
                        </a:cubicBezTo>
                        <a:cubicBezTo>
                          <a:pt x="272" y="357"/>
                          <a:pt x="272" y="357"/>
                          <a:pt x="272" y="357"/>
                        </a:cubicBezTo>
                        <a:cubicBezTo>
                          <a:pt x="272" y="298"/>
                          <a:pt x="272" y="298"/>
                          <a:pt x="272" y="298"/>
                        </a:cubicBezTo>
                        <a:lnTo>
                          <a:pt x="442" y="298"/>
                        </a:lnTo>
                        <a:close/>
                        <a:moveTo>
                          <a:pt x="416" y="289"/>
                        </a:moveTo>
                        <a:cubicBezTo>
                          <a:pt x="412" y="289"/>
                          <a:pt x="408" y="285"/>
                          <a:pt x="408" y="281"/>
                        </a:cubicBezTo>
                        <a:cubicBezTo>
                          <a:pt x="408" y="276"/>
                          <a:pt x="412" y="272"/>
                          <a:pt x="416" y="272"/>
                        </a:cubicBezTo>
                        <a:cubicBezTo>
                          <a:pt x="421" y="272"/>
                          <a:pt x="425" y="276"/>
                          <a:pt x="425" y="281"/>
                        </a:cubicBezTo>
                        <a:cubicBezTo>
                          <a:pt x="425" y="285"/>
                          <a:pt x="421" y="289"/>
                          <a:pt x="416" y="289"/>
                        </a:cubicBezTo>
                        <a:moveTo>
                          <a:pt x="17" y="17"/>
                        </a:moveTo>
                        <a:cubicBezTo>
                          <a:pt x="425" y="17"/>
                          <a:pt x="425" y="17"/>
                          <a:pt x="425" y="17"/>
                        </a:cubicBezTo>
                        <a:cubicBezTo>
                          <a:pt x="425" y="264"/>
                          <a:pt x="425" y="264"/>
                          <a:pt x="425" y="264"/>
                        </a:cubicBezTo>
                        <a:cubicBezTo>
                          <a:pt x="17" y="264"/>
                          <a:pt x="17" y="264"/>
                          <a:pt x="17" y="264"/>
                        </a:cubicBezTo>
                        <a:lnTo>
                          <a:pt x="17" y="17"/>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5" name="Group 24"/>
                <p:cNvGrpSpPr/>
                <p:nvPr/>
              </p:nvGrpSpPr>
              <p:grpSpPr>
                <a:xfrm>
                  <a:off x="3554152" y="1398720"/>
                  <a:ext cx="697607" cy="697607"/>
                  <a:chOff x="1266825" y="1266825"/>
                  <a:chExt cx="2560638" cy="2560638"/>
                </a:xfrm>
              </p:grpSpPr>
              <p:sp>
                <p:nvSpPr>
                  <p:cNvPr id="59" name="Rectangle 16"/>
                  <p:cNvSpPr>
                    <a:spLocks noChangeArrowheads="1"/>
                  </p:cNvSpPr>
                  <p:nvPr/>
                </p:nvSpPr>
                <p:spPr bwMode="auto">
                  <a:xfrm>
                    <a:off x="1266825" y="1266825"/>
                    <a:ext cx="2560638" cy="2560638"/>
                  </a:xfrm>
                  <a:prstGeom prst="rect">
                    <a:avLst/>
                  </a:prstGeom>
                  <a:solidFill>
                    <a:schemeClr val="accent4"/>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17"/>
                  <p:cNvSpPr>
                    <a:spLocks/>
                  </p:cNvSpPr>
                  <p:nvPr/>
                </p:nvSpPr>
                <p:spPr bwMode="auto">
                  <a:xfrm>
                    <a:off x="2120900" y="2644775"/>
                    <a:ext cx="858838" cy="331788"/>
                  </a:xfrm>
                  <a:custGeom>
                    <a:avLst/>
                    <a:gdLst>
                      <a:gd name="T0" fmla="*/ 113 w 228"/>
                      <a:gd name="T1" fmla="*/ 0 h 88"/>
                      <a:gd name="T2" fmla="*/ 21 w 228"/>
                      <a:gd name="T3" fmla="*/ 27 h 88"/>
                      <a:gd name="T4" fmla="*/ 0 w 228"/>
                      <a:gd name="T5" fmla="*/ 42 h 88"/>
                      <a:gd name="T6" fmla="*/ 29 w 228"/>
                      <a:gd name="T7" fmla="*/ 85 h 88"/>
                      <a:gd name="T8" fmla="*/ 113 w 228"/>
                      <a:gd name="T9" fmla="*/ 51 h 88"/>
                      <a:gd name="T10" fmla="*/ 199 w 228"/>
                      <a:gd name="T11" fmla="*/ 88 h 88"/>
                      <a:gd name="T12" fmla="*/ 228 w 228"/>
                      <a:gd name="T13" fmla="*/ 45 h 88"/>
                      <a:gd name="T14" fmla="*/ 113 w 228"/>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88">
                        <a:moveTo>
                          <a:pt x="113" y="0"/>
                        </a:moveTo>
                        <a:cubicBezTo>
                          <a:pt x="80" y="0"/>
                          <a:pt x="48" y="9"/>
                          <a:pt x="21" y="27"/>
                        </a:cubicBezTo>
                        <a:cubicBezTo>
                          <a:pt x="14" y="31"/>
                          <a:pt x="7" y="36"/>
                          <a:pt x="0" y="42"/>
                        </a:cubicBezTo>
                        <a:cubicBezTo>
                          <a:pt x="29" y="85"/>
                          <a:pt x="29" y="85"/>
                          <a:pt x="29" y="85"/>
                        </a:cubicBezTo>
                        <a:cubicBezTo>
                          <a:pt x="51" y="64"/>
                          <a:pt x="81" y="51"/>
                          <a:pt x="113" y="51"/>
                        </a:cubicBezTo>
                        <a:cubicBezTo>
                          <a:pt x="146" y="51"/>
                          <a:pt x="177" y="65"/>
                          <a:pt x="199" y="88"/>
                        </a:cubicBezTo>
                        <a:cubicBezTo>
                          <a:pt x="228" y="45"/>
                          <a:pt x="228" y="45"/>
                          <a:pt x="228" y="45"/>
                        </a:cubicBezTo>
                        <a:cubicBezTo>
                          <a:pt x="197" y="16"/>
                          <a:pt x="156" y="0"/>
                          <a:pt x="113" y="0"/>
                        </a:cubicBezTo>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18"/>
                  <p:cNvSpPr>
                    <a:spLocks/>
                  </p:cNvSpPr>
                  <p:nvPr/>
                </p:nvSpPr>
                <p:spPr bwMode="auto">
                  <a:xfrm>
                    <a:off x="1593850" y="1684338"/>
                    <a:ext cx="1917700" cy="482600"/>
                  </a:xfrm>
                  <a:custGeom>
                    <a:avLst/>
                    <a:gdLst>
                      <a:gd name="T0" fmla="*/ 28 w 509"/>
                      <a:gd name="T1" fmla="*/ 126 h 128"/>
                      <a:gd name="T2" fmla="*/ 253 w 509"/>
                      <a:gd name="T3" fmla="*/ 51 h 128"/>
                      <a:gd name="T4" fmla="*/ 481 w 509"/>
                      <a:gd name="T5" fmla="*/ 128 h 128"/>
                      <a:gd name="T6" fmla="*/ 509 w 509"/>
                      <a:gd name="T7" fmla="*/ 86 h 128"/>
                      <a:gd name="T8" fmla="*/ 253 w 509"/>
                      <a:gd name="T9" fmla="*/ 0 h 128"/>
                      <a:gd name="T10" fmla="*/ 0 w 509"/>
                      <a:gd name="T11" fmla="*/ 83 h 128"/>
                      <a:gd name="T12" fmla="*/ 28 w 509"/>
                      <a:gd name="T13" fmla="*/ 126 h 128"/>
                    </a:gdLst>
                    <a:ahLst/>
                    <a:cxnLst>
                      <a:cxn ang="0">
                        <a:pos x="T0" y="T1"/>
                      </a:cxn>
                      <a:cxn ang="0">
                        <a:pos x="T2" y="T3"/>
                      </a:cxn>
                      <a:cxn ang="0">
                        <a:pos x="T4" y="T5"/>
                      </a:cxn>
                      <a:cxn ang="0">
                        <a:pos x="T6" y="T7"/>
                      </a:cxn>
                      <a:cxn ang="0">
                        <a:pos x="T8" y="T9"/>
                      </a:cxn>
                      <a:cxn ang="0">
                        <a:pos x="T10" y="T11"/>
                      </a:cxn>
                      <a:cxn ang="0">
                        <a:pos x="T12" y="T13"/>
                      </a:cxn>
                    </a:cxnLst>
                    <a:rect l="0" t="0" r="r" b="b"/>
                    <a:pathLst>
                      <a:path w="509" h="128">
                        <a:moveTo>
                          <a:pt x="28" y="126"/>
                        </a:moveTo>
                        <a:cubicBezTo>
                          <a:pt x="92" y="77"/>
                          <a:pt x="171" y="51"/>
                          <a:pt x="253" y="51"/>
                        </a:cubicBezTo>
                        <a:cubicBezTo>
                          <a:pt x="336" y="51"/>
                          <a:pt x="416" y="78"/>
                          <a:pt x="481" y="128"/>
                        </a:cubicBezTo>
                        <a:cubicBezTo>
                          <a:pt x="509" y="86"/>
                          <a:pt x="509" y="86"/>
                          <a:pt x="509" y="86"/>
                        </a:cubicBezTo>
                        <a:cubicBezTo>
                          <a:pt x="436" y="30"/>
                          <a:pt x="346" y="0"/>
                          <a:pt x="253" y="0"/>
                        </a:cubicBezTo>
                        <a:cubicBezTo>
                          <a:pt x="161" y="0"/>
                          <a:pt x="72" y="29"/>
                          <a:pt x="0" y="83"/>
                        </a:cubicBezTo>
                        <a:lnTo>
                          <a:pt x="28" y="126"/>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Freeform 19"/>
                  <p:cNvSpPr>
                    <a:spLocks/>
                  </p:cNvSpPr>
                  <p:nvPr/>
                </p:nvSpPr>
                <p:spPr bwMode="auto">
                  <a:xfrm>
                    <a:off x="1857375" y="2163763"/>
                    <a:ext cx="1390650" cy="406400"/>
                  </a:xfrm>
                  <a:custGeom>
                    <a:avLst/>
                    <a:gdLst>
                      <a:gd name="T0" fmla="*/ 183 w 369"/>
                      <a:gd name="T1" fmla="*/ 0 h 108"/>
                      <a:gd name="T2" fmla="*/ 49 w 369"/>
                      <a:gd name="T3" fmla="*/ 32 h 108"/>
                      <a:gd name="T4" fmla="*/ 0 w 369"/>
                      <a:gd name="T5" fmla="*/ 63 h 108"/>
                      <a:gd name="T6" fmla="*/ 28 w 369"/>
                      <a:gd name="T7" fmla="*/ 106 h 108"/>
                      <a:gd name="T8" fmla="*/ 72 w 369"/>
                      <a:gd name="T9" fmla="*/ 78 h 108"/>
                      <a:gd name="T10" fmla="*/ 183 w 369"/>
                      <a:gd name="T11" fmla="*/ 51 h 108"/>
                      <a:gd name="T12" fmla="*/ 294 w 369"/>
                      <a:gd name="T13" fmla="*/ 77 h 108"/>
                      <a:gd name="T14" fmla="*/ 340 w 369"/>
                      <a:gd name="T15" fmla="*/ 108 h 108"/>
                      <a:gd name="T16" fmla="*/ 369 w 369"/>
                      <a:gd name="T17" fmla="*/ 65 h 108"/>
                      <a:gd name="T18" fmla="*/ 317 w 369"/>
                      <a:gd name="T19" fmla="*/ 32 h 108"/>
                      <a:gd name="T20" fmla="*/ 183 w 3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108">
                        <a:moveTo>
                          <a:pt x="183" y="0"/>
                        </a:moveTo>
                        <a:cubicBezTo>
                          <a:pt x="136" y="0"/>
                          <a:pt x="90" y="11"/>
                          <a:pt x="49" y="32"/>
                        </a:cubicBezTo>
                        <a:cubicBezTo>
                          <a:pt x="31" y="41"/>
                          <a:pt x="15" y="51"/>
                          <a:pt x="0" y="63"/>
                        </a:cubicBezTo>
                        <a:cubicBezTo>
                          <a:pt x="28" y="106"/>
                          <a:pt x="28" y="106"/>
                          <a:pt x="28" y="106"/>
                        </a:cubicBezTo>
                        <a:cubicBezTo>
                          <a:pt x="42" y="95"/>
                          <a:pt x="56" y="85"/>
                          <a:pt x="72" y="78"/>
                        </a:cubicBezTo>
                        <a:cubicBezTo>
                          <a:pt x="106" y="60"/>
                          <a:pt x="144" y="51"/>
                          <a:pt x="183" y="51"/>
                        </a:cubicBezTo>
                        <a:cubicBezTo>
                          <a:pt x="222" y="51"/>
                          <a:pt x="259" y="60"/>
                          <a:pt x="294" y="77"/>
                        </a:cubicBezTo>
                        <a:cubicBezTo>
                          <a:pt x="310" y="86"/>
                          <a:pt x="326" y="96"/>
                          <a:pt x="340" y="108"/>
                        </a:cubicBezTo>
                        <a:cubicBezTo>
                          <a:pt x="369" y="65"/>
                          <a:pt x="369" y="65"/>
                          <a:pt x="369" y="65"/>
                        </a:cubicBezTo>
                        <a:cubicBezTo>
                          <a:pt x="353" y="52"/>
                          <a:pt x="335" y="41"/>
                          <a:pt x="317" y="32"/>
                        </a:cubicBezTo>
                        <a:cubicBezTo>
                          <a:pt x="275" y="11"/>
                          <a:pt x="230" y="0"/>
                          <a:pt x="183" y="0"/>
                        </a:cubicBezTo>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3" name="Oval 20"/>
                  <p:cNvSpPr>
                    <a:spLocks noChangeArrowheads="1"/>
                  </p:cNvSpPr>
                  <p:nvPr/>
                </p:nvSpPr>
                <p:spPr bwMode="auto">
                  <a:xfrm>
                    <a:off x="2427288" y="3124200"/>
                    <a:ext cx="255588" cy="255588"/>
                  </a:xfrm>
                  <a:prstGeom prst="ellipse">
                    <a:avLst/>
                  </a:pr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6" name="Group 25"/>
                <p:cNvGrpSpPr/>
                <p:nvPr/>
              </p:nvGrpSpPr>
              <p:grpSpPr>
                <a:xfrm>
                  <a:off x="2139581" y="4170440"/>
                  <a:ext cx="692281" cy="692281"/>
                  <a:chOff x="1266825" y="1266825"/>
                  <a:chExt cx="2560638" cy="2560638"/>
                </a:xfrm>
              </p:grpSpPr>
              <p:sp>
                <p:nvSpPr>
                  <p:cNvPr id="57" name="Rectangle 24"/>
                  <p:cNvSpPr>
                    <a:spLocks noChangeArrowheads="1"/>
                  </p:cNvSpPr>
                  <p:nvPr/>
                </p:nvSpPr>
                <p:spPr bwMode="auto">
                  <a:xfrm>
                    <a:off x="1266825" y="1266825"/>
                    <a:ext cx="2560638" cy="2560638"/>
                  </a:xfrm>
                  <a:prstGeom prst="rect">
                    <a:avLst/>
                  </a:prstGeom>
                  <a:solidFill>
                    <a:schemeClr val="accent3"/>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25"/>
                  <p:cNvSpPr>
                    <a:spLocks noEditPoints="1"/>
                  </p:cNvSpPr>
                  <p:nvPr/>
                </p:nvSpPr>
                <p:spPr bwMode="auto">
                  <a:xfrm>
                    <a:off x="1703388" y="1749425"/>
                    <a:ext cx="1687513" cy="1536700"/>
                  </a:xfrm>
                  <a:custGeom>
                    <a:avLst/>
                    <a:gdLst>
                      <a:gd name="T0" fmla="*/ 224 w 448"/>
                      <a:gd name="T1" fmla="*/ 0 h 408"/>
                      <a:gd name="T2" fmla="*/ 0 w 448"/>
                      <a:gd name="T3" fmla="*/ 187 h 408"/>
                      <a:gd name="T4" fmla="*/ 448 w 448"/>
                      <a:gd name="T5" fmla="*/ 187 h 408"/>
                      <a:gd name="T6" fmla="*/ 164 w 448"/>
                      <a:gd name="T7" fmla="*/ 306 h 408"/>
                      <a:gd name="T8" fmla="*/ 130 w 448"/>
                      <a:gd name="T9" fmla="*/ 306 h 408"/>
                      <a:gd name="T10" fmla="*/ 79 w 448"/>
                      <a:gd name="T11" fmla="*/ 306 h 408"/>
                      <a:gd name="T12" fmla="*/ 266 w 448"/>
                      <a:gd name="T13" fmla="*/ 289 h 408"/>
                      <a:gd name="T14" fmla="*/ 266 w 448"/>
                      <a:gd name="T15" fmla="*/ 255 h 408"/>
                      <a:gd name="T16" fmla="*/ 317 w 448"/>
                      <a:gd name="T17" fmla="*/ 255 h 408"/>
                      <a:gd name="T18" fmla="*/ 283 w 448"/>
                      <a:gd name="T19" fmla="*/ 255 h 408"/>
                      <a:gd name="T20" fmla="*/ 181 w 448"/>
                      <a:gd name="T21" fmla="*/ 255 h 408"/>
                      <a:gd name="T22" fmla="*/ 164 w 448"/>
                      <a:gd name="T23" fmla="*/ 289 h 408"/>
                      <a:gd name="T24" fmla="*/ 164 w 448"/>
                      <a:gd name="T25" fmla="*/ 255 h 408"/>
                      <a:gd name="T26" fmla="*/ 215 w 448"/>
                      <a:gd name="T27" fmla="*/ 306 h 408"/>
                      <a:gd name="T28" fmla="*/ 181 w 448"/>
                      <a:gd name="T29" fmla="*/ 306 h 408"/>
                      <a:gd name="T30" fmla="*/ 266 w 448"/>
                      <a:gd name="T31" fmla="*/ 340 h 408"/>
                      <a:gd name="T32" fmla="*/ 283 w 448"/>
                      <a:gd name="T33" fmla="*/ 306 h 408"/>
                      <a:gd name="T34" fmla="*/ 283 w 448"/>
                      <a:gd name="T35" fmla="*/ 340 h 408"/>
                      <a:gd name="T36" fmla="*/ 368 w 448"/>
                      <a:gd name="T37" fmla="*/ 306 h 408"/>
                      <a:gd name="T38" fmla="*/ 334 w 448"/>
                      <a:gd name="T39" fmla="*/ 306 h 408"/>
                      <a:gd name="T40" fmla="*/ 368 w 448"/>
                      <a:gd name="T41" fmla="*/ 289 h 408"/>
                      <a:gd name="T42" fmla="*/ 334 w 448"/>
                      <a:gd name="T43" fmla="*/ 204 h 408"/>
                      <a:gd name="T44" fmla="*/ 334 w 448"/>
                      <a:gd name="T45" fmla="*/ 238 h 408"/>
                      <a:gd name="T46" fmla="*/ 283 w 448"/>
                      <a:gd name="T47" fmla="*/ 238 h 408"/>
                      <a:gd name="T48" fmla="*/ 317 w 448"/>
                      <a:gd name="T49" fmla="*/ 238 h 408"/>
                      <a:gd name="T50" fmla="*/ 232 w 448"/>
                      <a:gd name="T51" fmla="*/ 204 h 408"/>
                      <a:gd name="T52" fmla="*/ 215 w 448"/>
                      <a:gd name="T53" fmla="*/ 238 h 408"/>
                      <a:gd name="T54" fmla="*/ 215 w 448"/>
                      <a:gd name="T55" fmla="*/ 204 h 408"/>
                      <a:gd name="T56" fmla="*/ 130 w 448"/>
                      <a:gd name="T57" fmla="*/ 238 h 408"/>
                      <a:gd name="T58" fmla="*/ 164 w 448"/>
                      <a:gd name="T59" fmla="*/ 238 h 408"/>
                      <a:gd name="T60" fmla="*/ 79 w 448"/>
                      <a:gd name="T61" fmla="*/ 204 h 408"/>
                      <a:gd name="T62" fmla="*/ 113 w 448"/>
                      <a:gd name="T63" fmla="*/ 289 h 408"/>
                      <a:gd name="T64" fmla="*/ 113 w 448"/>
                      <a:gd name="T65" fmla="*/ 255 h 408"/>
                      <a:gd name="T66" fmla="*/ 47 w 448"/>
                      <a:gd name="T67" fmla="*/ 289 h 408"/>
                      <a:gd name="T68" fmla="*/ 62 w 448"/>
                      <a:gd name="T69" fmla="*/ 289 h 408"/>
                      <a:gd name="T70" fmla="*/ 52 w 448"/>
                      <a:gd name="T71" fmla="*/ 306 h 408"/>
                      <a:gd name="T72" fmla="*/ 113 w 448"/>
                      <a:gd name="T73" fmla="*/ 357 h 408"/>
                      <a:gd name="T74" fmla="*/ 79 w 448"/>
                      <a:gd name="T75" fmla="*/ 357 h 408"/>
                      <a:gd name="T76" fmla="*/ 164 w 448"/>
                      <a:gd name="T77" fmla="*/ 391 h 408"/>
                      <a:gd name="T78" fmla="*/ 181 w 448"/>
                      <a:gd name="T79" fmla="*/ 357 h 408"/>
                      <a:gd name="T80" fmla="*/ 181 w 448"/>
                      <a:gd name="T81" fmla="*/ 391 h 408"/>
                      <a:gd name="T82" fmla="*/ 266 w 448"/>
                      <a:gd name="T83" fmla="*/ 357 h 408"/>
                      <a:gd name="T84" fmla="*/ 232 w 448"/>
                      <a:gd name="T85" fmla="*/ 357 h 408"/>
                      <a:gd name="T86" fmla="*/ 317 w 448"/>
                      <a:gd name="T87" fmla="*/ 391 h 408"/>
                      <a:gd name="T88" fmla="*/ 334 w 448"/>
                      <a:gd name="T89" fmla="*/ 357 h 408"/>
                      <a:gd name="T90" fmla="*/ 334 w 448"/>
                      <a:gd name="T91" fmla="*/ 391 h 408"/>
                      <a:gd name="T92" fmla="*/ 395 w 448"/>
                      <a:gd name="T93" fmla="*/ 306 h 408"/>
                      <a:gd name="T94" fmla="*/ 385 w 448"/>
                      <a:gd name="T95" fmla="*/ 289 h 408"/>
                      <a:gd name="T96" fmla="*/ 400 w 448"/>
                      <a:gd name="T97" fmla="*/ 289 h 408"/>
                      <a:gd name="T98" fmla="*/ 385 w 448"/>
                      <a:gd name="T99" fmla="*/ 204 h 408"/>
                      <a:gd name="T100" fmla="*/ 385 w 448"/>
                      <a:gd name="T101" fmla="*/ 238 h 408"/>
                      <a:gd name="T102" fmla="*/ 112 w 448"/>
                      <a:gd name="T103" fmla="*/ 187 h 408"/>
                      <a:gd name="T104" fmla="*/ 62 w 448"/>
                      <a:gd name="T105" fmla="*/ 238 h 408"/>
                      <a:gd name="T106" fmla="*/ 62 w 448"/>
                      <a:gd name="T107" fmla="*/ 2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8" h="408">
                        <a:moveTo>
                          <a:pt x="356" y="187"/>
                        </a:moveTo>
                        <a:cubicBezTo>
                          <a:pt x="231" y="3"/>
                          <a:pt x="231" y="3"/>
                          <a:pt x="231" y="3"/>
                        </a:cubicBezTo>
                        <a:cubicBezTo>
                          <a:pt x="229" y="1"/>
                          <a:pt x="227" y="0"/>
                          <a:pt x="224" y="0"/>
                        </a:cubicBezTo>
                        <a:cubicBezTo>
                          <a:pt x="221" y="0"/>
                          <a:pt x="218" y="1"/>
                          <a:pt x="217" y="3"/>
                        </a:cubicBezTo>
                        <a:cubicBezTo>
                          <a:pt x="92" y="187"/>
                          <a:pt x="92" y="187"/>
                          <a:pt x="92" y="187"/>
                        </a:cubicBezTo>
                        <a:cubicBezTo>
                          <a:pt x="0" y="187"/>
                          <a:pt x="0" y="187"/>
                          <a:pt x="0" y="187"/>
                        </a:cubicBezTo>
                        <a:cubicBezTo>
                          <a:pt x="64" y="408"/>
                          <a:pt x="64" y="408"/>
                          <a:pt x="64" y="408"/>
                        </a:cubicBezTo>
                        <a:cubicBezTo>
                          <a:pt x="383" y="408"/>
                          <a:pt x="383" y="408"/>
                          <a:pt x="383" y="408"/>
                        </a:cubicBezTo>
                        <a:cubicBezTo>
                          <a:pt x="448" y="187"/>
                          <a:pt x="448" y="187"/>
                          <a:pt x="448" y="187"/>
                        </a:cubicBezTo>
                        <a:lnTo>
                          <a:pt x="356" y="187"/>
                        </a:lnTo>
                        <a:close/>
                        <a:moveTo>
                          <a:pt x="130" y="306"/>
                        </a:moveTo>
                        <a:cubicBezTo>
                          <a:pt x="164" y="306"/>
                          <a:pt x="164" y="306"/>
                          <a:pt x="164" y="306"/>
                        </a:cubicBezTo>
                        <a:cubicBezTo>
                          <a:pt x="164" y="340"/>
                          <a:pt x="164" y="340"/>
                          <a:pt x="164" y="340"/>
                        </a:cubicBezTo>
                        <a:cubicBezTo>
                          <a:pt x="130" y="340"/>
                          <a:pt x="130" y="340"/>
                          <a:pt x="130" y="340"/>
                        </a:cubicBezTo>
                        <a:lnTo>
                          <a:pt x="130" y="306"/>
                        </a:lnTo>
                        <a:close/>
                        <a:moveTo>
                          <a:pt x="113" y="340"/>
                        </a:moveTo>
                        <a:cubicBezTo>
                          <a:pt x="79" y="340"/>
                          <a:pt x="79" y="340"/>
                          <a:pt x="79" y="340"/>
                        </a:cubicBezTo>
                        <a:cubicBezTo>
                          <a:pt x="79" y="306"/>
                          <a:pt x="79" y="306"/>
                          <a:pt x="79" y="306"/>
                        </a:cubicBezTo>
                        <a:cubicBezTo>
                          <a:pt x="113" y="306"/>
                          <a:pt x="113" y="306"/>
                          <a:pt x="113" y="306"/>
                        </a:cubicBezTo>
                        <a:lnTo>
                          <a:pt x="113" y="340"/>
                        </a:lnTo>
                        <a:close/>
                        <a:moveTo>
                          <a:pt x="266" y="289"/>
                        </a:moveTo>
                        <a:cubicBezTo>
                          <a:pt x="232" y="289"/>
                          <a:pt x="232" y="289"/>
                          <a:pt x="232" y="289"/>
                        </a:cubicBezTo>
                        <a:cubicBezTo>
                          <a:pt x="232" y="255"/>
                          <a:pt x="232" y="255"/>
                          <a:pt x="232" y="255"/>
                        </a:cubicBezTo>
                        <a:cubicBezTo>
                          <a:pt x="266" y="255"/>
                          <a:pt x="266" y="255"/>
                          <a:pt x="266" y="255"/>
                        </a:cubicBezTo>
                        <a:lnTo>
                          <a:pt x="266" y="289"/>
                        </a:lnTo>
                        <a:close/>
                        <a:moveTo>
                          <a:pt x="283" y="255"/>
                        </a:moveTo>
                        <a:cubicBezTo>
                          <a:pt x="317" y="255"/>
                          <a:pt x="317" y="255"/>
                          <a:pt x="317" y="255"/>
                        </a:cubicBezTo>
                        <a:cubicBezTo>
                          <a:pt x="317" y="289"/>
                          <a:pt x="317" y="289"/>
                          <a:pt x="317" y="289"/>
                        </a:cubicBezTo>
                        <a:cubicBezTo>
                          <a:pt x="283" y="289"/>
                          <a:pt x="283" y="289"/>
                          <a:pt x="283" y="289"/>
                        </a:cubicBezTo>
                        <a:lnTo>
                          <a:pt x="283" y="255"/>
                        </a:lnTo>
                        <a:close/>
                        <a:moveTo>
                          <a:pt x="215" y="289"/>
                        </a:moveTo>
                        <a:cubicBezTo>
                          <a:pt x="181" y="289"/>
                          <a:pt x="181" y="289"/>
                          <a:pt x="181" y="289"/>
                        </a:cubicBezTo>
                        <a:cubicBezTo>
                          <a:pt x="181" y="255"/>
                          <a:pt x="181" y="255"/>
                          <a:pt x="181" y="255"/>
                        </a:cubicBezTo>
                        <a:cubicBezTo>
                          <a:pt x="215" y="255"/>
                          <a:pt x="215" y="255"/>
                          <a:pt x="215" y="255"/>
                        </a:cubicBezTo>
                        <a:lnTo>
                          <a:pt x="215" y="289"/>
                        </a:lnTo>
                        <a:close/>
                        <a:moveTo>
                          <a:pt x="164" y="289"/>
                        </a:moveTo>
                        <a:cubicBezTo>
                          <a:pt x="130" y="289"/>
                          <a:pt x="130" y="289"/>
                          <a:pt x="130" y="289"/>
                        </a:cubicBezTo>
                        <a:cubicBezTo>
                          <a:pt x="130" y="255"/>
                          <a:pt x="130" y="255"/>
                          <a:pt x="130" y="255"/>
                        </a:cubicBezTo>
                        <a:cubicBezTo>
                          <a:pt x="164" y="255"/>
                          <a:pt x="164" y="255"/>
                          <a:pt x="164" y="255"/>
                        </a:cubicBezTo>
                        <a:lnTo>
                          <a:pt x="164" y="289"/>
                        </a:lnTo>
                        <a:close/>
                        <a:moveTo>
                          <a:pt x="181" y="306"/>
                        </a:moveTo>
                        <a:cubicBezTo>
                          <a:pt x="215" y="306"/>
                          <a:pt x="215" y="306"/>
                          <a:pt x="215" y="306"/>
                        </a:cubicBezTo>
                        <a:cubicBezTo>
                          <a:pt x="215" y="340"/>
                          <a:pt x="215" y="340"/>
                          <a:pt x="215" y="340"/>
                        </a:cubicBezTo>
                        <a:cubicBezTo>
                          <a:pt x="181" y="340"/>
                          <a:pt x="181" y="340"/>
                          <a:pt x="181" y="340"/>
                        </a:cubicBezTo>
                        <a:lnTo>
                          <a:pt x="181" y="306"/>
                        </a:lnTo>
                        <a:close/>
                        <a:moveTo>
                          <a:pt x="232" y="306"/>
                        </a:moveTo>
                        <a:cubicBezTo>
                          <a:pt x="266" y="306"/>
                          <a:pt x="266" y="306"/>
                          <a:pt x="266" y="306"/>
                        </a:cubicBezTo>
                        <a:cubicBezTo>
                          <a:pt x="266" y="340"/>
                          <a:pt x="266" y="340"/>
                          <a:pt x="266" y="340"/>
                        </a:cubicBezTo>
                        <a:cubicBezTo>
                          <a:pt x="232" y="340"/>
                          <a:pt x="232" y="340"/>
                          <a:pt x="232" y="340"/>
                        </a:cubicBezTo>
                        <a:lnTo>
                          <a:pt x="232" y="306"/>
                        </a:lnTo>
                        <a:close/>
                        <a:moveTo>
                          <a:pt x="283" y="306"/>
                        </a:moveTo>
                        <a:cubicBezTo>
                          <a:pt x="317" y="306"/>
                          <a:pt x="317" y="306"/>
                          <a:pt x="317" y="306"/>
                        </a:cubicBezTo>
                        <a:cubicBezTo>
                          <a:pt x="317" y="340"/>
                          <a:pt x="317" y="340"/>
                          <a:pt x="317" y="340"/>
                        </a:cubicBezTo>
                        <a:cubicBezTo>
                          <a:pt x="283" y="340"/>
                          <a:pt x="283" y="340"/>
                          <a:pt x="283" y="340"/>
                        </a:cubicBezTo>
                        <a:lnTo>
                          <a:pt x="283" y="306"/>
                        </a:lnTo>
                        <a:close/>
                        <a:moveTo>
                          <a:pt x="334" y="306"/>
                        </a:moveTo>
                        <a:cubicBezTo>
                          <a:pt x="368" y="306"/>
                          <a:pt x="368" y="306"/>
                          <a:pt x="368" y="306"/>
                        </a:cubicBezTo>
                        <a:cubicBezTo>
                          <a:pt x="368" y="340"/>
                          <a:pt x="368" y="340"/>
                          <a:pt x="368" y="340"/>
                        </a:cubicBezTo>
                        <a:cubicBezTo>
                          <a:pt x="334" y="340"/>
                          <a:pt x="334" y="340"/>
                          <a:pt x="334" y="340"/>
                        </a:cubicBezTo>
                        <a:lnTo>
                          <a:pt x="334" y="306"/>
                        </a:lnTo>
                        <a:close/>
                        <a:moveTo>
                          <a:pt x="334" y="255"/>
                        </a:moveTo>
                        <a:cubicBezTo>
                          <a:pt x="368" y="255"/>
                          <a:pt x="368" y="255"/>
                          <a:pt x="368" y="255"/>
                        </a:cubicBezTo>
                        <a:cubicBezTo>
                          <a:pt x="368" y="289"/>
                          <a:pt x="368" y="289"/>
                          <a:pt x="368" y="289"/>
                        </a:cubicBezTo>
                        <a:cubicBezTo>
                          <a:pt x="334" y="289"/>
                          <a:pt x="334" y="289"/>
                          <a:pt x="334" y="289"/>
                        </a:cubicBezTo>
                        <a:lnTo>
                          <a:pt x="334" y="255"/>
                        </a:lnTo>
                        <a:close/>
                        <a:moveTo>
                          <a:pt x="334" y="204"/>
                        </a:moveTo>
                        <a:cubicBezTo>
                          <a:pt x="368" y="204"/>
                          <a:pt x="368" y="204"/>
                          <a:pt x="368" y="204"/>
                        </a:cubicBezTo>
                        <a:cubicBezTo>
                          <a:pt x="368" y="238"/>
                          <a:pt x="368" y="238"/>
                          <a:pt x="368" y="238"/>
                        </a:cubicBezTo>
                        <a:cubicBezTo>
                          <a:pt x="334" y="238"/>
                          <a:pt x="334" y="238"/>
                          <a:pt x="334" y="238"/>
                        </a:cubicBezTo>
                        <a:lnTo>
                          <a:pt x="334" y="204"/>
                        </a:lnTo>
                        <a:close/>
                        <a:moveTo>
                          <a:pt x="317" y="238"/>
                        </a:moveTo>
                        <a:cubicBezTo>
                          <a:pt x="283" y="238"/>
                          <a:pt x="283" y="238"/>
                          <a:pt x="283" y="238"/>
                        </a:cubicBezTo>
                        <a:cubicBezTo>
                          <a:pt x="283" y="204"/>
                          <a:pt x="283" y="204"/>
                          <a:pt x="283" y="204"/>
                        </a:cubicBezTo>
                        <a:cubicBezTo>
                          <a:pt x="317" y="204"/>
                          <a:pt x="317" y="204"/>
                          <a:pt x="317" y="204"/>
                        </a:cubicBezTo>
                        <a:lnTo>
                          <a:pt x="317" y="238"/>
                        </a:lnTo>
                        <a:close/>
                        <a:moveTo>
                          <a:pt x="266" y="238"/>
                        </a:moveTo>
                        <a:cubicBezTo>
                          <a:pt x="232" y="238"/>
                          <a:pt x="232" y="238"/>
                          <a:pt x="232" y="238"/>
                        </a:cubicBezTo>
                        <a:cubicBezTo>
                          <a:pt x="232" y="204"/>
                          <a:pt x="232" y="204"/>
                          <a:pt x="232" y="204"/>
                        </a:cubicBezTo>
                        <a:cubicBezTo>
                          <a:pt x="266" y="204"/>
                          <a:pt x="266" y="204"/>
                          <a:pt x="266" y="204"/>
                        </a:cubicBezTo>
                        <a:lnTo>
                          <a:pt x="266" y="238"/>
                        </a:lnTo>
                        <a:close/>
                        <a:moveTo>
                          <a:pt x="215" y="238"/>
                        </a:moveTo>
                        <a:cubicBezTo>
                          <a:pt x="181" y="238"/>
                          <a:pt x="181" y="238"/>
                          <a:pt x="181" y="238"/>
                        </a:cubicBezTo>
                        <a:cubicBezTo>
                          <a:pt x="181" y="204"/>
                          <a:pt x="181" y="204"/>
                          <a:pt x="181" y="204"/>
                        </a:cubicBezTo>
                        <a:cubicBezTo>
                          <a:pt x="215" y="204"/>
                          <a:pt x="215" y="204"/>
                          <a:pt x="215" y="204"/>
                        </a:cubicBezTo>
                        <a:lnTo>
                          <a:pt x="215" y="238"/>
                        </a:lnTo>
                        <a:close/>
                        <a:moveTo>
                          <a:pt x="164" y="238"/>
                        </a:moveTo>
                        <a:cubicBezTo>
                          <a:pt x="130" y="238"/>
                          <a:pt x="130" y="238"/>
                          <a:pt x="130" y="238"/>
                        </a:cubicBezTo>
                        <a:cubicBezTo>
                          <a:pt x="130" y="204"/>
                          <a:pt x="130" y="204"/>
                          <a:pt x="130" y="204"/>
                        </a:cubicBezTo>
                        <a:cubicBezTo>
                          <a:pt x="164" y="204"/>
                          <a:pt x="164" y="204"/>
                          <a:pt x="164" y="204"/>
                        </a:cubicBezTo>
                        <a:lnTo>
                          <a:pt x="164" y="238"/>
                        </a:lnTo>
                        <a:close/>
                        <a:moveTo>
                          <a:pt x="113" y="238"/>
                        </a:moveTo>
                        <a:cubicBezTo>
                          <a:pt x="79" y="238"/>
                          <a:pt x="79" y="238"/>
                          <a:pt x="79" y="238"/>
                        </a:cubicBezTo>
                        <a:cubicBezTo>
                          <a:pt x="79" y="204"/>
                          <a:pt x="79" y="204"/>
                          <a:pt x="79" y="204"/>
                        </a:cubicBezTo>
                        <a:cubicBezTo>
                          <a:pt x="113" y="204"/>
                          <a:pt x="113" y="204"/>
                          <a:pt x="113" y="204"/>
                        </a:cubicBezTo>
                        <a:lnTo>
                          <a:pt x="113" y="238"/>
                        </a:lnTo>
                        <a:close/>
                        <a:moveTo>
                          <a:pt x="113" y="289"/>
                        </a:moveTo>
                        <a:cubicBezTo>
                          <a:pt x="79" y="289"/>
                          <a:pt x="79" y="289"/>
                          <a:pt x="79" y="289"/>
                        </a:cubicBezTo>
                        <a:cubicBezTo>
                          <a:pt x="79" y="255"/>
                          <a:pt x="79" y="255"/>
                          <a:pt x="79" y="255"/>
                        </a:cubicBezTo>
                        <a:cubicBezTo>
                          <a:pt x="113" y="255"/>
                          <a:pt x="113" y="255"/>
                          <a:pt x="113" y="255"/>
                        </a:cubicBezTo>
                        <a:lnTo>
                          <a:pt x="113" y="289"/>
                        </a:lnTo>
                        <a:close/>
                        <a:moveTo>
                          <a:pt x="62" y="289"/>
                        </a:moveTo>
                        <a:cubicBezTo>
                          <a:pt x="47" y="289"/>
                          <a:pt x="47" y="289"/>
                          <a:pt x="47" y="289"/>
                        </a:cubicBezTo>
                        <a:cubicBezTo>
                          <a:pt x="37" y="255"/>
                          <a:pt x="37" y="255"/>
                          <a:pt x="37" y="255"/>
                        </a:cubicBezTo>
                        <a:cubicBezTo>
                          <a:pt x="62" y="255"/>
                          <a:pt x="62" y="255"/>
                          <a:pt x="62" y="255"/>
                        </a:cubicBezTo>
                        <a:lnTo>
                          <a:pt x="62" y="289"/>
                        </a:lnTo>
                        <a:close/>
                        <a:moveTo>
                          <a:pt x="62" y="306"/>
                        </a:moveTo>
                        <a:cubicBezTo>
                          <a:pt x="62" y="340"/>
                          <a:pt x="62" y="340"/>
                          <a:pt x="62" y="340"/>
                        </a:cubicBezTo>
                        <a:cubicBezTo>
                          <a:pt x="52" y="306"/>
                          <a:pt x="52" y="306"/>
                          <a:pt x="52" y="306"/>
                        </a:cubicBezTo>
                        <a:lnTo>
                          <a:pt x="62" y="306"/>
                        </a:lnTo>
                        <a:close/>
                        <a:moveTo>
                          <a:pt x="79" y="357"/>
                        </a:moveTo>
                        <a:cubicBezTo>
                          <a:pt x="113" y="357"/>
                          <a:pt x="113" y="357"/>
                          <a:pt x="113" y="357"/>
                        </a:cubicBezTo>
                        <a:cubicBezTo>
                          <a:pt x="113" y="391"/>
                          <a:pt x="113" y="391"/>
                          <a:pt x="113" y="391"/>
                        </a:cubicBezTo>
                        <a:cubicBezTo>
                          <a:pt x="79" y="391"/>
                          <a:pt x="79" y="391"/>
                          <a:pt x="79" y="391"/>
                        </a:cubicBezTo>
                        <a:lnTo>
                          <a:pt x="79" y="357"/>
                        </a:lnTo>
                        <a:close/>
                        <a:moveTo>
                          <a:pt x="130" y="357"/>
                        </a:moveTo>
                        <a:cubicBezTo>
                          <a:pt x="164" y="357"/>
                          <a:pt x="164" y="357"/>
                          <a:pt x="164" y="357"/>
                        </a:cubicBezTo>
                        <a:cubicBezTo>
                          <a:pt x="164" y="391"/>
                          <a:pt x="164" y="391"/>
                          <a:pt x="164" y="391"/>
                        </a:cubicBezTo>
                        <a:cubicBezTo>
                          <a:pt x="130" y="391"/>
                          <a:pt x="130" y="391"/>
                          <a:pt x="130" y="391"/>
                        </a:cubicBezTo>
                        <a:lnTo>
                          <a:pt x="130" y="357"/>
                        </a:lnTo>
                        <a:close/>
                        <a:moveTo>
                          <a:pt x="181" y="357"/>
                        </a:moveTo>
                        <a:cubicBezTo>
                          <a:pt x="215" y="357"/>
                          <a:pt x="215" y="357"/>
                          <a:pt x="215" y="357"/>
                        </a:cubicBezTo>
                        <a:cubicBezTo>
                          <a:pt x="215" y="391"/>
                          <a:pt x="215" y="391"/>
                          <a:pt x="215" y="391"/>
                        </a:cubicBezTo>
                        <a:cubicBezTo>
                          <a:pt x="181" y="391"/>
                          <a:pt x="181" y="391"/>
                          <a:pt x="181" y="391"/>
                        </a:cubicBezTo>
                        <a:lnTo>
                          <a:pt x="181" y="357"/>
                        </a:lnTo>
                        <a:close/>
                        <a:moveTo>
                          <a:pt x="232" y="357"/>
                        </a:moveTo>
                        <a:cubicBezTo>
                          <a:pt x="266" y="357"/>
                          <a:pt x="266" y="357"/>
                          <a:pt x="266" y="357"/>
                        </a:cubicBezTo>
                        <a:cubicBezTo>
                          <a:pt x="266" y="391"/>
                          <a:pt x="266" y="391"/>
                          <a:pt x="266" y="391"/>
                        </a:cubicBezTo>
                        <a:cubicBezTo>
                          <a:pt x="232" y="391"/>
                          <a:pt x="232" y="391"/>
                          <a:pt x="232" y="391"/>
                        </a:cubicBezTo>
                        <a:lnTo>
                          <a:pt x="232" y="357"/>
                        </a:lnTo>
                        <a:close/>
                        <a:moveTo>
                          <a:pt x="283" y="357"/>
                        </a:moveTo>
                        <a:cubicBezTo>
                          <a:pt x="317" y="357"/>
                          <a:pt x="317" y="357"/>
                          <a:pt x="317" y="357"/>
                        </a:cubicBezTo>
                        <a:cubicBezTo>
                          <a:pt x="317" y="391"/>
                          <a:pt x="317" y="391"/>
                          <a:pt x="317" y="391"/>
                        </a:cubicBezTo>
                        <a:cubicBezTo>
                          <a:pt x="283" y="391"/>
                          <a:pt x="283" y="391"/>
                          <a:pt x="283" y="391"/>
                        </a:cubicBezTo>
                        <a:lnTo>
                          <a:pt x="283" y="357"/>
                        </a:lnTo>
                        <a:close/>
                        <a:moveTo>
                          <a:pt x="334" y="357"/>
                        </a:moveTo>
                        <a:cubicBezTo>
                          <a:pt x="368" y="357"/>
                          <a:pt x="368" y="357"/>
                          <a:pt x="368" y="357"/>
                        </a:cubicBezTo>
                        <a:cubicBezTo>
                          <a:pt x="368" y="391"/>
                          <a:pt x="368" y="391"/>
                          <a:pt x="368" y="391"/>
                        </a:cubicBezTo>
                        <a:cubicBezTo>
                          <a:pt x="334" y="391"/>
                          <a:pt x="334" y="391"/>
                          <a:pt x="334" y="391"/>
                        </a:cubicBezTo>
                        <a:lnTo>
                          <a:pt x="334" y="357"/>
                        </a:lnTo>
                        <a:close/>
                        <a:moveTo>
                          <a:pt x="385" y="306"/>
                        </a:moveTo>
                        <a:cubicBezTo>
                          <a:pt x="395" y="306"/>
                          <a:pt x="395" y="306"/>
                          <a:pt x="395" y="306"/>
                        </a:cubicBezTo>
                        <a:cubicBezTo>
                          <a:pt x="385" y="340"/>
                          <a:pt x="385" y="340"/>
                          <a:pt x="385" y="340"/>
                        </a:cubicBezTo>
                        <a:lnTo>
                          <a:pt x="385" y="306"/>
                        </a:lnTo>
                        <a:close/>
                        <a:moveTo>
                          <a:pt x="385" y="289"/>
                        </a:moveTo>
                        <a:cubicBezTo>
                          <a:pt x="385" y="255"/>
                          <a:pt x="385" y="255"/>
                          <a:pt x="385" y="255"/>
                        </a:cubicBezTo>
                        <a:cubicBezTo>
                          <a:pt x="410" y="255"/>
                          <a:pt x="410" y="255"/>
                          <a:pt x="410" y="255"/>
                        </a:cubicBezTo>
                        <a:cubicBezTo>
                          <a:pt x="400" y="289"/>
                          <a:pt x="400" y="289"/>
                          <a:pt x="400" y="289"/>
                        </a:cubicBezTo>
                        <a:lnTo>
                          <a:pt x="385" y="289"/>
                        </a:lnTo>
                        <a:close/>
                        <a:moveTo>
                          <a:pt x="385" y="238"/>
                        </a:moveTo>
                        <a:cubicBezTo>
                          <a:pt x="385" y="204"/>
                          <a:pt x="385" y="204"/>
                          <a:pt x="385" y="204"/>
                        </a:cubicBezTo>
                        <a:cubicBezTo>
                          <a:pt x="425" y="204"/>
                          <a:pt x="425" y="204"/>
                          <a:pt x="425" y="204"/>
                        </a:cubicBezTo>
                        <a:cubicBezTo>
                          <a:pt x="415" y="238"/>
                          <a:pt x="415" y="238"/>
                          <a:pt x="415" y="238"/>
                        </a:cubicBezTo>
                        <a:lnTo>
                          <a:pt x="385" y="238"/>
                        </a:lnTo>
                        <a:close/>
                        <a:moveTo>
                          <a:pt x="224" y="23"/>
                        </a:moveTo>
                        <a:cubicBezTo>
                          <a:pt x="335" y="187"/>
                          <a:pt x="335" y="187"/>
                          <a:pt x="335" y="187"/>
                        </a:cubicBezTo>
                        <a:cubicBezTo>
                          <a:pt x="112" y="187"/>
                          <a:pt x="112" y="187"/>
                          <a:pt x="112" y="187"/>
                        </a:cubicBezTo>
                        <a:lnTo>
                          <a:pt x="224" y="23"/>
                        </a:lnTo>
                        <a:close/>
                        <a:moveTo>
                          <a:pt x="62" y="204"/>
                        </a:moveTo>
                        <a:cubicBezTo>
                          <a:pt x="62" y="238"/>
                          <a:pt x="62" y="238"/>
                          <a:pt x="62" y="238"/>
                        </a:cubicBezTo>
                        <a:cubicBezTo>
                          <a:pt x="32" y="238"/>
                          <a:pt x="32" y="238"/>
                          <a:pt x="32" y="238"/>
                        </a:cubicBezTo>
                        <a:cubicBezTo>
                          <a:pt x="23" y="204"/>
                          <a:pt x="23" y="204"/>
                          <a:pt x="23" y="204"/>
                        </a:cubicBezTo>
                        <a:lnTo>
                          <a:pt x="62" y="204"/>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7" name="Group 26"/>
                <p:cNvGrpSpPr/>
                <p:nvPr/>
              </p:nvGrpSpPr>
              <p:grpSpPr>
                <a:xfrm>
                  <a:off x="6398453" y="2476143"/>
                  <a:ext cx="676909" cy="676909"/>
                  <a:chOff x="1273175" y="1273175"/>
                  <a:chExt cx="1285875" cy="1285875"/>
                </a:xfrm>
              </p:grpSpPr>
              <p:sp>
                <p:nvSpPr>
                  <p:cNvPr id="55" name="Rectangle 29"/>
                  <p:cNvSpPr>
                    <a:spLocks noChangeArrowheads="1"/>
                  </p:cNvSpPr>
                  <p:nvPr/>
                </p:nvSpPr>
                <p:spPr bwMode="auto">
                  <a:xfrm>
                    <a:off x="1273175" y="1273175"/>
                    <a:ext cx="1285875" cy="1285875"/>
                  </a:xfrm>
                  <a:prstGeom prst="rect">
                    <a:avLst/>
                  </a:prstGeom>
                  <a:solidFill>
                    <a:schemeClr val="accent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30"/>
                  <p:cNvSpPr>
                    <a:spLocks/>
                  </p:cNvSpPr>
                  <p:nvPr/>
                </p:nvSpPr>
                <p:spPr bwMode="auto">
                  <a:xfrm>
                    <a:off x="1671638" y="1504950"/>
                    <a:ext cx="490538" cy="804863"/>
                  </a:xfrm>
                  <a:custGeom>
                    <a:avLst/>
                    <a:gdLst>
                      <a:gd name="T0" fmla="*/ 50 w 130"/>
                      <a:gd name="T1" fmla="*/ 185 h 213"/>
                      <a:gd name="T2" fmla="*/ 0 w 130"/>
                      <a:gd name="T3" fmla="*/ 177 h 213"/>
                      <a:gd name="T4" fmla="*/ 0 w 130"/>
                      <a:gd name="T5" fmla="*/ 141 h 213"/>
                      <a:gd name="T6" fmla="*/ 42 w 130"/>
                      <a:gd name="T7" fmla="*/ 150 h 213"/>
                      <a:gd name="T8" fmla="*/ 69 w 130"/>
                      <a:gd name="T9" fmla="*/ 138 h 213"/>
                      <a:gd name="T10" fmla="*/ 0 w 130"/>
                      <a:gd name="T11" fmla="*/ 74 h 213"/>
                      <a:gd name="T12" fmla="*/ 50 w 130"/>
                      <a:gd name="T13" fmla="*/ 28 h 213"/>
                      <a:gd name="T14" fmla="*/ 50 w 130"/>
                      <a:gd name="T15" fmla="*/ 0 h 213"/>
                      <a:gd name="T16" fmla="*/ 81 w 130"/>
                      <a:gd name="T17" fmla="*/ 0 h 213"/>
                      <a:gd name="T18" fmla="*/ 81 w 130"/>
                      <a:gd name="T19" fmla="*/ 28 h 213"/>
                      <a:gd name="T20" fmla="*/ 120 w 130"/>
                      <a:gd name="T21" fmla="*/ 33 h 213"/>
                      <a:gd name="T22" fmla="*/ 120 w 130"/>
                      <a:gd name="T23" fmla="*/ 70 h 213"/>
                      <a:gd name="T24" fmla="*/ 82 w 130"/>
                      <a:gd name="T25" fmla="*/ 63 h 213"/>
                      <a:gd name="T26" fmla="*/ 59 w 130"/>
                      <a:gd name="T27" fmla="*/ 76 h 213"/>
                      <a:gd name="T28" fmla="*/ 130 w 130"/>
                      <a:gd name="T29" fmla="*/ 132 h 213"/>
                      <a:gd name="T30" fmla="*/ 81 w 130"/>
                      <a:gd name="T31" fmla="*/ 183 h 213"/>
                      <a:gd name="T32" fmla="*/ 81 w 130"/>
                      <a:gd name="T33" fmla="*/ 213 h 213"/>
                      <a:gd name="T34" fmla="*/ 50 w 130"/>
                      <a:gd name="T35" fmla="*/ 213 h 213"/>
                      <a:gd name="T36" fmla="*/ 50 w 130"/>
                      <a:gd name="T37" fmla="*/ 18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213">
                        <a:moveTo>
                          <a:pt x="50" y="185"/>
                        </a:moveTo>
                        <a:cubicBezTo>
                          <a:pt x="33" y="185"/>
                          <a:pt x="16" y="182"/>
                          <a:pt x="0" y="177"/>
                        </a:cubicBezTo>
                        <a:cubicBezTo>
                          <a:pt x="0" y="141"/>
                          <a:pt x="0" y="141"/>
                          <a:pt x="0" y="141"/>
                        </a:cubicBezTo>
                        <a:cubicBezTo>
                          <a:pt x="14" y="147"/>
                          <a:pt x="28" y="150"/>
                          <a:pt x="42" y="150"/>
                        </a:cubicBezTo>
                        <a:cubicBezTo>
                          <a:pt x="53" y="150"/>
                          <a:pt x="69" y="148"/>
                          <a:pt x="69" y="138"/>
                        </a:cubicBezTo>
                        <a:cubicBezTo>
                          <a:pt x="69" y="114"/>
                          <a:pt x="0" y="134"/>
                          <a:pt x="0" y="74"/>
                        </a:cubicBezTo>
                        <a:cubicBezTo>
                          <a:pt x="0" y="47"/>
                          <a:pt x="20" y="31"/>
                          <a:pt x="50" y="28"/>
                        </a:cubicBezTo>
                        <a:cubicBezTo>
                          <a:pt x="50" y="0"/>
                          <a:pt x="50" y="0"/>
                          <a:pt x="50" y="0"/>
                        </a:cubicBezTo>
                        <a:cubicBezTo>
                          <a:pt x="81" y="0"/>
                          <a:pt x="81" y="0"/>
                          <a:pt x="81" y="0"/>
                        </a:cubicBezTo>
                        <a:cubicBezTo>
                          <a:pt x="81" y="28"/>
                          <a:pt x="81" y="28"/>
                          <a:pt x="81" y="28"/>
                        </a:cubicBezTo>
                        <a:cubicBezTo>
                          <a:pt x="94" y="28"/>
                          <a:pt x="107" y="30"/>
                          <a:pt x="120" y="33"/>
                        </a:cubicBezTo>
                        <a:cubicBezTo>
                          <a:pt x="120" y="70"/>
                          <a:pt x="120" y="70"/>
                          <a:pt x="120" y="70"/>
                        </a:cubicBezTo>
                        <a:cubicBezTo>
                          <a:pt x="110" y="66"/>
                          <a:pt x="96" y="63"/>
                          <a:pt x="82" y="63"/>
                        </a:cubicBezTo>
                        <a:cubicBezTo>
                          <a:pt x="71" y="63"/>
                          <a:pt x="59" y="64"/>
                          <a:pt x="59" y="76"/>
                        </a:cubicBezTo>
                        <a:cubicBezTo>
                          <a:pt x="59" y="95"/>
                          <a:pt x="130" y="82"/>
                          <a:pt x="130" y="132"/>
                        </a:cubicBezTo>
                        <a:cubicBezTo>
                          <a:pt x="130" y="160"/>
                          <a:pt x="108" y="177"/>
                          <a:pt x="81" y="183"/>
                        </a:cubicBezTo>
                        <a:cubicBezTo>
                          <a:pt x="81" y="213"/>
                          <a:pt x="81" y="213"/>
                          <a:pt x="81" y="213"/>
                        </a:cubicBezTo>
                        <a:cubicBezTo>
                          <a:pt x="50" y="213"/>
                          <a:pt x="50" y="213"/>
                          <a:pt x="50" y="213"/>
                        </a:cubicBezTo>
                        <a:lnTo>
                          <a:pt x="50" y="185"/>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8" name="Group 27"/>
                <p:cNvGrpSpPr/>
                <p:nvPr/>
              </p:nvGrpSpPr>
              <p:grpSpPr>
                <a:xfrm>
                  <a:off x="2140379" y="2096327"/>
                  <a:ext cx="697607" cy="697607"/>
                  <a:chOff x="1266825" y="1266825"/>
                  <a:chExt cx="2560638" cy="2560638"/>
                </a:xfrm>
              </p:grpSpPr>
              <p:sp>
                <p:nvSpPr>
                  <p:cNvPr id="53" name="Rectangle 34"/>
                  <p:cNvSpPr>
                    <a:spLocks noChangeArrowheads="1"/>
                  </p:cNvSpPr>
                  <p:nvPr/>
                </p:nvSpPr>
                <p:spPr bwMode="auto">
                  <a:xfrm>
                    <a:off x="1266825" y="1266825"/>
                    <a:ext cx="2560638" cy="2560638"/>
                  </a:xfrm>
                  <a:prstGeom prst="rect">
                    <a:avLst/>
                  </a:prstGeom>
                  <a:solidFill>
                    <a:schemeClr val="accent5"/>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35"/>
                  <p:cNvSpPr>
                    <a:spLocks noEditPoints="1"/>
                  </p:cNvSpPr>
                  <p:nvPr/>
                </p:nvSpPr>
                <p:spPr bwMode="auto">
                  <a:xfrm>
                    <a:off x="1843088" y="1782763"/>
                    <a:ext cx="1382713" cy="1438275"/>
                  </a:xfrm>
                  <a:custGeom>
                    <a:avLst/>
                    <a:gdLst>
                      <a:gd name="T0" fmla="*/ 255 w 367"/>
                      <a:gd name="T1" fmla="*/ 382 h 382"/>
                      <a:gd name="T2" fmla="*/ 226 w 367"/>
                      <a:gd name="T3" fmla="*/ 372 h 382"/>
                      <a:gd name="T4" fmla="*/ 226 w 367"/>
                      <a:gd name="T5" fmla="*/ 370 h 382"/>
                      <a:gd name="T6" fmla="*/ 224 w 367"/>
                      <a:gd name="T7" fmla="*/ 368 h 382"/>
                      <a:gd name="T8" fmla="*/ 224 w 367"/>
                      <a:gd name="T9" fmla="*/ 367 h 382"/>
                      <a:gd name="T10" fmla="*/ 223 w 367"/>
                      <a:gd name="T11" fmla="*/ 365 h 382"/>
                      <a:gd name="T12" fmla="*/ 222 w 367"/>
                      <a:gd name="T13" fmla="*/ 364 h 382"/>
                      <a:gd name="T14" fmla="*/ 222 w 367"/>
                      <a:gd name="T15" fmla="*/ 362 h 382"/>
                      <a:gd name="T16" fmla="*/ 221 w 367"/>
                      <a:gd name="T17" fmla="*/ 361 h 382"/>
                      <a:gd name="T18" fmla="*/ 221 w 367"/>
                      <a:gd name="T19" fmla="*/ 360 h 382"/>
                      <a:gd name="T20" fmla="*/ 221 w 367"/>
                      <a:gd name="T21" fmla="*/ 359 h 382"/>
                      <a:gd name="T22" fmla="*/ 221 w 367"/>
                      <a:gd name="T23" fmla="*/ 357 h 382"/>
                      <a:gd name="T24" fmla="*/ 221 w 367"/>
                      <a:gd name="T25" fmla="*/ 355 h 382"/>
                      <a:gd name="T26" fmla="*/ 233 w 367"/>
                      <a:gd name="T27" fmla="*/ 335 h 382"/>
                      <a:gd name="T28" fmla="*/ 238 w 367"/>
                      <a:gd name="T29" fmla="*/ 333 h 382"/>
                      <a:gd name="T30" fmla="*/ 243 w 367"/>
                      <a:gd name="T31" fmla="*/ 332 h 382"/>
                      <a:gd name="T32" fmla="*/ 245 w 367"/>
                      <a:gd name="T33" fmla="*/ 331 h 382"/>
                      <a:gd name="T34" fmla="*/ 248 w 367"/>
                      <a:gd name="T35" fmla="*/ 331 h 382"/>
                      <a:gd name="T36" fmla="*/ 250 w 367"/>
                      <a:gd name="T37" fmla="*/ 331 h 382"/>
                      <a:gd name="T38" fmla="*/ 253 w 367"/>
                      <a:gd name="T39" fmla="*/ 331 h 382"/>
                      <a:gd name="T40" fmla="*/ 367 w 367"/>
                      <a:gd name="T41" fmla="*/ 356 h 382"/>
                      <a:gd name="T42" fmla="*/ 333 w 367"/>
                      <a:gd name="T43" fmla="*/ 177 h 382"/>
                      <a:gd name="T44" fmla="*/ 299 w 367"/>
                      <a:gd name="T45" fmla="*/ 127 h 382"/>
                      <a:gd name="T46" fmla="*/ 255 w 367"/>
                      <a:gd name="T47" fmla="*/ 177 h 382"/>
                      <a:gd name="T48" fmla="*/ 255 w 367"/>
                      <a:gd name="T49" fmla="*/ 263 h 382"/>
                      <a:gd name="T50" fmla="*/ 255 w 367"/>
                      <a:gd name="T51" fmla="*/ 313 h 382"/>
                      <a:gd name="T52" fmla="*/ 367 w 367"/>
                      <a:gd name="T53" fmla="*/ 288 h 382"/>
                      <a:gd name="T54" fmla="*/ 299 w 367"/>
                      <a:gd name="T55" fmla="*/ 195 h 382"/>
                      <a:gd name="T56" fmla="*/ 255 w 367"/>
                      <a:gd name="T57" fmla="*/ 245 h 382"/>
                      <a:gd name="T58" fmla="*/ 333 w 367"/>
                      <a:gd name="T59" fmla="*/ 245 h 382"/>
                      <a:gd name="T60" fmla="*/ 204 w 367"/>
                      <a:gd name="T61" fmla="*/ 352 h 382"/>
                      <a:gd name="T62" fmla="*/ 204 w 367"/>
                      <a:gd name="T63" fmla="*/ 349 h 382"/>
                      <a:gd name="T64" fmla="*/ 205 w 367"/>
                      <a:gd name="T65" fmla="*/ 344 h 382"/>
                      <a:gd name="T66" fmla="*/ 206 w 367"/>
                      <a:gd name="T67" fmla="*/ 342 h 382"/>
                      <a:gd name="T68" fmla="*/ 207 w 367"/>
                      <a:gd name="T69" fmla="*/ 339 h 382"/>
                      <a:gd name="T70" fmla="*/ 221 w 367"/>
                      <a:gd name="T71" fmla="*/ 254 h 382"/>
                      <a:gd name="T72" fmla="*/ 204 w 367"/>
                      <a:gd name="T73" fmla="*/ 152 h 382"/>
                      <a:gd name="T74" fmla="*/ 187 w 367"/>
                      <a:gd name="T75" fmla="*/ 169 h 382"/>
                      <a:gd name="T76" fmla="*/ 102 w 367"/>
                      <a:gd name="T77" fmla="*/ 246 h 382"/>
                      <a:gd name="T78" fmla="*/ 170 w 367"/>
                      <a:gd name="T79" fmla="*/ 169 h 382"/>
                      <a:gd name="T80" fmla="*/ 110 w 367"/>
                      <a:gd name="T81" fmla="*/ 67 h 382"/>
                      <a:gd name="T82" fmla="*/ 78 w 367"/>
                      <a:gd name="T83" fmla="*/ 129 h 382"/>
                      <a:gd name="T84" fmla="*/ 42 w 367"/>
                      <a:gd name="T85" fmla="*/ 347 h 382"/>
                      <a:gd name="T86" fmla="*/ 212 w 367"/>
                      <a:gd name="T87" fmla="*/ 382 h 382"/>
                      <a:gd name="T88" fmla="*/ 208 w 367"/>
                      <a:gd name="T89" fmla="*/ 376 h 382"/>
                      <a:gd name="T90" fmla="*/ 208 w 367"/>
                      <a:gd name="T91" fmla="*/ 375 h 382"/>
                      <a:gd name="T92" fmla="*/ 206 w 367"/>
                      <a:gd name="T93" fmla="*/ 371 h 382"/>
                      <a:gd name="T94" fmla="*/ 205 w 367"/>
                      <a:gd name="T95" fmla="*/ 368 h 382"/>
                      <a:gd name="T96" fmla="*/ 204 w 367"/>
                      <a:gd name="T97" fmla="*/ 365 h 382"/>
                      <a:gd name="T98" fmla="*/ 204 w 367"/>
                      <a:gd name="T99" fmla="*/ 361 h 382"/>
                      <a:gd name="T100" fmla="*/ 204 w 367"/>
                      <a:gd name="T101" fmla="*/ 358 h 382"/>
                      <a:gd name="T102" fmla="*/ 204 w 367"/>
                      <a:gd name="T103" fmla="*/ 35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7" h="382">
                        <a:moveTo>
                          <a:pt x="367" y="356"/>
                        </a:moveTo>
                        <a:cubicBezTo>
                          <a:pt x="367" y="362"/>
                          <a:pt x="364" y="382"/>
                          <a:pt x="333" y="382"/>
                        </a:cubicBezTo>
                        <a:cubicBezTo>
                          <a:pt x="255" y="382"/>
                          <a:pt x="255" y="382"/>
                          <a:pt x="255" y="382"/>
                        </a:cubicBezTo>
                        <a:cubicBezTo>
                          <a:pt x="240" y="382"/>
                          <a:pt x="232" y="377"/>
                          <a:pt x="227" y="372"/>
                        </a:cubicBezTo>
                        <a:cubicBezTo>
                          <a:pt x="227" y="372"/>
                          <a:pt x="227" y="372"/>
                          <a:pt x="227" y="372"/>
                        </a:cubicBezTo>
                        <a:cubicBezTo>
                          <a:pt x="227" y="372"/>
                          <a:pt x="227" y="372"/>
                          <a:pt x="226" y="372"/>
                        </a:cubicBezTo>
                        <a:cubicBezTo>
                          <a:pt x="226" y="371"/>
                          <a:pt x="226" y="371"/>
                          <a:pt x="226" y="371"/>
                        </a:cubicBezTo>
                        <a:cubicBezTo>
                          <a:pt x="226" y="371"/>
                          <a:pt x="226" y="371"/>
                          <a:pt x="226" y="371"/>
                        </a:cubicBezTo>
                        <a:cubicBezTo>
                          <a:pt x="226" y="370"/>
                          <a:pt x="226" y="370"/>
                          <a:pt x="226" y="370"/>
                        </a:cubicBezTo>
                        <a:cubicBezTo>
                          <a:pt x="225" y="370"/>
                          <a:pt x="225" y="370"/>
                          <a:pt x="225" y="369"/>
                        </a:cubicBezTo>
                        <a:cubicBezTo>
                          <a:pt x="225" y="369"/>
                          <a:pt x="225" y="369"/>
                          <a:pt x="225" y="369"/>
                        </a:cubicBezTo>
                        <a:cubicBezTo>
                          <a:pt x="225" y="369"/>
                          <a:pt x="224" y="369"/>
                          <a:pt x="224" y="368"/>
                        </a:cubicBezTo>
                        <a:cubicBezTo>
                          <a:pt x="224" y="368"/>
                          <a:pt x="224" y="368"/>
                          <a:pt x="224" y="368"/>
                        </a:cubicBezTo>
                        <a:cubicBezTo>
                          <a:pt x="224" y="368"/>
                          <a:pt x="224" y="368"/>
                          <a:pt x="224" y="367"/>
                        </a:cubicBezTo>
                        <a:cubicBezTo>
                          <a:pt x="224" y="367"/>
                          <a:pt x="224" y="367"/>
                          <a:pt x="224" y="367"/>
                        </a:cubicBezTo>
                        <a:cubicBezTo>
                          <a:pt x="223" y="367"/>
                          <a:pt x="223" y="367"/>
                          <a:pt x="223" y="366"/>
                        </a:cubicBezTo>
                        <a:cubicBezTo>
                          <a:pt x="223" y="366"/>
                          <a:pt x="223" y="366"/>
                          <a:pt x="223" y="366"/>
                        </a:cubicBezTo>
                        <a:cubicBezTo>
                          <a:pt x="223" y="366"/>
                          <a:pt x="223" y="366"/>
                          <a:pt x="223" y="365"/>
                        </a:cubicBezTo>
                        <a:cubicBezTo>
                          <a:pt x="223" y="365"/>
                          <a:pt x="223" y="365"/>
                          <a:pt x="223" y="365"/>
                        </a:cubicBezTo>
                        <a:cubicBezTo>
                          <a:pt x="223" y="365"/>
                          <a:pt x="222" y="365"/>
                          <a:pt x="222" y="364"/>
                        </a:cubicBezTo>
                        <a:cubicBezTo>
                          <a:pt x="222" y="364"/>
                          <a:pt x="222" y="364"/>
                          <a:pt x="222" y="364"/>
                        </a:cubicBezTo>
                        <a:cubicBezTo>
                          <a:pt x="222" y="364"/>
                          <a:pt x="222" y="364"/>
                          <a:pt x="222" y="363"/>
                        </a:cubicBezTo>
                        <a:cubicBezTo>
                          <a:pt x="222" y="363"/>
                          <a:pt x="222" y="363"/>
                          <a:pt x="222" y="363"/>
                        </a:cubicBezTo>
                        <a:cubicBezTo>
                          <a:pt x="222" y="363"/>
                          <a:pt x="222" y="363"/>
                          <a:pt x="222" y="362"/>
                        </a:cubicBezTo>
                        <a:cubicBezTo>
                          <a:pt x="222" y="362"/>
                          <a:pt x="222" y="362"/>
                          <a:pt x="222" y="362"/>
                        </a:cubicBezTo>
                        <a:cubicBezTo>
                          <a:pt x="222" y="362"/>
                          <a:pt x="222" y="362"/>
                          <a:pt x="222" y="361"/>
                        </a:cubicBezTo>
                        <a:cubicBezTo>
                          <a:pt x="222" y="361"/>
                          <a:pt x="222" y="361"/>
                          <a:pt x="221" y="361"/>
                        </a:cubicBezTo>
                        <a:cubicBezTo>
                          <a:pt x="221" y="361"/>
                          <a:pt x="221" y="361"/>
                          <a:pt x="221" y="361"/>
                        </a:cubicBezTo>
                        <a:cubicBezTo>
                          <a:pt x="221" y="360"/>
                          <a:pt x="221" y="360"/>
                          <a:pt x="221" y="360"/>
                        </a:cubicBezTo>
                        <a:cubicBezTo>
                          <a:pt x="221" y="360"/>
                          <a:pt x="221" y="360"/>
                          <a:pt x="221" y="360"/>
                        </a:cubicBezTo>
                        <a:cubicBezTo>
                          <a:pt x="221" y="360"/>
                          <a:pt x="221" y="360"/>
                          <a:pt x="221" y="359"/>
                        </a:cubicBezTo>
                        <a:cubicBezTo>
                          <a:pt x="221" y="359"/>
                          <a:pt x="221" y="359"/>
                          <a:pt x="221" y="359"/>
                        </a:cubicBezTo>
                        <a:cubicBezTo>
                          <a:pt x="221" y="359"/>
                          <a:pt x="221" y="359"/>
                          <a:pt x="221" y="359"/>
                        </a:cubicBezTo>
                        <a:cubicBezTo>
                          <a:pt x="221" y="358"/>
                          <a:pt x="221" y="358"/>
                          <a:pt x="221" y="358"/>
                        </a:cubicBezTo>
                        <a:cubicBezTo>
                          <a:pt x="221" y="358"/>
                          <a:pt x="221" y="358"/>
                          <a:pt x="221" y="358"/>
                        </a:cubicBezTo>
                        <a:cubicBezTo>
                          <a:pt x="221" y="358"/>
                          <a:pt x="221" y="358"/>
                          <a:pt x="221" y="357"/>
                        </a:cubicBezTo>
                        <a:cubicBezTo>
                          <a:pt x="221" y="357"/>
                          <a:pt x="221" y="357"/>
                          <a:pt x="221" y="357"/>
                        </a:cubicBezTo>
                        <a:cubicBezTo>
                          <a:pt x="221" y="357"/>
                          <a:pt x="221" y="356"/>
                          <a:pt x="221" y="356"/>
                        </a:cubicBezTo>
                        <a:cubicBezTo>
                          <a:pt x="221" y="356"/>
                          <a:pt x="221" y="355"/>
                          <a:pt x="221" y="355"/>
                        </a:cubicBezTo>
                        <a:cubicBezTo>
                          <a:pt x="221" y="347"/>
                          <a:pt x="224" y="342"/>
                          <a:pt x="229" y="338"/>
                        </a:cubicBezTo>
                        <a:cubicBezTo>
                          <a:pt x="229" y="338"/>
                          <a:pt x="229" y="338"/>
                          <a:pt x="229" y="338"/>
                        </a:cubicBezTo>
                        <a:cubicBezTo>
                          <a:pt x="230" y="337"/>
                          <a:pt x="232" y="336"/>
                          <a:pt x="233" y="335"/>
                        </a:cubicBezTo>
                        <a:cubicBezTo>
                          <a:pt x="233" y="335"/>
                          <a:pt x="233" y="335"/>
                          <a:pt x="233" y="335"/>
                        </a:cubicBezTo>
                        <a:cubicBezTo>
                          <a:pt x="235" y="334"/>
                          <a:pt x="236" y="333"/>
                          <a:pt x="238" y="333"/>
                        </a:cubicBezTo>
                        <a:cubicBezTo>
                          <a:pt x="238" y="333"/>
                          <a:pt x="238" y="333"/>
                          <a:pt x="238" y="333"/>
                        </a:cubicBezTo>
                        <a:cubicBezTo>
                          <a:pt x="239" y="333"/>
                          <a:pt x="239" y="333"/>
                          <a:pt x="240" y="332"/>
                        </a:cubicBezTo>
                        <a:cubicBezTo>
                          <a:pt x="240" y="332"/>
                          <a:pt x="240" y="332"/>
                          <a:pt x="240" y="332"/>
                        </a:cubicBezTo>
                        <a:cubicBezTo>
                          <a:pt x="241" y="332"/>
                          <a:pt x="242" y="332"/>
                          <a:pt x="243" y="332"/>
                        </a:cubicBezTo>
                        <a:cubicBezTo>
                          <a:pt x="243" y="332"/>
                          <a:pt x="243" y="332"/>
                          <a:pt x="243" y="332"/>
                        </a:cubicBezTo>
                        <a:cubicBezTo>
                          <a:pt x="244" y="332"/>
                          <a:pt x="244" y="331"/>
                          <a:pt x="245" y="331"/>
                        </a:cubicBezTo>
                        <a:cubicBezTo>
                          <a:pt x="245" y="331"/>
                          <a:pt x="245" y="331"/>
                          <a:pt x="245" y="331"/>
                        </a:cubicBezTo>
                        <a:cubicBezTo>
                          <a:pt x="246" y="331"/>
                          <a:pt x="246" y="331"/>
                          <a:pt x="247" y="331"/>
                        </a:cubicBezTo>
                        <a:cubicBezTo>
                          <a:pt x="247" y="331"/>
                          <a:pt x="247" y="331"/>
                          <a:pt x="247" y="331"/>
                        </a:cubicBezTo>
                        <a:cubicBezTo>
                          <a:pt x="247" y="331"/>
                          <a:pt x="248" y="331"/>
                          <a:pt x="248" y="331"/>
                        </a:cubicBezTo>
                        <a:cubicBezTo>
                          <a:pt x="248" y="331"/>
                          <a:pt x="249" y="331"/>
                          <a:pt x="249" y="331"/>
                        </a:cubicBezTo>
                        <a:cubicBezTo>
                          <a:pt x="249" y="331"/>
                          <a:pt x="249" y="331"/>
                          <a:pt x="250" y="331"/>
                        </a:cubicBezTo>
                        <a:cubicBezTo>
                          <a:pt x="250" y="331"/>
                          <a:pt x="250" y="331"/>
                          <a:pt x="250" y="331"/>
                        </a:cubicBezTo>
                        <a:cubicBezTo>
                          <a:pt x="251" y="331"/>
                          <a:pt x="251" y="331"/>
                          <a:pt x="251" y="331"/>
                        </a:cubicBezTo>
                        <a:cubicBezTo>
                          <a:pt x="252" y="331"/>
                          <a:pt x="252" y="331"/>
                          <a:pt x="252" y="331"/>
                        </a:cubicBezTo>
                        <a:cubicBezTo>
                          <a:pt x="252" y="331"/>
                          <a:pt x="253" y="331"/>
                          <a:pt x="253" y="331"/>
                        </a:cubicBezTo>
                        <a:cubicBezTo>
                          <a:pt x="299" y="331"/>
                          <a:pt x="299" y="331"/>
                          <a:pt x="299" y="331"/>
                        </a:cubicBezTo>
                        <a:cubicBezTo>
                          <a:pt x="331" y="331"/>
                          <a:pt x="331" y="331"/>
                          <a:pt x="331" y="331"/>
                        </a:cubicBezTo>
                        <a:cubicBezTo>
                          <a:pt x="337" y="331"/>
                          <a:pt x="367" y="332"/>
                          <a:pt x="367" y="356"/>
                        </a:cubicBezTo>
                        <a:moveTo>
                          <a:pt x="255" y="177"/>
                        </a:moveTo>
                        <a:cubicBezTo>
                          <a:pt x="299" y="177"/>
                          <a:pt x="299" y="177"/>
                          <a:pt x="299" y="177"/>
                        </a:cubicBezTo>
                        <a:cubicBezTo>
                          <a:pt x="333" y="177"/>
                          <a:pt x="333" y="177"/>
                          <a:pt x="333" y="177"/>
                        </a:cubicBezTo>
                        <a:cubicBezTo>
                          <a:pt x="364" y="177"/>
                          <a:pt x="367" y="158"/>
                          <a:pt x="367" y="152"/>
                        </a:cubicBezTo>
                        <a:cubicBezTo>
                          <a:pt x="367" y="128"/>
                          <a:pt x="337" y="127"/>
                          <a:pt x="331" y="127"/>
                        </a:cubicBezTo>
                        <a:cubicBezTo>
                          <a:pt x="299" y="127"/>
                          <a:pt x="299" y="127"/>
                          <a:pt x="299" y="127"/>
                        </a:cubicBezTo>
                        <a:cubicBezTo>
                          <a:pt x="253" y="127"/>
                          <a:pt x="253" y="127"/>
                          <a:pt x="253" y="127"/>
                        </a:cubicBezTo>
                        <a:cubicBezTo>
                          <a:pt x="241" y="127"/>
                          <a:pt x="221" y="130"/>
                          <a:pt x="221" y="152"/>
                        </a:cubicBezTo>
                        <a:cubicBezTo>
                          <a:pt x="221" y="158"/>
                          <a:pt x="223" y="177"/>
                          <a:pt x="255" y="177"/>
                        </a:cubicBezTo>
                        <a:moveTo>
                          <a:pt x="331" y="263"/>
                        </a:moveTo>
                        <a:cubicBezTo>
                          <a:pt x="299" y="263"/>
                          <a:pt x="299" y="263"/>
                          <a:pt x="299" y="263"/>
                        </a:cubicBezTo>
                        <a:cubicBezTo>
                          <a:pt x="255" y="263"/>
                          <a:pt x="255" y="263"/>
                          <a:pt x="255" y="263"/>
                        </a:cubicBezTo>
                        <a:cubicBezTo>
                          <a:pt x="253" y="263"/>
                          <a:pt x="253" y="263"/>
                          <a:pt x="253" y="263"/>
                        </a:cubicBezTo>
                        <a:cubicBezTo>
                          <a:pt x="241" y="263"/>
                          <a:pt x="221" y="266"/>
                          <a:pt x="221" y="288"/>
                        </a:cubicBezTo>
                        <a:cubicBezTo>
                          <a:pt x="221" y="294"/>
                          <a:pt x="223" y="313"/>
                          <a:pt x="255" y="313"/>
                        </a:cubicBezTo>
                        <a:cubicBezTo>
                          <a:pt x="299" y="313"/>
                          <a:pt x="299" y="313"/>
                          <a:pt x="299" y="313"/>
                        </a:cubicBezTo>
                        <a:cubicBezTo>
                          <a:pt x="333" y="313"/>
                          <a:pt x="333" y="313"/>
                          <a:pt x="333" y="313"/>
                        </a:cubicBezTo>
                        <a:cubicBezTo>
                          <a:pt x="364" y="313"/>
                          <a:pt x="367" y="294"/>
                          <a:pt x="367" y="288"/>
                        </a:cubicBezTo>
                        <a:cubicBezTo>
                          <a:pt x="367" y="264"/>
                          <a:pt x="337" y="263"/>
                          <a:pt x="331" y="263"/>
                        </a:cubicBezTo>
                        <a:moveTo>
                          <a:pt x="331" y="195"/>
                        </a:moveTo>
                        <a:cubicBezTo>
                          <a:pt x="299" y="195"/>
                          <a:pt x="299" y="195"/>
                          <a:pt x="299" y="195"/>
                        </a:cubicBezTo>
                        <a:cubicBezTo>
                          <a:pt x="253" y="195"/>
                          <a:pt x="253" y="195"/>
                          <a:pt x="253" y="195"/>
                        </a:cubicBezTo>
                        <a:cubicBezTo>
                          <a:pt x="241" y="195"/>
                          <a:pt x="221" y="198"/>
                          <a:pt x="221" y="220"/>
                        </a:cubicBezTo>
                        <a:cubicBezTo>
                          <a:pt x="221" y="226"/>
                          <a:pt x="223" y="245"/>
                          <a:pt x="255" y="245"/>
                        </a:cubicBezTo>
                        <a:cubicBezTo>
                          <a:pt x="299" y="245"/>
                          <a:pt x="299" y="245"/>
                          <a:pt x="299" y="245"/>
                        </a:cubicBezTo>
                        <a:cubicBezTo>
                          <a:pt x="331" y="245"/>
                          <a:pt x="331" y="245"/>
                          <a:pt x="331" y="245"/>
                        </a:cubicBezTo>
                        <a:cubicBezTo>
                          <a:pt x="333" y="245"/>
                          <a:pt x="333" y="245"/>
                          <a:pt x="333" y="245"/>
                        </a:cubicBezTo>
                        <a:cubicBezTo>
                          <a:pt x="364" y="245"/>
                          <a:pt x="367" y="226"/>
                          <a:pt x="367" y="220"/>
                        </a:cubicBezTo>
                        <a:cubicBezTo>
                          <a:pt x="367" y="196"/>
                          <a:pt x="337" y="195"/>
                          <a:pt x="331" y="195"/>
                        </a:cubicBezTo>
                        <a:moveTo>
                          <a:pt x="204" y="352"/>
                        </a:moveTo>
                        <a:cubicBezTo>
                          <a:pt x="204" y="352"/>
                          <a:pt x="204" y="351"/>
                          <a:pt x="204" y="351"/>
                        </a:cubicBezTo>
                        <a:cubicBezTo>
                          <a:pt x="204" y="350"/>
                          <a:pt x="204" y="350"/>
                          <a:pt x="204" y="349"/>
                        </a:cubicBezTo>
                        <a:cubicBezTo>
                          <a:pt x="204" y="349"/>
                          <a:pt x="204" y="349"/>
                          <a:pt x="204" y="349"/>
                        </a:cubicBezTo>
                        <a:cubicBezTo>
                          <a:pt x="204" y="348"/>
                          <a:pt x="204" y="347"/>
                          <a:pt x="205" y="347"/>
                        </a:cubicBezTo>
                        <a:cubicBezTo>
                          <a:pt x="205" y="347"/>
                          <a:pt x="205" y="346"/>
                          <a:pt x="205" y="346"/>
                        </a:cubicBezTo>
                        <a:cubicBezTo>
                          <a:pt x="205" y="345"/>
                          <a:pt x="205" y="345"/>
                          <a:pt x="205" y="344"/>
                        </a:cubicBezTo>
                        <a:cubicBezTo>
                          <a:pt x="205" y="344"/>
                          <a:pt x="205" y="344"/>
                          <a:pt x="205" y="344"/>
                        </a:cubicBezTo>
                        <a:cubicBezTo>
                          <a:pt x="205" y="343"/>
                          <a:pt x="206" y="342"/>
                          <a:pt x="206" y="342"/>
                        </a:cubicBezTo>
                        <a:cubicBezTo>
                          <a:pt x="206" y="342"/>
                          <a:pt x="206" y="342"/>
                          <a:pt x="206" y="342"/>
                        </a:cubicBezTo>
                        <a:cubicBezTo>
                          <a:pt x="206" y="341"/>
                          <a:pt x="206" y="340"/>
                          <a:pt x="207" y="340"/>
                        </a:cubicBezTo>
                        <a:cubicBezTo>
                          <a:pt x="207" y="340"/>
                          <a:pt x="207" y="340"/>
                          <a:pt x="207" y="340"/>
                        </a:cubicBezTo>
                        <a:cubicBezTo>
                          <a:pt x="207" y="339"/>
                          <a:pt x="207" y="339"/>
                          <a:pt x="207" y="339"/>
                        </a:cubicBezTo>
                        <a:cubicBezTo>
                          <a:pt x="210" y="332"/>
                          <a:pt x="215" y="326"/>
                          <a:pt x="221" y="322"/>
                        </a:cubicBezTo>
                        <a:cubicBezTo>
                          <a:pt x="210" y="315"/>
                          <a:pt x="204" y="303"/>
                          <a:pt x="204" y="288"/>
                        </a:cubicBezTo>
                        <a:cubicBezTo>
                          <a:pt x="204" y="273"/>
                          <a:pt x="210" y="261"/>
                          <a:pt x="221" y="254"/>
                        </a:cubicBezTo>
                        <a:cubicBezTo>
                          <a:pt x="210" y="247"/>
                          <a:pt x="204" y="235"/>
                          <a:pt x="204" y="220"/>
                        </a:cubicBezTo>
                        <a:cubicBezTo>
                          <a:pt x="204" y="205"/>
                          <a:pt x="210" y="193"/>
                          <a:pt x="221" y="186"/>
                        </a:cubicBezTo>
                        <a:cubicBezTo>
                          <a:pt x="210" y="178"/>
                          <a:pt x="204" y="167"/>
                          <a:pt x="204" y="152"/>
                        </a:cubicBezTo>
                        <a:cubicBezTo>
                          <a:pt x="204" y="142"/>
                          <a:pt x="206" y="133"/>
                          <a:pt x="212" y="127"/>
                        </a:cubicBezTo>
                        <a:cubicBezTo>
                          <a:pt x="187" y="127"/>
                          <a:pt x="187" y="127"/>
                          <a:pt x="187" y="127"/>
                        </a:cubicBezTo>
                        <a:cubicBezTo>
                          <a:pt x="187" y="169"/>
                          <a:pt x="187" y="169"/>
                          <a:pt x="187" y="169"/>
                        </a:cubicBezTo>
                        <a:cubicBezTo>
                          <a:pt x="187" y="211"/>
                          <a:pt x="155" y="242"/>
                          <a:pt x="110" y="245"/>
                        </a:cubicBezTo>
                        <a:cubicBezTo>
                          <a:pt x="109" y="245"/>
                          <a:pt x="107" y="245"/>
                          <a:pt x="106" y="246"/>
                        </a:cubicBezTo>
                        <a:cubicBezTo>
                          <a:pt x="105" y="246"/>
                          <a:pt x="103" y="246"/>
                          <a:pt x="102" y="246"/>
                        </a:cubicBezTo>
                        <a:cubicBezTo>
                          <a:pt x="102" y="229"/>
                          <a:pt x="102" y="229"/>
                          <a:pt x="102" y="229"/>
                        </a:cubicBezTo>
                        <a:cubicBezTo>
                          <a:pt x="120" y="229"/>
                          <a:pt x="138" y="223"/>
                          <a:pt x="150" y="212"/>
                        </a:cubicBezTo>
                        <a:cubicBezTo>
                          <a:pt x="163" y="201"/>
                          <a:pt x="170" y="187"/>
                          <a:pt x="170" y="169"/>
                        </a:cubicBezTo>
                        <a:cubicBezTo>
                          <a:pt x="170" y="67"/>
                          <a:pt x="170" y="67"/>
                          <a:pt x="170" y="67"/>
                        </a:cubicBezTo>
                        <a:cubicBezTo>
                          <a:pt x="170" y="25"/>
                          <a:pt x="151" y="4"/>
                          <a:pt x="110" y="0"/>
                        </a:cubicBezTo>
                        <a:cubicBezTo>
                          <a:pt x="110" y="67"/>
                          <a:pt x="110" y="67"/>
                          <a:pt x="110" y="67"/>
                        </a:cubicBezTo>
                        <a:cubicBezTo>
                          <a:pt x="110" y="88"/>
                          <a:pt x="107" y="99"/>
                          <a:pt x="91" y="116"/>
                        </a:cubicBezTo>
                        <a:cubicBezTo>
                          <a:pt x="80" y="127"/>
                          <a:pt x="80" y="127"/>
                          <a:pt x="80" y="127"/>
                        </a:cubicBezTo>
                        <a:cubicBezTo>
                          <a:pt x="78" y="129"/>
                          <a:pt x="78" y="129"/>
                          <a:pt x="78" y="129"/>
                        </a:cubicBezTo>
                        <a:cubicBezTo>
                          <a:pt x="40" y="167"/>
                          <a:pt x="40" y="167"/>
                          <a:pt x="40" y="167"/>
                        </a:cubicBezTo>
                        <a:cubicBezTo>
                          <a:pt x="14" y="192"/>
                          <a:pt x="0" y="215"/>
                          <a:pt x="0" y="254"/>
                        </a:cubicBezTo>
                        <a:cubicBezTo>
                          <a:pt x="0" y="291"/>
                          <a:pt x="14" y="324"/>
                          <a:pt x="42" y="347"/>
                        </a:cubicBezTo>
                        <a:cubicBezTo>
                          <a:pt x="68" y="369"/>
                          <a:pt x="105" y="382"/>
                          <a:pt x="144" y="382"/>
                        </a:cubicBezTo>
                        <a:cubicBezTo>
                          <a:pt x="212" y="382"/>
                          <a:pt x="212" y="382"/>
                          <a:pt x="212" y="382"/>
                        </a:cubicBezTo>
                        <a:cubicBezTo>
                          <a:pt x="212" y="382"/>
                          <a:pt x="212" y="382"/>
                          <a:pt x="212" y="382"/>
                        </a:cubicBezTo>
                        <a:cubicBezTo>
                          <a:pt x="212" y="381"/>
                          <a:pt x="211" y="381"/>
                          <a:pt x="211" y="380"/>
                        </a:cubicBezTo>
                        <a:cubicBezTo>
                          <a:pt x="211" y="380"/>
                          <a:pt x="211" y="380"/>
                          <a:pt x="211" y="380"/>
                        </a:cubicBezTo>
                        <a:cubicBezTo>
                          <a:pt x="210" y="379"/>
                          <a:pt x="209" y="378"/>
                          <a:pt x="208" y="376"/>
                        </a:cubicBezTo>
                        <a:cubicBezTo>
                          <a:pt x="208" y="376"/>
                          <a:pt x="208" y="376"/>
                          <a:pt x="208" y="376"/>
                        </a:cubicBezTo>
                        <a:cubicBezTo>
                          <a:pt x="208" y="376"/>
                          <a:pt x="208" y="375"/>
                          <a:pt x="208" y="375"/>
                        </a:cubicBezTo>
                        <a:cubicBezTo>
                          <a:pt x="208" y="375"/>
                          <a:pt x="208" y="375"/>
                          <a:pt x="208" y="375"/>
                        </a:cubicBezTo>
                        <a:cubicBezTo>
                          <a:pt x="207" y="374"/>
                          <a:pt x="207" y="374"/>
                          <a:pt x="207" y="373"/>
                        </a:cubicBezTo>
                        <a:cubicBezTo>
                          <a:pt x="207" y="373"/>
                          <a:pt x="207" y="373"/>
                          <a:pt x="207" y="373"/>
                        </a:cubicBezTo>
                        <a:cubicBezTo>
                          <a:pt x="207" y="372"/>
                          <a:pt x="206" y="371"/>
                          <a:pt x="206" y="371"/>
                        </a:cubicBezTo>
                        <a:cubicBezTo>
                          <a:pt x="206" y="370"/>
                          <a:pt x="206" y="370"/>
                          <a:pt x="206" y="370"/>
                        </a:cubicBezTo>
                        <a:cubicBezTo>
                          <a:pt x="206" y="370"/>
                          <a:pt x="206" y="369"/>
                          <a:pt x="205" y="369"/>
                        </a:cubicBezTo>
                        <a:cubicBezTo>
                          <a:pt x="205" y="369"/>
                          <a:pt x="205" y="368"/>
                          <a:pt x="205" y="368"/>
                        </a:cubicBezTo>
                        <a:cubicBezTo>
                          <a:pt x="205" y="368"/>
                          <a:pt x="205" y="368"/>
                          <a:pt x="205" y="367"/>
                        </a:cubicBezTo>
                        <a:cubicBezTo>
                          <a:pt x="205" y="367"/>
                          <a:pt x="205" y="366"/>
                          <a:pt x="205" y="366"/>
                        </a:cubicBezTo>
                        <a:cubicBezTo>
                          <a:pt x="205" y="366"/>
                          <a:pt x="205" y="366"/>
                          <a:pt x="204" y="365"/>
                        </a:cubicBezTo>
                        <a:cubicBezTo>
                          <a:pt x="204" y="365"/>
                          <a:pt x="204" y="364"/>
                          <a:pt x="204" y="363"/>
                        </a:cubicBezTo>
                        <a:cubicBezTo>
                          <a:pt x="204" y="363"/>
                          <a:pt x="204" y="363"/>
                          <a:pt x="204" y="363"/>
                        </a:cubicBezTo>
                        <a:cubicBezTo>
                          <a:pt x="204" y="362"/>
                          <a:pt x="204" y="362"/>
                          <a:pt x="204" y="361"/>
                        </a:cubicBezTo>
                        <a:cubicBezTo>
                          <a:pt x="204" y="361"/>
                          <a:pt x="204" y="361"/>
                          <a:pt x="204" y="361"/>
                        </a:cubicBezTo>
                        <a:cubicBezTo>
                          <a:pt x="204" y="360"/>
                          <a:pt x="204" y="360"/>
                          <a:pt x="204" y="359"/>
                        </a:cubicBezTo>
                        <a:cubicBezTo>
                          <a:pt x="204" y="359"/>
                          <a:pt x="204" y="359"/>
                          <a:pt x="204" y="358"/>
                        </a:cubicBezTo>
                        <a:cubicBezTo>
                          <a:pt x="204" y="358"/>
                          <a:pt x="204" y="357"/>
                          <a:pt x="204" y="356"/>
                        </a:cubicBezTo>
                        <a:cubicBezTo>
                          <a:pt x="204" y="355"/>
                          <a:pt x="204" y="354"/>
                          <a:pt x="204" y="354"/>
                        </a:cubicBezTo>
                        <a:cubicBezTo>
                          <a:pt x="204" y="353"/>
                          <a:pt x="204" y="353"/>
                          <a:pt x="204" y="352"/>
                        </a:cubicBezTo>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9" name="Group 28"/>
                <p:cNvGrpSpPr/>
                <p:nvPr/>
              </p:nvGrpSpPr>
              <p:grpSpPr>
                <a:xfrm>
                  <a:off x="2837986" y="2793934"/>
                  <a:ext cx="680732" cy="680732"/>
                  <a:chOff x="1266825" y="1266825"/>
                  <a:chExt cx="2560638" cy="2560638"/>
                </a:xfrm>
              </p:grpSpPr>
              <p:sp>
                <p:nvSpPr>
                  <p:cNvPr id="50" name="Rectangle 39"/>
                  <p:cNvSpPr>
                    <a:spLocks noChangeArrowheads="1"/>
                  </p:cNvSpPr>
                  <p:nvPr/>
                </p:nvSpPr>
                <p:spPr bwMode="auto">
                  <a:xfrm>
                    <a:off x="1266825" y="1266825"/>
                    <a:ext cx="2560638" cy="2560638"/>
                  </a:xfrm>
                  <a:prstGeom prst="rect">
                    <a:avLst/>
                  </a:prstGeom>
                  <a:solidFill>
                    <a:schemeClr val="tx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40"/>
                  <p:cNvSpPr>
                    <a:spLocks noEditPoints="1"/>
                  </p:cNvSpPr>
                  <p:nvPr/>
                </p:nvSpPr>
                <p:spPr bwMode="auto">
                  <a:xfrm>
                    <a:off x="1651000" y="1843088"/>
                    <a:ext cx="1792288" cy="1281113"/>
                  </a:xfrm>
                  <a:custGeom>
                    <a:avLst/>
                    <a:gdLst>
                      <a:gd name="T0" fmla="*/ 156 w 476"/>
                      <a:gd name="T1" fmla="*/ 34 h 340"/>
                      <a:gd name="T2" fmla="*/ 136 w 476"/>
                      <a:gd name="T3" fmla="*/ 0 h 340"/>
                      <a:gd name="T4" fmla="*/ 59 w 476"/>
                      <a:gd name="T5" fmla="*/ 0 h 340"/>
                      <a:gd name="T6" fmla="*/ 39 w 476"/>
                      <a:gd name="T7" fmla="*/ 34 h 340"/>
                      <a:gd name="T8" fmla="*/ 0 w 476"/>
                      <a:gd name="T9" fmla="*/ 34 h 340"/>
                      <a:gd name="T10" fmla="*/ 0 w 476"/>
                      <a:gd name="T11" fmla="*/ 340 h 340"/>
                      <a:gd name="T12" fmla="*/ 476 w 476"/>
                      <a:gd name="T13" fmla="*/ 340 h 340"/>
                      <a:gd name="T14" fmla="*/ 476 w 476"/>
                      <a:gd name="T15" fmla="*/ 34 h 340"/>
                      <a:gd name="T16" fmla="*/ 156 w 476"/>
                      <a:gd name="T17" fmla="*/ 34 h 340"/>
                      <a:gd name="T18" fmla="*/ 136 w 476"/>
                      <a:gd name="T19" fmla="*/ 77 h 340"/>
                      <a:gd name="T20" fmla="*/ 59 w 476"/>
                      <a:gd name="T21" fmla="*/ 77 h 340"/>
                      <a:gd name="T22" fmla="*/ 59 w 476"/>
                      <a:gd name="T23" fmla="*/ 60 h 340"/>
                      <a:gd name="T24" fmla="*/ 136 w 476"/>
                      <a:gd name="T25" fmla="*/ 60 h 340"/>
                      <a:gd name="T26" fmla="*/ 136 w 476"/>
                      <a:gd name="T27" fmla="*/ 77 h 340"/>
                      <a:gd name="T28" fmla="*/ 297 w 476"/>
                      <a:gd name="T29" fmla="*/ 315 h 340"/>
                      <a:gd name="T30" fmla="*/ 178 w 476"/>
                      <a:gd name="T31" fmla="*/ 196 h 340"/>
                      <a:gd name="T32" fmla="*/ 297 w 476"/>
                      <a:gd name="T33" fmla="*/ 77 h 340"/>
                      <a:gd name="T34" fmla="*/ 416 w 476"/>
                      <a:gd name="T35" fmla="*/ 196 h 340"/>
                      <a:gd name="T36" fmla="*/ 297 w 476"/>
                      <a:gd name="T37" fmla="*/ 315 h 340"/>
                      <a:gd name="T38" fmla="*/ 450 w 476"/>
                      <a:gd name="T39" fmla="*/ 94 h 340"/>
                      <a:gd name="T40" fmla="*/ 416 w 476"/>
                      <a:gd name="T41" fmla="*/ 94 h 340"/>
                      <a:gd name="T42" fmla="*/ 416 w 476"/>
                      <a:gd name="T43" fmla="*/ 60 h 340"/>
                      <a:gd name="T44" fmla="*/ 450 w 476"/>
                      <a:gd name="T45" fmla="*/ 60 h 340"/>
                      <a:gd name="T46" fmla="*/ 450 w 476"/>
                      <a:gd name="T47" fmla="*/ 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6" h="340">
                        <a:moveTo>
                          <a:pt x="156" y="34"/>
                        </a:moveTo>
                        <a:cubicBezTo>
                          <a:pt x="136" y="0"/>
                          <a:pt x="136" y="0"/>
                          <a:pt x="136" y="0"/>
                        </a:cubicBezTo>
                        <a:cubicBezTo>
                          <a:pt x="59" y="0"/>
                          <a:pt x="59" y="0"/>
                          <a:pt x="59" y="0"/>
                        </a:cubicBezTo>
                        <a:cubicBezTo>
                          <a:pt x="39" y="34"/>
                          <a:pt x="39" y="34"/>
                          <a:pt x="39" y="34"/>
                        </a:cubicBezTo>
                        <a:cubicBezTo>
                          <a:pt x="0" y="34"/>
                          <a:pt x="0" y="34"/>
                          <a:pt x="0" y="34"/>
                        </a:cubicBezTo>
                        <a:cubicBezTo>
                          <a:pt x="0" y="340"/>
                          <a:pt x="0" y="340"/>
                          <a:pt x="0" y="340"/>
                        </a:cubicBezTo>
                        <a:cubicBezTo>
                          <a:pt x="476" y="340"/>
                          <a:pt x="476" y="340"/>
                          <a:pt x="476" y="340"/>
                        </a:cubicBezTo>
                        <a:cubicBezTo>
                          <a:pt x="476" y="34"/>
                          <a:pt x="476" y="34"/>
                          <a:pt x="476" y="34"/>
                        </a:cubicBezTo>
                        <a:lnTo>
                          <a:pt x="156" y="34"/>
                        </a:lnTo>
                        <a:close/>
                        <a:moveTo>
                          <a:pt x="136" y="77"/>
                        </a:moveTo>
                        <a:cubicBezTo>
                          <a:pt x="59" y="77"/>
                          <a:pt x="59" y="77"/>
                          <a:pt x="59" y="77"/>
                        </a:cubicBezTo>
                        <a:cubicBezTo>
                          <a:pt x="59" y="60"/>
                          <a:pt x="59" y="60"/>
                          <a:pt x="59" y="60"/>
                        </a:cubicBezTo>
                        <a:cubicBezTo>
                          <a:pt x="136" y="60"/>
                          <a:pt x="136" y="60"/>
                          <a:pt x="136" y="60"/>
                        </a:cubicBezTo>
                        <a:lnTo>
                          <a:pt x="136" y="77"/>
                        </a:lnTo>
                        <a:close/>
                        <a:moveTo>
                          <a:pt x="297" y="315"/>
                        </a:moveTo>
                        <a:cubicBezTo>
                          <a:pt x="232" y="315"/>
                          <a:pt x="178" y="261"/>
                          <a:pt x="178" y="196"/>
                        </a:cubicBezTo>
                        <a:cubicBezTo>
                          <a:pt x="178" y="130"/>
                          <a:pt x="232" y="77"/>
                          <a:pt x="297" y="77"/>
                        </a:cubicBezTo>
                        <a:cubicBezTo>
                          <a:pt x="363" y="77"/>
                          <a:pt x="416" y="130"/>
                          <a:pt x="416" y="196"/>
                        </a:cubicBezTo>
                        <a:cubicBezTo>
                          <a:pt x="416" y="261"/>
                          <a:pt x="363" y="315"/>
                          <a:pt x="297" y="315"/>
                        </a:cubicBezTo>
                        <a:moveTo>
                          <a:pt x="450" y="94"/>
                        </a:moveTo>
                        <a:cubicBezTo>
                          <a:pt x="416" y="94"/>
                          <a:pt x="416" y="94"/>
                          <a:pt x="416" y="94"/>
                        </a:cubicBezTo>
                        <a:cubicBezTo>
                          <a:pt x="416" y="60"/>
                          <a:pt x="416" y="60"/>
                          <a:pt x="416" y="60"/>
                        </a:cubicBezTo>
                        <a:cubicBezTo>
                          <a:pt x="450" y="60"/>
                          <a:pt x="450" y="60"/>
                          <a:pt x="450" y="60"/>
                        </a:cubicBezTo>
                        <a:lnTo>
                          <a:pt x="450" y="94"/>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41"/>
                  <p:cNvSpPr>
                    <a:spLocks noEditPoints="1"/>
                  </p:cNvSpPr>
                  <p:nvPr/>
                </p:nvSpPr>
                <p:spPr bwMode="auto">
                  <a:xfrm>
                    <a:off x="2449513" y="2260600"/>
                    <a:ext cx="639763" cy="641350"/>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36 h 170"/>
                      <a:gd name="T12" fmla="*/ 34 w 170"/>
                      <a:gd name="T13" fmla="*/ 85 h 170"/>
                      <a:gd name="T14" fmla="*/ 85 w 170"/>
                      <a:gd name="T15" fmla="*/ 34 h 170"/>
                      <a:gd name="T16" fmla="*/ 136 w 170"/>
                      <a:gd name="T17" fmla="*/ 85 h 170"/>
                      <a:gd name="T18" fmla="*/ 85 w 170"/>
                      <a:gd name="T19" fmla="*/ 13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moveTo>
                          <a:pt x="85" y="136"/>
                        </a:moveTo>
                        <a:cubicBezTo>
                          <a:pt x="57" y="136"/>
                          <a:pt x="34" y="113"/>
                          <a:pt x="34" y="85"/>
                        </a:cubicBezTo>
                        <a:cubicBezTo>
                          <a:pt x="34" y="56"/>
                          <a:pt x="57" y="34"/>
                          <a:pt x="85" y="34"/>
                        </a:cubicBezTo>
                        <a:cubicBezTo>
                          <a:pt x="114" y="34"/>
                          <a:pt x="136" y="56"/>
                          <a:pt x="136" y="85"/>
                        </a:cubicBezTo>
                        <a:cubicBezTo>
                          <a:pt x="136" y="113"/>
                          <a:pt x="114" y="136"/>
                          <a:pt x="85" y="136"/>
                        </a:cubicBezTo>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30" name="Freeform 9"/>
                <p:cNvSpPr>
                  <a:spLocks noEditPoints="1"/>
                </p:cNvSpPr>
                <p:nvPr/>
              </p:nvSpPr>
              <p:spPr bwMode="auto">
                <a:xfrm>
                  <a:off x="5725181" y="1805342"/>
                  <a:ext cx="673272" cy="673272"/>
                </a:xfrm>
                <a:custGeom>
                  <a:avLst/>
                  <a:gdLst>
                    <a:gd name="T0" fmla="*/ 0 w 146"/>
                    <a:gd name="T1" fmla="*/ 0 h 146"/>
                    <a:gd name="T2" fmla="*/ 0 w 146"/>
                    <a:gd name="T3" fmla="*/ 146 h 146"/>
                    <a:gd name="T4" fmla="*/ 146 w 146"/>
                    <a:gd name="T5" fmla="*/ 146 h 146"/>
                    <a:gd name="T6" fmla="*/ 146 w 146"/>
                    <a:gd name="T7" fmla="*/ 0 h 146"/>
                    <a:gd name="T8" fmla="*/ 0 w 146"/>
                    <a:gd name="T9" fmla="*/ 0 h 146"/>
                    <a:gd name="T10" fmla="*/ 95 w 146"/>
                    <a:gd name="T11" fmla="*/ 73 h 146"/>
                    <a:gd name="T12" fmla="*/ 80 w 146"/>
                    <a:gd name="T13" fmla="*/ 73 h 146"/>
                    <a:gd name="T14" fmla="*/ 80 w 146"/>
                    <a:gd name="T15" fmla="*/ 124 h 146"/>
                    <a:gd name="T16" fmla="*/ 59 w 146"/>
                    <a:gd name="T17" fmla="*/ 124 h 146"/>
                    <a:gd name="T18" fmla="*/ 59 w 146"/>
                    <a:gd name="T19" fmla="*/ 73 h 146"/>
                    <a:gd name="T20" fmla="*/ 49 w 146"/>
                    <a:gd name="T21" fmla="*/ 73 h 146"/>
                    <a:gd name="T22" fmla="*/ 49 w 146"/>
                    <a:gd name="T23" fmla="*/ 55 h 146"/>
                    <a:gd name="T24" fmla="*/ 59 w 146"/>
                    <a:gd name="T25" fmla="*/ 55 h 146"/>
                    <a:gd name="T26" fmla="*/ 59 w 146"/>
                    <a:gd name="T27" fmla="*/ 44 h 146"/>
                    <a:gd name="T28" fmla="*/ 81 w 146"/>
                    <a:gd name="T29" fmla="*/ 22 h 146"/>
                    <a:gd name="T30" fmla="*/ 96 w 146"/>
                    <a:gd name="T31" fmla="*/ 22 h 146"/>
                    <a:gd name="T32" fmla="*/ 96 w 146"/>
                    <a:gd name="T33" fmla="*/ 40 h 146"/>
                    <a:gd name="T34" fmla="*/ 85 w 146"/>
                    <a:gd name="T35" fmla="*/ 40 h 146"/>
                    <a:gd name="T36" fmla="*/ 80 w 146"/>
                    <a:gd name="T37" fmla="*/ 45 h 146"/>
                    <a:gd name="T38" fmla="*/ 80 w 146"/>
                    <a:gd name="T39" fmla="*/ 55 h 146"/>
                    <a:gd name="T40" fmla="*/ 97 w 146"/>
                    <a:gd name="T41" fmla="*/ 55 h 146"/>
                    <a:gd name="T42" fmla="*/ 95 w 146"/>
                    <a:gd name="T43"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 h="146">
                      <a:moveTo>
                        <a:pt x="0" y="0"/>
                      </a:moveTo>
                      <a:cubicBezTo>
                        <a:pt x="0" y="146"/>
                        <a:pt x="0" y="146"/>
                        <a:pt x="0" y="146"/>
                      </a:cubicBezTo>
                      <a:cubicBezTo>
                        <a:pt x="146" y="146"/>
                        <a:pt x="146" y="146"/>
                        <a:pt x="146" y="146"/>
                      </a:cubicBezTo>
                      <a:cubicBezTo>
                        <a:pt x="146" y="0"/>
                        <a:pt x="146" y="0"/>
                        <a:pt x="146" y="0"/>
                      </a:cubicBezTo>
                      <a:lnTo>
                        <a:pt x="0" y="0"/>
                      </a:lnTo>
                      <a:close/>
                      <a:moveTo>
                        <a:pt x="95" y="73"/>
                      </a:moveTo>
                      <a:cubicBezTo>
                        <a:pt x="80" y="73"/>
                        <a:pt x="80" y="73"/>
                        <a:pt x="80" y="73"/>
                      </a:cubicBezTo>
                      <a:cubicBezTo>
                        <a:pt x="80" y="124"/>
                        <a:pt x="80" y="124"/>
                        <a:pt x="80" y="124"/>
                      </a:cubicBezTo>
                      <a:cubicBezTo>
                        <a:pt x="59" y="124"/>
                        <a:pt x="59" y="124"/>
                        <a:pt x="59" y="124"/>
                      </a:cubicBezTo>
                      <a:cubicBezTo>
                        <a:pt x="59" y="73"/>
                        <a:pt x="59" y="73"/>
                        <a:pt x="59" y="73"/>
                      </a:cubicBezTo>
                      <a:cubicBezTo>
                        <a:pt x="49" y="73"/>
                        <a:pt x="49" y="73"/>
                        <a:pt x="49" y="73"/>
                      </a:cubicBezTo>
                      <a:cubicBezTo>
                        <a:pt x="49" y="55"/>
                        <a:pt x="49" y="55"/>
                        <a:pt x="49" y="55"/>
                      </a:cubicBezTo>
                      <a:cubicBezTo>
                        <a:pt x="59" y="55"/>
                        <a:pt x="59" y="55"/>
                        <a:pt x="59" y="55"/>
                      </a:cubicBezTo>
                      <a:cubicBezTo>
                        <a:pt x="59" y="44"/>
                        <a:pt x="59" y="44"/>
                        <a:pt x="59" y="44"/>
                      </a:cubicBezTo>
                      <a:cubicBezTo>
                        <a:pt x="59" y="35"/>
                        <a:pt x="63" y="22"/>
                        <a:pt x="81" y="22"/>
                      </a:cubicBezTo>
                      <a:cubicBezTo>
                        <a:pt x="96" y="22"/>
                        <a:pt x="96" y="22"/>
                        <a:pt x="96" y="22"/>
                      </a:cubicBezTo>
                      <a:cubicBezTo>
                        <a:pt x="96" y="40"/>
                        <a:pt x="96" y="40"/>
                        <a:pt x="96" y="40"/>
                      </a:cubicBezTo>
                      <a:cubicBezTo>
                        <a:pt x="85" y="40"/>
                        <a:pt x="85" y="40"/>
                        <a:pt x="85" y="40"/>
                      </a:cubicBezTo>
                      <a:cubicBezTo>
                        <a:pt x="83" y="40"/>
                        <a:pt x="80" y="41"/>
                        <a:pt x="80" y="45"/>
                      </a:cubicBezTo>
                      <a:cubicBezTo>
                        <a:pt x="80" y="55"/>
                        <a:pt x="80" y="55"/>
                        <a:pt x="80" y="55"/>
                      </a:cubicBezTo>
                      <a:cubicBezTo>
                        <a:pt x="97" y="55"/>
                        <a:pt x="97" y="55"/>
                        <a:pt x="97" y="55"/>
                      </a:cubicBezTo>
                      <a:lnTo>
                        <a:pt x="95" y="73"/>
                      </a:lnTo>
                      <a:close/>
                    </a:path>
                  </a:pathLst>
                </a:custGeom>
                <a:solidFill>
                  <a:schemeClr val="accent6"/>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31" name="Group 30"/>
                <p:cNvGrpSpPr/>
                <p:nvPr/>
              </p:nvGrpSpPr>
              <p:grpSpPr>
                <a:xfrm>
                  <a:off x="1465676" y="2795410"/>
                  <a:ext cx="680272" cy="680271"/>
                  <a:chOff x="6256762" y="1746724"/>
                  <a:chExt cx="879419" cy="879418"/>
                </a:xfrm>
              </p:grpSpPr>
              <p:sp>
                <p:nvSpPr>
                  <p:cNvPr id="48" name="Rectangle 47"/>
                  <p:cNvSpPr/>
                  <p:nvPr/>
                </p:nvSpPr>
                <p:spPr bwMode="ltGray">
                  <a:xfrm>
                    <a:off x="6256762" y="1746724"/>
                    <a:ext cx="879419" cy="879418"/>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smtClean="0"/>
                  </a:p>
                </p:txBody>
              </p:sp>
              <p:sp>
                <p:nvSpPr>
                  <p:cNvPr id="49" name="Freeform 5"/>
                  <p:cNvSpPr>
                    <a:spLocks/>
                  </p:cNvSpPr>
                  <p:nvPr/>
                </p:nvSpPr>
                <p:spPr bwMode="auto">
                  <a:xfrm>
                    <a:off x="6379411" y="1928950"/>
                    <a:ext cx="634118" cy="514965"/>
                  </a:xfrm>
                  <a:custGeom>
                    <a:avLst/>
                    <a:gdLst>
                      <a:gd name="T0" fmla="*/ 977 w 977"/>
                      <a:gd name="T1" fmla="*/ 94 h 793"/>
                      <a:gd name="T2" fmla="*/ 862 w 977"/>
                      <a:gd name="T3" fmla="*/ 125 h 793"/>
                      <a:gd name="T4" fmla="*/ 950 w 977"/>
                      <a:gd name="T5" fmla="*/ 14 h 793"/>
                      <a:gd name="T6" fmla="*/ 823 w 977"/>
                      <a:gd name="T7" fmla="*/ 63 h 793"/>
                      <a:gd name="T8" fmla="*/ 676 w 977"/>
                      <a:gd name="T9" fmla="*/ 0 h 793"/>
                      <a:gd name="T10" fmla="*/ 476 w 977"/>
                      <a:gd name="T11" fmla="*/ 200 h 793"/>
                      <a:gd name="T12" fmla="*/ 481 w 977"/>
                      <a:gd name="T13" fmla="*/ 246 h 793"/>
                      <a:gd name="T14" fmla="*/ 68 w 977"/>
                      <a:gd name="T15" fmla="*/ 36 h 793"/>
                      <a:gd name="T16" fmla="*/ 41 w 977"/>
                      <a:gd name="T17" fmla="*/ 137 h 793"/>
                      <a:gd name="T18" fmla="*/ 130 w 977"/>
                      <a:gd name="T19" fmla="*/ 304 h 793"/>
                      <a:gd name="T20" fmla="*/ 40 w 977"/>
                      <a:gd name="T21" fmla="*/ 279 h 793"/>
                      <a:gd name="T22" fmla="*/ 40 w 977"/>
                      <a:gd name="T23" fmla="*/ 281 h 793"/>
                      <a:gd name="T24" fmla="*/ 200 w 977"/>
                      <a:gd name="T25" fmla="*/ 478 h 793"/>
                      <a:gd name="T26" fmla="*/ 147 w 977"/>
                      <a:gd name="T27" fmla="*/ 485 h 793"/>
                      <a:gd name="T28" fmla="*/ 110 w 977"/>
                      <a:gd name="T29" fmla="*/ 481 h 793"/>
                      <a:gd name="T30" fmla="*/ 297 w 977"/>
                      <a:gd name="T31" fmla="*/ 620 h 793"/>
                      <a:gd name="T32" fmla="*/ 48 w 977"/>
                      <a:gd name="T33" fmla="*/ 706 h 793"/>
                      <a:gd name="T34" fmla="*/ 0 w 977"/>
                      <a:gd name="T35" fmla="*/ 703 h 793"/>
                      <a:gd name="T36" fmla="*/ 307 w 977"/>
                      <a:gd name="T37" fmla="*/ 793 h 793"/>
                      <a:gd name="T38" fmla="*/ 877 w 977"/>
                      <a:gd name="T39" fmla="*/ 223 h 793"/>
                      <a:gd name="T40" fmla="*/ 877 w 977"/>
                      <a:gd name="T41" fmla="*/ 197 h 793"/>
                      <a:gd name="T42" fmla="*/ 977 w 977"/>
                      <a:gd name="T43" fmla="*/ 94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7" h="793">
                        <a:moveTo>
                          <a:pt x="977" y="94"/>
                        </a:moveTo>
                        <a:cubicBezTo>
                          <a:pt x="941" y="110"/>
                          <a:pt x="902" y="120"/>
                          <a:pt x="862" y="125"/>
                        </a:cubicBezTo>
                        <a:cubicBezTo>
                          <a:pt x="903" y="100"/>
                          <a:pt x="935" y="61"/>
                          <a:pt x="950" y="14"/>
                        </a:cubicBezTo>
                        <a:cubicBezTo>
                          <a:pt x="911" y="37"/>
                          <a:pt x="868" y="54"/>
                          <a:pt x="823" y="63"/>
                        </a:cubicBezTo>
                        <a:cubicBezTo>
                          <a:pt x="786" y="24"/>
                          <a:pt x="734" y="0"/>
                          <a:pt x="676" y="0"/>
                        </a:cubicBezTo>
                        <a:cubicBezTo>
                          <a:pt x="566" y="0"/>
                          <a:pt x="476" y="89"/>
                          <a:pt x="476" y="200"/>
                        </a:cubicBezTo>
                        <a:cubicBezTo>
                          <a:pt x="476" y="216"/>
                          <a:pt x="478" y="231"/>
                          <a:pt x="481" y="246"/>
                        </a:cubicBezTo>
                        <a:cubicBezTo>
                          <a:pt x="315" y="237"/>
                          <a:pt x="167" y="158"/>
                          <a:pt x="68" y="36"/>
                        </a:cubicBezTo>
                        <a:cubicBezTo>
                          <a:pt x="51" y="66"/>
                          <a:pt x="41" y="100"/>
                          <a:pt x="41" y="137"/>
                        </a:cubicBezTo>
                        <a:cubicBezTo>
                          <a:pt x="41" y="207"/>
                          <a:pt x="77" y="268"/>
                          <a:pt x="130" y="304"/>
                        </a:cubicBezTo>
                        <a:cubicBezTo>
                          <a:pt x="97" y="303"/>
                          <a:pt x="67" y="294"/>
                          <a:pt x="40" y="279"/>
                        </a:cubicBezTo>
                        <a:cubicBezTo>
                          <a:pt x="40" y="280"/>
                          <a:pt x="40" y="280"/>
                          <a:pt x="40" y="281"/>
                        </a:cubicBezTo>
                        <a:cubicBezTo>
                          <a:pt x="40" y="378"/>
                          <a:pt x="109" y="459"/>
                          <a:pt x="200" y="478"/>
                        </a:cubicBezTo>
                        <a:cubicBezTo>
                          <a:pt x="183" y="482"/>
                          <a:pt x="166" y="485"/>
                          <a:pt x="147" y="485"/>
                        </a:cubicBezTo>
                        <a:cubicBezTo>
                          <a:pt x="135" y="485"/>
                          <a:pt x="122" y="484"/>
                          <a:pt x="110" y="481"/>
                        </a:cubicBezTo>
                        <a:cubicBezTo>
                          <a:pt x="135" y="561"/>
                          <a:pt x="209" y="619"/>
                          <a:pt x="297" y="620"/>
                        </a:cubicBezTo>
                        <a:cubicBezTo>
                          <a:pt x="228" y="674"/>
                          <a:pt x="142" y="706"/>
                          <a:pt x="48" y="706"/>
                        </a:cubicBezTo>
                        <a:cubicBezTo>
                          <a:pt x="32" y="706"/>
                          <a:pt x="16" y="705"/>
                          <a:pt x="0" y="703"/>
                        </a:cubicBezTo>
                        <a:cubicBezTo>
                          <a:pt x="89" y="760"/>
                          <a:pt x="194" y="793"/>
                          <a:pt x="307" y="793"/>
                        </a:cubicBezTo>
                        <a:cubicBezTo>
                          <a:pt x="676" y="793"/>
                          <a:pt x="877" y="488"/>
                          <a:pt x="877" y="223"/>
                        </a:cubicBezTo>
                        <a:cubicBezTo>
                          <a:pt x="877" y="215"/>
                          <a:pt x="877" y="206"/>
                          <a:pt x="877" y="197"/>
                        </a:cubicBezTo>
                        <a:cubicBezTo>
                          <a:pt x="916" y="169"/>
                          <a:pt x="950" y="134"/>
                          <a:pt x="977" y="9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cxnSp>
              <p:nvCxnSpPr>
                <p:cNvPr id="32" name="Straight Connector 31"/>
                <p:cNvCxnSpPr/>
                <p:nvPr/>
              </p:nvCxnSpPr>
              <p:spPr>
                <a:xfrm flipV="1">
                  <a:off x="5027574" y="1398720"/>
                  <a:ext cx="0" cy="165940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027574" y="2141978"/>
                  <a:ext cx="697607"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736907" y="3787952"/>
                  <a:ext cx="1380224"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55" idx="2"/>
                </p:cNvCxnSpPr>
                <p:nvPr/>
              </p:nvCxnSpPr>
              <p:spPr>
                <a:xfrm>
                  <a:off x="6736908" y="3153052"/>
                  <a:ext cx="0" cy="63248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831530" y="2476143"/>
                  <a:ext cx="106406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879918" y="2096327"/>
                  <a:ext cx="0" cy="262004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880743" y="4516580"/>
                  <a:ext cx="0" cy="69629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805811" y="4516580"/>
                  <a:ext cx="34631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7075362" y="3427570"/>
                  <a:ext cx="697607" cy="697607"/>
                  <a:chOff x="1266825" y="1266825"/>
                  <a:chExt cx="2560638" cy="2560638"/>
                </a:xfrm>
              </p:grpSpPr>
              <p:sp>
                <p:nvSpPr>
                  <p:cNvPr id="45" name="Rectangle 10"/>
                  <p:cNvSpPr>
                    <a:spLocks noChangeArrowheads="1"/>
                  </p:cNvSpPr>
                  <p:nvPr/>
                </p:nvSpPr>
                <p:spPr bwMode="auto">
                  <a:xfrm>
                    <a:off x="1266825" y="1266825"/>
                    <a:ext cx="2560638" cy="2560638"/>
                  </a:xfrm>
                  <a:prstGeom prst="rect">
                    <a:avLst/>
                  </a:prstGeom>
                  <a:solidFill>
                    <a:schemeClr val="accent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11"/>
                  <p:cNvSpPr>
                    <a:spLocks noEditPoints="1"/>
                  </p:cNvSpPr>
                  <p:nvPr/>
                </p:nvSpPr>
                <p:spPr bwMode="auto">
                  <a:xfrm>
                    <a:off x="1651000" y="1906588"/>
                    <a:ext cx="1792288" cy="1089025"/>
                  </a:xfrm>
                  <a:custGeom>
                    <a:avLst/>
                    <a:gdLst>
                      <a:gd name="T0" fmla="*/ 476 w 476"/>
                      <a:gd name="T1" fmla="*/ 17 h 289"/>
                      <a:gd name="T2" fmla="*/ 476 w 476"/>
                      <a:gd name="T3" fmla="*/ 17 h 289"/>
                      <a:gd name="T4" fmla="*/ 459 w 476"/>
                      <a:gd name="T5" fmla="*/ 0 h 289"/>
                      <a:gd name="T6" fmla="*/ 17 w 476"/>
                      <a:gd name="T7" fmla="*/ 0 h 289"/>
                      <a:gd name="T8" fmla="*/ 17 w 476"/>
                      <a:gd name="T9" fmla="*/ 0 h 289"/>
                      <a:gd name="T10" fmla="*/ 0 w 476"/>
                      <a:gd name="T11" fmla="*/ 17 h 289"/>
                      <a:gd name="T12" fmla="*/ 0 w 476"/>
                      <a:gd name="T13" fmla="*/ 289 h 289"/>
                      <a:gd name="T14" fmla="*/ 476 w 476"/>
                      <a:gd name="T15" fmla="*/ 289 h 289"/>
                      <a:gd name="T16" fmla="*/ 476 w 476"/>
                      <a:gd name="T17" fmla="*/ 17 h 289"/>
                      <a:gd name="T18" fmla="*/ 450 w 476"/>
                      <a:gd name="T19" fmla="*/ 264 h 289"/>
                      <a:gd name="T20" fmla="*/ 25 w 476"/>
                      <a:gd name="T21" fmla="*/ 264 h 289"/>
                      <a:gd name="T22" fmla="*/ 25 w 476"/>
                      <a:gd name="T23" fmla="*/ 26 h 289"/>
                      <a:gd name="T24" fmla="*/ 450 w 476"/>
                      <a:gd name="T25" fmla="*/ 26 h 289"/>
                      <a:gd name="T26" fmla="*/ 450 w 476"/>
                      <a:gd name="T27" fmla="*/ 26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6" h="289">
                        <a:moveTo>
                          <a:pt x="476" y="17"/>
                        </a:moveTo>
                        <a:cubicBezTo>
                          <a:pt x="476" y="17"/>
                          <a:pt x="476" y="17"/>
                          <a:pt x="476" y="17"/>
                        </a:cubicBezTo>
                        <a:cubicBezTo>
                          <a:pt x="476" y="8"/>
                          <a:pt x="468" y="0"/>
                          <a:pt x="459" y="0"/>
                        </a:cubicBezTo>
                        <a:cubicBezTo>
                          <a:pt x="17" y="0"/>
                          <a:pt x="17" y="0"/>
                          <a:pt x="17" y="0"/>
                        </a:cubicBezTo>
                        <a:cubicBezTo>
                          <a:pt x="17" y="0"/>
                          <a:pt x="17" y="0"/>
                          <a:pt x="17" y="0"/>
                        </a:cubicBezTo>
                        <a:cubicBezTo>
                          <a:pt x="7" y="0"/>
                          <a:pt x="0" y="8"/>
                          <a:pt x="0" y="17"/>
                        </a:cubicBezTo>
                        <a:cubicBezTo>
                          <a:pt x="0" y="289"/>
                          <a:pt x="0" y="289"/>
                          <a:pt x="0" y="289"/>
                        </a:cubicBezTo>
                        <a:cubicBezTo>
                          <a:pt x="476" y="289"/>
                          <a:pt x="476" y="289"/>
                          <a:pt x="476" y="289"/>
                        </a:cubicBezTo>
                        <a:lnTo>
                          <a:pt x="476" y="17"/>
                        </a:lnTo>
                        <a:close/>
                        <a:moveTo>
                          <a:pt x="450" y="264"/>
                        </a:moveTo>
                        <a:cubicBezTo>
                          <a:pt x="25" y="264"/>
                          <a:pt x="25" y="264"/>
                          <a:pt x="25" y="264"/>
                        </a:cubicBezTo>
                        <a:cubicBezTo>
                          <a:pt x="25" y="26"/>
                          <a:pt x="25" y="26"/>
                          <a:pt x="25" y="26"/>
                        </a:cubicBezTo>
                        <a:cubicBezTo>
                          <a:pt x="450" y="26"/>
                          <a:pt x="450" y="26"/>
                          <a:pt x="450" y="26"/>
                        </a:cubicBezTo>
                        <a:lnTo>
                          <a:pt x="450" y="264"/>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12"/>
                  <p:cNvSpPr>
                    <a:spLocks/>
                  </p:cNvSpPr>
                  <p:nvPr/>
                </p:nvSpPr>
                <p:spPr bwMode="auto">
                  <a:xfrm>
                    <a:off x="1458913" y="3094038"/>
                    <a:ext cx="2176463" cy="93663"/>
                  </a:xfrm>
                  <a:custGeom>
                    <a:avLst/>
                    <a:gdLst>
                      <a:gd name="T0" fmla="*/ 340 w 578"/>
                      <a:gd name="T1" fmla="*/ 0 h 25"/>
                      <a:gd name="T2" fmla="*/ 331 w 578"/>
                      <a:gd name="T3" fmla="*/ 8 h 25"/>
                      <a:gd name="T4" fmla="*/ 246 w 578"/>
                      <a:gd name="T5" fmla="*/ 8 h 25"/>
                      <a:gd name="T6" fmla="*/ 238 w 578"/>
                      <a:gd name="T7" fmla="*/ 0 h 25"/>
                      <a:gd name="T8" fmla="*/ 0 w 578"/>
                      <a:gd name="T9" fmla="*/ 0 h 25"/>
                      <a:gd name="T10" fmla="*/ 0 w 578"/>
                      <a:gd name="T11" fmla="*/ 17 h 25"/>
                      <a:gd name="T12" fmla="*/ 0 w 578"/>
                      <a:gd name="T13" fmla="*/ 17 h 25"/>
                      <a:gd name="T14" fmla="*/ 8 w 578"/>
                      <a:gd name="T15" fmla="*/ 25 h 25"/>
                      <a:gd name="T16" fmla="*/ 569 w 578"/>
                      <a:gd name="T17" fmla="*/ 25 h 25"/>
                      <a:gd name="T18" fmla="*/ 578 w 578"/>
                      <a:gd name="T19" fmla="*/ 17 h 25"/>
                      <a:gd name="T20" fmla="*/ 578 w 578"/>
                      <a:gd name="T21" fmla="*/ 0 h 25"/>
                      <a:gd name="T22" fmla="*/ 340 w 578"/>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25">
                        <a:moveTo>
                          <a:pt x="340" y="0"/>
                        </a:moveTo>
                        <a:cubicBezTo>
                          <a:pt x="340" y="4"/>
                          <a:pt x="336" y="8"/>
                          <a:pt x="331" y="8"/>
                        </a:cubicBezTo>
                        <a:cubicBezTo>
                          <a:pt x="246" y="8"/>
                          <a:pt x="246" y="8"/>
                          <a:pt x="246" y="8"/>
                        </a:cubicBezTo>
                        <a:cubicBezTo>
                          <a:pt x="242" y="8"/>
                          <a:pt x="238" y="4"/>
                          <a:pt x="238" y="0"/>
                        </a:cubicBezTo>
                        <a:cubicBezTo>
                          <a:pt x="0" y="0"/>
                          <a:pt x="0" y="0"/>
                          <a:pt x="0" y="0"/>
                        </a:cubicBezTo>
                        <a:cubicBezTo>
                          <a:pt x="0" y="17"/>
                          <a:pt x="0" y="17"/>
                          <a:pt x="0" y="17"/>
                        </a:cubicBezTo>
                        <a:cubicBezTo>
                          <a:pt x="0" y="17"/>
                          <a:pt x="0" y="17"/>
                          <a:pt x="0" y="17"/>
                        </a:cubicBezTo>
                        <a:cubicBezTo>
                          <a:pt x="0" y="21"/>
                          <a:pt x="3" y="25"/>
                          <a:pt x="8" y="25"/>
                        </a:cubicBezTo>
                        <a:cubicBezTo>
                          <a:pt x="569" y="25"/>
                          <a:pt x="569" y="25"/>
                          <a:pt x="569" y="25"/>
                        </a:cubicBezTo>
                        <a:cubicBezTo>
                          <a:pt x="574" y="25"/>
                          <a:pt x="578" y="21"/>
                          <a:pt x="578" y="17"/>
                        </a:cubicBezTo>
                        <a:cubicBezTo>
                          <a:pt x="578" y="0"/>
                          <a:pt x="578" y="0"/>
                          <a:pt x="578" y="0"/>
                        </a:cubicBezTo>
                        <a:lnTo>
                          <a:pt x="340" y="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41" name="Straight Connector 40"/>
                <p:cNvCxnSpPr/>
                <p:nvPr/>
              </p:nvCxnSpPr>
              <p:spPr>
                <a:xfrm>
                  <a:off x="6061817" y="2802723"/>
                  <a:ext cx="36097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411041" y="2141978"/>
                  <a:ext cx="104641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797298" y="1783583"/>
                  <a:ext cx="69263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038186" y="1413060"/>
                  <a:ext cx="458106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9615193" y="1398721"/>
                  <a:ext cx="0" cy="119943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5027574" y="4846758"/>
                <a:ext cx="697607" cy="697607"/>
                <a:chOff x="-352139" y="4234161"/>
                <a:chExt cx="697607" cy="697607"/>
              </a:xfrm>
            </p:grpSpPr>
            <p:sp>
              <p:nvSpPr>
                <p:cNvPr id="10" name="Rectangle 9"/>
                <p:cNvSpPr>
                  <a:spLocks noChangeArrowheads="1"/>
                </p:cNvSpPr>
                <p:nvPr/>
              </p:nvSpPr>
              <p:spPr bwMode="auto">
                <a:xfrm>
                  <a:off x="-352139" y="4234161"/>
                  <a:ext cx="697607" cy="697607"/>
                </a:xfrm>
                <a:prstGeom prst="rect">
                  <a:avLst/>
                </a:prstGeom>
                <a:solidFill>
                  <a:schemeClr val="accent6"/>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6"/>
                <p:cNvSpPr>
                  <a:spLocks noEditPoints="1"/>
                </p:cNvSpPr>
                <p:nvPr/>
              </p:nvSpPr>
              <p:spPr bwMode="auto">
                <a:xfrm>
                  <a:off x="-134123" y="4368345"/>
                  <a:ext cx="261573" cy="429238"/>
                </a:xfrm>
                <a:custGeom>
                  <a:avLst/>
                  <a:gdLst>
                    <a:gd name="T0" fmla="*/ 290 w 290"/>
                    <a:gd name="T1" fmla="*/ 145 h 476"/>
                    <a:gd name="T2" fmla="*/ 145 w 290"/>
                    <a:gd name="T3" fmla="*/ 0 h 476"/>
                    <a:gd name="T4" fmla="*/ 0 w 290"/>
                    <a:gd name="T5" fmla="*/ 145 h 476"/>
                    <a:gd name="T6" fmla="*/ 15 w 290"/>
                    <a:gd name="T7" fmla="*/ 208 h 476"/>
                    <a:gd name="T8" fmla="*/ 15 w 290"/>
                    <a:gd name="T9" fmla="*/ 208 h 476"/>
                    <a:gd name="T10" fmla="*/ 145 w 290"/>
                    <a:gd name="T11" fmla="*/ 476 h 476"/>
                    <a:gd name="T12" fmla="*/ 275 w 290"/>
                    <a:gd name="T13" fmla="*/ 207 h 476"/>
                    <a:gd name="T14" fmla="*/ 275 w 290"/>
                    <a:gd name="T15" fmla="*/ 207 h 476"/>
                    <a:gd name="T16" fmla="*/ 275 w 290"/>
                    <a:gd name="T17" fmla="*/ 207 h 476"/>
                    <a:gd name="T18" fmla="*/ 275 w 290"/>
                    <a:gd name="T19" fmla="*/ 207 h 476"/>
                    <a:gd name="T20" fmla="*/ 290 w 290"/>
                    <a:gd name="T21" fmla="*/ 145 h 476"/>
                    <a:gd name="T22" fmla="*/ 146 w 290"/>
                    <a:gd name="T23" fmla="*/ 204 h 476"/>
                    <a:gd name="T24" fmla="*/ 86 w 290"/>
                    <a:gd name="T25" fmla="*/ 145 h 476"/>
                    <a:gd name="T26" fmla="*/ 146 w 290"/>
                    <a:gd name="T27" fmla="*/ 85 h 476"/>
                    <a:gd name="T28" fmla="*/ 205 w 290"/>
                    <a:gd name="T29" fmla="*/ 145 h 476"/>
                    <a:gd name="T30" fmla="*/ 146 w 290"/>
                    <a:gd name="T31" fmla="*/ 20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0" h="476">
                      <a:moveTo>
                        <a:pt x="290" y="145"/>
                      </a:moveTo>
                      <a:cubicBezTo>
                        <a:pt x="290" y="65"/>
                        <a:pt x="225" y="0"/>
                        <a:pt x="145" y="0"/>
                      </a:cubicBezTo>
                      <a:cubicBezTo>
                        <a:pt x="65" y="0"/>
                        <a:pt x="0" y="65"/>
                        <a:pt x="0" y="145"/>
                      </a:cubicBezTo>
                      <a:cubicBezTo>
                        <a:pt x="0" y="167"/>
                        <a:pt x="6" y="189"/>
                        <a:pt x="15" y="208"/>
                      </a:cubicBezTo>
                      <a:cubicBezTo>
                        <a:pt x="15" y="208"/>
                        <a:pt x="15" y="208"/>
                        <a:pt x="15" y="208"/>
                      </a:cubicBezTo>
                      <a:cubicBezTo>
                        <a:pt x="145" y="476"/>
                        <a:pt x="145" y="476"/>
                        <a:pt x="145" y="476"/>
                      </a:cubicBezTo>
                      <a:cubicBezTo>
                        <a:pt x="275" y="207"/>
                        <a:pt x="275" y="207"/>
                        <a:pt x="275" y="207"/>
                      </a:cubicBezTo>
                      <a:cubicBezTo>
                        <a:pt x="275" y="207"/>
                        <a:pt x="275" y="207"/>
                        <a:pt x="275" y="207"/>
                      </a:cubicBezTo>
                      <a:cubicBezTo>
                        <a:pt x="275" y="207"/>
                        <a:pt x="275" y="207"/>
                        <a:pt x="275" y="207"/>
                      </a:cubicBezTo>
                      <a:cubicBezTo>
                        <a:pt x="275" y="207"/>
                        <a:pt x="275" y="207"/>
                        <a:pt x="275" y="207"/>
                      </a:cubicBezTo>
                      <a:cubicBezTo>
                        <a:pt x="284" y="188"/>
                        <a:pt x="290" y="167"/>
                        <a:pt x="290" y="145"/>
                      </a:cubicBezTo>
                      <a:moveTo>
                        <a:pt x="146" y="204"/>
                      </a:moveTo>
                      <a:cubicBezTo>
                        <a:pt x="113" y="204"/>
                        <a:pt x="86" y="177"/>
                        <a:pt x="86" y="145"/>
                      </a:cubicBezTo>
                      <a:cubicBezTo>
                        <a:pt x="86" y="112"/>
                        <a:pt x="113" y="85"/>
                        <a:pt x="146" y="85"/>
                      </a:cubicBezTo>
                      <a:cubicBezTo>
                        <a:pt x="179" y="85"/>
                        <a:pt x="205" y="112"/>
                        <a:pt x="205" y="145"/>
                      </a:cubicBezTo>
                      <a:cubicBezTo>
                        <a:pt x="205" y="177"/>
                        <a:pt x="179" y="204"/>
                        <a:pt x="146" y="204"/>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3" name="Group 2"/>
            <p:cNvGrpSpPr/>
            <p:nvPr/>
          </p:nvGrpSpPr>
          <p:grpSpPr>
            <a:xfrm>
              <a:off x="2803807" y="2461490"/>
              <a:ext cx="1311948" cy="1311948"/>
              <a:chOff x="2569779" y="2513263"/>
              <a:chExt cx="1435453" cy="1435453"/>
            </a:xfrm>
          </p:grpSpPr>
          <p:sp>
            <p:nvSpPr>
              <p:cNvPr id="82" name="Rectangle 81"/>
              <p:cNvSpPr/>
              <p:nvPr/>
            </p:nvSpPr>
            <p:spPr bwMode="ltGray">
              <a:xfrm>
                <a:off x="2569779" y="2513263"/>
                <a:ext cx="1435453" cy="143545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smtClean="0">
                  <a:solidFill>
                    <a:srgbClr val="000000"/>
                  </a:solidFill>
                </a:endParaRPr>
              </a:p>
            </p:txBody>
          </p:sp>
          <p:sp>
            <p:nvSpPr>
              <p:cNvPr id="81" name="Freeform 6"/>
              <p:cNvSpPr>
                <a:spLocks/>
              </p:cNvSpPr>
              <p:nvPr/>
            </p:nvSpPr>
            <p:spPr bwMode="auto">
              <a:xfrm>
                <a:off x="2710757" y="2646093"/>
                <a:ext cx="1152741" cy="1140652"/>
              </a:xfrm>
              <a:custGeom>
                <a:avLst/>
                <a:gdLst>
                  <a:gd name="T0" fmla="*/ 1362 w 1372"/>
                  <a:gd name="T1" fmla="*/ 1249 h 1358"/>
                  <a:gd name="T2" fmla="*/ 1357 w 1372"/>
                  <a:gd name="T3" fmla="*/ 1235 h 1358"/>
                  <a:gd name="T4" fmla="*/ 1353 w 1372"/>
                  <a:gd name="T5" fmla="*/ 1225 h 1358"/>
                  <a:gd name="T6" fmla="*/ 1350 w 1372"/>
                  <a:gd name="T7" fmla="*/ 1221 h 1358"/>
                  <a:gd name="T8" fmla="*/ 1175 w 1372"/>
                  <a:gd name="T9" fmla="*/ 1133 h 1358"/>
                  <a:gd name="T10" fmla="*/ 988 w 1372"/>
                  <a:gd name="T11" fmla="*/ 1054 h 1358"/>
                  <a:gd name="T12" fmla="*/ 930 w 1372"/>
                  <a:gd name="T13" fmla="*/ 1025 h 1358"/>
                  <a:gd name="T14" fmla="*/ 919 w 1372"/>
                  <a:gd name="T15" fmla="*/ 1003 h 1358"/>
                  <a:gd name="T16" fmla="*/ 907 w 1372"/>
                  <a:gd name="T17" fmla="*/ 938 h 1358"/>
                  <a:gd name="T18" fmla="*/ 905 w 1372"/>
                  <a:gd name="T19" fmla="*/ 938 h 1358"/>
                  <a:gd name="T20" fmla="*/ 905 w 1372"/>
                  <a:gd name="T21" fmla="*/ 936 h 1358"/>
                  <a:gd name="T22" fmla="*/ 901 w 1372"/>
                  <a:gd name="T23" fmla="*/ 936 h 1358"/>
                  <a:gd name="T24" fmla="*/ 882 w 1372"/>
                  <a:gd name="T25" fmla="*/ 930 h 1358"/>
                  <a:gd name="T26" fmla="*/ 873 w 1372"/>
                  <a:gd name="T27" fmla="*/ 847 h 1358"/>
                  <a:gd name="T28" fmla="*/ 873 w 1372"/>
                  <a:gd name="T29" fmla="*/ 804 h 1358"/>
                  <a:gd name="T30" fmla="*/ 874 w 1372"/>
                  <a:gd name="T31" fmla="*/ 799 h 1358"/>
                  <a:gd name="T32" fmla="*/ 893 w 1372"/>
                  <a:gd name="T33" fmla="*/ 766 h 1358"/>
                  <a:gd name="T34" fmla="*/ 924 w 1372"/>
                  <a:gd name="T35" fmla="*/ 683 h 1358"/>
                  <a:gd name="T36" fmla="*/ 942 w 1372"/>
                  <a:gd name="T37" fmla="*/ 670 h 1358"/>
                  <a:gd name="T38" fmla="*/ 983 w 1372"/>
                  <a:gd name="T39" fmla="*/ 571 h 1358"/>
                  <a:gd name="T40" fmla="*/ 992 w 1372"/>
                  <a:gd name="T41" fmla="*/ 514 h 1358"/>
                  <a:gd name="T42" fmla="*/ 962 w 1372"/>
                  <a:gd name="T43" fmla="*/ 491 h 1358"/>
                  <a:gd name="T44" fmla="*/ 969 w 1372"/>
                  <a:gd name="T45" fmla="*/ 447 h 1358"/>
                  <a:gd name="T46" fmla="*/ 955 w 1372"/>
                  <a:gd name="T47" fmla="*/ 241 h 1358"/>
                  <a:gd name="T48" fmla="*/ 951 w 1372"/>
                  <a:gd name="T49" fmla="*/ 230 h 1358"/>
                  <a:gd name="T50" fmla="*/ 816 w 1372"/>
                  <a:gd name="T51" fmla="*/ 72 h 1358"/>
                  <a:gd name="T52" fmla="*/ 784 w 1372"/>
                  <a:gd name="T53" fmla="*/ 16 h 1358"/>
                  <a:gd name="T54" fmla="*/ 542 w 1372"/>
                  <a:gd name="T55" fmla="*/ 82 h 1358"/>
                  <a:gd name="T56" fmla="*/ 563 w 1372"/>
                  <a:gd name="T57" fmla="*/ 56 h 1358"/>
                  <a:gd name="T58" fmla="*/ 494 w 1372"/>
                  <a:gd name="T59" fmla="*/ 121 h 1358"/>
                  <a:gd name="T60" fmla="*/ 481 w 1372"/>
                  <a:gd name="T61" fmla="*/ 133 h 1358"/>
                  <a:gd name="T62" fmla="*/ 408 w 1372"/>
                  <a:gd name="T63" fmla="*/ 173 h 1358"/>
                  <a:gd name="T64" fmla="*/ 436 w 1372"/>
                  <a:gd name="T65" fmla="*/ 163 h 1358"/>
                  <a:gd name="T66" fmla="*/ 391 w 1372"/>
                  <a:gd name="T67" fmla="*/ 244 h 1358"/>
                  <a:gd name="T68" fmla="*/ 410 w 1372"/>
                  <a:gd name="T69" fmla="*/ 227 h 1358"/>
                  <a:gd name="T70" fmla="*/ 399 w 1372"/>
                  <a:gd name="T71" fmla="*/ 247 h 1358"/>
                  <a:gd name="T72" fmla="*/ 399 w 1372"/>
                  <a:gd name="T73" fmla="*/ 437 h 1358"/>
                  <a:gd name="T74" fmla="*/ 411 w 1372"/>
                  <a:gd name="T75" fmla="*/ 494 h 1358"/>
                  <a:gd name="T76" fmla="*/ 381 w 1372"/>
                  <a:gd name="T77" fmla="*/ 549 h 1358"/>
                  <a:gd name="T78" fmla="*/ 400 w 1372"/>
                  <a:gd name="T79" fmla="*/ 602 h 1358"/>
                  <a:gd name="T80" fmla="*/ 423 w 1372"/>
                  <a:gd name="T81" fmla="*/ 660 h 1358"/>
                  <a:gd name="T82" fmla="*/ 449 w 1372"/>
                  <a:gd name="T83" fmla="*/ 690 h 1358"/>
                  <a:gd name="T84" fmla="*/ 472 w 1372"/>
                  <a:gd name="T85" fmla="*/ 759 h 1358"/>
                  <a:gd name="T86" fmla="*/ 473 w 1372"/>
                  <a:gd name="T87" fmla="*/ 761 h 1358"/>
                  <a:gd name="T88" fmla="*/ 496 w 1372"/>
                  <a:gd name="T89" fmla="*/ 799 h 1358"/>
                  <a:gd name="T90" fmla="*/ 495 w 1372"/>
                  <a:gd name="T91" fmla="*/ 874 h 1358"/>
                  <a:gd name="T92" fmla="*/ 488 w 1372"/>
                  <a:gd name="T93" fmla="*/ 930 h 1358"/>
                  <a:gd name="T94" fmla="*/ 464 w 1372"/>
                  <a:gd name="T95" fmla="*/ 937 h 1358"/>
                  <a:gd name="T96" fmla="*/ 443 w 1372"/>
                  <a:gd name="T97" fmla="*/ 1026 h 1358"/>
                  <a:gd name="T98" fmla="*/ 207 w 1372"/>
                  <a:gd name="T99" fmla="*/ 1130 h 1358"/>
                  <a:gd name="T100" fmla="*/ 23 w 1372"/>
                  <a:gd name="T101" fmla="*/ 1221 h 1358"/>
                  <a:gd name="T102" fmla="*/ 15 w 1372"/>
                  <a:gd name="T103" fmla="*/ 1232 h 1358"/>
                  <a:gd name="T104" fmla="*/ 14 w 1372"/>
                  <a:gd name="T105" fmla="*/ 1234 h 1358"/>
                  <a:gd name="T106" fmla="*/ 9 w 1372"/>
                  <a:gd name="T107" fmla="*/ 1248 h 1358"/>
                  <a:gd name="T108" fmla="*/ 0 w 1372"/>
                  <a:gd name="T109" fmla="*/ 1305 h 1358"/>
                  <a:gd name="T110" fmla="*/ 0 w 1372"/>
                  <a:gd name="T111" fmla="*/ 1358 h 1358"/>
                  <a:gd name="T112" fmla="*/ 1372 w 1372"/>
                  <a:gd name="T113" fmla="*/ 1358 h 1358"/>
                  <a:gd name="T114" fmla="*/ 1372 w 1372"/>
                  <a:gd name="T115" fmla="*/ 1305 h 1358"/>
                  <a:gd name="T116" fmla="*/ 1362 w 1372"/>
                  <a:gd name="T117" fmla="*/ 1249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72" h="1358">
                    <a:moveTo>
                      <a:pt x="1362" y="1249"/>
                    </a:moveTo>
                    <a:cubicBezTo>
                      <a:pt x="1361" y="1245"/>
                      <a:pt x="1357" y="1235"/>
                      <a:pt x="1357" y="1235"/>
                    </a:cubicBezTo>
                    <a:cubicBezTo>
                      <a:pt x="1356" y="1232"/>
                      <a:pt x="1354" y="1228"/>
                      <a:pt x="1353" y="1225"/>
                    </a:cubicBezTo>
                    <a:cubicBezTo>
                      <a:pt x="1353" y="1225"/>
                      <a:pt x="1351" y="1222"/>
                      <a:pt x="1350" y="1221"/>
                    </a:cubicBezTo>
                    <a:cubicBezTo>
                      <a:pt x="1337" y="1210"/>
                      <a:pt x="1285" y="1170"/>
                      <a:pt x="1175" y="1133"/>
                    </a:cubicBezTo>
                    <a:cubicBezTo>
                      <a:pt x="1175" y="1133"/>
                      <a:pt x="997" y="1061"/>
                      <a:pt x="988" y="1054"/>
                    </a:cubicBezTo>
                    <a:cubicBezTo>
                      <a:pt x="980" y="1047"/>
                      <a:pt x="930" y="1025"/>
                      <a:pt x="930" y="1025"/>
                    </a:cubicBezTo>
                    <a:cubicBezTo>
                      <a:pt x="930" y="1025"/>
                      <a:pt x="925" y="1018"/>
                      <a:pt x="919" y="1003"/>
                    </a:cubicBezTo>
                    <a:cubicBezTo>
                      <a:pt x="914" y="987"/>
                      <a:pt x="910" y="966"/>
                      <a:pt x="907" y="938"/>
                    </a:cubicBezTo>
                    <a:cubicBezTo>
                      <a:pt x="905" y="938"/>
                      <a:pt x="905" y="938"/>
                      <a:pt x="905" y="938"/>
                    </a:cubicBezTo>
                    <a:cubicBezTo>
                      <a:pt x="905" y="937"/>
                      <a:pt x="905" y="937"/>
                      <a:pt x="905" y="936"/>
                    </a:cubicBezTo>
                    <a:cubicBezTo>
                      <a:pt x="901" y="936"/>
                      <a:pt x="901" y="936"/>
                      <a:pt x="901" y="936"/>
                    </a:cubicBezTo>
                    <a:cubicBezTo>
                      <a:pt x="882" y="930"/>
                      <a:pt x="882" y="930"/>
                      <a:pt x="882" y="930"/>
                    </a:cubicBezTo>
                    <a:cubicBezTo>
                      <a:pt x="873" y="847"/>
                      <a:pt x="873" y="847"/>
                      <a:pt x="873" y="847"/>
                    </a:cubicBezTo>
                    <a:cubicBezTo>
                      <a:pt x="873" y="804"/>
                      <a:pt x="873" y="804"/>
                      <a:pt x="873" y="804"/>
                    </a:cubicBezTo>
                    <a:cubicBezTo>
                      <a:pt x="873" y="802"/>
                      <a:pt x="874" y="801"/>
                      <a:pt x="874" y="799"/>
                    </a:cubicBezTo>
                    <a:cubicBezTo>
                      <a:pt x="882" y="789"/>
                      <a:pt x="888" y="777"/>
                      <a:pt x="893" y="766"/>
                    </a:cubicBezTo>
                    <a:cubicBezTo>
                      <a:pt x="904" y="747"/>
                      <a:pt x="916" y="719"/>
                      <a:pt x="924" y="683"/>
                    </a:cubicBezTo>
                    <a:cubicBezTo>
                      <a:pt x="936" y="694"/>
                      <a:pt x="942" y="670"/>
                      <a:pt x="942" y="670"/>
                    </a:cubicBezTo>
                    <a:cubicBezTo>
                      <a:pt x="952" y="641"/>
                      <a:pt x="983" y="571"/>
                      <a:pt x="983" y="571"/>
                    </a:cubicBezTo>
                    <a:cubicBezTo>
                      <a:pt x="995" y="547"/>
                      <a:pt x="992" y="514"/>
                      <a:pt x="992" y="514"/>
                    </a:cubicBezTo>
                    <a:cubicBezTo>
                      <a:pt x="994" y="480"/>
                      <a:pt x="979" y="472"/>
                      <a:pt x="962" y="491"/>
                    </a:cubicBezTo>
                    <a:cubicBezTo>
                      <a:pt x="964" y="481"/>
                      <a:pt x="968" y="458"/>
                      <a:pt x="969" y="447"/>
                    </a:cubicBezTo>
                    <a:cubicBezTo>
                      <a:pt x="991" y="361"/>
                      <a:pt x="955" y="241"/>
                      <a:pt x="955" y="241"/>
                    </a:cubicBezTo>
                    <a:cubicBezTo>
                      <a:pt x="952" y="232"/>
                      <a:pt x="954" y="237"/>
                      <a:pt x="951" y="230"/>
                    </a:cubicBezTo>
                    <a:cubicBezTo>
                      <a:pt x="938" y="197"/>
                      <a:pt x="907" y="126"/>
                      <a:pt x="816" y="72"/>
                    </a:cubicBezTo>
                    <a:cubicBezTo>
                      <a:pt x="724" y="17"/>
                      <a:pt x="773" y="18"/>
                      <a:pt x="784" y="16"/>
                    </a:cubicBezTo>
                    <a:cubicBezTo>
                      <a:pt x="784" y="16"/>
                      <a:pt x="663" y="0"/>
                      <a:pt x="542" y="82"/>
                    </a:cubicBezTo>
                    <a:cubicBezTo>
                      <a:pt x="549" y="70"/>
                      <a:pt x="563" y="56"/>
                      <a:pt x="563" y="56"/>
                    </a:cubicBezTo>
                    <a:cubicBezTo>
                      <a:pt x="514" y="84"/>
                      <a:pt x="498" y="107"/>
                      <a:pt x="494" y="121"/>
                    </a:cubicBezTo>
                    <a:cubicBezTo>
                      <a:pt x="489" y="125"/>
                      <a:pt x="485" y="129"/>
                      <a:pt x="481" y="133"/>
                    </a:cubicBezTo>
                    <a:cubicBezTo>
                      <a:pt x="441" y="134"/>
                      <a:pt x="408" y="173"/>
                      <a:pt x="408" y="173"/>
                    </a:cubicBezTo>
                    <a:cubicBezTo>
                      <a:pt x="436" y="163"/>
                      <a:pt x="436" y="163"/>
                      <a:pt x="436" y="163"/>
                    </a:cubicBezTo>
                    <a:cubicBezTo>
                      <a:pt x="388" y="185"/>
                      <a:pt x="391" y="244"/>
                      <a:pt x="391" y="244"/>
                    </a:cubicBezTo>
                    <a:cubicBezTo>
                      <a:pt x="410" y="227"/>
                      <a:pt x="410" y="227"/>
                      <a:pt x="410" y="227"/>
                    </a:cubicBezTo>
                    <a:cubicBezTo>
                      <a:pt x="406" y="233"/>
                      <a:pt x="402" y="240"/>
                      <a:pt x="399" y="247"/>
                    </a:cubicBezTo>
                    <a:cubicBezTo>
                      <a:pt x="372" y="303"/>
                      <a:pt x="383" y="381"/>
                      <a:pt x="399" y="437"/>
                    </a:cubicBezTo>
                    <a:cubicBezTo>
                      <a:pt x="402" y="451"/>
                      <a:pt x="407" y="472"/>
                      <a:pt x="411" y="494"/>
                    </a:cubicBezTo>
                    <a:cubicBezTo>
                      <a:pt x="373" y="456"/>
                      <a:pt x="381" y="549"/>
                      <a:pt x="381" y="549"/>
                    </a:cubicBezTo>
                    <a:cubicBezTo>
                      <a:pt x="382" y="571"/>
                      <a:pt x="400" y="602"/>
                      <a:pt x="400" y="602"/>
                    </a:cubicBezTo>
                    <a:cubicBezTo>
                      <a:pt x="409" y="626"/>
                      <a:pt x="423" y="660"/>
                      <a:pt x="423" y="660"/>
                    </a:cubicBezTo>
                    <a:cubicBezTo>
                      <a:pt x="434" y="690"/>
                      <a:pt x="443" y="693"/>
                      <a:pt x="449" y="690"/>
                    </a:cubicBezTo>
                    <a:cubicBezTo>
                      <a:pt x="455" y="715"/>
                      <a:pt x="464" y="742"/>
                      <a:pt x="472" y="759"/>
                    </a:cubicBezTo>
                    <a:cubicBezTo>
                      <a:pt x="472" y="759"/>
                      <a:pt x="473" y="760"/>
                      <a:pt x="473" y="761"/>
                    </a:cubicBezTo>
                    <a:cubicBezTo>
                      <a:pt x="484" y="787"/>
                      <a:pt x="496" y="799"/>
                      <a:pt x="496" y="799"/>
                    </a:cubicBezTo>
                    <a:cubicBezTo>
                      <a:pt x="495" y="874"/>
                      <a:pt x="495" y="874"/>
                      <a:pt x="495" y="874"/>
                    </a:cubicBezTo>
                    <a:cubicBezTo>
                      <a:pt x="492" y="902"/>
                      <a:pt x="488" y="930"/>
                      <a:pt x="488" y="930"/>
                    </a:cubicBezTo>
                    <a:cubicBezTo>
                      <a:pt x="464" y="937"/>
                      <a:pt x="464" y="937"/>
                      <a:pt x="464" y="937"/>
                    </a:cubicBezTo>
                    <a:cubicBezTo>
                      <a:pt x="464" y="937"/>
                      <a:pt x="458" y="995"/>
                      <a:pt x="443" y="1026"/>
                    </a:cubicBezTo>
                    <a:cubicBezTo>
                      <a:pt x="423" y="1036"/>
                      <a:pt x="251" y="1116"/>
                      <a:pt x="207" y="1130"/>
                    </a:cubicBezTo>
                    <a:cubicBezTo>
                      <a:pt x="207" y="1130"/>
                      <a:pt x="75" y="1176"/>
                      <a:pt x="23" y="1221"/>
                    </a:cubicBezTo>
                    <a:cubicBezTo>
                      <a:pt x="23" y="1221"/>
                      <a:pt x="17" y="1228"/>
                      <a:pt x="15" y="1232"/>
                    </a:cubicBezTo>
                    <a:cubicBezTo>
                      <a:pt x="15" y="1233"/>
                      <a:pt x="15" y="1233"/>
                      <a:pt x="14" y="1234"/>
                    </a:cubicBezTo>
                    <a:cubicBezTo>
                      <a:pt x="14" y="1234"/>
                      <a:pt x="11" y="1242"/>
                      <a:pt x="9" y="1248"/>
                    </a:cubicBezTo>
                    <a:cubicBezTo>
                      <a:pt x="4" y="1265"/>
                      <a:pt x="1" y="1284"/>
                      <a:pt x="0" y="1305"/>
                    </a:cubicBezTo>
                    <a:cubicBezTo>
                      <a:pt x="0" y="1358"/>
                      <a:pt x="0" y="1358"/>
                      <a:pt x="0" y="1358"/>
                    </a:cubicBezTo>
                    <a:cubicBezTo>
                      <a:pt x="1372" y="1358"/>
                      <a:pt x="1372" y="1358"/>
                      <a:pt x="1372" y="1358"/>
                    </a:cubicBezTo>
                    <a:cubicBezTo>
                      <a:pt x="1372" y="1305"/>
                      <a:pt x="1372" y="1305"/>
                      <a:pt x="1372" y="1305"/>
                    </a:cubicBezTo>
                    <a:cubicBezTo>
                      <a:pt x="1371" y="1284"/>
                      <a:pt x="1367" y="1265"/>
                      <a:pt x="1362" y="1249"/>
                    </a:cubicBezTo>
                  </a:path>
                </a:pathLst>
              </a:custGeom>
              <a:solidFill>
                <a:srgbClr val="9039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Rectangle 1"/>
            <p:cNvSpPr/>
            <p:nvPr/>
          </p:nvSpPr>
          <p:spPr bwMode="ltGray">
            <a:xfrm>
              <a:off x="3409508" y="1259172"/>
              <a:ext cx="4661066" cy="45139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b-NO" sz="1600" b="0" dirty="0" err="1" smtClean="0"/>
            </a:p>
          </p:txBody>
        </p:sp>
        <p:sp>
          <p:nvSpPr>
            <p:cNvPr id="72" name="Rectangle 71"/>
            <p:cNvSpPr/>
            <p:nvPr/>
          </p:nvSpPr>
          <p:spPr bwMode="ltGray">
            <a:xfrm>
              <a:off x="6892488" y="1452686"/>
              <a:ext cx="1178086" cy="132790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b-NO" sz="1600" b="0" dirty="0" err="1" smtClean="0"/>
            </a:p>
          </p:txBody>
        </p:sp>
        <p:sp>
          <p:nvSpPr>
            <p:cNvPr id="73" name="Rectangle 72"/>
            <p:cNvSpPr/>
            <p:nvPr/>
          </p:nvSpPr>
          <p:spPr bwMode="ltGray">
            <a:xfrm>
              <a:off x="4398906" y="4584133"/>
              <a:ext cx="2071069" cy="45139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b-NO" sz="1600" b="0" dirty="0" err="1" smtClean="0"/>
            </a:p>
          </p:txBody>
        </p:sp>
        <p:sp>
          <p:nvSpPr>
            <p:cNvPr id="75" name="Rectangle 74"/>
            <p:cNvSpPr/>
            <p:nvPr/>
          </p:nvSpPr>
          <p:spPr bwMode="ltGray">
            <a:xfrm>
              <a:off x="5901968" y="3282612"/>
              <a:ext cx="714963" cy="45139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b-NO" sz="1600" b="0" dirty="0" err="1" smtClean="0"/>
            </a:p>
          </p:txBody>
        </p:sp>
      </p:grpSp>
    </p:spTree>
    <p:extLst>
      <p:ext uri="{BB962C8B-B14F-4D97-AF65-F5344CB8AC3E}">
        <p14:creationId xmlns:p14="http://schemas.microsoft.com/office/powerpoint/2010/main" val="1838065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74676" y="2128902"/>
            <a:ext cx="8569324" cy="1031838"/>
          </a:xfrm>
        </p:spPr>
        <p:txBody>
          <a:bodyPr/>
          <a:lstStyle/>
          <a:p>
            <a:pPr algn="ctr"/>
            <a:r>
              <a:rPr lang="nb-NO" noProof="0" dirty="0" smtClean="0"/>
              <a:t>Er god service i alle kanaler svaret da?</a:t>
            </a:r>
            <a:endParaRPr lang="nb-NO" noProof="0" dirty="0"/>
          </a:p>
        </p:txBody>
      </p:sp>
    </p:spTree>
    <p:extLst>
      <p:ext uri="{BB962C8B-B14F-4D97-AF65-F5344CB8AC3E}">
        <p14:creationId xmlns:p14="http://schemas.microsoft.com/office/powerpoint/2010/main" val="3962856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nb-NO" dirty="0" smtClean="0">
                <a:latin typeface="Verdana" charset="0"/>
                <a:ea typeface="Verdana" charset="0"/>
                <a:cs typeface="Verdana" charset="0"/>
              </a:rPr>
              <a:t>Forstå hvordan gode opplevelser forvandles til </a:t>
            </a:r>
            <a:r>
              <a:rPr lang="nb-NO" b="1" dirty="0" smtClean="0">
                <a:latin typeface="Verdana" charset="0"/>
                <a:ea typeface="Verdana" charset="0"/>
                <a:cs typeface="Verdana" charset="0"/>
              </a:rPr>
              <a:t>p</a:t>
            </a:r>
            <a:r>
              <a:rPr lang="nb-NO" b="1" noProof="0" dirty="0" smtClean="0">
                <a:latin typeface="Verdana" charset="0"/>
                <a:ea typeface="Verdana" charset="0"/>
                <a:cs typeface="Verdana" charset="0"/>
              </a:rPr>
              <a:t>referanse for merket</a:t>
            </a:r>
            <a:endParaRPr lang="nb-NO" altLang="en-US" b="1" noProof="0" dirty="0">
              <a:latin typeface="Verdana" charset="0"/>
              <a:ea typeface="Verdana" charset="0"/>
              <a:cs typeface="Verdana" charset="0"/>
            </a:endParaRPr>
          </a:p>
        </p:txBody>
      </p:sp>
      <p:grpSp>
        <p:nvGrpSpPr>
          <p:cNvPr id="4" name="Group 3"/>
          <p:cNvGrpSpPr/>
          <p:nvPr/>
        </p:nvGrpSpPr>
        <p:grpSpPr>
          <a:xfrm>
            <a:off x="593725" y="1936553"/>
            <a:ext cx="7762232" cy="2575741"/>
            <a:chOff x="1454149" y="1272778"/>
            <a:chExt cx="6670201" cy="2213372"/>
          </a:xfrm>
        </p:grpSpPr>
        <p:sp>
          <p:nvSpPr>
            <p:cNvPr id="44" name="Line 6"/>
            <p:cNvSpPr>
              <a:spLocks noChangeShapeType="1"/>
            </p:cNvSpPr>
            <p:nvPr/>
          </p:nvSpPr>
          <p:spPr bwMode="auto">
            <a:xfrm>
              <a:off x="6187010" y="1436249"/>
              <a:ext cx="0" cy="1886429"/>
            </a:xfrm>
            <a:prstGeom prst="line">
              <a:avLst/>
            </a:prstGeom>
            <a:noFill/>
            <a:ln w="12700">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mn-lt"/>
              </a:endParaRPr>
            </a:p>
          </p:txBody>
        </p:sp>
        <p:sp>
          <p:nvSpPr>
            <p:cNvPr id="45" name="Line 7"/>
            <p:cNvSpPr>
              <a:spLocks noChangeShapeType="1"/>
            </p:cNvSpPr>
            <p:nvPr/>
          </p:nvSpPr>
          <p:spPr bwMode="auto">
            <a:xfrm>
              <a:off x="5585204" y="3322678"/>
              <a:ext cx="601806" cy="0"/>
            </a:xfrm>
            <a:prstGeom prst="line">
              <a:avLst/>
            </a:prstGeom>
            <a:noFill/>
            <a:ln w="12700">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mn-lt"/>
              </a:endParaRPr>
            </a:p>
          </p:txBody>
        </p:sp>
        <p:sp>
          <p:nvSpPr>
            <p:cNvPr id="46" name="Line 8"/>
            <p:cNvSpPr>
              <a:spLocks noChangeShapeType="1"/>
            </p:cNvSpPr>
            <p:nvPr/>
          </p:nvSpPr>
          <p:spPr bwMode="auto">
            <a:xfrm>
              <a:off x="5194609" y="1436249"/>
              <a:ext cx="992401" cy="0"/>
            </a:xfrm>
            <a:prstGeom prst="line">
              <a:avLst/>
            </a:prstGeom>
            <a:noFill/>
            <a:ln w="12700">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mn-lt"/>
              </a:endParaRPr>
            </a:p>
          </p:txBody>
        </p:sp>
        <p:sp>
          <p:nvSpPr>
            <p:cNvPr id="47" name="Rectangle 9"/>
            <p:cNvSpPr>
              <a:spLocks noChangeArrowheads="1"/>
            </p:cNvSpPr>
            <p:nvPr/>
          </p:nvSpPr>
          <p:spPr bwMode="auto">
            <a:xfrm>
              <a:off x="4867666" y="1272778"/>
              <a:ext cx="325496" cy="325495"/>
            </a:xfrm>
            <a:prstGeom prst="rect">
              <a:avLst/>
            </a:prstGeom>
            <a:solidFill>
              <a:srgbClr val="798EDF"/>
            </a:solidFill>
            <a:ln w="12700">
              <a:no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48" name="Rectangle 10"/>
            <p:cNvSpPr>
              <a:spLocks noChangeArrowheads="1"/>
            </p:cNvSpPr>
            <p:nvPr/>
          </p:nvSpPr>
          <p:spPr bwMode="auto">
            <a:xfrm>
              <a:off x="4867666" y="1345110"/>
              <a:ext cx="325496" cy="180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0" hangingPunct="0"/>
              <a:r>
                <a:rPr lang="en-AU" altLang="en-US" sz="1300" b="0" dirty="0" smtClean="0">
                  <a:solidFill>
                    <a:srgbClr val="FFFFFF"/>
                  </a:solidFill>
                  <a:latin typeface="+mn-lt"/>
                </a:rPr>
                <a:t>80</a:t>
              </a:r>
              <a:endParaRPr lang="en-AU" altLang="en-US" sz="1300" b="0" dirty="0">
                <a:solidFill>
                  <a:srgbClr val="FFFFFF"/>
                </a:solidFill>
                <a:latin typeface="+mn-lt"/>
              </a:endParaRPr>
            </a:p>
          </p:txBody>
        </p:sp>
        <p:sp>
          <p:nvSpPr>
            <p:cNvPr id="49" name="Rectangle 11"/>
            <p:cNvSpPr>
              <a:spLocks noChangeArrowheads="1"/>
            </p:cNvSpPr>
            <p:nvPr/>
          </p:nvSpPr>
          <p:spPr bwMode="auto">
            <a:xfrm>
              <a:off x="5258261" y="3160654"/>
              <a:ext cx="325496" cy="325496"/>
            </a:xfrm>
            <a:prstGeom prst="rect">
              <a:avLst/>
            </a:prstGeom>
            <a:solidFill>
              <a:srgbClr val="131C6B"/>
            </a:solidFill>
            <a:ln w="12700">
              <a:no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50" name="Rectangle 12"/>
            <p:cNvSpPr>
              <a:spLocks noChangeArrowheads="1"/>
            </p:cNvSpPr>
            <p:nvPr/>
          </p:nvSpPr>
          <p:spPr bwMode="auto">
            <a:xfrm>
              <a:off x="5258261" y="3232986"/>
              <a:ext cx="325496" cy="18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0" hangingPunct="0"/>
              <a:r>
                <a:rPr lang="en-AU" altLang="en-US" sz="1300" b="0" dirty="0" smtClean="0">
                  <a:solidFill>
                    <a:srgbClr val="FFFFFF"/>
                  </a:solidFill>
                  <a:latin typeface="+mn-lt"/>
                </a:rPr>
                <a:t>39</a:t>
              </a:r>
              <a:endParaRPr lang="en-AU" altLang="en-US" sz="1300" b="0" dirty="0">
                <a:solidFill>
                  <a:srgbClr val="FFFFFF"/>
                </a:solidFill>
                <a:latin typeface="+mn-lt"/>
              </a:endParaRPr>
            </a:p>
          </p:txBody>
        </p:sp>
        <p:sp>
          <p:nvSpPr>
            <p:cNvPr id="51" name="Rectangle 13"/>
            <p:cNvSpPr>
              <a:spLocks noChangeArrowheads="1"/>
            </p:cNvSpPr>
            <p:nvPr/>
          </p:nvSpPr>
          <p:spPr bwMode="auto">
            <a:xfrm>
              <a:off x="6187010" y="2143660"/>
              <a:ext cx="471607" cy="471607"/>
            </a:xfrm>
            <a:prstGeom prst="rect">
              <a:avLst/>
            </a:prstGeom>
            <a:solidFill>
              <a:srgbClr val="4655A5"/>
            </a:solidFill>
            <a:ln>
              <a:noFill/>
            </a:ln>
            <a:effectLst/>
            <a:extLst>
              <a:ext uri="{91240B29-F687-4F45-9708-019B960494DF}">
                <a14:hiddenLine xmlns:a14="http://schemas.microsoft.com/office/drawing/2010/main" w="9525">
                  <a:solidFill>
                    <a:srgbClr val="000000">
                      <a:alpha val="0"/>
                    </a:srgbClr>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52" name="Rectangle 14"/>
            <p:cNvSpPr>
              <a:spLocks noChangeArrowheads="1"/>
            </p:cNvSpPr>
            <p:nvPr/>
          </p:nvSpPr>
          <p:spPr bwMode="auto">
            <a:xfrm>
              <a:off x="6187010" y="2268072"/>
              <a:ext cx="471607" cy="22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0" hangingPunct="0"/>
              <a:r>
                <a:rPr lang="en-AU" altLang="en-US" sz="1600" b="0" dirty="0" smtClean="0">
                  <a:solidFill>
                    <a:srgbClr val="FFFFFF"/>
                  </a:solidFill>
                  <a:latin typeface="+mn-lt"/>
                </a:rPr>
                <a:t>60</a:t>
              </a:r>
              <a:endParaRPr lang="en-AU" altLang="en-US" sz="1600" b="0" dirty="0">
                <a:solidFill>
                  <a:srgbClr val="FFFFFF"/>
                </a:solidFill>
                <a:latin typeface="+mn-lt"/>
              </a:endParaRPr>
            </a:p>
          </p:txBody>
        </p:sp>
        <p:sp>
          <p:nvSpPr>
            <p:cNvPr id="53" name="Freeform 15"/>
            <p:cNvSpPr>
              <a:spLocks/>
            </p:cNvSpPr>
            <p:nvPr/>
          </p:nvSpPr>
          <p:spPr bwMode="auto">
            <a:xfrm>
              <a:off x="6654277" y="2143660"/>
              <a:ext cx="170704" cy="471607"/>
            </a:xfrm>
            <a:custGeom>
              <a:avLst/>
              <a:gdLst>
                <a:gd name="T0" fmla="*/ 1368 w 1368"/>
                <a:gd name="T1" fmla="*/ 556 h 1120"/>
                <a:gd name="T2" fmla="*/ 0 w 1368"/>
                <a:gd name="T3" fmla="*/ 0 h 1120"/>
                <a:gd name="T4" fmla="*/ 0 w 1368"/>
                <a:gd name="T5" fmla="*/ 1116 h 1120"/>
              </a:gdLst>
              <a:ahLst/>
              <a:cxnLst>
                <a:cxn ang="0">
                  <a:pos x="T0" y="T1"/>
                </a:cxn>
                <a:cxn ang="0">
                  <a:pos x="T2" y="T3"/>
                </a:cxn>
                <a:cxn ang="0">
                  <a:pos x="T4" y="T5"/>
                </a:cxn>
              </a:cxnLst>
              <a:rect l="0" t="0" r="r" b="b"/>
              <a:pathLst>
                <a:path w="1368" h="1120">
                  <a:moveTo>
                    <a:pt x="1368" y="556"/>
                  </a:moveTo>
                  <a:lnTo>
                    <a:pt x="0" y="0"/>
                  </a:lnTo>
                  <a:lnTo>
                    <a:pt x="0" y="1116"/>
                  </a:lnTo>
                  <a:close/>
                </a:path>
              </a:pathLst>
            </a:custGeom>
            <a:solidFill>
              <a:srgbClr val="4655A5"/>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51296" rIns="0" bIns="51296"/>
            <a:lstStyle/>
            <a:p>
              <a:endParaRPr lang="en-GB">
                <a:latin typeface="+mn-lt"/>
              </a:endParaRPr>
            </a:p>
          </p:txBody>
        </p:sp>
        <p:sp>
          <p:nvSpPr>
            <p:cNvPr id="54" name="Rectangle 16"/>
            <p:cNvSpPr>
              <a:spLocks noChangeArrowheads="1"/>
            </p:cNvSpPr>
            <p:nvPr/>
          </p:nvSpPr>
          <p:spPr bwMode="auto">
            <a:xfrm>
              <a:off x="6973819" y="2273640"/>
              <a:ext cx="1150531" cy="21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r>
                <a:rPr lang="en-AU" altLang="en-US" sz="1600" b="0" dirty="0" err="1" smtClean="0">
                  <a:solidFill>
                    <a:srgbClr val="333333"/>
                  </a:solidFill>
                  <a:latin typeface="+mn-lt"/>
                </a:rPr>
                <a:t>Totalinntrykk</a:t>
              </a:r>
              <a:endParaRPr lang="en-AU" altLang="en-US" sz="1600" b="0" dirty="0">
                <a:solidFill>
                  <a:srgbClr val="333333"/>
                </a:solidFill>
                <a:latin typeface="+mn-lt"/>
              </a:endParaRPr>
            </a:p>
          </p:txBody>
        </p:sp>
        <p:sp>
          <p:nvSpPr>
            <p:cNvPr id="55" name="Rectangle 17"/>
            <p:cNvSpPr>
              <a:spLocks noChangeArrowheads="1"/>
            </p:cNvSpPr>
            <p:nvPr/>
          </p:nvSpPr>
          <p:spPr bwMode="auto">
            <a:xfrm>
              <a:off x="3722302" y="1326361"/>
              <a:ext cx="965451" cy="21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eaLnBrk="0" hangingPunct="0"/>
              <a:r>
                <a:rPr lang="en-AU" altLang="en-US" sz="1600" b="0" dirty="0" err="1" smtClean="0">
                  <a:solidFill>
                    <a:srgbClr val="333333"/>
                  </a:solidFill>
                  <a:latin typeface="+mn-lt"/>
                </a:rPr>
                <a:t>Opplevelse</a:t>
              </a:r>
              <a:endParaRPr lang="en-AU" altLang="en-US" sz="1600" b="0" dirty="0">
                <a:solidFill>
                  <a:srgbClr val="333333"/>
                </a:solidFill>
                <a:latin typeface="+mn-lt"/>
              </a:endParaRPr>
            </a:p>
          </p:txBody>
        </p:sp>
        <p:sp>
          <p:nvSpPr>
            <p:cNvPr id="56" name="Rectangle 18"/>
            <p:cNvSpPr>
              <a:spLocks noChangeArrowheads="1"/>
            </p:cNvSpPr>
            <p:nvPr/>
          </p:nvSpPr>
          <p:spPr bwMode="auto">
            <a:xfrm>
              <a:off x="4041472" y="3207888"/>
              <a:ext cx="940492" cy="21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eaLnBrk="0" hangingPunct="0"/>
              <a:r>
                <a:rPr lang="en-AU" altLang="en-US" sz="1600" b="0" dirty="0" err="1" smtClean="0">
                  <a:solidFill>
                    <a:srgbClr val="333333"/>
                  </a:solidFill>
                  <a:latin typeface="+mn-lt"/>
                </a:rPr>
                <a:t>Preferanse</a:t>
              </a:r>
              <a:endParaRPr lang="en-AU" altLang="en-US" sz="1600" b="0" dirty="0">
                <a:solidFill>
                  <a:srgbClr val="333333"/>
                </a:solidFill>
                <a:latin typeface="+mn-lt"/>
              </a:endParaRPr>
            </a:p>
          </p:txBody>
        </p:sp>
        <p:sp>
          <p:nvSpPr>
            <p:cNvPr id="57" name="Textfeld 58"/>
            <p:cNvSpPr txBox="1"/>
            <p:nvPr/>
          </p:nvSpPr>
          <p:spPr>
            <a:xfrm>
              <a:off x="1454149" y="1743236"/>
              <a:ext cx="1569663" cy="925669"/>
            </a:xfrm>
            <a:prstGeom prst="rect">
              <a:avLst/>
            </a:prstGeom>
            <a:noFill/>
            <a:ln>
              <a:noFill/>
            </a:ln>
          </p:spPr>
          <p:txBody>
            <a:bodyPr wrap="square" rtlCol="0">
              <a:spAutoFit/>
            </a:bodyPr>
            <a:lstStyle/>
            <a:p>
              <a:pPr algn="ctr"/>
              <a:r>
                <a:rPr lang="de-DE" sz="1600" b="0" dirty="0" smtClean="0">
                  <a:solidFill>
                    <a:schemeClr val="accent1"/>
                  </a:solidFill>
                  <a:latin typeface="+mn-lt"/>
                </a:rPr>
                <a:t>Opplevelse – Preferanse gap</a:t>
              </a:r>
              <a:endParaRPr lang="de-DE" sz="1600" b="0" dirty="0" smtClean="0">
                <a:solidFill>
                  <a:schemeClr val="accent1"/>
                </a:solidFill>
                <a:latin typeface="+mn-lt"/>
              </a:endParaRPr>
            </a:p>
            <a:p>
              <a:pPr algn="ctr"/>
              <a:r>
                <a:rPr lang="de-DE" sz="3200" dirty="0" smtClean="0">
                  <a:solidFill>
                    <a:schemeClr val="accent1"/>
                  </a:solidFill>
                  <a:latin typeface="+mn-lt"/>
                </a:rPr>
                <a:t>41</a:t>
              </a:r>
              <a:endParaRPr lang="en-GB" sz="3200" dirty="0">
                <a:solidFill>
                  <a:schemeClr val="accent1"/>
                </a:solidFill>
                <a:latin typeface="+mn-lt"/>
              </a:endParaRPr>
            </a:p>
          </p:txBody>
        </p:sp>
        <p:grpSp>
          <p:nvGrpSpPr>
            <p:cNvPr id="58" name="Group 57"/>
            <p:cNvGrpSpPr/>
            <p:nvPr/>
          </p:nvGrpSpPr>
          <p:grpSpPr>
            <a:xfrm>
              <a:off x="2852738" y="1435525"/>
              <a:ext cx="910743" cy="1885815"/>
              <a:chOff x="2290761" y="2007705"/>
              <a:chExt cx="1189644" cy="2463315"/>
            </a:xfrm>
          </p:grpSpPr>
          <p:cxnSp>
            <p:nvCxnSpPr>
              <p:cNvPr id="59" name="Straight Connector 58"/>
              <p:cNvCxnSpPr/>
              <p:nvPr/>
            </p:nvCxnSpPr>
            <p:spPr>
              <a:xfrm>
                <a:off x="2579099" y="2007705"/>
                <a:ext cx="264677" cy="0"/>
              </a:xfrm>
              <a:prstGeom prst="line">
                <a:avLst/>
              </a:prstGeom>
              <a:ln w="12700">
                <a:solidFill>
                  <a:srgbClr val="C50017"/>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585319" y="4471020"/>
                <a:ext cx="895086" cy="0"/>
              </a:xfrm>
              <a:prstGeom prst="line">
                <a:avLst/>
              </a:prstGeom>
              <a:ln w="12700">
                <a:solidFill>
                  <a:srgbClr val="C50017"/>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585319" y="2008650"/>
                <a:ext cx="0" cy="2459341"/>
              </a:xfrm>
              <a:prstGeom prst="line">
                <a:avLst/>
              </a:prstGeom>
              <a:ln w="12700">
                <a:solidFill>
                  <a:srgbClr val="C50017"/>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290761" y="3266879"/>
                <a:ext cx="289446" cy="0"/>
              </a:xfrm>
              <a:prstGeom prst="line">
                <a:avLst/>
              </a:prstGeom>
              <a:ln w="12700">
                <a:solidFill>
                  <a:srgbClr val="C50017"/>
                </a:solidFill>
              </a:ln>
            </p:spPr>
            <p:style>
              <a:lnRef idx="1">
                <a:schemeClr val="accent1"/>
              </a:lnRef>
              <a:fillRef idx="0">
                <a:schemeClr val="accent1"/>
              </a:fillRef>
              <a:effectRef idx="0">
                <a:schemeClr val="accent1"/>
              </a:effectRef>
              <a:fontRef idx="minor">
                <a:schemeClr val="tx1"/>
              </a:fontRef>
            </p:style>
          </p:cxnSp>
        </p:grpSp>
      </p:grpSp>
      <p:sp>
        <p:nvSpPr>
          <p:cNvPr id="5" name="TextBox 4"/>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7</a:t>
            </a:r>
            <a:endParaRPr lang="en-GB" sz="750" b="0" dirty="0" err="1" smtClean="0">
              <a:solidFill>
                <a:srgbClr val="333333"/>
              </a:solidFill>
              <a:latin typeface="+mn-lt"/>
            </a:endParaRPr>
          </a:p>
        </p:txBody>
      </p:sp>
    </p:spTree>
    <p:extLst>
      <p:ext uri="{BB962C8B-B14F-4D97-AF65-F5344CB8AC3E}">
        <p14:creationId xmlns:p14="http://schemas.microsoft.com/office/powerpoint/2010/main" val="1709306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dirty="0" smtClean="0"/>
              <a:t>Preferanse </a:t>
            </a:r>
            <a:r>
              <a:rPr lang="nb-NO" noProof="0" dirty="0" smtClean="0"/>
              <a:t>er nøkkelen til vekst – manglende preferanse = lav vekst!</a:t>
            </a:r>
            <a:endParaRPr lang="nb-NO" noProof="0" dirty="0"/>
          </a:p>
        </p:txBody>
      </p:sp>
      <p:sp>
        <p:nvSpPr>
          <p:cNvPr id="55" name="Rectangle 54"/>
          <p:cNvSpPr/>
          <p:nvPr>
            <p:custDataLst>
              <p:tags r:id="rId1"/>
            </p:custDataLst>
          </p:nvPr>
        </p:nvSpPr>
        <p:spPr bwMode="ltGray">
          <a:xfrm>
            <a:off x="281305" y="5317617"/>
            <a:ext cx="8581390" cy="62953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smtClean="0"/>
          </a:p>
        </p:txBody>
      </p:sp>
      <p:sp>
        <p:nvSpPr>
          <p:cNvPr id="60" name="Rectangle 39"/>
          <p:cNvSpPr>
            <a:spLocks noChangeArrowheads="1"/>
          </p:cNvSpPr>
          <p:nvPr/>
        </p:nvSpPr>
        <p:spPr bwMode="auto">
          <a:xfrm>
            <a:off x="1295400" y="5749433"/>
            <a:ext cx="1601400"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r>
              <a:rPr lang="en-AU" altLang="en-US" sz="600" b="0" dirty="0" smtClean="0">
                <a:solidFill>
                  <a:srgbClr val="333333"/>
                </a:solidFill>
                <a:latin typeface="Verdana" charset="0"/>
                <a:ea typeface="Verdana" charset="0"/>
                <a:cs typeface="Verdana" charset="0"/>
              </a:rPr>
              <a:t>SOURCE: </a:t>
            </a:r>
            <a:r>
              <a:rPr lang="en-US" sz="600" b="0" dirty="0">
                <a:solidFill>
                  <a:srgbClr val="333333"/>
                </a:solidFill>
                <a:latin typeface="Verdana" panose="020B0604030504040204" pitchFamily="34" charset="0"/>
              </a:rPr>
              <a:t>Case study – Service provider</a:t>
            </a:r>
            <a:endParaRPr lang="en-AU" altLang="en-US" sz="600" b="0" dirty="0" smtClean="0">
              <a:solidFill>
                <a:srgbClr val="333333"/>
              </a:solidFill>
              <a:latin typeface="Verdana" charset="0"/>
              <a:ea typeface="Verdana" charset="0"/>
              <a:cs typeface="Verdana" charset="0"/>
            </a:endParaRPr>
          </a:p>
        </p:txBody>
      </p:sp>
      <p:sp>
        <p:nvSpPr>
          <p:cNvPr id="62" name="Rectangle 41"/>
          <p:cNvSpPr>
            <a:spLocks noChangeArrowheads="1"/>
          </p:cNvSpPr>
          <p:nvPr/>
        </p:nvSpPr>
        <p:spPr bwMode="auto">
          <a:xfrm>
            <a:off x="1447794" y="5471932"/>
            <a:ext cx="254847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eaLnBrk="0" hangingPunct="0"/>
            <a:r>
              <a:rPr lang="en-AU" altLang="en-US" sz="1000" b="0" dirty="0" smtClean="0">
                <a:solidFill>
                  <a:srgbClr val="333333"/>
                </a:solidFill>
                <a:latin typeface="Verdana" charset="0"/>
                <a:ea typeface="Verdana" charset="0"/>
                <a:cs typeface="Verdana" charset="0"/>
              </a:rPr>
              <a:t>Business units of the organisation</a:t>
            </a:r>
          </a:p>
        </p:txBody>
      </p:sp>
      <p:sp>
        <p:nvSpPr>
          <p:cNvPr id="67" name="Rectangle 40"/>
          <p:cNvSpPr>
            <a:spLocks noChangeArrowheads="1"/>
          </p:cNvSpPr>
          <p:nvPr/>
        </p:nvSpPr>
        <p:spPr bwMode="auto">
          <a:xfrm>
            <a:off x="1295400" y="5501119"/>
            <a:ext cx="107950" cy="107950"/>
          </a:xfrm>
          <a:prstGeom prst="rect">
            <a:avLst/>
          </a:prstGeom>
          <a:solidFill>
            <a:schemeClr val="tx2"/>
          </a:solidFill>
          <a:ln>
            <a:noFill/>
          </a:ln>
          <a:effectLst/>
          <a:extLst/>
        </p:spPr>
        <p:txBody>
          <a:bodyPr wrap="none" anchor="ctr"/>
          <a:lstStyle/>
          <a:p>
            <a:endParaRPr lang="en-GB" sz="1000" smtClean="0">
              <a:solidFill>
                <a:prstClr val="black"/>
              </a:solidFill>
              <a:latin typeface="Verdana" charset="0"/>
              <a:ea typeface="Verdana" charset="0"/>
              <a:cs typeface="Verdana" charset="0"/>
            </a:endParaRPr>
          </a:p>
        </p:txBody>
      </p:sp>
      <p:grpSp>
        <p:nvGrpSpPr>
          <p:cNvPr id="3" name="Group 2"/>
          <p:cNvGrpSpPr/>
          <p:nvPr/>
        </p:nvGrpSpPr>
        <p:grpSpPr>
          <a:xfrm>
            <a:off x="375876" y="1778721"/>
            <a:ext cx="7594634" cy="3176147"/>
            <a:chOff x="375876" y="1778721"/>
            <a:chExt cx="7594634" cy="3176147"/>
          </a:xfrm>
        </p:grpSpPr>
        <p:sp>
          <p:nvSpPr>
            <p:cNvPr id="54" name="Rectangle 201"/>
            <p:cNvSpPr/>
            <p:nvPr/>
          </p:nvSpPr>
          <p:spPr bwMode="gray">
            <a:xfrm>
              <a:off x="1270419" y="1863748"/>
              <a:ext cx="6602649" cy="26410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200" b="0" dirty="0" smtClean="0"/>
            </a:p>
          </p:txBody>
        </p:sp>
        <p:sp>
          <p:nvSpPr>
            <p:cNvPr id="56" name="Textfeld 5"/>
            <p:cNvSpPr txBox="1"/>
            <p:nvPr/>
          </p:nvSpPr>
          <p:spPr bwMode="gray">
            <a:xfrm rot="16200000">
              <a:off x="-96048" y="3122337"/>
              <a:ext cx="1128514" cy="184666"/>
            </a:xfrm>
            <a:prstGeom prst="rect">
              <a:avLst/>
            </a:prstGeom>
            <a:noFill/>
            <a:ln>
              <a:noFill/>
            </a:ln>
          </p:spPr>
          <p:txBody>
            <a:bodyPr wrap="none" lIns="0" tIns="0" rIns="0" bIns="0" rtlCol="0" anchor="ctr">
              <a:spAutoFit/>
            </a:bodyPr>
            <a:lstStyle>
              <a:defPPr>
                <a:defRPr lang="en-AU"/>
              </a:defPPr>
              <a:lvl1pPr algn="ctr">
                <a:defRPr sz="1600" b="0">
                  <a:latin typeface="+mj-lt"/>
                </a:defRPr>
              </a:lvl1pPr>
            </a:lstStyle>
            <a:p>
              <a:r>
                <a:rPr lang="en-GB" sz="1200" dirty="0" smtClean="0"/>
                <a:t>Annual growth</a:t>
              </a:r>
              <a:endParaRPr lang="en-GB" sz="1200" dirty="0"/>
            </a:p>
          </p:txBody>
        </p:sp>
        <p:sp>
          <p:nvSpPr>
            <p:cNvPr id="57" name="Rectangle 51"/>
            <p:cNvSpPr>
              <a:spLocks noChangeArrowheads="1"/>
            </p:cNvSpPr>
            <p:nvPr/>
          </p:nvSpPr>
          <p:spPr bwMode="gray">
            <a:xfrm>
              <a:off x="680806" y="4413419"/>
              <a:ext cx="556268" cy="1846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54000" bIns="0" numCol="1" anchor="ctr" anchorCtr="0" compatLnSpc="1">
              <a:prstTxWarp prst="textNoShape">
                <a:avLst/>
              </a:prstTxWarp>
              <a:spAutoFit/>
            </a:bodyPr>
            <a:lstStyle/>
            <a:p>
              <a:pPr algn="r"/>
              <a:r>
                <a:rPr lang="en-GB" altLang="de-DE" sz="1200" b="0" dirty="0" smtClean="0">
                  <a:latin typeface="+mj-lt"/>
                  <a:cs typeface="Arial" pitchFamily="34" charset="0"/>
                </a:rPr>
                <a:t>(25)%</a:t>
              </a:r>
              <a:endParaRPr lang="en-GB" altLang="de-DE" sz="1200" b="0" dirty="0">
                <a:latin typeface="+mj-lt"/>
                <a:cs typeface="Arial" pitchFamily="34" charset="0"/>
              </a:endParaRPr>
            </a:p>
          </p:txBody>
        </p:sp>
        <p:sp>
          <p:nvSpPr>
            <p:cNvPr id="58" name="Rectangle 52"/>
            <p:cNvSpPr>
              <a:spLocks noChangeArrowheads="1"/>
            </p:cNvSpPr>
            <p:nvPr/>
          </p:nvSpPr>
          <p:spPr bwMode="gray">
            <a:xfrm>
              <a:off x="680806" y="4084081"/>
              <a:ext cx="556268" cy="1846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54000" bIns="0" numCol="1" anchor="ctr" anchorCtr="0" compatLnSpc="1">
              <a:prstTxWarp prst="textNoShape">
                <a:avLst/>
              </a:prstTxWarp>
              <a:spAutoFit/>
            </a:bodyPr>
            <a:lstStyle/>
            <a:p>
              <a:pPr algn="r"/>
              <a:r>
                <a:rPr lang="en-GB" altLang="de-DE" sz="1200" b="0" dirty="0" smtClean="0">
                  <a:latin typeface="+mj-lt"/>
                  <a:cs typeface="Arial" pitchFamily="34" charset="0"/>
                </a:rPr>
                <a:t>(20)%</a:t>
              </a:r>
              <a:endParaRPr lang="en-GB" altLang="de-DE" sz="1200" b="0" dirty="0">
                <a:latin typeface="+mj-lt"/>
                <a:cs typeface="Arial" pitchFamily="34" charset="0"/>
              </a:endParaRPr>
            </a:p>
          </p:txBody>
        </p:sp>
        <p:sp>
          <p:nvSpPr>
            <p:cNvPr id="59" name="Rectangle 53"/>
            <p:cNvSpPr>
              <a:spLocks noChangeArrowheads="1"/>
            </p:cNvSpPr>
            <p:nvPr/>
          </p:nvSpPr>
          <p:spPr bwMode="gray">
            <a:xfrm>
              <a:off x="680806" y="3754744"/>
              <a:ext cx="556268" cy="1846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54000" bIns="0" numCol="1" anchor="ctr" anchorCtr="0" compatLnSpc="1">
              <a:prstTxWarp prst="textNoShape">
                <a:avLst/>
              </a:prstTxWarp>
              <a:spAutoFit/>
            </a:bodyPr>
            <a:lstStyle/>
            <a:p>
              <a:pPr algn="r"/>
              <a:r>
                <a:rPr lang="en-GB" altLang="de-DE" sz="1200" b="0" dirty="0" smtClean="0">
                  <a:latin typeface="+mj-lt"/>
                  <a:cs typeface="Arial" pitchFamily="34" charset="0"/>
                </a:rPr>
                <a:t>(15)%</a:t>
              </a:r>
              <a:endParaRPr lang="en-GB" altLang="de-DE" sz="1200" b="0" dirty="0">
                <a:latin typeface="+mj-lt"/>
                <a:cs typeface="Arial" pitchFamily="34" charset="0"/>
              </a:endParaRPr>
            </a:p>
          </p:txBody>
        </p:sp>
        <p:sp>
          <p:nvSpPr>
            <p:cNvPr id="61" name="Rectangle 54"/>
            <p:cNvSpPr>
              <a:spLocks noChangeArrowheads="1"/>
            </p:cNvSpPr>
            <p:nvPr/>
          </p:nvSpPr>
          <p:spPr bwMode="gray">
            <a:xfrm>
              <a:off x="680806" y="3425407"/>
              <a:ext cx="556268" cy="1846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54000" bIns="0" numCol="1" anchor="ctr" anchorCtr="0" compatLnSpc="1">
              <a:prstTxWarp prst="textNoShape">
                <a:avLst/>
              </a:prstTxWarp>
              <a:spAutoFit/>
            </a:bodyPr>
            <a:lstStyle/>
            <a:p>
              <a:pPr algn="r"/>
              <a:r>
                <a:rPr lang="en-GB" altLang="de-DE" sz="1200" b="0" dirty="0" smtClean="0">
                  <a:latin typeface="+mj-lt"/>
                  <a:cs typeface="Arial" pitchFamily="34" charset="0"/>
                </a:rPr>
                <a:t>(10)%</a:t>
              </a:r>
              <a:endParaRPr lang="en-GB" altLang="de-DE" sz="1200" b="0" dirty="0">
                <a:latin typeface="+mj-lt"/>
                <a:cs typeface="Arial" pitchFamily="34" charset="0"/>
              </a:endParaRPr>
            </a:p>
          </p:txBody>
        </p:sp>
        <p:sp>
          <p:nvSpPr>
            <p:cNvPr id="63" name="Rectangle 55"/>
            <p:cNvSpPr>
              <a:spLocks noChangeArrowheads="1"/>
            </p:cNvSpPr>
            <p:nvPr/>
          </p:nvSpPr>
          <p:spPr bwMode="gray">
            <a:xfrm>
              <a:off x="778590" y="3096069"/>
              <a:ext cx="458484" cy="1846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54000" bIns="0" numCol="1" anchor="ctr" anchorCtr="0" compatLnSpc="1">
              <a:prstTxWarp prst="textNoShape">
                <a:avLst/>
              </a:prstTxWarp>
              <a:spAutoFit/>
            </a:bodyPr>
            <a:lstStyle/>
            <a:p>
              <a:pPr algn="r"/>
              <a:r>
                <a:rPr lang="en-GB" altLang="de-DE" sz="1200" b="0" dirty="0" smtClean="0">
                  <a:latin typeface="+mj-lt"/>
                  <a:cs typeface="Arial" pitchFamily="34" charset="0"/>
                </a:rPr>
                <a:t>(5)%</a:t>
              </a:r>
              <a:endParaRPr lang="en-GB" altLang="de-DE" sz="1200" b="0" dirty="0">
                <a:latin typeface="+mj-lt"/>
                <a:cs typeface="Arial" pitchFamily="34" charset="0"/>
              </a:endParaRPr>
            </a:p>
          </p:txBody>
        </p:sp>
        <p:sp>
          <p:nvSpPr>
            <p:cNvPr id="64" name="Rectangle 56"/>
            <p:cNvSpPr>
              <a:spLocks noChangeArrowheads="1"/>
            </p:cNvSpPr>
            <p:nvPr/>
          </p:nvSpPr>
          <p:spPr bwMode="gray">
            <a:xfrm>
              <a:off x="919654" y="2766732"/>
              <a:ext cx="317420" cy="1846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54000" bIns="0" numCol="1" anchor="ctr" anchorCtr="0" compatLnSpc="1">
              <a:prstTxWarp prst="textNoShape">
                <a:avLst/>
              </a:prstTxWarp>
              <a:spAutoFit/>
            </a:bodyPr>
            <a:lstStyle/>
            <a:p>
              <a:pPr algn="r"/>
              <a:r>
                <a:rPr lang="en-GB" altLang="de-DE" sz="1200" b="0" dirty="0" smtClean="0">
                  <a:latin typeface="+mj-lt"/>
                  <a:cs typeface="Arial" pitchFamily="34" charset="0"/>
                </a:rPr>
                <a:t>0%</a:t>
              </a:r>
              <a:endParaRPr lang="en-GB" altLang="de-DE" sz="1200" b="0" dirty="0">
                <a:latin typeface="+mj-lt"/>
                <a:cs typeface="Arial" pitchFamily="34" charset="0"/>
              </a:endParaRPr>
            </a:p>
          </p:txBody>
        </p:sp>
        <p:sp>
          <p:nvSpPr>
            <p:cNvPr id="65" name="Rectangle 57"/>
            <p:cNvSpPr>
              <a:spLocks noChangeArrowheads="1"/>
            </p:cNvSpPr>
            <p:nvPr/>
          </p:nvSpPr>
          <p:spPr bwMode="gray">
            <a:xfrm>
              <a:off x="919654" y="2437395"/>
              <a:ext cx="317420" cy="1846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54000" bIns="0" numCol="1" anchor="ctr" anchorCtr="0" compatLnSpc="1">
              <a:prstTxWarp prst="textNoShape">
                <a:avLst/>
              </a:prstTxWarp>
              <a:spAutoFit/>
            </a:bodyPr>
            <a:lstStyle/>
            <a:p>
              <a:pPr algn="r"/>
              <a:r>
                <a:rPr lang="en-GB" altLang="de-DE" sz="1200" b="0" dirty="0" smtClean="0">
                  <a:latin typeface="+mj-lt"/>
                  <a:cs typeface="Arial" pitchFamily="34" charset="0"/>
                </a:rPr>
                <a:t>5%</a:t>
              </a:r>
              <a:endParaRPr lang="en-GB" altLang="de-DE" sz="1200" b="0" dirty="0">
                <a:latin typeface="+mj-lt"/>
                <a:cs typeface="Arial" pitchFamily="34" charset="0"/>
              </a:endParaRPr>
            </a:p>
          </p:txBody>
        </p:sp>
        <p:sp>
          <p:nvSpPr>
            <p:cNvPr id="66" name="Rectangle 58"/>
            <p:cNvSpPr>
              <a:spLocks noChangeArrowheads="1"/>
            </p:cNvSpPr>
            <p:nvPr/>
          </p:nvSpPr>
          <p:spPr bwMode="gray">
            <a:xfrm>
              <a:off x="821870" y="2108058"/>
              <a:ext cx="415204" cy="1846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54000" bIns="0" numCol="1" anchor="ctr" anchorCtr="0" compatLnSpc="1">
              <a:prstTxWarp prst="textNoShape">
                <a:avLst/>
              </a:prstTxWarp>
              <a:spAutoFit/>
            </a:bodyPr>
            <a:lstStyle/>
            <a:p>
              <a:pPr algn="r"/>
              <a:r>
                <a:rPr lang="en-GB" altLang="de-DE" sz="1200" b="0" dirty="0" smtClean="0">
                  <a:latin typeface="+mj-lt"/>
                  <a:cs typeface="Arial" pitchFamily="34" charset="0"/>
                </a:rPr>
                <a:t>10%</a:t>
              </a:r>
              <a:endParaRPr lang="en-GB" altLang="de-DE" sz="1200" b="0" dirty="0">
                <a:latin typeface="+mj-lt"/>
                <a:cs typeface="Arial" pitchFamily="34" charset="0"/>
              </a:endParaRPr>
            </a:p>
          </p:txBody>
        </p:sp>
        <p:sp>
          <p:nvSpPr>
            <p:cNvPr id="68" name="Rectangle 59"/>
            <p:cNvSpPr>
              <a:spLocks noChangeArrowheads="1"/>
            </p:cNvSpPr>
            <p:nvPr/>
          </p:nvSpPr>
          <p:spPr bwMode="gray">
            <a:xfrm>
              <a:off x="821870" y="1778721"/>
              <a:ext cx="415204" cy="1846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54000" bIns="0" numCol="1" anchor="ctr" anchorCtr="0" compatLnSpc="1">
              <a:prstTxWarp prst="textNoShape">
                <a:avLst/>
              </a:prstTxWarp>
              <a:spAutoFit/>
            </a:bodyPr>
            <a:lstStyle/>
            <a:p>
              <a:pPr algn="r"/>
              <a:r>
                <a:rPr lang="en-GB" altLang="de-DE" sz="1200" b="0" dirty="0" smtClean="0">
                  <a:latin typeface="+mj-lt"/>
                  <a:cs typeface="Arial" pitchFamily="34" charset="0"/>
                </a:rPr>
                <a:t>15%</a:t>
              </a:r>
              <a:endParaRPr lang="en-GB" altLang="de-DE" sz="1200" b="0" dirty="0">
                <a:latin typeface="+mj-lt"/>
                <a:cs typeface="Arial" pitchFamily="34" charset="0"/>
              </a:endParaRPr>
            </a:p>
          </p:txBody>
        </p:sp>
        <p:sp>
          <p:nvSpPr>
            <p:cNvPr id="69" name="Textfeld 51"/>
            <p:cNvSpPr txBox="1"/>
            <p:nvPr/>
          </p:nvSpPr>
          <p:spPr bwMode="gray">
            <a:xfrm>
              <a:off x="3099237" y="4770202"/>
              <a:ext cx="2964362" cy="184666"/>
            </a:xfrm>
            <a:prstGeom prst="rect">
              <a:avLst/>
            </a:prstGeom>
            <a:noFill/>
            <a:ln>
              <a:noFill/>
            </a:ln>
          </p:spPr>
          <p:txBody>
            <a:bodyPr wrap="square" lIns="0" tIns="0" rIns="0" bIns="0" rtlCol="0">
              <a:spAutoFit/>
            </a:bodyPr>
            <a:lstStyle>
              <a:defPPr>
                <a:defRPr lang="en-AU"/>
              </a:defPPr>
              <a:lvl1pPr algn="ctr">
                <a:defRPr sz="1600" b="0">
                  <a:latin typeface="+mj-lt"/>
                </a:defRPr>
              </a:lvl1pPr>
            </a:lstStyle>
            <a:p>
              <a:r>
                <a:rPr lang="en-GB" sz="1200" dirty="0" smtClean="0"/>
                <a:t>Customer preference</a:t>
              </a:r>
              <a:endParaRPr lang="en-GB" sz="1200" dirty="0"/>
            </a:p>
          </p:txBody>
        </p:sp>
        <p:sp>
          <p:nvSpPr>
            <p:cNvPr id="70" name="Rectangle 132"/>
            <p:cNvSpPr>
              <a:spLocks noChangeArrowheads="1"/>
            </p:cNvSpPr>
            <p:nvPr/>
          </p:nvSpPr>
          <p:spPr bwMode="gray">
            <a:xfrm>
              <a:off x="1172637" y="4509603"/>
              <a:ext cx="195566" cy="239193"/>
            </a:xfrm>
            <a:prstGeom prst="rect">
              <a:avLst/>
            </a:prstGeom>
            <a:noFill/>
            <a:ln>
              <a:noFill/>
            </a:ln>
            <a:extLst/>
          </p:spPr>
          <p:txBody>
            <a:bodyPr wrap="none" lIns="0" tIns="54000" rIns="0" bIns="0" rtlCol="0">
              <a:spAutoFit/>
            </a:bodyPr>
            <a:lstStyle/>
            <a:p>
              <a:pPr algn="ctr"/>
              <a:r>
                <a:rPr lang="en-GB" altLang="de-DE" sz="1200" b="0" dirty="0" smtClean="0">
                  <a:latin typeface="+mj-lt"/>
                </a:rPr>
                <a:t>10</a:t>
              </a:r>
              <a:endParaRPr lang="en-GB" altLang="de-DE" sz="1200" b="0" dirty="0">
                <a:latin typeface="+mj-lt"/>
              </a:endParaRPr>
            </a:p>
          </p:txBody>
        </p:sp>
        <p:sp>
          <p:nvSpPr>
            <p:cNvPr id="71" name="Rectangle 133"/>
            <p:cNvSpPr>
              <a:spLocks noChangeArrowheads="1"/>
            </p:cNvSpPr>
            <p:nvPr/>
          </p:nvSpPr>
          <p:spPr bwMode="gray">
            <a:xfrm>
              <a:off x="2493099" y="4509603"/>
              <a:ext cx="195566" cy="239193"/>
            </a:xfrm>
            <a:prstGeom prst="rect">
              <a:avLst/>
            </a:prstGeom>
            <a:noFill/>
            <a:ln>
              <a:noFill/>
            </a:ln>
            <a:extLst/>
          </p:spPr>
          <p:txBody>
            <a:bodyPr wrap="none" lIns="0" tIns="54000" rIns="0" bIns="0" rtlCol="0">
              <a:spAutoFit/>
            </a:bodyPr>
            <a:lstStyle/>
            <a:p>
              <a:pPr algn="ctr"/>
              <a:r>
                <a:rPr lang="en-GB" altLang="de-DE" sz="1200" b="0" dirty="0" smtClean="0">
                  <a:latin typeface="+mj-lt"/>
                </a:rPr>
                <a:t>20</a:t>
              </a:r>
              <a:endParaRPr lang="en-GB" altLang="de-DE" sz="1200" b="0" dirty="0">
                <a:latin typeface="+mj-lt"/>
              </a:endParaRPr>
            </a:p>
          </p:txBody>
        </p:sp>
        <p:sp>
          <p:nvSpPr>
            <p:cNvPr id="72" name="Rectangle 134"/>
            <p:cNvSpPr>
              <a:spLocks noChangeArrowheads="1"/>
            </p:cNvSpPr>
            <p:nvPr/>
          </p:nvSpPr>
          <p:spPr bwMode="gray">
            <a:xfrm>
              <a:off x="3813561" y="4509603"/>
              <a:ext cx="195566" cy="239193"/>
            </a:xfrm>
            <a:prstGeom prst="rect">
              <a:avLst/>
            </a:prstGeom>
            <a:noFill/>
            <a:ln>
              <a:noFill/>
            </a:ln>
            <a:extLst/>
          </p:spPr>
          <p:txBody>
            <a:bodyPr wrap="none" lIns="0" tIns="54000" rIns="0" bIns="0" rtlCol="0">
              <a:spAutoFit/>
            </a:bodyPr>
            <a:lstStyle/>
            <a:p>
              <a:pPr algn="ctr"/>
              <a:r>
                <a:rPr lang="en-GB" altLang="de-DE" sz="1200" b="0" dirty="0" smtClean="0">
                  <a:latin typeface="+mj-lt"/>
                </a:rPr>
                <a:t>30</a:t>
              </a:r>
              <a:endParaRPr lang="en-GB" altLang="de-DE" sz="1200" b="0" dirty="0">
                <a:latin typeface="+mj-lt"/>
              </a:endParaRPr>
            </a:p>
          </p:txBody>
        </p:sp>
        <p:sp>
          <p:nvSpPr>
            <p:cNvPr id="73" name="Rectangle 135"/>
            <p:cNvSpPr>
              <a:spLocks noChangeArrowheads="1"/>
            </p:cNvSpPr>
            <p:nvPr/>
          </p:nvSpPr>
          <p:spPr bwMode="gray">
            <a:xfrm>
              <a:off x="5134023" y="4509603"/>
              <a:ext cx="195566" cy="239193"/>
            </a:xfrm>
            <a:prstGeom prst="rect">
              <a:avLst/>
            </a:prstGeom>
            <a:noFill/>
            <a:ln>
              <a:noFill/>
            </a:ln>
            <a:extLst/>
          </p:spPr>
          <p:txBody>
            <a:bodyPr wrap="none" lIns="0" tIns="54000" rIns="0" bIns="0" rtlCol="0">
              <a:spAutoFit/>
            </a:bodyPr>
            <a:lstStyle/>
            <a:p>
              <a:pPr algn="ctr"/>
              <a:r>
                <a:rPr lang="en-GB" altLang="de-DE" sz="1200" b="0" dirty="0" smtClean="0">
                  <a:latin typeface="+mj-lt"/>
                </a:rPr>
                <a:t>40</a:t>
              </a:r>
              <a:endParaRPr lang="en-GB" altLang="de-DE" sz="1200" b="0" dirty="0">
                <a:latin typeface="+mj-lt"/>
              </a:endParaRPr>
            </a:p>
          </p:txBody>
        </p:sp>
        <p:sp>
          <p:nvSpPr>
            <p:cNvPr id="74" name="Rectangle 136"/>
            <p:cNvSpPr>
              <a:spLocks noChangeArrowheads="1"/>
            </p:cNvSpPr>
            <p:nvPr/>
          </p:nvSpPr>
          <p:spPr bwMode="gray">
            <a:xfrm>
              <a:off x="6454484" y="4509603"/>
              <a:ext cx="195566" cy="239193"/>
            </a:xfrm>
            <a:prstGeom prst="rect">
              <a:avLst/>
            </a:prstGeom>
            <a:noFill/>
            <a:ln>
              <a:noFill/>
            </a:ln>
            <a:extLst/>
          </p:spPr>
          <p:txBody>
            <a:bodyPr wrap="none" lIns="0" tIns="54000" rIns="0" bIns="0" rtlCol="0">
              <a:spAutoFit/>
            </a:bodyPr>
            <a:lstStyle/>
            <a:p>
              <a:pPr algn="ctr"/>
              <a:r>
                <a:rPr lang="en-GB" altLang="de-DE" sz="1200" b="0" dirty="0" smtClean="0">
                  <a:latin typeface="+mj-lt"/>
                </a:rPr>
                <a:t>50</a:t>
              </a:r>
              <a:endParaRPr lang="en-GB" altLang="de-DE" sz="1200" b="0" dirty="0">
                <a:latin typeface="+mj-lt"/>
              </a:endParaRPr>
            </a:p>
          </p:txBody>
        </p:sp>
        <p:sp>
          <p:nvSpPr>
            <p:cNvPr id="75" name="Rectangle 136"/>
            <p:cNvSpPr>
              <a:spLocks noChangeArrowheads="1"/>
            </p:cNvSpPr>
            <p:nvPr/>
          </p:nvSpPr>
          <p:spPr bwMode="gray">
            <a:xfrm>
              <a:off x="7774944" y="4509603"/>
              <a:ext cx="195566" cy="239193"/>
            </a:xfrm>
            <a:prstGeom prst="rect">
              <a:avLst/>
            </a:prstGeom>
            <a:noFill/>
            <a:ln>
              <a:noFill/>
            </a:ln>
            <a:extLst/>
          </p:spPr>
          <p:txBody>
            <a:bodyPr wrap="none" lIns="0" tIns="54000" rIns="0" bIns="0" rtlCol="0">
              <a:spAutoFit/>
            </a:bodyPr>
            <a:lstStyle/>
            <a:p>
              <a:pPr algn="ctr"/>
              <a:r>
                <a:rPr lang="en-GB" altLang="de-DE" sz="1200" b="0" dirty="0" smtClean="0">
                  <a:latin typeface="+mj-lt"/>
                </a:rPr>
                <a:t>60</a:t>
              </a:r>
              <a:endParaRPr lang="en-GB" altLang="de-DE" sz="1200" b="0" dirty="0">
                <a:latin typeface="+mj-lt"/>
              </a:endParaRPr>
            </a:p>
          </p:txBody>
        </p:sp>
        <p:cxnSp>
          <p:nvCxnSpPr>
            <p:cNvPr id="76" name="Gerade Verbindung 75"/>
            <p:cNvCxnSpPr/>
            <p:nvPr/>
          </p:nvCxnSpPr>
          <p:spPr bwMode="gray">
            <a:xfrm flipV="1">
              <a:off x="1270419" y="4509602"/>
              <a:ext cx="6602905"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
            <p:cNvCxnSpPr/>
            <p:nvPr/>
          </p:nvCxnSpPr>
          <p:spPr bwMode="gray">
            <a:xfrm>
              <a:off x="1270675" y="2860509"/>
              <a:ext cx="6602649" cy="0"/>
            </a:xfrm>
            <a:prstGeom prst="line">
              <a:avLst/>
            </a:prstGeom>
            <a:solidFill>
              <a:schemeClr val="accent1"/>
            </a:solidFill>
            <a:ln w="9525" cap="flat" cmpd="sng" algn="ctr">
              <a:solidFill>
                <a:schemeClr val="bg1">
                  <a:lumMod val="8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Freihandform 77"/>
            <p:cNvSpPr/>
            <p:nvPr/>
          </p:nvSpPr>
          <p:spPr bwMode="gray">
            <a:xfrm>
              <a:off x="2156182" y="1871053"/>
              <a:ext cx="5506940" cy="1958232"/>
            </a:xfrm>
            <a:custGeom>
              <a:avLst/>
              <a:gdLst>
                <a:gd name="connsiteX0" fmla="*/ 0 w 4886325"/>
                <a:gd name="connsiteY0" fmla="*/ 2847975 h 2847975"/>
                <a:gd name="connsiteX1" fmla="*/ 876300 w 4886325"/>
                <a:gd name="connsiteY1" fmla="*/ 1504950 h 2847975"/>
                <a:gd name="connsiteX2" fmla="*/ 3876675 w 4886325"/>
                <a:gd name="connsiteY2" fmla="*/ 666750 h 2847975"/>
                <a:gd name="connsiteX3" fmla="*/ 4886325 w 4886325"/>
                <a:gd name="connsiteY3" fmla="*/ 0 h 2847975"/>
                <a:gd name="connsiteX0" fmla="*/ 0 w 4886325"/>
                <a:gd name="connsiteY0" fmla="*/ 2847975 h 2847975"/>
                <a:gd name="connsiteX1" fmla="*/ 981075 w 4886325"/>
                <a:gd name="connsiteY1" fmla="*/ 1552575 h 2847975"/>
                <a:gd name="connsiteX2" fmla="*/ 3876675 w 4886325"/>
                <a:gd name="connsiteY2" fmla="*/ 666750 h 2847975"/>
                <a:gd name="connsiteX3" fmla="*/ 4886325 w 4886325"/>
                <a:gd name="connsiteY3" fmla="*/ 0 h 2847975"/>
                <a:gd name="connsiteX0" fmla="*/ 0 w 5019675"/>
                <a:gd name="connsiteY0" fmla="*/ 2828925 h 2828925"/>
                <a:gd name="connsiteX1" fmla="*/ 1114425 w 5019675"/>
                <a:gd name="connsiteY1" fmla="*/ 1552575 h 2828925"/>
                <a:gd name="connsiteX2" fmla="*/ 4010025 w 5019675"/>
                <a:gd name="connsiteY2" fmla="*/ 666750 h 2828925"/>
                <a:gd name="connsiteX3" fmla="*/ 5019675 w 5019675"/>
                <a:gd name="connsiteY3" fmla="*/ 0 h 2828925"/>
                <a:gd name="connsiteX0" fmla="*/ 0 w 5019675"/>
                <a:gd name="connsiteY0" fmla="*/ 2828925 h 2828925"/>
                <a:gd name="connsiteX1" fmla="*/ 1114425 w 5019675"/>
                <a:gd name="connsiteY1" fmla="*/ 1552575 h 2828925"/>
                <a:gd name="connsiteX2" fmla="*/ 4010025 w 5019675"/>
                <a:gd name="connsiteY2" fmla="*/ 666750 h 2828925"/>
                <a:gd name="connsiteX3" fmla="*/ 5019675 w 5019675"/>
                <a:gd name="connsiteY3" fmla="*/ 0 h 2828925"/>
                <a:gd name="connsiteX0" fmla="*/ 0 w 5019675"/>
                <a:gd name="connsiteY0" fmla="*/ 2828925 h 2828925"/>
                <a:gd name="connsiteX1" fmla="*/ 1114425 w 5019675"/>
                <a:gd name="connsiteY1" fmla="*/ 1552575 h 2828925"/>
                <a:gd name="connsiteX2" fmla="*/ 4057650 w 5019675"/>
                <a:gd name="connsiteY2" fmla="*/ 733425 h 2828925"/>
                <a:gd name="connsiteX3" fmla="*/ 5019675 w 5019675"/>
                <a:gd name="connsiteY3" fmla="*/ 0 h 2828925"/>
                <a:gd name="connsiteX0" fmla="*/ 0 w 5019675"/>
                <a:gd name="connsiteY0" fmla="*/ 2828925 h 2828925"/>
                <a:gd name="connsiteX1" fmla="*/ 1114425 w 5019675"/>
                <a:gd name="connsiteY1" fmla="*/ 1600200 h 2828925"/>
                <a:gd name="connsiteX2" fmla="*/ 4057650 w 5019675"/>
                <a:gd name="connsiteY2" fmla="*/ 733425 h 2828925"/>
                <a:gd name="connsiteX3" fmla="*/ 5019675 w 5019675"/>
                <a:gd name="connsiteY3" fmla="*/ 0 h 2828925"/>
                <a:gd name="connsiteX0" fmla="*/ 0 w 5019675"/>
                <a:gd name="connsiteY0" fmla="*/ 2828925 h 2828925"/>
                <a:gd name="connsiteX1" fmla="*/ 1114425 w 5019675"/>
                <a:gd name="connsiteY1" fmla="*/ 1600200 h 2828925"/>
                <a:gd name="connsiteX2" fmla="*/ 4057650 w 5019675"/>
                <a:gd name="connsiteY2" fmla="*/ 733425 h 2828925"/>
                <a:gd name="connsiteX3" fmla="*/ 5019675 w 5019675"/>
                <a:gd name="connsiteY3" fmla="*/ 0 h 2828925"/>
                <a:gd name="connsiteX0" fmla="*/ 0 w 5019675"/>
                <a:gd name="connsiteY0" fmla="*/ 2828925 h 2828925"/>
                <a:gd name="connsiteX1" fmla="*/ 1114425 w 5019675"/>
                <a:gd name="connsiteY1" fmla="*/ 1600200 h 2828925"/>
                <a:gd name="connsiteX2" fmla="*/ 4162425 w 5019675"/>
                <a:gd name="connsiteY2" fmla="*/ 828675 h 2828925"/>
                <a:gd name="connsiteX3" fmla="*/ 5019675 w 5019675"/>
                <a:gd name="connsiteY3" fmla="*/ 0 h 2828925"/>
                <a:gd name="connsiteX0" fmla="*/ 0 w 5019675"/>
                <a:gd name="connsiteY0" fmla="*/ 2828925 h 2828925"/>
                <a:gd name="connsiteX1" fmla="*/ 1114425 w 5019675"/>
                <a:gd name="connsiteY1" fmla="*/ 1600200 h 2828925"/>
                <a:gd name="connsiteX2" fmla="*/ 4162425 w 5019675"/>
                <a:gd name="connsiteY2" fmla="*/ 828675 h 2828925"/>
                <a:gd name="connsiteX3" fmla="*/ 5019675 w 5019675"/>
                <a:gd name="connsiteY3" fmla="*/ 0 h 2828925"/>
                <a:gd name="connsiteX0" fmla="*/ 0 w 5172075"/>
                <a:gd name="connsiteY0" fmla="*/ 2762250 h 2762250"/>
                <a:gd name="connsiteX1" fmla="*/ 1114425 w 5172075"/>
                <a:gd name="connsiteY1" fmla="*/ 1533525 h 2762250"/>
                <a:gd name="connsiteX2" fmla="*/ 4162425 w 5172075"/>
                <a:gd name="connsiteY2" fmla="*/ 762000 h 2762250"/>
                <a:gd name="connsiteX3" fmla="*/ 5172075 w 5172075"/>
                <a:gd name="connsiteY3" fmla="*/ 0 h 2762250"/>
                <a:gd name="connsiteX0" fmla="*/ 0 w 5172075"/>
                <a:gd name="connsiteY0" fmla="*/ 2762250 h 2762250"/>
                <a:gd name="connsiteX1" fmla="*/ 1114425 w 5172075"/>
                <a:gd name="connsiteY1" fmla="*/ 1533525 h 2762250"/>
                <a:gd name="connsiteX2" fmla="*/ 4162425 w 5172075"/>
                <a:gd name="connsiteY2" fmla="*/ 762000 h 2762250"/>
                <a:gd name="connsiteX3" fmla="*/ 5172075 w 5172075"/>
                <a:gd name="connsiteY3" fmla="*/ 0 h 2762250"/>
                <a:gd name="connsiteX0" fmla="*/ 0 w 5172075"/>
                <a:gd name="connsiteY0" fmla="*/ 2762250 h 2762250"/>
                <a:gd name="connsiteX1" fmla="*/ 1138976 w 5172075"/>
                <a:gd name="connsiteY1" fmla="*/ 1571626 h 2762250"/>
                <a:gd name="connsiteX2" fmla="*/ 4162425 w 5172075"/>
                <a:gd name="connsiteY2" fmla="*/ 762000 h 2762250"/>
                <a:gd name="connsiteX3" fmla="*/ 5172075 w 5172075"/>
                <a:gd name="connsiteY3" fmla="*/ 0 h 2762250"/>
                <a:gd name="connsiteX0" fmla="*/ 0 w 5172075"/>
                <a:gd name="connsiteY0" fmla="*/ 2762250 h 2762250"/>
                <a:gd name="connsiteX1" fmla="*/ 1138976 w 5172075"/>
                <a:gd name="connsiteY1" fmla="*/ 1571626 h 2762250"/>
                <a:gd name="connsiteX2" fmla="*/ 4210707 w 5172075"/>
                <a:gd name="connsiteY2" fmla="*/ 829099 h 2762250"/>
                <a:gd name="connsiteX3" fmla="*/ 5172075 w 5172075"/>
                <a:gd name="connsiteY3" fmla="*/ 0 h 2762250"/>
                <a:gd name="connsiteX0" fmla="*/ 0 w 5172075"/>
                <a:gd name="connsiteY0" fmla="*/ 2762250 h 2762250"/>
                <a:gd name="connsiteX1" fmla="*/ 1138976 w 5172075"/>
                <a:gd name="connsiteY1" fmla="*/ 1571626 h 2762250"/>
                <a:gd name="connsiteX2" fmla="*/ 4210707 w 5172075"/>
                <a:gd name="connsiteY2" fmla="*/ 829099 h 2762250"/>
                <a:gd name="connsiteX3" fmla="*/ 5172075 w 5172075"/>
                <a:gd name="connsiteY3" fmla="*/ 0 h 2762250"/>
                <a:gd name="connsiteX0" fmla="*/ 0 w 5172075"/>
                <a:gd name="connsiteY0" fmla="*/ 2762250 h 2762250"/>
                <a:gd name="connsiteX1" fmla="*/ 1138976 w 5172075"/>
                <a:gd name="connsiteY1" fmla="*/ 1571626 h 2762250"/>
                <a:gd name="connsiteX2" fmla="*/ 4210707 w 5172075"/>
                <a:gd name="connsiteY2" fmla="*/ 829099 h 2762250"/>
                <a:gd name="connsiteX3" fmla="*/ 5172075 w 5172075"/>
                <a:gd name="connsiteY3" fmla="*/ 0 h 2762250"/>
                <a:gd name="connsiteX0" fmla="*/ 0 w 5172075"/>
                <a:gd name="connsiteY0" fmla="*/ 2762250 h 2762250"/>
                <a:gd name="connsiteX1" fmla="*/ 1138976 w 5172075"/>
                <a:gd name="connsiteY1" fmla="*/ 1571626 h 2762250"/>
                <a:gd name="connsiteX2" fmla="*/ 4210707 w 5172075"/>
                <a:gd name="connsiteY2" fmla="*/ 829099 h 2762250"/>
                <a:gd name="connsiteX3" fmla="*/ 5172075 w 5172075"/>
                <a:gd name="connsiteY3" fmla="*/ 0 h 2762250"/>
                <a:gd name="connsiteX0" fmla="*/ 0 w 5172075"/>
                <a:gd name="connsiteY0" fmla="*/ 2762250 h 2762250"/>
                <a:gd name="connsiteX1" fmla="*/ 1138976 w 5172075"/>
                <a:gd name="connsiteY1" fmla="*/ 1571626 h 2762250"/>
                <a:gd name="connsiteX2" fmla="*/ 4210707 w 5172075"/>
                <a:gd name="connsiteY2" fmla="*/ 829099 h 2762250"/>
                <a:gd name="connsiteX3" fmla="*/ 5172075 w 5172075"/>
                <a:gd name="connsiteY3" fmla="*/ 0 h 2762250"/>
                <a:gd name="connsiteX0" fmla="*/ 0 w 5172075"/>
                <a:gd name="connsiteY0" fmla="*/ 2762250 h 2762250"/>
                <a:gd name="connsiteX1" fmla="*/ 1138976 w 5172075"/>
                <a:gd name="connsiteY1" fmla="*/ 1571626 h 2762250"/>
                <a:gd name="connsiteX2" fmla="*/ 4210707 w 5172075"/>
                <a:gd name="connsiteY2" fmla="*/ 829099 h 2762250"/>
                <a:gd name="connsiteX3" fmla="*/ 5172075 w 5172075"/>
                <a:gd name="connsiteY3" fmla="*/ 0 h 2762250"/>
                <a:gd name="connsiteX0" fmla="*/ 0 w 5172075"/>
                <a:gd name="connsiteY0" fmla="*/ 2762250 h 2762250"/>
                <a:gd name="connsiteX1" fmla="*/ 1138976 w 5172075"/>
                <a:gd name="connsiteY1" fmla="*/ 1571626 h 2762250"/>
                <a:gd name="connsiteX2" fmla="*/ 4210707 w 5172075"/>
                <a:gd name="connsiteY2" fmla="*/ 829099 h 2762250"/>
                <a:gd name="connsiteX3" fmla="*/ 5172075 w 5172075"/>
                <a:gd name="connsiteY3" fmla="*/ 0 h 2762250"/>
              </a:gdLst>
              <a:ahLst/>
              <a:cxnLst>
                <a:cxn ang="0">
                  <a:pos x="connsiteX0" y="connsiteY0"/>
                </a:cxn>
                <a:cxn ang="0">
                  <a:pos x="connsiteX1" y="connsiteY1"/>
                </a:cxn>
                <a:cxn ang="0">
                  <a:pos x="connsiteX2" y="connsiteY2"/>
                </a:cxn>
                <a:cxn ang="0">
                  <a:pos x="connsiteX3" y="connsiteY3"/>
                </a:cxn>
              </a:cxnLst>
              <a:rect l="l" t="t" r="r" b="b"/>
              <a:pathLst>
                <a:path w="5172075" h="2762250">
                  <a:moveTo>
                    <a:pt x="0" y="2762250"/>
                  </a:moveTo>
                  <a:cubicBezTo>
                    <a:pt x="248444" y="2320131"/>
                    <a:pt x="413050" y="1960917"/>
                    <a:pt x="1138976" y="1571626"/>
                  </a:cubicBezTo>
                  <a:cubicBezTo>
                    <a:pt x="1864902" y="1182335"/>
                    <a:pt x="3421776" y="995221"/>
                    <a:pt x="4210707" y="829099"/>
                  </a:cubicBezTo>
                  <a:cubicBezTo>
                    <a:pt x="4991592" y="539962"/>
                    <a:pt x="4972843" y="274637"/>
                    <a:pt x="5172075" y="0"/>
                  </a:cubicBezTo>
                </a:path>
              </a:pathLst>
            </a:custGeom>
            <a:no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000"/>
            </a:p>
          </p:txBody>
        </p:sp>
        <p:grpSp>
          <p:nvGrpSpPr>
            <p:cNvPr id="79" name="Gruppieren 36"/>
            <p:cNvGrpSpPr/>
            <p:nvPr/>
          </p:nvGrpSpPr>
          <p:grpSpPr>
            <a:xfrm>
              <a:off x="2357821" y="2061686"/>
              <a:ext cx="4868685" cy="2145996"/>
              <a:chOff x="2357821" y="2061686"/>
              <a:chExt cx="4868685" cy="2145996"/>
            </a:xfrm>
          </p:grpSpPr>
          <p:sp>
            <p:nvSpPr>
              <p:cNvPr id="80" name="Freeform 12"/>
              <p:cNvSpPr>
                <a:spLocks/>
              </p:cNvSpPr>
              <p:nvPr/>
            </p:nvSpPr>
            <p:spPr bwMode="gray">
              <a:xfrm>
                <a:off x="5038945" y="2201387"/>
                <a:ext cx="96624" cy="96624"/>
              </a:xfrm>
              <a:prstGeom prst="rect">
                <a:avLst/>
              </a:prstGeom>
              <a:solidFill>
                <a:schemeClr val="accent6">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dirty="0">
                  <a:latin typeface="+mj-lt"/>
                </a:endParaRPr>
              </a:p>
            </p:txBody>
          </p:sp>
          <p:sp>
            <p:nvSpPr>
              <p:cNvPr id="81" name="Freeform 18"/>
              <p:cNvSpPr>
                <a:spLocks/>
              </p:cNvSpPr>
              <p:nvPr/>
            </p:nvSpPr>
            <p:spPr bwMode="gray">
              <a:xfrm>
                <a:off x="2506925" y="2847263"/>
                <a:ext cx="96624" cy="96624"/>
              </a:xfrm>
              <a:prstGeom prst="rect">
                <a:avLst/>
              </a:prstGeom>
              <a:solidFill>
                <a:schemeClr val="accent6">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dirty="0">
                  <a:latin typeface="+mj-lt"/>
                </a:endParaRPr>
              </a:p>
            </p:txBody>
          </p:sp>
          <p:sp>
            <p:nvSpPr>
              <p:cNvPr id="82" name="Freeform 13"/>
              <p:cNvSpPr>
                <a:spLocks/>
              </p:cNvSpPr>
              <p:nvPr/>
            </p:nvSpPr>
            <p:spPr bwMode="gray">
              <a:xfrm>
                <a:off x="3930049" y="2665557"/>
                <a:ext cx="96624" cy="96624"/>
              </a:xfrm>
              <a:prstGeom prst="rect">
                <a:avLst/>
              </a:prstGeom>
              <a:solidFill>
                <a:schemeClr val="accent6">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dirty="0">
                  <a:latin typeface="+mj-lt"/>
                </a:endParaRPr>
              </a:p>
            </p:txBody>
          </p:sp>
          <p:sp>
            <p:nvSpPr>
              <p:cNvPr id="83" name="Freeform 16"/>
              <p:cNvSpPr>
                <a:spLocks/>
              </p:cNvSpPr>
              <p:nvPr/>
            </p:nvSpPr>
            <p:spPr bwMode="gray">
              <a:xfrm>
                <a:off x="4870990" y="2706994"/>
                <a:ext cx="96624" cy="96624"/>
              </a:xfrm>
              <a:prstGeom prst="rect">
                <a:avLst/>
              </a:prstGeom>
              <a:solidFill>
                <a:schemeClr val="accent6">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dirty="0">
                  <a:latin typeface="+mj-lt"/>
                </a:endParaRPr>
              </a:p>
            </p:txBody>
          </p:sp>
          <p:sp>
            <p:nvSpPr>
              <p:cNvPr id="84" name="Freeform 30"/>
              <p:cNvSpPr>
                <a:spLocks/>
              </p:cNvSpPr>
              <p:nvPr/>
            </p:nvSpPr>
            <p:spPr bwMode="gray">
              <a:xfrm>
                <a:off x="4426924" y="2405623"/>
                <a:ext cx="96624" cy="96624"/>
              </a:xfrm>
              <a:prstGeom prst="rect">
                <a:avLst/>
              </a:prstGeom>
              <a:solidFill>
                <a:schemeClr val="accent6">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dirty="0">
                  <a:latin typeface="+mj-lt"/>
                </a:endParaRPr>
              </a:p>
            </p:txBody>
          </p:sp>
          <p:sp>
            <p:nvSpPr>
              <p:cNvPr id="85" name="Freeform 19"/>
              <p:cNvSpPr>
                <a:spLocks/>
              </p:cNvSpPr>
              <p:nvPr/>
            </p:nvSpPr>
            <p:spPr bwMode="gray">
              <a:xfrm>
                <a:off x="6907219" y="2061686"/>
                <a:ext cx="96624" cy="96624"/>
              </a:xfrm>
              <a:prstGeom prst="rect">
                <a:avLst/>
              </a:prstGeom>
              <a:solidFill>
                <a:schemeClr val="accent6">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dirty="0">
                  <a:latin typeface="+mj-lt"/>
                </a:endParaRPr>
              </a:p>
            </p:txBody>
          </p:sp>
          <p:sp>
            <p:nvSpPr>
              <p:cNvPr id="86" name="Freeform 21"/>
              <p:cNvSpPr>
                <a:spLocks/>
              </p:cNvSpPr>
              <p:nvPr/>
            </p:nvSpPr>
            <p:spPr bwMode="gray">
              <a:xfrm>
                <a:off x="5917159" y="2647287"/>
                <a:ext cx="96624" cy="96624"/>
              </a:xfrm>
              <a:prstGeom prst="rect">
                <a:avLst/>
              </a:prstGeom>
              <a:solidFill>
                <a:schemeClr val="accent6">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dirty="0">
                  <a:latin typeface="+mj-lt"/>
                </a:endParaRPr>
              </a:p>
            </p:txBody>
          </p:sp>
          <p:sp>
            <p:nvSpPr>
              <p:cNvPr id="87" name="Freeform 23"/>
              <p:cNvSpPr>
                <a:spLocks/>
              </p:cNvSpPr>
              <p:nvPr/>
            </p:nvSpPr>
            <p:spPr bwMode="gray">
              <a:xfrm>
                <a:off x="6503954" y="2647287"/>
                <a:ext cx="96624" cy="96624"/>
              </a:xfrm>
              <a:prstGeom prst="rect">
                <a:avLst/>
              </a:prstGeom>
              <a:solidFill>
                <a:schemeClr val="accent6">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dirty="0">
                  <a:latin typeface="+mj-lt"/>
                </a:endParaRPr>
              </a:p>
            </p:txBody>
          </p:sp>
          <p:sp>
            <p:nvSpPr>
              <p:cNvPr id="88" name="Freeform 25"/>
              <p:cNvSpPr>
                <a:spLocks/>
              </p:cNvSpPr>
              <p:nvPr/>
            </p:nvSpPr>
            <p:spPr bwMode="gray">
              <a:xfrm>
                <a:off x="5878356" y="3445986"/>
                <a:ext cx="96624" cy="96624"/>
              </a:xfrm>
              <a:prstGeom prst="rect">
                <a:avLst/>
              </a:prstGeom>
              <a:solidFill>
                <a:schemeClr val="accent6">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dirty="0">
                  <a:latin typeface="+mj-lt"/>
                </a:endParaRPr>
              </a:p>
            </p:txBody>
          </p:sp>
          <p:sp>
            <p:nvSpPr>
              <p:cNvPr id="89" name="Freeform 28"/>
              <p:cNvSpPr>
                <a:spLocks/>
              </p:cNvSpPr>
              <p:nvPr/>
            </p:nvSpPr>
            <p:spPr bwMode="gray">
              <a:xfrm>
                <a:off x="3757126" y="2930589"/>
                <a:ext cx="96624" cy="96624"/>
              </a:xfrm>
              <a:prstGeom prst="rect">
                <a:avLst/>
              </a:prstGeom>
              <a:solidFill>
                <a:schemeClr val="accent6">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dirty="0">
                  <a:latin typeface="+mj-lt"/>
                </a:endParaRPr>
              </a:p>
            </p:txBody>
          </p:sp>
          <p:sp>
            <p:nvSpPr>
              <p:cNvPr id="90" name="Freeform 32"/>
              <p:cNvSpPr>
                <a:spLocks/>
              </p:cNvSpPr>
              <p:nvPr/>
            </p:nvSpPr>
            <p:spPr bwMode="gray">
              <a:xfrm>
                <a:off x="7129882" y="2359302"/>
                <a:ext cx="96624" cy="96624"/>
              </a:xfrm>
              <a:prstGeom prst="rect">
                <a:avLst/>
              </a:prstGeom>
              <a:solidFill>
                <a:schemeClr val="accent6">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dirty="0">
                  <a:latin typeface="+mj-lt"/>
                </a:endParaRPr>
              </a:p>
            </p:txBody>
          </p:sp>
          <p:sp>
            <p:nvSpPr>
              <p:cNvPr id="91" name="Freeform 35"/>
              <p:cNvSpPr>
                <a:spLocks/>
              </p:cNvSpPr>
              <p:nvPr/>
            </p:nvSpPr>
            <p:spPr bwMode="gray">
              <a:xfrm>
                <a:off x="4140363" y="2607510"/>
                <a:ext cx="96624" cy="96624"/>
              </a:xfrm>
              <a:prstGeom prst="rect">
                <a:avLst/>
              </a:prstGeom>
              <a:solidFill>
                <a:schemeClr val="accent6">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dirty="0">
                  <a:latin typeface="+mj-lt"/>
                </a:endParaRPr>
              </a:p>
            </p:txBody>
          </p:sp>
          <p:sp>
            <p:nvSpPr>
              <p:cNvPr id="92" name="Freeform 38"/>
              <p:cNvSpPr>
                <a:spLocks/>
              </p:cNvSpPr>
              <p:nvPr/>
            </p:nvSpPr>
            <p:spPr bwMode="gray">
              <a:xfrm>
                <a:off x="4196627" y="3008375"/>
                <a:ext cx="96624" cy="96624"/>
              </a:xfrm>
              <a:prstGeom prst="rect">
                <a:avLst/>
              </a:prstGeom>
              <a:solidFill>
                <a:schemeClr val="accent6">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dirty="0">
                  <a:latin typeface="+mj-lt"/>
                </a:endParaRPr>
              </a:p>
            </p:txBody>
          </p:sp>
          <p:sp>
            <p:nvSpPr>
              <p:cNvPr id="93" name="Freeform 39"/>
              <p:cNvSpPr>
                <a:spLocks/>
              </p:cNvSpPr>
              <p:nvPr/>
            </p:nvSpPr>
            <p:spPr bwMode="gray">
              <a:xfrm>
                <a:off x="5947572" y="2150004"/>
                <a:ext cx="96624" cy="96624"/>
              </a:xfrm>
              <a:prstGeom prst="rect">
                <a:avLst/>
              </a:prstGeom>
              <a:solidFill>
                <a:schemeClr val="accent6">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dirty="0">
                  <a:latin typeface="+mj-lt"/>
                </a:endParaRPr>
              </a:p>
            </p:txBody>
          </p:sp>
          <p:sp>
            <p:nvSpPr>
              <p:cNvPr id="94" name="Freeform 41"/>
              <p:cNvSpPr>
                <a:spLocks/>
              </p:cNvSpPr>
              <p:nvPr/>
            </p:nvSpPr>
            <p:spPr bwMode="gray">
              <a:xfrm>
                <a:off x="5630287" y="2977107"/>
                <a:ext cx="96624" cy="96624"/>
              </a:xfrm>
              <a:prstGeom prst="rect">
                <a:avLst/>
              </a:prstGeom>
              <a:solidFill>
                <a:schemeClr val="accent6">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dirty="0">
                  <a:latin typeface="+mj-lt"/>
                </a:endParaRPr>
              </a:p>
            </p:txBody>
          </p:sp>
          <p:sp>
            <p:nvSpPr>
              <p:cNvPr id="95" name="Freeform 33"/>
              <p:cNvSpPr>
                <a:spLocks/>
              </p:cNvSpPr>
              <p:nvPr/>
            </p:nvSpPr>
            <p:spPr bwMode="gray">
              <a:xfrm>
                <a:off x="5305149" y="2784892"/>
                <a:ext cx="96624" cy="96624"/>
              </a:xfrm>
              <a:prstGeom prst="rect">
                <a:avLst/>
              </a:prstGeom>
              <a:solidFill>
                <a:schemeClr val="accent6">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dirty="0">
                  <a:latin typeface="+mj-lt"/>
                </a:endParaRPr>
              </a:p>
            </p:txBody>
          </p:sp>
          <p:sp>
            <p:nvSpPr>
              <p:cNvPr id="96" name="Freeform 48"/>
              <p:cNvSpPr>
                <a:spLocks/>
              </p:cNvSpPr>
              <p:nvPr/>
            </p:nvSpPr>
            <p:spPr bwMode="gray">
              <a:xfrm>
                <a:off x="2598845" y="4111058"/>
                <a:ext cx="96624" cy="96624"/>
              </a:xfrm>
              <a:prstGeom prst="rect">
                <a:avLst/>
              </a:prstGeom>
              <a:solidFill>
                <a:schemeClr val="accent6">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dirty="0">
                  <a:latin typeface="+mj-lt"/>
                </a:endParaRPr>
              </a:p>
            </p:txBody>
          </p:sp>
          <p:sp>
            <p:nvSpPr>
              <p:cNvPr id="97" name="Freeform 44"/>
              <p:cNvSpPr>
                <a:spLocks/>
              </p:cNvSpPr>
              <p:nvPr/>
            </p:nvSpPr>
            <p:spPr bwMode="gray">
              <a:xfrm>
                <a:off x="2505802" y="3567238"/>
                <a:ext cx="96624" cy="96624"/>
              </a:xfrm>
              <a:prstGeom prst="rect">
                <a:avLst/>
              </a:prstGeom>
              <a:solidFill>
                <a:schemeClr val="accent6">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dirty="0">
                  <a:latin typeface="+mj-lt"/>
                </a:endParaRPr>
              </a:p>
            </p:txBody>
          </p:sp>
          <p:sp>
            <p:nvSpPr>
              <p:cNvPr id="98" name="Freeform 50"/>
              <p:cNvSpPr>
                <a:spLocks/>
              </p:cNvSpPr>
              <p:nvPr/>
            </p:nvSpPr>
            <p:spPr bwMode="gray">
              <a:xfrm>
                <a:off x="2357821" y="3636743"/>
                <a:ext cx="96624" cy="96624"/>
              </a:xfrm>
              <a:prstGeom prst="rect">
                <a:avLst/>
              </a:prstGeom>
              <a:solidFill>
                <a:schemeClr val="accent6">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dirty="0">
                  <a:latin typeface="+mj-lt"/>
                </a:endParaRPr>
              </a:p>
            </p:txBody>
          </p:sp>
        </p:grpSp>
        <p:sp>
          <p:nvSpPr>
            <p:cNvPr id="99" name="Textfeld 25"/>
            <p:cNvSpPr txBox="1"/>
            <p:nvPr/>
          </p:nvSpPr>
          <p:spPr bwMode="gray">
            <a:xfrm>
              <a:off x="5401773" y="3985660"/>
              <a:ext cx="2470954" cy="434561"/>
            </a:xfrm>
            <a:prstGeom prst="rect">
              <a:avLst/>
            </a:prstGeom>
            <a:solidFill>
              <a:srgbClr val="F2F2F2"/>
            </a:solidFill>
            <a:ln w="12700">
              <a:noFill/>
            </a:ln>
          </p:spPr>
          <p:txBody>
            <a:bodyPr wrap="square" lIns="54000" tIns="54000" rIns="54000" bIns="54000" rtlCol="0" anchor="ctr" anchorCtr="0">
              <a:noAutofit/>
            </a:bodyPr>
            <a:lstStyle/>
            <a:p>
              <a:pPr>
                <a:lnSpc>
                  <a:spcPct val="120000"/>
                </a:lnSpc>
                <a:spcBef>
                  <a:spcPts val="0"/>
                </a:spcBef>
              </a:pPr>
              <a:r>
                <a:rPr lang="en-GB" sz="1000" b="0" dirty="0" smtClean="0">
                  <a:latin typeface="+mn-lt"/>
                </a:rPr>
                <a:t>Preference-Growth Correlation 0.6</a:t>
              </a:r>
            </a:p>
            <a:p>
              <a:pPr>
                <a:lnSpc>
                  <a:spcPct val="120000"/>
                </a:lnSpc>
                <a:spcBef>
                  <a:spcPts val="0"/>
                </a:spcBef>
              </a:pPr>
              <a:r>
                <a:rPr lang="en-GB" sz="1000" b="0" dirty="0" smtClean="0">
                  <a:latin typeface="+mn-lt"/>
                </a:rPr>
                <a:t>Performance-Growth Correlation 0.3</a:t>
              </a:r>
              <a:endParaRPr lang="en-GB" sz="1000" b="0" dirty="0">
                <a:latin typeface="+mn-lt"/>
              </a:endParaRPr>
            </a:p>
          </p:txBody>
        </p:sp>
        <p:cxnSp>
          <p:nvCxnSpPr>
            <p:cNvPr id="100" name="Straight Connector 203"/>
            <p:cNvCxnSpPr/>
            <p:nvPr/>
          </p:nvCxnSpPr>
          <p:spPr bwMode="gray">
            <a:xfrm flipV="1">
              <a:off x="1270419" y="1867873"/>
              <a:ext cx="0" cy="2641729"/>
            </a:xfrm>
            <a:prstGeom prst="line">
              <a:avLst/>
            </a:prstGeom>
            <a:ln w="9525">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5" name="TextBox 4"/>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8</a:t>
            </a:r>
            <a:endParaRPr lang="en-GB" sz="750" b="0" dirty="0" err="1" smtClean="0">
              <a:solidFill>
                <a:srgbClr val="333333"/>
              </a:solidFill>
              <a:latin typeface="+mn-lt"/>
            </a:endParaRPr>
          </a:p>
        </p:txBody>
      </p:sp>
    </p:spTree>
    <p:extLst>
      <p:ext uri="{BB962C8B-B14F-4D97-AF65-F5344CB8AC3E}">
        <p14:creationId xmlns:p14="http://schemas.microsoft.com/office/powerpoint/2010/main" val="239350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Z:\Conferences\2016\IM CLIENT EVENTS\Content\3.Finding advantage in a connected world\3.1 Finding Advantage in a Connected World\WAVE 2\Assets\shutterstock_37913056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014" t="42231" r="1311" b="32451"/>
          <a:stretch/>
        </p:blipFill>
        <p:spPr bwMode="auto">
          <a:xfrm>
            <a:off x="7150393" y="1689100"/>
            <a:ext cx="1599907" cy="18129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Z:\Conferences\2016\IM CLIENT EVENTS\Content\3.Finding advantage in a connected world\3.1 Finding Advantage in a Connected World\WAVE 2\Assets\shutterstock_37913056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537" t="40084" r="33701" b="35953"/>
          <a:stretch/>
        </p:blipFill>
        <p:spPr bwMode="auto">
          <a:xfrm>
            <a:off x="3168572" y="1535350"/>
            <a:ext cx="2806858" cy="17158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Z:\Conferences\2016\IM CLIENT EVENTS\Content\3.Finding advantage in a connected world\3.1 Finding Advantage in a Connected World\WAVE 2\Assets\shutterstock_37913056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25" t="47830" r="71427" b="13860"/>
          <a:stretch/>
        </p:blipFill>
        <p:spPr bwMode="auto">
          <a:xfrm>
            <a:off x="725714" y="2090057"/>
            <a:ext cx="2017486" cy="27431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b-NO" noProof="0" dirty="0" smtClean="0"/>
              <a:t>Fragmentert medielandskap – hvor er målgruppen?</a:t>
            </a:r>
            <a:endParaRPr lang="nb-NO" noProof="0" dirty="0"/>
          </a:p>
        </p:txBody>
      </p:sp>
      <p:sp>
        <p:nvSpPr>
          <p:cNvPr id="9" name="Freeform 7"/>
          <p:cNvSpPr>
            <a:spLocks noEditPoints="1"/>
          </p:cNvSpPr>
          <p:nvPr/>
        </p:nvSpPr>
        <p:spPr bwMode="auto">
          <a:xfrm>
            <a:off x="618143" y="1535350"/>
            <a:ext cx="2275190" cy="4045895"/>
          </a:xfrm>
          <a:custGeom>
            <a:avLst/>
            <a:gdLst>
              <a:gd name="T0" fmla="*/ 287 w 287"/>
              <a:gd name="T1" fmla="*/ 39 h 510"/>
              <a:gd name="T2" fmla="*/ 287 w 287"/>
              <a:gd name="T3" fmla="*/ 39 h 510"/>
              <a:gd name="T4" fmla="*/ 248 w 287"/>
              <a:gd name="T5" fmla="*/ 0 h 510"/>
              <a:gd name="T6" fmla="*/ 247 w 287"/>
              <a:gd name="T7" fmla="*/ 0 h 510"/>
              <a:gd name="T8" fmla="*/ 247 w 287"/>
              <a:gd name="T9" fmla="*/ 0 h 510"/>
              <a:gd name="T10" fmla="*/ 40 w 287"/>
              <a:gd name="T11" fmla="*/ 0 h 510"/>
              <a:gd name="T12" fmla="*/ 0 w 287"/>
              <a:gd name="T13" fmla="*/ 39 h 510"/>
              <a:gd name="T14" fmla="*/ 0 w 287"/>
              <a:gd name="T15" fmla="*/ 471 h 510"/>
              <a:gd name="T16" fmla="*/ 0 w 287"/>
              <a:gd name="T17" fmla="*/ 471 h 510"/>
              <a:gd name="T18" fmla="*/ 0 w 287"/>
              <a:gd name="T19" fmla="*/ 471 h 510"/>
              <a:gd name="T20" fmla="*/ 0 w 287"/>
              <a:gd name="T21" fmla="*/ 475 h 510"/>
              <a:gd name="T22" fmla="*/ 0 w 287"/>
              <a:gd name="T23" fmla="*/ 475 h 510"/>
              <a:gd name="T24" fmla="*/ 40 w 287"/>
              <a:gd name="T25" fmla="*/ 510 h 510"/>
              <a:gd name="T26" fmla="*/ 247 w 287"/>
              <a:gd name="T27" fmla="*/ 510 h 510"/>
              <a:gd name="T28" fmla="*/ 247 w 287"/>
              <a:gd name="T29" fmla="*/ 510 h 510"/>
              <a:gd name="T30" fmla="*/ 248 w 287"/>
              <a:gd name="T31" fmla="*/ 510 h 510"/>
              <a:gd name="T32" fmla="*/ 287 w 287"/>
              <a:gd name="T33" fmla="*/ 475 h 510"/>
              <a:gd name="T34" fmla="*/ 287 w 287"/>
              <a:gd name="T35" fmla="*/ 475 h 510"/>
              <a:gd name="T36" fmla="*/ 287 w 287"/>
              <a:gd name="T37" fmla="*/ 471 h 510"/>
              <a:gd name="T38" fmla="*/ 287 w 287"/>
              <a:gd name="T39" fmla="*/ 471 h 510"/>
              <a:gd name="T40" fmla="*/ 287 w 287"/>
              <a:gd name="T41" fmla="*/ 471 h 510"/>
              <a:gd name="T42" fmla="*/ 287 w 287"/>
              <a:gd name="T43" fmla="*/ 39 h 510"/>
              <a:gd name="T44" fmla="*/ 128 w 287"/>
              <a:gd name="T45" fmla="*/ 32 h 510"/>
              <a:gd name="T46" fmla="*/ 191 w 287"/>
              <a:gd name="T47" fmla="*/ 32 h 510"/>
              <a:gd name="T48" fmla="*/ 191 w 287"/>
              <a:gd name="T49" fmla="*/ 48 h 510"/>
              <a:gd name="T50" fmla="*/ 128 w 287"/>
              <a:gd name="T51" fmla="*/ 48 h 510"/>
              <a:gd name="T52" fmla="*/ 128 w 287"/>
              <a:gd name="T53" fmla="*/ 32 h 510"/>
              <a:gd name="T54" fmla="*/ 104 w 287"/>
              <a:gd name="T55" fmla="*/ 32 h 510"/>
              <a:gd name="T56" fmla="*/ 112 w 287"/>
              <a:gd name="T57" fmla="*/ 40 h 510"/>
              <a:gd name="T58" fmla="*/ 104 w 287"/>
              <a:gd name="T59" fmla="*/ 48 h 510"/>
              <a:gd name="T60" fmla="*/ 96 w 287"/>
              <a:gd name="T61" fmla="*/ 40 h 510"/>
              <a:gd name="T62" fmla="*/ 104 w 287"/>
              <a:gd name="T63" fmla="*/ 32 h 510"/>
              <a:gd name="T64" fmla="*/ 144 w 287"/>
              <a:gd name="T65" fmla="*/ 486 h 510"/>
              <a:gd name="T66" fmla="*/ 120 w 287"/>
              <a:gd name="T67" fmla="*/ 462 h 510"/>
              <a:gd name="T68" fmla="*/ 144 w 287"/>
              <a:gd name="T69" fmla="*/ 439 h 510"/>
              <a:gd name="T70" fmla="*/ 168 w 287"/>
              <a:gd name="T71" fmla="*/ 462 h 510"/>
              <a:gd name="T72" fmla="*/ 144 w 287"/>
              <a:gd name="T73" fmla="*/ 486 h 510"/>
              <a:gd name="T74" fmla="*/ 263 w 287"/>
              <a:gd name="T75" fmla="*/ 414 h 510"/>
              <a:gd name="T76" fmla="*/ 24 w 287"/>
              <a:gd name="T77" fmla="*/ 414 h 510"/>
              <a:gd name="T78" fmla="*/ 24 w 287"/>
              <a:gd name="T79" fmla="*/ 80 h 510"/>
              <a:gd name="T80" fmla="*/ 263 w 287"/>
              <a:gd name="T81" fmla="*/ 80 h 510"/>
              <a:gd name="T82" fmla="*/ 263 w 287"/>
              <a:gd name="T83" fmla="*/ 41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510">
                <a:moveTo>
                  <a:pt x="287" y="39"/>
                </a:moveTo>
                <a:cubicBezTo>
                  <a:pt x="287" y="39"/>
                  <a:pt x="287" y="39"/>
                  <a:pt x="287" y="39"/>
                </a:cubicBezTo>
                <a:cubicBezTo>
                  <a:pt x="287" y="17"/>
                  <a:pt x="270" y="0"/>
                  <a:pt x="248" y="0"/>
                </a:cubicBezTo>
                <a:cubicBezTo>
                  <a:pt x="248" y="0"/>
                  <a:pt x="247" y="0"/>
                  <a:pt x="247" y="0"/>
                </a:cubicBezTo>
                <a:cubicBezTo>
                  <a:pt x="247" y="0"/>
                  <a:pt x="247" y="0"/>
                  <a:pt x="247" y="0"/>
                </a:cubicBezTo>
                <a:cubicBezTo>
                  <a:pt x="40" y="0"/>
                  <a:pt x="40" y="0"/>
                  <a:pt x="40" y="0"/>
                </a:cubicBezTo>
                <a:cubicBezTo>
                  <a:pt x="18" y="0"/>
                  <a:pt x="0" y="17"/>
                  <a:pt x="0" y="39"/>
                </a:cubicBezTo>
                <a:cubicBezTo>
                  <a:pt x="0" y="471"/>
                  <a:pt x="0" y="471"/>
                  <a:pt x="0" y="471"/>
                </a:cubicBezTo>
                <a:cubicBezTo>
                  <a:pt x="0" y="471"/>
                  <a:pt x="0" y="471"/>
                  <a:pt x="0" y="471"/>
                </a:cubicBezTo>
                <a:cubicBezTo>
                  <a:pt x="0" y="471"/>
                  <a:pt x="0" y="471"/>
                  <a:pt x="0" y="471"/>
                </a:cubicBezTo>
                <a:cubicBezTo>
                  <a:pt x="0" y="475"/>
                  <a:pt x="0" y="475"/>
                  <a:pt x="0" y="475"/>
                </a:cubicBezTo>
                <a:cubicBezTo>
                  <a:pt x="0" y="475"/>
                  <a:pt x="0" y="475"/>
                  <a:pt x="0" y="475"/>
                </a:cubicBezTo>
                <a:cubicBezTo>
                  <a:pt x="2" y="495"/>
                  <a:pt x="19" y="510"/>
                  <a:pt x="40" y="510"/>
                </a:cubicBezTo>
                <a:cubicBezTo>
                  <a:pt x="247" y="510"/>
                  <a:pt x="247" y="510"/>
                  <a:pt x="247" y="510"/>
                </a:cubicBezTo>
                <a:cubicBezTo>
                  <a:pt x="247" y="510"/>
                  <a:pt x="247" y="510"/>
                  <a:pt x="247" y="510"/>
                </a:cubicBezTo>
                <a:cubicBezTo>
                  <a:pt x="247" y="510"/>
                  <a:pt x="248" y="510"/>
                  <a:pt x="248" y="510"/>
                </a:cubicBezTo>
                <a:cubicBezTo>
                  <a:pt x="268" y="510"/>
                  <a:pt x="285" y="495"/>
                  <a:pt x="287" y="475"/>
                </a:cubicBezTo>
                <a:cubicBezTo>
                  <a:pt x="287" y="475"/>
                  <a:pt x="287" y="475"/>
                  <a:pt x="287" y="475"/>
                </a:cubicBezTo>
                <a:cubicBezTo>
                  <a:pt x="287" y="471"/>
                  <a:pt x="287" y="471"/>
                  <a:pt x="287" y="471"/>
                </a:cubicBezTo>
                <a:cubicBezTo>
                  <a:pt x="287" y="471"/>
                  <a:pt x="287" y="471"/>
                  <a:pt x="287" y="471"/>
                </a:cubicBezTo>
                <a:cubicBezTo>
                  <a:pt x="287" y="471"/>
                  <a:pt x="287" y="471"/>
                  <a:pt x="287" y="471"/>
                </a:cubicBezTo>
                <a:lnTo>
                  <a:pt x="287" y="39"/>
                </a:lnTo>
                <a:close/>
                <a:moveTo>
                  <a:pt x="128" y="32"/>
                </a:moveTo>
                <a:cubicBezTo>
                  <a:pt x="191" y="32"/>
                  <a:pt x="191" y="32"/>
                  <a:pt x="191" y="32"/>
                </a:cubicBezTo>
                <a:cubicBezTo>
                  <a:pt x="191" y="48"/>
                  <a:pt x="191" y="48"/>
                  <a:pt x="191" y="48"/>
                </a:cubicBezTo>
                <a:cubicBezTo>
                  <a:pt x="128" y="48"/>
                  <a:pt x="128" y="48"/>
                  <a:pt x="128" y="48"/>
                </a:cubicBezTo>
                <a:lnTo>
                  <a:pt x="128" y="32"/>
                </a:lnTo>
                <a:close/>
                <a:moveTo>
                  <a:pt x="104" y="32"/>
                </a:moveTo>
                <a:cubicBezTo>
                  <a:pt x="108" y="32"/>
                  <a:pt x="112" y="35"/>
                  <a:pt x="112" y="40"/>
                </a:cubicBezTo>
                <a:cubicBezTo>
                  <a:pt x="112" y="44"/>
                  <a:pt x="108" y="48"/>
                  <a:pt x="104" y="48"/>
                </a:cubicBezTo>
                <a:cubicBezTo>
                  <a:pt x="99" y="48"/>
                  <a:pt x="96" y="44"/>
                  <a:pt x="96" y="40"/>
                </a:cubicBezTo>
                <a:cubicBezTo>
                  <a:pt x="96" y="35"/>
                  <a:pt x="99" y="32"/>
                  <a:pt x="104" y="32"/>
                </a:cubicBezTo>
                <a:moveTo>
                  <a:pt x="144" y="486"/>
                </a:moveTo>
                <a:cubicBezTo>
                  <a:pt x="130" y="486"/>
                  <a:pt x="120" y="476"/>
                  <a:pt x="120" y="462"/>
                </a:cubicBezTo>
                <a:cubicBezTo>
                  <a:pt x="120" y="449"/>
                  <a:pt x="130" y="439"/>
                  <a:pt x="144" y="439"/>
                </a:cubicBezTo>
                <a:cubicBezTo>
                  <a:pt x="157" y="439"/>
                  <a:pt x="168" y="449"/>
                  <a:pt x="168" y="462"/>
                </a:cubicBezTo>
                <a:cubicBezTo>
                  <a:pt x="168" y="476"/>
                  <a:pt x="157" y="486"/>
                  <a:pt x="144" y="486"/>
                </a:cubicBezTo>
                <a:moveTo>
                  <a:pt x="263" y="414"/>
                </a:moveTo>
                <a:cubicBezTo>
                  <a:pt x="24" y="414"/>
                  <a:pt x="24" y="414"/>
                  <a:pt x="24" y="414"/>
                </a:cubicBezTo>
                <a:cubicBezTo>
                  <a:pt x="24" y="80"/>
                  <a:pt x="24" y="80"/>
                  <a:pt x="24" y="80"/>
                </a:cubicBezTo>
                <a:cubicBezTo>
                  <a:pt x="263" y="80"/>
                  <a:pt x="263" y="80"/>
                  <a:pt x="263" y="80"/>
                </a:cubicBezTo>
                <a:lnTo>
                  <a:pt x="263" y="41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0" name="Group 29"/>
          <p:cNvGrpSpPr/>
          <p:nvPr/>
        </p:nvGrpSpPr>
        <p:grpSpPr>
          <a:xfrm>
            <a:off x="5058579" y="4095652"/>
            <a:ext cx="2947965" cy="1735236"/>
            <a:chOff x="6263482" y="4655820"/>
            <a:chExt cx="2176463" cy="1281113"/>
          </a:xfrm>
        </p:grpSpPr>
        <p:sp>
          <p:nvSpPr>
            <p:cNvPr id="15" name="Freeform 12"/>
            <p:cNvSpPr>
              <a:spLocks noEditPoints="1"/>
            </p:cNvSpPr>
            <p:nvPr/>
          </p:nvSpPr>
          <p:spPr bwMode="auto">
            <a:xfrm>
              <a:off x="6455569" y="4655820"/>
              <a:ext cx="1792288" cy="1089025"/>
            </a:xfrm>
            <a:custGeom>
              <a:avLst/>
              <a:gdLst>
                <a:gd name="T0" fmla="*/ 476 w 476"/>
                <a:gd name="T1" fmla="*/ 17 h 289"/>
                <a:gd name="T2" fmla="*/ 476 w 476"/>
                <a:gd name="T3" fmla="*/ 17 h 289"/>
                <a:gd name="T4" fmla="*/ 459 w 476"/>
                <a:gd name="T5" fmla="*/ 0 h 289"/>
                <a:gd name="T6" fmla="*/ 17 w 476"/>
                <a:gd name="T7" fmla="*/ 0 h 289"/>
                <a:gd name="T8" fmla="*/ 17 w 476"/>
                <a:gd name="T9" fmla="*/ 0 h 289"/>
                <a:gd name="T10" fmla="*/ 0 w 476"/>
                <a:gd name="T11" fmla="*/ 17 h 289"/>
                <a:gd name="T12" fmla="*/ 0 w 476"/>
                <a:gd name="T13" fmla="*/ 289 h 289"/>
                <a:gd name="T14" fmla="*/ 476 w 476"/>
                <a:gd name="T15" fmla="*/ 289 h 289"/>
                <a:gd name="T16" fmla="*/ 476 w 476"/>
                <a:gd name="T17" fmla="*/ 17 h 289"/>
                <a:gd name="T18" fmla="*/ 450 w 476"/>
                <a:gd name="T19" fmla="*/ 264 h 289"/>
                <a:gd name="T20" fmla="*/ 25 w 476"/>
                <a:gd name="T21" fmla="*/ 264 h 289"/>
                <a:gd name="T22" fmla="*/ 25 w 476"/>
                <a:gd name="T23" fmla="*/ 26 h 289"/>
                <a:gd name="T24" fmla="*/ 450 w 476"/>
                <a:gd name="T25" fmla="*/ 26 h 289"/>
                <a:gd name="T26" fmla="*/ 450 w 476"/>
                <a:gd name="T27" fmla="*/ 26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6" h="289">
                  <a:moveTo>
                    <a:pt x="476" y="17"/>
                  </a:moveTo>
                  <a:cubicBezTo>
                    <a:pt x="476" y="17"/>
                    <a:pt x="476" y="17"/>
                    <a:pt x="476" y="17"/>
                  </a:cubicBezTo>
                  <a:cubicBezTo>
                    <a:pt x="476" y="8"/>
                    <a:pt x="468" y="0"/>
                    <a:pt x="459" y="0"/>
                  </a:cubicBezTo>
                  <a:cubicBezTo>
                    <a:pt x="17" y="0"/>
                    <a:pt x="17" y="0"/>
                    <a:pt x="17" y="0"/>
                  </a:cubicBezTo>
                  <a:cubicBezTo>
                    <a:pt x="17" y="0"/>
                    <a:pt x="17" y="0"/>
                    <a:pt x="17" y="0"/>
                  </a:cubicBezTo>
                  <a:cubicBezTo>
                    <a:pt x="7" y="0"/>
                    <a:pt x="0" y="8"/>
                    <a:pt x="0" y="17"/>
                  </a:cubicBezTo>
                  <a:cubicBezTo>
                    <a:pt x="0" y="289"/>
                    <a:pt x="0" y="289"/>
                    <a:pt x="0" y="289"/>
                  </a:cubicBezTo>
                  <a:cubicBezTo>
                    <a:pt x="476" y="289"/>
                    <a:pt x="476" y="289"/>
                    <a:pt x="476" y="289"/>
                  </a:cubicBezTo>
                  <a:lnTo>
                    <a:pt x="476" y="17"/>
                  </a:lnTo>
                  <a:close/>
                  <a:moveTo>
                    <a:pt x="450" y="264"/>
                  </a:moveTo>
                  <a:cubicBezTo>
                    <a:pt x="25" y="264"/>
                    <a:pt x="25" y="264"/>
                    <a:pt x="25" y="264"/>
                  </a:cubicBezTo>
                  <a:cubicBezTo>
                    <a:pt x="25" y="26"/>
                    <a:pt x="25" y="26"/>
                    <a:pt x="25" y="26"/>
                  </a:cubicBezTo>
                  <a:cubicBezTo>
                    <a:pt x="450" y="26"/>
                    <a:pt x="450" y="26"/>
                    <a:pt x="450" y="26"/>
                  </a:cubicBezTo>
                  <a:lnTo>
                    <a:pt x="450" y="2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p:cNvSpPr>
              <a:spLocks/>
            </p:cNvSpPr>
            <p:nvPr/>
          </p:nvSpPr>
          <p:spPr bwMode="auto">
            <a:xfrm>
              <a:off x="6263482" y="5843270"/>
              <a:ext cx="2176463" cy="93663"/>
            </a:xfrm>
            <a:custGeom>
              <a:avLst/>
              <a:gdLst>
                <a:gd name="T0" fmla="*/ 340 w 578"/>
                <a:gd name="T1" fmla="*/ 0 h 25"/>
                <a:gd name="T2" fmla="*/ 331 w 578"/>
                <a:gd name="T3" fmla="*/ 8 h 25"/>
                <a:gd name="T4" fmla="*/ 246 w 578"/>
                <a:gd name="T5" fmla="*/ 8 h 25"/>
                <a:gd name="T6" fmla="*/ 238 w 578"/>
                <a:gd name="T7" fmla="*/ 0 h 25"/>
                <a:gd name="T8" fmla="*/ 0 w 578"/>
                <a:gd name="T9" fmla="*/ 0 h 25"/>
                <a:gd name="T10" fmla="*/ 0 w 578"/>
                <a:gd name="T11" fmla="*/ 17 h 25"/>
                <a:gd name="T12" fmla="*/ 0 w 578"/>
                <a:gd name="T13" fmla="*/ 17 h 25"/>
                <a:gd name="T14" fmla="*/ 8 w 578"/>
                <a:gd name="T15" fmla="*/ 25 h 25"/>
                <a:gd name="T16" fmla="*/ 569 w 578"/>
                <a:gd name="T17" fmla="*/ 25 h 25"/>
                <a:gd name="T18" fmla="*/ 578 w 578"/>
                <a:gd name="T19" fmla="*/ 17 h 25"/>
                <a:gd name="T20" fmla="*/ 578 w 578"/>
                <a:gd name="T21" fmla="*/ 0 h 25"/>
                <a:gd name="T22" fmla="*/ 340 w 578"/>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25">
                  <a:moveTo>
                    <a:pt x="340" y="0"/>
                  </a:moveTo>
                  <a:cubicBezTo>
                    <a:pt x="340" y="4"/>
                    <a:pt x="336" y="8"/>
                    <a:pt x="331" y="8"/>
                  </a:cubicBezTo>
                  <a:cubicBezTo>
                    <a:pt x="246" y="8"/>
                    <a:pt x="246" y="8"/>
                    <a:pt x="246" y="8"/>
                  </a:cubicBezTo>
                  <a:cubicBezTo>
                    <a:pt x="242" y="8"/>
                    <a:pt x="238" y="4"/>
                    <a:pt x="238" y="0"/>
                  </a:cubicBezTo>
                  <a:cubicBezTo>
                    <a:pt x="0" y="0"/>
                    <a:pt x="0" y="0"/>
                    <a:pt x="0" y="0"/>
                  </a:cubicBezTo>
                  <a:cubicBezTo>
                    <a:pt x="0" y="17"/>
                    <a:pt x="0" y="17"/>
                    <a:pt x="0" y="17"/>
                  </a:cubicBezTo>
                  <a:cubicBezTo>
                    <a:pt x="0" y="17"/>
                    <a:pt x="0" y="17"/>
                    <a:pt x="0" y="17"/>
                  </a:cubicBezTo>
                  <a:cubicBezTo>
                    <a:pt x="0" y="21"/>
                    <a:pt x="3" y="25"/>
                    <a:pt x="8" y="25"/>
                  </a:cubicBezTo>
                  <a:cubicBezTo>
                    <a:pt x="569" y="25"/>
                    <a:pt x="569" y="25"/>
                    <a:pt x="569" y="25"/>
                  </a:cubicBezTo>
                  <a:cubicBezTo>
                    <a:pt x="574" y="25"/>
                    <a:pt x="578" y="21"/>
                    <a:pt x="578" y="17"/>
                  </a:cubicBezTo>
                  <a:cubicBezTo>
                    <a:pt x="578" y="0"/>
                    <a:pt x="578" y="0"/>
                    <a:pt x="578" y="0"/>
                  </a:cubicBezTo>
                  <a:lnTo>
                    <a:pt x="34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2" name="Freeform 18"/>
          <p:cNvSpPr>
            <a:spLocks noEditPoints="1"/>
          </p:cNvSpPr>
          <p:nvPr/>
        </p:nvSpPr>
        <p:spPr bwMode="auto">
          <a:xfrm>
            <a:off x="7150393" y="1535350"/>
            <a:ext cx="1712303" cy="2150378"/>
          </a:xfrm>
          <a:custGeom>
            <a:avLst/>
            <a:gdLst>
              <a:gd name="T0" fmla="*/ 349 w 379"/>
              <a:gd name="T1" fmla="*/ 0 h 476"/>
              <a:gd name="T2" fmla="*/ 30 w 379"/>
              <a:gd name="T3" fmla="*/ 0 h 476"/>
              <a:gd name="T4" fmla="*/ 0 w 379"/>
              <a:gd name="T5" fmla="*/ 30 h 476"/>
              <a:gd name="T6" fmla="*/ 0 w 379"/>
              <a:gd name="T7" fmla="*/ 446 h 476"/>
              <a:gd name="T8" fmla="*/ 30 w 379"/>
              <a:gd name="T9" fmla="*/ 476 h 476"/>
              <a:gd name="T10" fmla="*/ 349 w 379"/>
              <a:gd name="T11" fmla="*/ 476 h 476"/>
              <a:gd name="T12" fmla="*/ 379 w 379"/>
              <a:gd name="T13" fmla="*/ 446 h 476"/>
              <a:gd name="T14" fmla="*/ 379 w 379"/>
              <a:gd name="T15" fmla="*/ 30 h 476"/>
              <a:gd name="T16" fmla="*/ 349 w 379"/>
              <a:gd name="T17" fmla="*/ 0 h 476"/>
              <a:gd name="T18" fmla="*/ 193 w 379"/>
              <a:gd name="T19" fmla="*/ 11 h 476"/>
              <a:gd name="T20" fmla="*/ 201 w 379"/>
              <a:gd name="T21" fmla="*/ 19 h 476"/>
              <a:gd name="T22" fmla="*/ 193 w 379"/>
              <a:gd name="T23" fmla="*/ 26 h 476"/>
              <a:gd name="T24" fmla="*/ 186 w 379"/>
              <a:gd name="T25" fmla="*/ 19 h 476"/>
              <a:gd name="T26" fmla="*/ 193 w 379"/>
              <a:gd name="T27" fmla="*/ 11 h 476"/>
              <a:gd name="T28" fmla="*/ 193 w 379"/>
              <a:gd name="T29" fmla="*/ 469 h 476"/>
              <a:gd name="T30" fmla="*/ 178 w 379"/>
              <a:gd name="T31" fmla="*/ 454 h 476"/>
              <a:gd name="T32" fmla="*/ 193 w 379"/>
              <a:gd name="T33" fmla="*/ 439 h 476"/>
              <a:gd name="T34" fmla="*/ 208 w 379"/>
              <a:gd name="T35" fmla="*/ 454 h 476"/>
              <a:gd name="T36" fmla="*/ 193 w 379"/>
              <a:gd name="T37" fmla="*/ 469 h 476"/>
              <a:gd name="T38" fmla="*/ 342 w 379"/>
              <a:gd name="T39" fmla="*/ 431 h 476"/>
              <a:gd name="T40" fmla="*/ 37 w 379"/>
              <a:gd name="T41" fmla="*/ 431 h 476"/>
              <a:gd name="T42" fmla="*/ 37 w 379"/>
              <a:gd name="T43" fmla="*/ 37 h 476"/>
              <a:gd name="T44" fmla="*/ 342 w 379"/>
              <a:gd name="T45" fmla="*/ 37 h 476"/>
              <a:gd name="T46" fmla="*/ 342 w 379"/>
              <a:gd name="T47" fmla="*/ 43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9" h="476">
                <a:moveTo>
                  <a:pt x="349" y="0"/>
                </a:moveTo>
                <a:cubicBezTo>
                  <a:pt x="30" y="0"/>
                  <a:pt x="30" y="0"/>
                  <a:pt x="30" y="0"/>
                </a:cubicBezTo>
                <a:cubicBezTo>
                  <a:pt x="0" y="0"/>
                  <a:pt x="0" y="30"/>
                  <a:pt x="0" y="30"/>
                </a:cubicBezTo>
                <a:cubicBezTo>
                  <a:pt x="0" y="446"/>
                  <a:pt x="0" y="446"/>
                  <a:pt x="0" y="446"/>
                </a:cubicBezTo>
                <a:cubicBezTo>
                  <a:pt x="0" y="476"/>
                  <a:pt x="30" y="476"/>
                  <a:pt x="30" y="476"/>
                </a:cubicBezTo>
                <a:cubicBezTo>
                  <a:pt x="349" y="476"/>
                  <a:pt x="349" y="476"/>
                  <a:pt x="349" y="476"/>
                </a:cubicBezTo>
                <a:cubicBezTo>
                  <a:pt x="379" y="476"/>
                  <a:pt x="379" y="446"/>
                  <a:pt x="379" y="446"/>
                </a:cubicBezTo>
                <a:cubicBezTo>
                  <a:pt x="379" y="30"/>
                  <a:pt x="379" y="30"/>
                  <a:pt x="379" y="30"/>
                </a:cubicBezTo>
                <a:cubicBezTo>
                  <a:pt x="379" y="0"/>
                  <a:pt x="349" y="0"/>
                  <a:pt x="349" y="0"/>
                </a:cubicBezTo>
                <a:moveTo>
                  <a:pt x="193" y="11"/>
                </a:moveTo>
                <a:cubicBezTo>
                  <a:pt x="197" y="11"/>
                  <a:pt x="201" y="15"/>
                  <a:pt x="201" y="19"/>
                </a:cubicBezTo>
                <a:cubicBezTo>
                  <a:pt x="201" y="23"/>
                  <a:pt x="197" y="26"/>
                  <a:pt x="193" y="26"/>
                </a:cubicBezTo>
                <a:cubicBezTo>
                  <a:pt x="189" y="26"/>
                  <a:pt x="186" y="23"/>
                  <a:pt x="186" y="19"/>
                </a:cubicBezTo>
                <a:cubicBezTo>
                  <a:pt x="186" y="15"/>
                  <a:pt x="189" y="11"/>
                  <a:pt x="193" y="11"/>
                </a:cubicBezTo>
                <a:moveTo>
                  <a:pt x="193" y="469"/>
                </a:moveTo>
                <a:cubicBezTo>
                  <a:pt x="185" y="469"/>
                  <a:pt x="178" y="462"/>
                  <a:pt x="178" y="454"/>
                </a:cubicBezTo>
                <a:cubicBezTo>
                  <a:pt x="178" y="446"/>
                  <a:pt x="185" y="439"/>
                  <a:pt x="193" y="439"/>
                </a:cubicBezTo>
                <a:cubicBezTo>
                  <a:pt x="201" y="439"/>
                  <a:pt x="208" y="446"/>
                  <a:pt x="208" y="454"/>
                </a:cubicBezTo>
                <a:cubicBezTo>
                  <a:pt x="208" y="462"/>
                  <a:pt x="201" y="469"/>
                  <a:pt x="193" y="469"/>
                </a:cubicBezTo>
                <a:moveTo>
                  <a:pt x="342" y="431"/>
                </a:moveTo>
                <a:cubicBezTo>
                  <a:pt x="37" y="431"/>
                  <a:pt x="37" y="431"/>
                  <a:pt x="37" y="431"/>
                </a:cubicBezTo>
                <a:cubicBezTo>
                  <a:pt x="37" y="37"/>
                  <a:pt x="37" y="37"/>
                  <a:pt x="37" y="37"/>
                </a:cubicBezTo>
                <a:cubicBezTo>
                  <a:pt x="342" y="37"/>
                  <a:pt x="342" y="37"/>
                  <a:pt x="342" y="37"/>
                </a:cubicBezTo>
                <a:lnTo>
                  <a:pt x="342" y="431"/>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3"/>
          <p:cNvSpPr>
            <a:spLocks noEditPoints="1"/>
          </p:cNvSpPr>
          <p:nvPr/>
        </p:nvSpPr>
        <p:spPr bwMode="auto">
          <a:xfrm>
            <a:off x="3168571" y="1535350"/>
            <a:ext cx="2806858" cy="2373388"/>
          </a:xfrm>
          <a:custGeom>
            <a:avLst/>
            <a:gdLst>
              <a:gd name="T0" fmla="*/ 442 w 442"/>
              <a:gd name="T1" fmla="*/ 298 h 374"/>
              <a:gd name="T2" fmla="*/ 442 w 442"/>
              <a:gd name="T3" fmla="*/ 0 h 374"/>
              <a:gd name="T4" fmla="*/ 0 w 442"/>
              <a:gd name="T5" fmla="*/ 0 h 374"/>
              <a:gd name="T6" fmla="*/ 0 w 442"/>
              <a:gd name="T7" fmla="*/ 298 h 374"/>
              <a:gd name="T8" fmla="*/ 170 w 442"/>
              <a:gd name="T9" fmla="*/ 298 h 374"/>
              <a:gd name="T10" fmla="*/ 170 w 442"/>
              <a:gd name="T11" fmla="*/ 357 h 374"/>
              <a:gd name="T12" fmla="*/ 85 w 442"/>
              <a:gd name="T13" fmla="*/ 357 h 374"/>
              <a:gd name="T14" fmla="*/ 85 w 442"/>
              <a:gd name="T15" fmla="*/ 374 h 374"/>
              <a:gd name="T16" fmla="*/ 357 w 442"/>
              <a:gd name="T17" fmla="*/ 374 h 374"/>
              <a:gd name="T18" fmla="*/ 357 w 442"/>
              <a:gd name="T19" fmla="*/ 357 h 374"/>
              <a:gd name="T20" fmla="*/ 272 w 442"/>
              <a:gd name="T21" fmla="*/ 357 h 374"/>
              <a:gd name="T22" fmla="*/ 272 w 442"/>
              <a:gd name="T23" fmla="*/ 298 h 374"/>
              <a:gd name="T24" fmla="*/ 442 w 442"/>
              <a:gd name="T25" fmla="*/ 298 h 374"/>
              <a:gd name="T26" fmla="*/ 416 w 442"/>
              <a:gd name="T27" fmla="*/ 289 h 374"/>
              <a:gd name="T28" fmla="*/ 408 w 442"/>
              <a:gd name="T29" fmla="*/ 281 h 374"/>
              <a:gd name="T30" fmla="*/ 416 w 442"/>
              <a:gd name="T31" fmla="*/ 272 h 374"/>
              <a:gd name="T32" fmla="*/ 425 w 442"/>
              <a:gd name="T33" fmla="*/ 281 h 374"/>
              <a:gd name="T34" fmla="*/ 416 w 442"/>
              <a:gd name="T35" fmla="*/ 289 h 374"/>
              <a:gd name="T36" fmla="*/ 17 w 442"/>
              <a:gd name="T37" fmla="*/ 17 h 374"/>
              <a:gd name="T38" fmla="*/ 425 w 442"/>
              <a:gd name="T39" fmla="*/ 17 h 374"/>
              <a:gd name="T40" fmla="*/ 425 w 442"/>
              <a:gd name="T41" fmla="*/ 264 h 374"/>
              <a:gd name="T42" fmla="*/ 17 w 442"/>
              <a:gd name="T43" fmla="*/ 264 h 374"/>
              <a:gd name="T44" fmla="*/ 17 w 442"/>
              <a:gd name="T45" fmla="*/ 1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2" h="374">
                <a:moveTo>
                  <a:pt x="442" y="298"/>
                </a:moveTo>
                <a:cubicBezTo>
                  <a:pt x="442" y="0"/>
                  <a:pt x="442" y="0"/>
                  <a:pt x="442" y="0"/>
                </a:cubicBezTo>
                <a:cubicBezTo>
                  <a:pt x="0" y="0"/>
                  <a:pt x="0" y="0"/>
                  <a:pt x="0" y="0"/>
                </a:cubicBezTo>
                <a:cubicBezTo>
                  <a:pt x="0" y="298"/>
                  <a:pt x="0" y="298"/>
                  <a:pt x="0" y="298"/>
                </a:cubicBezTo>
                <a:cubicBezTo>
                  <a:pt x="170" y="298"/>
                  <a:pt x="170" y="298"/>
                  <a:pt x="170" y="298"/>
                </a:cubicBezTo>
                <a:cubicBezTo>
                  <a:pt x="170" y="357"/>
                  <a:pt x="170" y="357"/>
                  <a:pt x="170" y="357"/>
                </a:cubicBezTo>
                <a:cubicBezTo>
                  <a:pt x="85" y="357"/>
                  <a:pt x="85" y="357"/>
                  <a:pt x="85" y="357"/>
                </a:cubicBezTo>
                <a:cubicBezTo>
                  <a:pt x="85" y="374"/>
                  <a:pt x="85" y="374"/>
                  <a:pt x="85" y="374"/>
                </a:cubicBezTo>
                <a:cubicBezTo>
                  <a:pt x="357" y="374"/>
                  <a:pt x="357" y="374"/>
                  <a:pt x="357" y="374"/>
                </a:cubicBezTo>
                <a:cubicBezTo>
                  <a:pt x="357" y="357"/>
                  <a:pt x="357" y="357"/>
                  <a:pt x="357" y="357"/>
                </a:cubicBezTo>
                <a:cubicBezTo>
                  <a:pt x="272" y="357"/>
                  <a:pt x="272" y="357"/>
                  <a:pt x="272" y="357"/>
                </a:cubicBezTo>
                <a:cubicBezTo>
                  <a:pt x="272" y="298"/>
                  <a:pt x="272" y="298"/>
                  <a:pt x="272" y="298"/>
                </a:cubicBezTo>
                <a:lnTo>
                  <a:pt x="442" y="298"/>
                </a:lnTo>
                <a:close/>
                <a:moveTo>
                  <a:pt x="416" y="289"/>
                </a:moveTo>
                <a:cubicBezTo>
                  <a:pt x="412" y="289"/>
                  <a:pt x="408" y="285"/>
                  <a:pt x="408" y="281"/>
                </a:cubicBezTo>
                <a:cubicBezTo>
                  <a:pt x="408" y="276"/>
                  <a:pt x="412" y="272"/>
                  <a:pt x="416" y="272"/>
                </a:cubicBezTo>
                <a:cubicBezTo>
                  <a:pt x="421" y="272"/>
                  <a:pt x="425" y="276"/>
                  <a:pt x="425" y="281"/>
                </a:cubicBezTo>
                <a:cubicBezTo>
                  <a:pt x="425" y="285"/>
                  <a:pt x="421" y="289"/>
                  <a:pt x="416" y="289"/>
                </a:cubicBezTo>
                <a:moveTo>
                  <a:pt x="17" y="17"/>
                </a:moveTo>
                <a:cubicBezTo>
                  <a:pt x="425" y="17"/>
                  <a:pt x="425" y="17"/>
                  <a:pt x="425" y="17"/>
                </a:cubicBezTo>
                <a:cubicBezTo>
                  <a:pt x="425" y="264"/>
                  <a:pt x="425" y="264"/>
                  <a:pt x="425" y="264"/>
                </a:cubicBezTo>
                <a:cubicBezTo>
                  <a:pt x="17" y="264"/>
                  <a:pt x="17" y="264"/>
                  <a:pt x="17" y="264"/>
                </a:cubicBezTo>
                <a:lnTo>
                  <a:pt x="17" y="17"/>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4" name="Picture 2" descr="Z:\Conferences\2016\IM CLIENT EVENTS\Content\3.Finding advantage in a connected world\3.1 Finding Advantage in a Connected World\WAVE 2\Assets\shutterstock_37913056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9806" t="77234" r="14296" b="4924"/>
          <a:stretch/>
        </p:blipFill>
        <p:spPr bwMode="auto">
          <a:xfrm>
            <a:off x="5419164" y="4195482"/>
            <a:ext cx="2218765" cy="12774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6</a:t>
            </a:r>
            <a:endParaRPr lang="en-GB" sz="750" b="0" dirty="0" err="1" smtClean="0">
              <a:solidFill>
                <a:srgbClr val="333333"/>
              </a:solidFill>
              <a:latin typeface="+mn-lt"/>
            </a:endParaRPr>
          </a:p>
        </p:txBody>
      </p:sp>
    </p:spTree>
    <p:extLst>
      <p:ext uri="{BB962C8B-B14F-4D97-AF65-F5344CB8AC3E}">
        <p14:creationId xmlns:p14="http://schemas.microsoft.com/office/powerpoint/2010/main" val="4104485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9212" y="2526225"/>
            <a:ext cx="8569324" cy="1031838"/>
          </a:xfrm>
        </p:spPr>
        <p:txBody>
          <a:bodyPr/>
          <a:lstStyle/>
          <a:p>
            <a:pPr algn="ctr"/>
            <a:r>
              <a:rPr lang="nb-NO" noProof="0" dirty="0" smtClean="0"/>
              <a:t>Så hvordan kommer vi fra gode opplevelser til preferanse?</a:t>
            </a:r>
            <a:endParaRPr lang="nb-NO" noProof="0" dirty="0"/>
          </a:p>
        </p:txBody>
      </p:sp>
    </p:spTree>
    <p:extLst>
      <p:ext uri="{BB962C8B-B14F-4D97-AF65-F5344CB8AC3E}">
        <p14:creationId xmlns:p14="http://schemas.microsoft.com/office/powerpoint/2010/main" val="976577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b-NO" altLang="de-DE" noProof="0" dirty="0" smtClean="0"/>
              <a:t>Det holder ikke å levere bra på det som er viktig, om det ikke bra </a:t>
            </a:r>
            <a:r>
              <a:rPr lang="nb-NO" altLang="de-DE" b="1" i="1" noProof="0" dirty="0" smtClean="0"/>
              <a:t>nok</a:t>
            </a:r>
            <a:r>
              <a:rPr lang="nb-NO" altLang="de-DE" noProof="0" dirty="0" smtClean="0"/>
              <a:t> i forhold til konkurrentene </a:t>
            </a:r>
            <a:endParaRPr lang="nb-NO" noProof="0" dirty="0"/>
          </a:p>
        </p:txBody>
      </p:sp>
      <p:grpSp>
        <p:nvGrpSpPr>
          <p:cNvPr id="77" name="Group 76"/>
          <p:cNvGrpSpPr/>
          <p:nvPr/>
        </p:nvGrpSpPr>
        <p:grpSpPr>
          <a:xfrm>
            <a:off x="289677" y="1775038"/>
            <a:ext cx="8017313" cy="2583946"/>
            <a:chOff x="915629" y="1419066"/>
            <a:chExt cx="7252944" cy="2337593"/>
          </a:xfrm>
        </p:grpSpPr>
        <p:grpSp>
          <p:nvGrpSpPr>
            <p:cNvPr id="78" name="Group 26"/>
            <p:cNvGrpSpPr/>
            <p:nvPr/>
          </p:nvGrpSpPr>
          <p:grpSpPr>
            <a:xfrm>
              <a:off x="2644120" y="1576971"/>
              <a:ext cx="946981" cy="2001775"/>
              <a:chOff x="2315530" y="2008650"/>
              <a:chExt cx="1164875" cy="2462370"/>
            </a:xfrm>
          </p:grpSpPr>
          <p:cxnSp>
            <p:nvCxnSpPr>
              <p:cNvPr id="99" name="Straight Connector 98"/>
              <p:cNvCxnSpPr/>
              <p:nvPr/>
            </p:nvCxnSpPr>
            <p:spPr>
              <a:xfrm>
                <a:off x="2582461" y="2010086"/>
                <a:ext cx="232176" cy="0"/>
              </a:xfrm>
              <a:prstGeom prst="line">
                <a:avLst/>
              </a:prstGeom>
              <a:ln w="12700">
                <a:solidFill>
                  <a:srgbClr val="C50017"/>
                </a:solidFill>
              </a:ln>
            </p:spPr>
            <p:style>
              <a:lnRef idx="1">
                <a:schemeClr val="accent1"/>
              </a:lnRef>
              <a:fillRef idx="0">
                <a:schemeClr val="accent1"/>
              </a:fillRef>
              <a:effectRef idx="0">
                <a:schemeClr val="accent1"/>
              </a:effectRef>
              <a:fontRef idx="minor">
                <a:schemeClr val="tx1"/>
              </a:fontRef>
            </p:style>
          </p:cxnSp>
          <p:cxnSp>
            <p:nvCxnSpPr>
              <p:cNvPr id="100" name="Straight Connector 23"/>
              <p:cNvCxnSpPr/>
              <p:nvPr/>
            </p:nvCxnSpPr>
            <p:spPr>
              <a:xfrm>
                <a:off x="2585319" y="4471020"/>
                <a:ext cx="895086" cy="0"/>
              </a:xfrm>
              <a:prstGeom prst="line">
                <a:avLst/>
              </a:prstGeom>
              <a:ln w="12700">
                <a:solidFill>
                  <a:srgbClr val="C50017"/>
                </a:solidFill>
              </a:ln>
            </p:spPr>
            <p:style>
              <a:lnRef idx="1">
                <a:schemeClr val="accent1"/>
              </a:lnRef>
              <a:fillRef idx="0">
                <a:schemeClr val="accent1"/>
              </a:fillRef>
              <a:effectRef idx="0">
                <a:schemeClr val="accent1"/>
              </a:effectRef>
              <a:fontRef idx="minor">
                <a:schemeClr val="tx1"/>
              </a:fontRef>
            </p:style>
          </p:cxnSp>
          <p:cxnSp>
            <p:nvCxnSpPr>
              <p:cNvPr id="101" name="Straight Connector 24"/>
              <p:cNvCxnSpPr/>
              <p:nvPr/>
            </p:nvCxnSpPr>
            <p:spPr>
              <a:xfrm>
                <a:off x="2585319" y="2008650"/>
                <a:ext cx="0" cy="2459341"/>
              </a:xfrm>
              <a:prstGeom prst="line">
                <a:avLst/>
              </a:prstGeom>
              <a:ln w="12700">
                <a:solidFill>
                  <a:srgbClr val="C50017"/>
                </a:solidFill>
              </a:ln>
            </p:spPr>
            <p:style>
              <a:lnRef idx="1">
                <a:schemeClr val="accent1"/>
              </a:lnRef>
              <a:fillRef idx="0">
                <a:schemeClr val="accent1"/>
              </a:fillRef>
              <a:effectRef idx="0">
                <a:schemeClr val="accent1"/>
              </a:effectRef>
              <a:fontRef idx="minor">
                <a:schemeClr val="tx1"/>
              </a:fontRef>
            </p:style>
          </p:cxnSp>
          <p:cxnSp>
            <p:nvCxnSpPr>
              <p:cNvPr id="102" name="Straight Connector 27"/>
              <p:cNvCxnSpPr/>
              <p:nvPr/>
            </p:nvCxnSpPr>
            <p:spPr>
              <a:xfrm>
                <a:off x="2315530" y="3265934"/>
                <a:ext cx="264677" cy="945"/>
              </a:xfrm>
              <a:prstGeom prst="line">
                <a:avLst/>
              </a:prstGeom>
              <a:ln w="12700">
                <a:solidFill>
                  <a:srgbClr val="C50017"/>
                </a:solidFill>
              </a:ln>
            </p:spPr>
            <p:style>
              <a:lnRef idx="1">
                <a:schemeClr val="accent1"/>
              </a:lnRef>
              <a:fillRef idx="0">
                <a:schemeClr val="accent1"/>
              </a:fillRef>
              <a:effectRef idx="0">
                <a:schemeClr val="accent1"/>
              </a:effectRef>
              <a:fontRef idx="minor">
                <a:schemeClr val="tx1"/>
              </a:fontRef>
            </p:style>
          </p:cxnSp>
        </p:grpSp>
        <p:sp>
          <p:nvSpPr>
            <p:cNvPr id="79" name="Rectangle 78"/>
            <p:cNvSpPr>
              <a:spLocks noChangeArrowheads="1"/>
            </p:cNvSpPr>
            <p:nvPr/>
          </p:nvSpPr>
          <p:spPr bwMode="auto">
            <a:xfrm>
              <a:off x="3390111" y="1460586"/>
              <a:ext cx="1016397" cy="22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eaLnBrk="0" hangingPunct="0"/>
              <a:r>
                <a:rPr lang="en-AU" altLang="en-US" sz="1600" b="0" dirty="0" err="1" smtClean="0">
                  <a:solidFill>
                    <a:srgbClr val="333333"/>
                  </a:solidFill>
                  <a:latin typeface="+mn-lt"/>
                </a:rPr>
                <a:t>Opplevelse</a:t>
              </a:r>
              <a:endParaRPr lang="en-AU" altLang="en-US" sz="1600" b="0" dirty="0">
                <a:solidFill>
                  <a:srgbClr val="333333"/>
                </a:solidFill>
                <a:latin typeface="+mn-lt"/>
              </a:endParaRPr>
            </a:p>
          </p:txBody>
        </p:sp>
        <p:sp>
          <p:nvSpPr>
            <p:cNvPr id="80" name="Rectangle 79"/>
            <p:cNvSpPr>
              <a:spLocks noChangeArrowheads="1"/>
            </p:cNvSpPr>
            <p:nvPr/>
          </p:nvSpPr>
          <p:spPr bwMode="auto">
            <a:xfrm>
              <a:off x="3777060" y="3468510"/>
              <a:ext cx="990121" cy="22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eaLnBrk="0" hangingPunct="0"/>
              <a:r>
                <a:rPr lang="en-AU" altLang="en-US" sz="1600" b="0" dirty="0" err="1" smtClean="0">
                  <a:solidFill>
                    <a:srgbClr val="333333"/>
                  </a:solidFill>
                  <a:latin typeface="+mn-lt"/>
                </a:rPr>
                <a:t>Preferanse</a:t>
              </a:r>
              <a:endParaRPr lang="en-AU" altLang="en-US" sz="1600" b="0" dirty="0">
                <a:solidFill>
                  <a:srgbClr val="333333"/>
                </a:solidFill>
                <a:latin typeface="+mn-lt"/>
              </a:endParaRPr>
            </a:p>
          </p:txBody>
        </p:sp>
        <p:grpSp>
          <p:nvGrpSpPr>
            <p:cNvPr id="81" name="Group 80"/>
            <p:cNvGrpSpPr/>
            <p:nvPr/>
          </p:nvGrpSpPr>
          <p:grpSpPr>
            <a:xfrm>
              <a:off x="4827590" y="1419066"/>
              <a:ext cx="3340983" cy="2337593"/>
              <a:chOff x="4433203" y="1419066"/>
              <a:chExt cx="3039125" cy="2126393"/>
            </a:xfrm>
          </p:grpSpPr>
          <p:sp>
            <p:nvSpPr>
              <p:cNvPr id="87" name="Rectangle 86"/>
              <p:cNvSpPr>
                <a:spLocks noChangeArrowheads="1"/>
              </p:cNvSpPr>
              <p:nvPr/>
            </p:nvSpPr>
            <p:spPr bwMode="auto">
              <a:xfrm>
                <a:off x="5702935" y="2260300"/>
                <a:ext cx="455552" cy="455552"/>
              </a:xfrm>
              <a:prstGeom prst="rect">
                <a:avLst/>
              </a:prstGeom>
              <a:solidFill>
                <a:srgbClr val="4655A5"/>
              </a:solidFill>
              <a:ln>
                <a:noFill/>
              </a:ln>
              <a:effectLst/>
              <a:extLst>
                <a:ext uri="{91240B29-F687-4F45-9708-019B960494DF}">
                  <a14:hiddenLine xmlns:a14="http://schemas.microsoft.com/office/drawing/2010/main" w="9525">
                    <a:solidFill>
                      <a:srgbClr val="000000">
                        <a:alpha val="0"/>
                      </a:srgbClr>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grpSp>
            <p:nvGrpSpPr>
              <p:cNvPr id="88" name="Group 87"/>
              <p:cNvGrpSpPr/>
              <p:nvPr/>
            </p:nvGrpSpPr>
            <p:grpSpPr>
              <a:xfrm>
                <a:off x="4433203" y="1419066"/>
                <a:ext cx="3039125" cy="2126393"/>
                <a:chOff x="4433203" y="1419066"/>
                <a:chExt cx="3039125" cy="2126393"/>
              </a:xfrm>
            </p:grpSpPr>
            <p:sp>
              <p:nvSpPr>
                <p:cNvPr id="89" name="Line 7"/>
                <p:cNvSpPr>
                  <a:spLocks noChangeShapeType="1"/>
                </p:cNvSpPr>
                <p:nvPr/>
              </p:nvSpPr>
              <p:spPr bwMode="auto">
                <a:xfrm>
                  <a:off x="5121617" y="3399180"/>
                  <a:ext cx="581318" cy="0"/>
                </a:xfrm>
                <a:prstGeom prst="line">
                  <a:avLst/>
                </a:prstGeom>
                <a:noFill/>
                <a:ln w="12700">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mn-lt"/>
                  </a:endParaRPr>
                </a:p>
              </p:txBody>
            </p:sp>
            <p:sp>
              <p:nvSpPr>
                <p:cNvPr id="90" name="Line 8"/>
                <p:cNvSpPr>
                  <a:spLocks noChangeShapeType="1"/>
                </p:cNvSpPr>
                <p:nvPr/>
              </p:nvSpPr>
              <p:spPr bwMode="auto">
                <a:xfrm>
                  <a:off x="4744320" y="1576972"/>
                  <a:ext cx="958615" cy="0"/>
                </a:xfrm>
                <a:prstGeom prst="line">
                  <a:avLst/>
                </a:prstGeom>
                <a:noFill/>
                <a:ln w="12700">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mn-lt"/>
                  </a:endParaRPr>
                </a:p>
              </p:txBody>
            </p:sp>
            <p:sp>
              <p:nvSpPr>
                <p:cNvPr id="91" name="Rectangle 90"/>
                <p:cNvSpPr>
                  <a:spLocks noChangeArrowheads="1"/>
                </p:cNvSpPr>
                <p:nvPr/>
              </p:nvSpPr>
              <p:spPr bwMode="auto">
                <a:xfrm>
                  <a:off x="4433203" y="1419066"/>
                  <a:ext cx="314415" cy="314414"/>
                </a:xfrm>
                <a:prstGeom prst="rect">
                  <a:avLst/>
                </a:prstGeom>
                <a:solidFill>
                  <a:srgbClr val="798EDF"/>
                </a:solidFill>
                <a:ln w="12700">
                  <a:solidFill>
                    <a:srgbClr val="000000">
                      <a:alpha val="0"/>
                    </a:srgbClr>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92" name="Rectangle 91"/>
                <p:cNvSpPr>
                  <a:spLocks noChangeArrowheads="1"/>
                </p:cNvSpPr>
                <p:nvPr/>
              </p:nvSpPr>
              <p:spPr bwMode="auto">
                <a:xfrm>
                  <a:off x="4433203" y="1502303"/>
                  <a:ext cx="314415" cy="14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0" hangingPunct="0"/>
                  <a:r>
                    <a:rPr lang="en-AU" altLang="en-US" sz="1300" b="0" dirty="0" smtClean="0">
                      <a:solidFill>
                        <a:srgbClr val="FFFFFF"/>
                      </a:solidFill>
                      <a:latin typeface="+mn-lt"/>
                    </a:rPr>
                    <a:t>100</a:t>
                  </a:r>
                  <a:endParaRPr lang="en-AU" altLang="en-US" sz="1300" b="0" dirty="0">
                    <a:solidFill>
                      <a:srgbClr val="FFFFFF"/>
                    </a:solidFill>
                    <a:latin typeface="+mn-lt"/>
                  </a:endParaRPr>
                </a:p>
              </p:txBody>
            </p:sp>
            <p:sp>
              <p:nvSpPr>
                <p:cNvPr id="93" name="Rectangle 92"/>
                <p:cNvSpPr>
                  <a:spLocks noChangeArrowheads="1"/>
                </p:cNvSpPr>
                <p:nvPr/>
              </p:nvSpPr>
              <p:spPr bwMode="auto">
                <a:xfrm>
                  <a:off x="4810501" y="3231044"/>
                  <a:ext cx="314415" cy="314415"/>
                </a:xfrm>
                <a:prstGeom prst="rect">
                  <a:avLst/>
                </a:prstGeom>
                <a:solidFill>
                  <a:srgbClr val="131C6B"/>
                </a:solidFill>
                <a:ln w="12700">
                  <a:solidFill>
                    <a:srgbClr val="000000">
                      <a:alpha val="0"/>
                    </a:srgbClr>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94" name="Rectangle 93"/>
                <p:cNvSpPr>
                  <a:spLocks noChangeArrowheads="1"/>
                </p:cNvSpPr>
                <p:nvPr/>
              </p:nvSpPr>
              <p:spPr bwMode="auto">
                <a:xfrm>
                  <a:off x="4810501" y="3318978"/>
                  <a:ext cx="314415" cy="14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0" hangingPunct="0"/>
                  <a:r>
                    <a:rPr lang="en-AU" altLang="en-US" sz="1300" b="0" dirty="0" smtClean="0">
                      <a:solidFill>
                        <a:srgbClr val="FFFFFF"/>
                      </a:solidFill>
                      <a:latin typeface="+mn-lt"/>
                    </a:rPr>
                    <a:t>69</a:t>
                  </a:r>
                  <a:endParaRPr lang="en-AU" altLang="en-US" sz="1300" b="0" dirty="0">
                    <a:solidFill>
                      <a:srgbClr val="FFFFFF"/>
                    </a:solidFill>
                    <a:latin typeface="+mn-lt"/>
                  </a:endParaRPr>
                </a:p>
              </p:txBody>
            </p:sp>
            <p:sp>
              <p:nvSpPr>
                <p:cNvPr id="95" name="Rectangle 94"/>
                <p:cNvSpPr>
                  <a:spLocks noChangeArrowheads="1"/>
                </p:cNvSpPr>
                <p:nvPr/>
              </p:nvSpPr>
              <p:spPr bwMode="auto">
                <a:xfrm>
                  <a:off x="5702935" y="2397037"/>
                  <a:ext cx="455552" cy="18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0" hangingPunct="0"/>
                  <a:r>
                    <a:rPr lang="en-AU" altLang="en-US" sz="1600" b="0" dirty="0" smtClean="0">
                      <a:solidFill>
                        <a:srgbClr val="FFFFFF"/>
                      </a:solidFill>
                      <a:latin typeface="+mn-lt"/>
                    </a:rPr>
                    <a:t>84</a:t>
                  </a:r>
                  <a:endParaRPr lang="en-AU" altLang="en-US" sz="1600" b="0" dirty="0">
                    <a:solidFill>
                      <a:srgbClr val="FFFFFF"/>
                    </a:solidFill>
                    <a:latin typeface="+mn-lt"/>
                  </a:endParaRPr>
                </a:p>
              </p:txBody>
            </p:sp>
            <p:sp>
              <p:nvSpPr>
                <p:cNvPr id="96" name="Freeform 95"/>
                <p:cNvSpPr>
                  <a:spLocks/>
                </p:cNvSpPr>
                <p:nvPr/>
              </p:nvSpPr>
              <p:spPr bwMode="auto">
                <a:xfrm>
                  <a:off x="6154295" y="2260300"/>
                  <a:ext cx="164893" cy="455552"/>
                </a:xfrm>
                <a:custGeom>
                  <a:avLst/>
                  <a:gdLst>
                    <a:gd name="T0" fmla="*/ 1368 w 1368"/>
                    <a:gd name="T1" fmla="*/ 556 h 1120"/>
                    <a:gd name="T2" fmla="*/ 0 w 1368"/>
                    <a:gd name="T3" fmla="*/ 0 h 1120"/>
                    <a:gd name="T4" fmla="*/ 0 w 1368"/>
                    <a:gd name="T5" fmla="*/ 1116 h 1120"/>
                  </a:gdLst>
                  <a:ahLst/>
                  <a:cxnLst>
                    <a:cxn ang="0">
                      <a:pos x="T0" y="T1"/>
                    </a:cxn>
                    <a:cxn ang="0">
                      <a:pos x="T2" y="T3"/>
                    </a:cxn>
                    <a:cxn ang="0">
                      <a:pos x="T4" y="T5"/>
                    </a:cxn>
                  </a:cxnLst>
                  <a:rect l="0" t="0" r="r" b="b"/>
                  <a:pathLst>
                    <a:path w="1368" h="1120">
                      <a:moveTo>
                        <a:pt x="1368" y="556"/>
                      </a:moveTo>
                      <a:lnTo>
                        <a:pt x="0" y="0"/>
                      </a:lnTo>
                      <a:lnTo>
                        <a:pt x="0" y="1116"/>
                      </a:lnTo>
                      <a:close/>
                    </a:path>
                  </a:pathLst>
                </a:custGeom>
                <a:solidFill>
                  <a:srgbClr val="4655A5"/>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51296" rIns="0" bIns="51296"/>
                <a:lstStyle/>
                <a:p>
                  <a:endParaRPr lang="en-GB">
                    <a:latin typeface="+mn-lt"/>
                  </a:endParaRPr>
                </a:p>
              </p:txBody>
            </p:sp>
            <p:sp>
              <p:nvSpPr>
                <p:cNvPr id="97" name="Rectangle 96"/>
                <p:cNvSpPr>
                  <a:spLocks noChangeArrowheads="1"/>
                </p:cNvSpPr>
                <p:nvPr/>
              </p:nvSpPr>
              <p:spPr bwMode="auto">
                <a:xfrm>
                  <a:off x="6477372" y="2386574"/>
                  <a:ext cx="994956" cy="202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r>
                    <a:rPr lang="en-AU" altLang="en-US" sz="1600" b="0" dirty="0" err="1" smtClean="0">
                      <a:solidFill>
                        <a:srgbClr val="333333"/>
                      </a:solidFill>
                      <a:latin typeface="+mn-lt"/>
                    </a:rPr>
                    <a:t>Totalintrykk</a:t>
                  </a:r>
                  <a:endParaRPr lang="en-AU" altLang="en-US" sz="1600" b="0" dirty="0">
                    <a:solidFill>
                      <a:srgbClr val="333333"/>
                    </a:solidFill>
                    <a:latin typeface="+mn-lt"/>
                  </a:endParaRPr>
                </a:p>
              </p:txBody>
            </p:sp>
            <p:sp>
              <p:nvSpPr>
                <p:cNvPr id="98" name="Line 6"/>
                <p:cNvSpPr>
                  <a:spLocks noChangeShapeType="1"/>
                </p:cNvSpPr>
                <p:nvPr/>
              </p:nvSpPr>
              <p:spPr bwMode="auto">
                <a:xfrm>
                  <a:off x="5702935" y="1576972"/>
                  <a:ext cx="0" cy="1822208"/>
                </a:xfrm>
                <a:prstGeom prst="line">
                  <a:avLst/>
                </a:prstGeom>
                <a:noFill/>
                <a:ln w="12700">
                  <a:solidFill>
                    <a:srgbClr val="333333"/>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mn-lt"/>
                  </a:endParaRPr>
                </a:p>
              </p:txBody>
            </p:sp>
          </p:grpSp>
        </p:grpSp>
        <p:grpSp>
          <p:nvGrpSpPr>
            <p:cNvPr id="82" name="Group 81"/>
            <p:cNvGrpSpPr/>
            <p:nvPr/>
          </p:nvGrpSpPr>
          <p:grpSpPr>
            <a:xfrm>
              <a:off x="915629" y="2009456"/>
              <a:ext cx="3862110" cy="1129984"/>
              <a:chOff x="256840" y="2552701"/>
              <a:chExt cx="4427479" cy="1295401"/>
            </a:xfrm>
          </p:grpSpPr>
          <p:sp>
            <p:nvSpPr>
              <p:cNvPr id="83" name="Rectangle 82"/>
              <p:cNvSpPr/>
              <p:nvPr/>
            </p:nvSpPr>
            <p:spPr bwMode="ltGray">
              <a:xfrm>
                <a:off x="367030" y="2552701"/>
                <a:ext cx="4291571" cy="129540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smtClean="0"/>
              </a:p>
            </p:txBody>
          </p:sp>
          <p:pic>
            <p:nvPicPr>
              <p:cNvPr id="84" name="Picture 3" descr="Z:\Brand Identity\Content_Marketing\Connected Life\2015\Global report template WIP\New folder (2)\tweet 2.png"/>
              <p:cNvPicPr>
                <a:picLocks noChangeAspect="1" noChangeArrowheads="1"/>
              </p:cNvPicPr>
              <p:nvPr/>
            </p:nvPicPr>
            <p:blipFill rotWithShape="1">
              <a:blip r:embed="rId4">
                <a:extLst>
                  <a:ext uri="{28A0092B-C50C-407E-A947-70E740481C1C}">
                    <a14:useLocalDpi xmlns:a14="http://schemas.microsoft.com/office/drawing/2010/main" val="0"/>
                  </a:ext>
                </a:extLst>
              </a:blip>
              <a:srcRect l="1246" t="3125" r="1828" b="5034"/>
              <a:stretch/>
            </p:blipFill>
            <p:spPr bwMode="auto">
              <a:xfrm>
                <a:off x="256840" y="2591565"/>
                <a:ext cx="3452506" cy="1218435"/>
              </a:xfrm>
              <a:prstGeom prst="rect">
                <a:avLst/>
              </a:prstGeom>
              <a:solidFill>
                <a:schemeClr val="bg1"/>
              </a:solidFill>
              <a:extLst/>
            </p:spPr>
          </p:pic>
          <p:sp>
            <p:nvSpPr>
              <p:cNvPr id="85" name="Rechteck 7"/>
              <p:cNvSpPr/>
              <p:nvPr/>
            </p:nvSpPr>
            <p:spPr>
              <a:xfrm>
                <a:off x="885961" y="2606805"/>
                <a:ext cx="3798358" cy="797981"/>
              </a:xfrm>
              <a:prstGeom prst="rect">
                <a:avLst/>
              </a:prstGeom>
              <a:solidFill>
                <a:schemeClr val="bg1"/>
              </a:solidFill>
            </p:spPr>
            <p:txBody>
              <a:bodyPr wrap="square" lIns="108000">
                <a:spAutoFit/>
              </a:bodyPr>
              <a:lstStyle/>
              <a:p>
                <a:r>
                  <a:rPr lang="en-US" sz="1200" b="0" dirty="0" smtClean="0">
                    <a:solidFill>
                      <a:srgbClr val="333333"/>
                    </a:solidFill>
                    <a:latin typeface="Verdana" panose="020B0604030504040204" pitchFamily="34" charset="0"/>
                    <a:ea typeface="Calibri" panose="020F0502020204030204" pitchFamily="34" charset="0"/>
                    <a:cs typeface="Times New Roman" panose="02020603050405020304" pitchFamily="18" charset="0"/>
                  </a:rPr>
                  <a:t>Airline customer </a:t>
                </a:r>
                <a:r>
                  <a:rPr lang="en-US" sz="1200" b="0" dirty="0" smtClean="0">
                    <a:solidFill>
                      <a:schemeClr val="bg2"/>
                    </a:solidFill>
                    <a:latin typeface="Verdana" panose="020B0604030504040204" pitchFamily="34" charset="0"/>
                    <a:ea typeface="Calibri" panose="020F0502020204030204" pitchFamily="34" charset="0"/>
                    <a:cs typeface="Times New Roman" panose="02020603050405020304" pitchFamily="18" charset="0"/>
                  </a:rPr>
                  <a:t>@customer </a:t>
                </a:r>
              </a:p>
              <a:p>
                <a:endParaRPr lang="en-US" sz="800" b="0" dirty="0" smtClean="0">
                  <a:solidFill>
                    <a:srgbClr val="333333"/>
                  </a:solidFill>
                  <a:latin typeface="Verdana" panose="020B0604030504040204" pitchFamily="34" charset="0"/>
                  <a:ea typeface="Calibri" panose="020F0502020204030204" pitchFamily="34" charset="0"/>
                  <a:cs typeface="Times New Roman" panose="02020603050405020304" pitchFamily="18" charset="0"/>
                </a:endParaRPr>
              </a:p>
              <a:p>
                <a:r>
                  <a:rPr lang="en-US" sz="1200" b="0" dirty="0" smtClean="0">
                    <a:solidFill>
                      <a:schemeClr val="bg2"/>
                    </a:solidFill>
                    <a:latin typeface="Verdana" panose="020B0604030504040204" pitchFamily="34" charset="0"/>
                    <a:ea typeface="Calibri" panose="020F0502020204030204" pitchFamily="34" charset="0"/>
                    <a:cs typeface="Times New Roman" panose="02020603050405020304" pitchFamily="18" charset="0"/>
                  </a:rPr>
                  <a:t>@Airline</a:t>
                </a:r>
                <a:r>
                  <a:rPr lang="en-US" sz="1200" b="0" dirty="0" smtClean="0">
                    <a:solidFill>
                      <a:srgbClr val="333333"/>
                    </a:solidFill>
                    <a:latin typeface="Verdana" panose="020B0604030504040204" pitchFamily="34" charset="0"/>
                    <a:ea typeface="Calibri" panose="020F0502020204030204" pitchFamily="34" charset="0"/>
                    <a:cs typeface="Times New Roman" panose="02020603050405020304" pitchFamily="18" charset="0"/>
                  </a:rPr>
                  <a:t> is </a:t>
                </a:r>
                <a:r>
                  <a:rPr lang="en-US" sz="1200" b="0" dirty="0">
                    <a:solidFill>
                      <a:srgbClr val="333333"/>
                    </a:solidFill>
                    <a:latin typeface="Verdana" panose="020B0604030504040204" pitchFamily="34" charset="0"/>
                    <a:ea typeface="Calibri" panose="020F0502020204030204" pitchFamily="34" charset="0"/>
                    <a:cs typeface="Times New Roman" panose="02020603050405020304" pitchFamily="18" charset="0"/>
                  </a:rPr>
                  <a:t>good, but I </a:t>
                </a:r>
                <a:r>
                  <a:rPr lang="en-US" sz="1200" b="0" dirty="0" smtClean="0">
                    <a:solidFill>
                      <a:srgbClr val="333333"/>
                    </a:solidFill>
                    <a:latin typeface="Verdana" panose="020B0604030504040204" pitchFamily="34" charset="0"/>
                    <a:ea typeface="Calibri" panose="020F0502020204030204" pitchFamily="34" charset="0"/>
                    <a:cs typeface="Times New Roman" panose="02020603050405020304" pitchFamily="18" charset="0"/>
                  </a:rPr>
                  <a:t>definitely </a:t>
                </a:r>
                <a:r>
                  <a:rPr lang="en-US" sz="1200" b="0" dirty="0">
                    <a:solidFill>
                      <a:srgbClr val="333333"/>
                    </a:solidFill>
                    <a:latin typeface="Verdana" panose="020B0604030504040204" pitchFamily="34" charset="0"/>
                    <a:ea typeface="Calibri" panose="020F0502020204030204" pitchFamily="34" charset="0"/>
                    <a:cs typeface="Times New Roman" panose="02020603050405020304" pitchFamily="18" charset="0"/>
                  </a:rPr>
                  <a:t>prefer </a:t>
                </a:r>
                <a:r>
                  <a:rPr lang="en-US" sz="1200" b="0" dirty="0" smtClean="0">
                    <a:solidFill>
                      <a:schemeClr val="bg2"/>
                    </a:solidFill>
                    <a:latin typeface="Verdana" panose="020B0604030504040204" pitchFamily="34" charset="0"/>
                    <a:ea typeface="Calibri" panose="020F0502020204030204" pitchFamily="34" charset="0"/>
                    <a:cs typeface="Times New Roman" panose="02020603050405020304" pitchFamily="18" charset="0"/>
                  </a:rPr>
                  <a:t>@Competitor</a:t>
                </a:r>
                <a:r>
                  <a:rPr lang="en-US" sz="1200" b="0" dirty="0" smtClean="0">
                    <a:solidFill>
                      <a:srgbClr val="333333"/>
                    </a:solidFill>
                    <a:latin typeface="Verdana" panose="020B0604030504040204" pitchFamily="34" charset="0"/>
                    <a:ea typeface="Calibri" panose="020F0502020204030204" pitchFamily="34" charset="0"/>
                    <a:cs typeface="Times New Roman" panose="02020603050405020304" pitchFamily="18" charset="0"/>
                  </a:rPr>
                  <a:t>. </a:t>
                </a:r>
                <a:r>
                  <a:rPr lang="en-US" sz="1200" b="0" dirty="0">
                    <a:solidFill>
                      <a:srgbClr val="333333"/>
                    </a:solidFill>
                    <a:latin typeface="Verdana" panose="020B0604030504040204" pitchFamily="34" charset="0"/>
                    <a:ea typeface="Calibri" panose="020F0502020204030204" pitchFamily="34" charset="0"/>
                    <a:cs typeface="Times New Roman" panose="02020603050405020304" pitchFamily="18" charset="0"/>
                  </a:rPr>
                  <a:t>Better cabin, food, &amp; service</a:t>
                </a:r>
                <a:r>
                  <a:rPr lang="en-US" sz="1200" b="0" dirty="0" smtClean="0">
                    <a:solidFill>
                      <a:srgbClr val="333333"/>
                    </a:solidFill>
                    <a:latin typeface="Verdana" panose="020B0604030504040204" pitchFamily="34" charset="0"/>
                    <a:ea typeface="Calibri" panose="020F0502020204030204" pitchFamily="34" charset="0"/>
                    <a:cs typeface="Times New Roman" panose="02020603050405020304" pitchFamily="18" charset="0"/>
                  </a:rPr>
                  <a:t>.</a:t>
                </a:r>
              </a:p>
            </p:txBody>
          </p:sp>
          <p:sp>
            <p:nvSpPr>
              <p:cNvPr id="86" name="Rectangle 85"/>
              <p:cNvSpPr/>
              <p:nvPr/>
            </p:nvSpPr>
            <p:spPr bwMode="ltGray">
              <a:xfrm>
                <a:off x="292223" y="2552701"/>
                <a:ext cx="4377297" cy="1295400"/>
              </a:xfrm>
              <a:prstGeom prst="rect">
                <a:avLst/>
              </a:prstGeom>
              <a:noFill/>
              <a:ln w="6350">
                <a:solidFill>
                  <a:srgbClr val="DEDED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smtClean="0"/>
              </a:p>
            </p:txBody>
          </p:sp>
        </p:grpSp>
      </p:grpSp>
      <p:sp>
        <p:nvSpPr>
          <p:cNvPr id="4" name="TextBox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10</a:t>
            </a:r>
            <a:endParaRPr lang="en-GB" sz="750" b="0" dirty="0" err="1" smtClean="0">
              <a:solidFill>
                <a:srgbClr val="333333"/>
              </a:solidFill>
              <a:latin typeface="+mn-lt"/>
            </a:endParaRPr>
          </a:p>
        </p:txBody>
      </p:sp>
    </p:spTree>
    <p:extLst>
      <p:ext uri="{BB962C8B-B14F-4D97-AF65-F5344CB8AC3E}">
        <p14:creationId xmlns:p14="http://schemas.microsoft.com/office/powerpoint/2010/main" val="3912176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459539" y="2586348"/>
            <a:ext cx="4892754" cy="698029"/>
            <a:chOff x="1085850" y="2035564"/>
            <a:chExt cx="6896100" cy="698029"/>
          </a:xfrm>
        </p:grpSpPr>
        <p:sp>
          <p:nvSpPr>
            <p:cNvPr id="20" name="Rectangle 52"/>
            <p:cNvSpPr/>
            <p:nvPr/>
          </p:nvSpPr>
          <p:spPr bwMode="ltGray">
            <a:xfrm>
              <a:off x="1085850" y="2035564"/>
              <a:ext cx="6896100" cy="69802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600" b="0" dirty="0" err="1" smtClean="0">
                <a:solidFill>
                  <a:srgbClr val="000000"/>
                </a:solidFill>
              </a:endParaRPr>
            </a:p>
          </p:txBody>
        </p:sp>
        <p:sp>
          <p:nvSpPr>
            <p:cNvPr id="26" name="Rechteck 106"/>
            <p:cNvSpPr/>
            <p:nvPr/>
          </p:nvSpPr>
          <p:spPr>
            <a:xfrm>
              <a:off x="2081933" y="2138368"/>
              <a:ext cx="5538067" cy="502702"/>
            </a:xfrm>
            <a:prstGeom prst="rect">
              <a:avLst/>
            </a:prstGeom>
          </p:spPr>
          <p:txBody>
            <a:bodyPr wrap="square">
              <a:spAutoFit/>
            </a:bodyPr>
            <a:lstStyle/>
            <a:p>
              <a:pPr>
                <a:lnSpc>
                  <a:spcPts val="1600"/>
                </a:lnSpc>
              </a:pPr>
              <a:r>
                <a:rPr lang="en-GB" sz="1500" b="0" dirty="0" smtClean="0">
                  <a:solidFill>
                    <a:srgbClr val="333333"/>
                  </a:solidFill>
                  <a:latin typeface="Verdana"/>
                  <a:cs typeface="Verdana" panose="020B0604030504040204" pitchFamily="34" charset="0"/>
                </a:rPr>
                <a:t>Vi </a:t>
              </a:r>
              <a:r>
                <a:rPr lang="en-GB" sz="1500" b="0" dirty="0" err="1" smtClean="0">
                  <a:solidFill>
                    <a:srgbClr val="333333"/>
                  </a:solidFill>
                  <a:latin typeface="Verdana"/>
                  <a:cs typeface="Verdana" panose="020B0604030504040204" pitchFamily="34" charset="0"/>
                </a:rPr>
                <a:t>skjønner</a:t>
              </a:r>
              <a:r>
                <a:rPr lang="en-GB" sz="1500" b="0" dirty="0" smtClean="0">
                  <a:solidFill>
                    <a:srgbClr val="333333"/>
                  </a:solidFill>
                  <a:latin typeface="Verdana"/>
                  <a:cs typeface="Verdana" panose="020B0604030504040204" pitchFamily="34" charset="0"/>
                </a:rPr>
                <a:t> at du </a:t>
              </a:r>
              <a:r>
                <a:rPr lang="en-GB" sz="1500" b="0" dirty="0" err="1" smtClean="0">
                  <a:solidFill>
                    <a:srgbClr val="333333"/>
                  </a:solidFill>
                  <a:latin typeface="Verdana"/>
                  <a:cs typeface="Verdana" panose="020B0604030504040204" pitchFamily="34" charset="0"/>
                </a:rPr>
                <a:t>er</a:t>
              </a:r>
              <a:r>
                <a:rPr lang="en-GB" sz="1500" b="0" dirty="0" smtClean="0">
                  <a:solidFill>
                    <a:srgbClr val="333333"/>
                  </a:solidFill>
                  <a:latin typeface="Verdana"/>
                  <a:cs typeface="Verdana" panose="020B0604030504040204" pitchFamily="34" charset="0"/>
                </a:rPr>
                <a:t> </a:t>
              </a:r>
              <a:r>
                <a:rPr lang="en-GB" sz="1500" b="0" dirty="0" err="1" smtClean="0">
                  <a:solidFill>
                    <a:srgbClr val="333333"/>
                  </a:solidFill>
                  <a:latin typeface="Verdana"/>
                  <a:cs typeface="Verdana" panose="020B0604030504040204" pitchFamily="34" charset="0"/>
                </a:rPr>
                <a:t>skuffet</a:t>
              </a:r>
              <a:r>
                <a:rPr lang="en-GB" sz="1500" b="0" dirty="0" smtClean="0">
                  <a:solidFill>
                    <a:srgbClr val="333333"/>
                  </a:solidFill>
                  <a:latin typeface="Verdana"/>
                  <a:cs typeface="Verdana" panose="020B0604030504040204" pitchFamily="34" charset="0"/>
                </a:rPr>
                <a:t>– </a:t>
              </a:r>
              <a:r>
                <a:rPr lang="en-GB" sz="1500" b="0" dirty="0" err="1" smtClean="0">
                  <a:solidFill>
                    <a:srgbClr val="333333"/>
                  </a:solidFill>
                  <a:latin typeface="Verdana"/>
                  <a:cs typeface="Verdana" panose="020B0604030504040204" pitchFamily="34" charset="0"/>
                </a:rPr>
                <a:t>dette</a:t>
              </a:r>
              <a:r>
                <a:rPr lang="en-GB" sz="1500" b="0" dirty="0" smtClean="0">
                  <a:solidFill>
                    <a:srgbClr val="333333"/>
                  </a:solidFill>
                  <a:latin typeface="Verdana"/>
                  <a:cs typeface="Verdana" panose="020B0604030504040204" pitchFamily="34" charset="0"/>
                </a:rPr>
                <a:t> </a:t>
              </a:r>
              <a:r>
                <a:rPr lang="en-GB" sz="1500" b="0" dirty="0" err="1" smtClean="0">
                  <a:solidFill>
                    <a:srgbClr val="333333"/>
                  </a:solidFill>
                  <a:latin typeface="Verdana"/>
                  <a:cs typeface="Verdana" panose="020B0604030504040204" pitchFamily="34" charset="0"/>
                </a:rPr>
                <a:t>er</a:t>
              </a:r>
              <a:r>
                <a:rPr lang="en-GB" sz="1500" b="0" dirty="0" smtClean="0">
                  <a:solidFill>
                    <a:srgbClr val="333333"/>
                  </a:solidFill>
                  <a:latin typeface="Verdana"/>
                  <a:cs typeface="Verdana" panose="020B0604030504040204" pitchFamily="34" charset="0"/>
                </a:rPr>
                <a:t> </a:t>
              </a:r>
              <a:r>
                <a:rPr lang="en-GB" sz="1500" b="0" dirty="0" err="1" smtClean="0">
                  <a:solidFill>
                    <a:srgbClr val="333333"/>
                  </a:solidFill>
                  <a:latin typeface="Verdana"/>
                  <a:cs typeface="Verdana" panose="020B0604030504040204" pitchFamily="34" charset="0"/>
                </a:rPr>
                <a:t>ikke</a:t>
              </a:r>
              <a:r>
                <a:rPr lang="en-GB" sz="1500" b="0" dirty="0" smtClean="0">
                  <a:solidFill>
                    <a:srgbClr val="333333"/>
                  </a:solidFill>
                  <a:latin typeface="Verdana"/>
                  <a:cs typeface="Verdana" panose="020B0604030504040204" pitchFamily="34" charset="0"/>
                </a:rPr>
                <a:t> </a:t>
              </a:r>
              <a:r>
                <a:rPr lang="en-GB" sz="1500" b="0" dirty="0" err="1" smtClean="0">
                  <a:solidFill>
                    <a:srgbClr val="333333"/>
                  </a:solidFill>
                  <a:latin typeface="Verdana"/>
                  <a:cs typeface="Verdana" panose="020B0604030504040204" pitchFamily="34" charset="0"/>
                </a:rPr>
                <a:t>godt</a:t>
              </a:r>
              <a:r>
                <a:rPr lang="en-GB" sz="1500" b="0" dirty="0" smtClean="0">
                  <a:solidFill>
                    <a:srgbClr val="333333"/>
                  </a:solidFill>
                  <a:latin typeface="Verdana"/>
                  <a:cs typeface="Verdana" panose="020B0604030504040204" pitchFamily="34" charset="0"/>
                </a:rPr>
                <a:t> </a:t>
              </a:r>
              <a:r>
                <a:rPr lang="en-GB" sz="1500" b="0" dirty="0" err="1" smtClean="0">
                  <a:solidFill>
                    <a:srgbClr val="333333"/>
                  </a:solidFill>
                  <a:latin typeface="Verdana"/>
                  <a:cs typeface="Verdana" panose="020B0604030504040204" pitchFamily="34" charset="0"/>
                </a:rPr>
                <a:t>nok</a:t>
              </a:r>
              <a:r>
                <a:rPr lang="en-GB" sz="1500" b="0" dirty="0" smtClean="0">
                  <a:solidFill>
                    <a:srgbClr val="333333"/>
                  </a:solidFill>
                  <a:latin typeface="Verdana"/>
                  <a:cs typeface="Verdana" panose="020B0604030504040204" pitchFamily="34" charset="0"/>
                </a:rPr>
                <a:t> </a:t>
              </a:r>
              <a:r>
                <a:rPr lang="en-GB" sz="1500" b="0" dirty="0" err="1" smtClean="0">
                  <a:solidFill>
                    <a:srgbClr val="333333"/>
                  </a:solidFill>
                  <a:latin typeface="Verdana"/>
                  <a:cs typeface="Verdana" panose="020B0604030504040204" pitchFamily="34" charset="0"/>
                </a:rPr>
                <a:t>av</a:t>
              </a:r>
              <a:r>
                <a:rPr lang="en-GB" sz="1500" b="0" dirty="0" smtClean="0">
                  <a:solidFill>
                    <a:srgbClr val="333333"/>
                  </a:solidFill>
                  <a:latin typeface="Verdana"/>
                  <a:cs typeface="Verdana" panose="020B0604030504040204" pitchFamily="34" charset="0"/>
                </a:rPr>
                <a:t> </a:t>
              </a:r>
              <a:r>
                <a:rPr lang="en-GB" sz="1500" b="0" dirty="0" err="1" smtClean="0">
                  <a:solidFill>
                    <a:srgbClr val="333333"/>
                  </a:solidFill>
                  <a:latin typeface="Verdana"/>
                  <a:cs typeface="Verdana" panose="020B0604030504040204" pitchFamily="34" charset="0"/>
                </a:rPr>
                <a:t>oss</a:t>
              </a:r>
              <a:r>
                <a:rPr lang="en-GB" sz="1500" b="0" dirty="0" smtClean="0">
                  <a:solidFill>
                    <a:srgbClr val="333333"/>
                  </a:solidFill>
                  <a:latin typeface="Verdana"/>
                  <a:cs typeface="Verdana" panose="020B0604030504040204" pitchFamily="34" charset="0"/>
                </a:rPr>
                <a:t>.</a:t>
              </a:r>
              <a:endParaRPr lang="en-GB" sz="1500" b="0" dirty="0">
                <a:solidFill>
                  <a:srgbClr val="333333"/>
                </a:solidFill>
                <a:latin typeface="Verdana"/>
                <a:cs typeface="Verdana" panose="020B0604030504040204" pitchFamily="34" charset="0"/>
              </a:endParaRPr>
            </a:p>
          </p:txBody>
        </p:sp>
      </p:grpSp>
      <p:sp>
        <p:nvSpPr>
          <p:cNvPr id="2" name="Title 1"/>
          <p:cNvSpPr>
            <a:spLocks noGrp="1"/>
          </p:cNvSpPr>
          <p:nvPr>
            <p:ph type="title"/>
          </p:nvPr>
        </p:nvSpPr>
        <p:spPr/>
        <p:txBody>
          <a:bodyPr/>
          <a:lstStyle/>
          <a:p>
            <a:r>
              <a:rPr lang="nb-NO" dirty="0" smtClean="0"/>
              <a:t>Bruk nye kanaler riktig når de er viktige for kunden</a:t>
            </a:r>
            <a:endParaRPr lang="en-GB" dirty="0"/>
          </a:p>
        </p:txBody>
      </p:sp>
      <p:sp>
        <p:nvSpPr>
          <p:cNvPr id="7" name="Rectangle 52"/>
          <p:cNvSpPr/>
          <p:nvPr/>
        </p:nvSpPr>
        <p:spPr bwMode="ltGray">
          <a:xfrm>
            <a:off x="453190" y="1607160"/>
            <a:ext cx="4899104" cy="69802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600" b="0" dirty="0" err="1" smtClean="0">
              <a:solidFill>
                <a:srgbClr val="000000"/>
              </a:solidFill>
            </a:endParaRPr>
          </a:p>
        </p:txBody>
      </p:sp>
      <p:grpSp>
        <p:nvGrpSpPr>
          <p:cNvPr id="35" name="Group 34"/>
          <p:cNvGrpSpPr/>
          <p:nvPr/>
        </p:nvGrpSpPr>
        <p:grpSpPr>
          <a:xfrm>
            <a:off x="581632" y="1690642"/>
            <a:ext cx="516548" cy="533738"/>
            <a:chOff x="2438391" y="1368458"/>
            <a:chExt cx="435567" cy="450062"/>
          </a:xfrm>
        </p:grpSpPr>
        <p:sp>
          <p:nvSpPr>
            <p:cNvPr id="15" name="Freeform 5"/>
            <p:cNvSpPr>
              <a:spLocks/>
            </p:cNvSpPr>
            <p:nvPr/>
          </p:nvSpPr>
          <p:spPr bwMode="auto">
            <a:xfrm>
              <a:off x="2438391" y="1368458"/>
              <a:ext cx="435567" cy="450062"/>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chemeClr val="bg1"/>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Verdana" panose="020B0604030504040204" pitchFamily="34" charset="0"/>
                <a:cs typeface="Verdana" panose="020B0604030504040204" pitchFamily="34" charset="0"/>
              </a:endParaRPr>
            </a:p>
          </p:txBody>
        </p:sp>
        <p:grpSp>
          <p:nvGrpSpPr>
            <p:cNvPr id="16" name="Group 71"/>
            <p:cNvGrpSpPr/>
            <p:nvPr/>
          </p:nvGrpSpPr>
          <p:grpSpPr>
            <a:xfrm>
              <a:off x="2523735" y="1420513"/>
              <a:ext cx="255186" cy="326902"/>
              <a:chOff x="1381339" y="1900792"/>
              <a:chExt cx="1223963" cy="1506538"/>
            </a:xfrm>
          </p:grpSpPr>
          <p:sp>
            <p:nvSpPr>
              <p:cNvPr id="17" name="Freeform 6"/>
              <p:cNvSpPr>
                <a:spLocks/>
              </p:cNvSpPr>
              <p:nvPr/>
            </p:nvSpPr>
            <p:spPr bwMode="auto">
              <a:xfrm>
                <a:off x="1381339" y="2465942"/>
                <a:ext cx="1223963" cy="941388"/>
              </a:xfrm>
              <a:custGeom>
                <a:avLst/>
                <a:gdLst>
                  <a:gd name="T0" fmla="*/ 75 w 325"/>
                  <a:gd name="T1" fmla="*/ 0 h 250"/>
                  <a:gd name="T2" fmla="*/ 0 w 325"/>
                  <a:gd name="T3" fmla="*/ 75 h 250"/>
                  <a:gd name="T4" fmla="*/ 0 w 325"/>
                  <a:gd name="T5" fmla="*/ 250 h 250"/>
                  <a:gd name="T6" fmla="*/ 50 w 325"/>
                  <a:gd name="T7" fmla="*/ 250 h 250"/>
                  <a:gd name="T8" fmla="*/ 50 w 325"/>
                  <a:gd name="T9" fmla="*/ 88 h 250"/>
                  <a:gd name="T10" fmla="*/ 75 w 325"/>
                  <a:gd name="T11" fmla="*/ 88 h 250"/>
                  <a:gd name="T12" fmla="*/ 75 w 325"/>
                  <a:gd name="T13" fmla="*/ 250 h 250"/>
                  <a:gd name="T14" fmla="*/ 250 w 325"/>
                  <a:gd name="T15" fmla="*/ 250 h 250"/>
                  <a:gd name="T16" fmla="*/ 250 w 325"/>
                  <a:gd name="T17" fmla="*/ 88 h 250"/>
                  <a:gd name="T18" fmla="*/ 275 w 325"/>
                  <a:gd name="T19" fmla="*/ 88 h 250"/>
                  <a:gd name="T20" fmla="*/ 275 w 325"/>
                  <a:gd name="T21" fmla="*/ 250 h 250"/>
                  <a:gd name="T22" fmla="*/ 325 w 325"/>
                  <a:gd name="T23" fmla="*/ 250 h 250"/>
                  <a:gd name="T24" fmla="*/ 325 w 325"/>
                  <a:gd name="T25" fmla="*/ 75 h 250"/>
                  <a:gd name="T26" fmla="*/ 250 w 325"/>
                  <a:gd name="T27" fmla="*/ 0 h 250"/>
                  <a:gd name="T28" fmla="*/ 75 w 325"/>
                  <a:gd name="T2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 h="250">
                    <a:moveTo>
                      <a:pt x="75" y="0"/>
                    </a:moveTo>
                    <a:cubicBezTo>
                      <a:pt x="75" y="0"/>
                      <a:pt x="0" y="0"/>
                      <a:pt x="0" y="75"/>
                    </a:cubicBezTo>
                    <a:cubicBezTo>
                      <a:pt x="0" y="113"/>
                      <a:pt x="0" y="250"/>
                      <a:pt x="0" y="250"/>
                    </a:cubicBezTo>
                    <a:cubicBezTo>
                      <a:pt x="50" y="250"/>
                      <a:pt x="50" y="250"/>
                      <a:pt x="50" y="250"/>
                    </a:cubicBezTo>
                    <a:cubicBezTo>
                      <a:pt x="50" y="88"/>
                      <a:pt x="50" y="88"/>
                      <a:pt x="50" y="88"/>
                    </a:cubicBezTo>
                    <a:cubicBezTo>
                      <a:pt x="75" y="88"/>
                      <a:pt x="75" y="88"/>
                      <a:pt x="75" y="88"/>
                    </a:cubicBezTo>
                    <a:cubicBezTo>
                      <a:pt x="75" y="250"/>
                      <a:pt x="75" y="250"/>
                      <a:pt x="75" y="250"/>
                    </a:cubicBezTo>
                    <a:cubicBezTo>
                      <a:pt x="250" y="250"/>
                      <a:pt x="250" y="250"/>
                      <a:pt x="250" y="250"/>
                    </a:cubicBezTo>
                    <a:cubicBezTo>
                      <a:pt x="250" y="88"/>
                      <a:pt x="250" y="88"/>
                      <a:pt x="250" y="88"/>
                    </a:cubicBezTo>
                    <a:cubicBezTo>
                      <a:pt x="275" y="88"/>
                      <a:pt x="275" y="88"/>
                      <a:pt x="275" y="88"/>
                    </a:cubicBezTo>
                    <a:cubicBezTo>
                      <a:pt x="275" y="250"/>
                      <a:pt x="275" y="250"/>
                      <a:pt x="275" y="250"/>
                    </a:cubicBezTo>
                    <a:cubicBezTo>
                      <a:pt x="325" y="250"/>
                      <a:pt x="325" y="250"/>
                      <a:pt x="325" y="250"/>
                    </a:cubicBezTo>
                    <a:cubicBezTo>
                      <a:pt x="325" y="75"/>
                      <a:pt x="325" y="75"/>
                      <a:pt x="325" y="75"/>
                    </a:cubicBezTo>
                    <a:cubicBezTo>
                      <a:pt x="325" y="75"/>
                      <a:pt x="325" y="0"/>
                      <a:pt x="250" y="0"/>
                    </a:cubicBezTo>
                    <a:cubicBezTo>
                      <a:pt x="212" y="0"/>
                      <a:pt x="75" y="0"/>
                      <a:pt x="75" y="0"/>
                    </a:cubicBezTo>
                    <a:close/>
                  </a:path>
                </a:pathLst>
              </a:custGeom>
              <a:solidFill>
                <a:schemeClr val="accent1"/>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FFFF"/>
                  </a:solidFill>
                  <a:latin typeface="Verdana" panose="020B0604030504040204" pitchFamily="34" charset="0"/>
                  <a:cs typeface="Verdana" panose="020B0604030504040204" pitchFamily="34" charset="0"/>
                </a:endParaRPr>
              </a:p>
            </p:txBody>
          </p:sp>
          <p:sp>
            <p:nvSpPr>
              <p:cNvPr id="18" name="Freeform 7"/>
              <p:cNvSpPr>
                <a:spLocks/>
              </p:cNvSpPr>
              <p:nvPr/>
            </p:nvSpPr>
            <p:spPr bwMode="auto">
              <a:xfrm>
                <a:off x="1757575" y="1900792"/>
                <a:ext cx="471486" cy="469899"/>
              </a:xfrm>
              <a:custGeom>
                <a:avLst/>
                <a:gdLst>
                  <a:gd name="T0" fmla="*/ 125 w 125"/>
                  <a:gd name="T1" fmla="*/ 63 h 125"/>
                  <a:gd name="T2" fmla="*/ 63 w 125"/>
                  <a:gd name="T3" fmla="*/ 125 h 125"/>
                  <a:gd name="T4" fmla="*/ 0 w 125"/>
                  <a:gd name="T5" fmla="*/ 63 h 125"/>
                  <a:gd name="T6" fmla="*/ 63 w 125"/>
                  <a:gd name="T7" fmla="*/ 0 h 125"/>
                  <a:gd name="T8" fmla="*/ 125 w 125"/>
                  <a:gd name="T9" fmla="*/ 63 h 125"/>
                </a:gdLst>
                <a:ahLst/>
                <a:cxnLst>
                  <a:cxn ang="0">
                    <a:pos x="T0" y="T1"/>
                  </a:cxn>
                  <a:cxn ang="0">
                    <a:pos x="T2" y="T3"/>
                  </a:cxn>
                  <a:cxn ang="0">
                    <a:pos x="T4" y="T5"/>
                  </a:cxn>
                  <a:cxn ang="0">
                    <a:pos x="T6" y="T7"/>
                  </a:cxn>
                  <a:cxn ang="0">
                    <a:pos x="T8" y="T9"/>
                  </a:cxn>
                </a:cxnLst>
                <a:rect l="0" t="0" r="r" b="b"/>
                <a:pathLst>
                  <a:path w="125" h="125">
                    <a:moveTo>
                      <a:pt x="125" y="63"/>
                    </a:moveTo>
                    <a:cubicBezTo>
                      <a:pt x="125" y="97"/>
                      <a:pt x="97" y="125"/>
                      <a:pt x="63" y="125"/>
                    </a:cubicBezTo>
                    <a:cubicBezTo>
                      <a:pt x="27" y="125"/>
                      <a:pt x="0" y="97"/>
                      <a:pt x="0" y="63"/>
                    </a:cubicBezTo>
                    <a:cubicBezTo>
                      <a:pt x="0" y="28"/>
                      <a:pt x="27" y="0"/>
                      <a:pt x="63" y="0"/>
                    </a:cubicBezTo>
                    <a:cubicBezTo>
                      <a:pt x="97" y="0"/>
                      <a:pt x="125" y="28"/>
                      <a:pt x="125" y="63"/>
                    </a:cubicBezTo>
                    <a:close/>
                  </a:path>
                </a:pathLst>
              </a:custGeom>
              <a:solidFill>
                <a:schemeClr val="accent1"/>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FFFFFF"/>
                  </a:solidFill>
                  <a:latin typeface="Verdana" panose="020B0604030504040204" pitchFamily="34" charset="0"/>
                  <a:cs typeface="Verdana" panose="020B0604030504040204" pitchFamily="34" charset="0"/>
                </a:endParaRPr>
              </a:p>
            </p:txBody>
          </p:sp>
        </p:grpSp>
      </p:grpSp>
      <p:sp>
        <p:nvSpPr>
          <p:cNvPr id="19" name="Rechteck 102"/>
          <p:cNvSpPr/>
          <p:nvPr/>
        </p:nvSpPr>
        <p:spPr>
          <a:xfrm>
            <a:off x="1465148" y="1794591"/>
            <a:ext cx="4486015" cy="323165"/>
          </a:xfrm>
          <a:prstGeom prst="rect">
            <a:avLst/>
          </a:prstGeom>
        </p:spPr>
        <p:txBody>
          <a:bodyPr wrap="square">
            <a:spAutoFit/>
          </a:bodyPr>
          <a:lstStyle/>
          <a:p>
            <a:r>
              <a:rPr lang="en-GB" sz="1500" b="0" dirty="0" smtClean="0">
                <a:solidFill>
                  <a:srgbClr val="3EB1CC"/>
                </a:solidFill>
                <a:latin typeface="Verdana"/>
                <a:cs typeface="Verdana" panose="020B0604030504040204" pitchFamily="34" charset="0"/>
              </a:rPr>
              <a:t>@</a:t>
            </a:r>
            <a:r>
              <a:rPr lang="en-GB" sz="1500" b="0" dirty="0" err="1" smtClean="0">
                <a:solidFill>
                  <a:srgbClr val="3EB1CC"/>
                </a:solidFill>
                <a:latin typeface="Verdana"/>
                <a:cs typeface="Verdana" panose="020B0604030504040204" pitchFamily="34" charset="0"/>
              </a:rPr>
              <a:t>Flyselskap</a:t>
            </a:r>
            <a:r>
              <a:rPr lang="en-GB" sz="1500" b="0" dirty="0" smtClean="0">
                <a:solidFill>
                  <a:srgbClr val="3EB1CC"/>
                </a:solidFill>
                <a:latin typeface="Verdana"/>
                <a:cs typeface="Verdana" panose="020B0604030504040204" pitchFamily="34" charset="0"/>
              </a:rPr>
              <a:t> </a:t>
            </a:r>
            <a:r>
              <a:rPr lang="en-GB" sz="1500" b="0" dirty="0" smtClean="0">
                <a:solidFill>
                  <a:srgbClr val="333333"/>
                </a:solidFill>
                <a:latin typeface="Verdana"/>
                <a:cs typeface="Verdana" panose="020B0604030504040204" pitchFamily="34" charset="0"/>
              </a:rPr>
              <a:t>#@</a:t>
            </a:r>
            <a:r>
              <a:rPr lang="en-GB" sz="1500" b="0" dirty="0" smtClean="0">
                <a:solidFill>
                  <a:srgbClr val="333333"/>
                </a:solidFill>
                <a:latin typeface="Verdana"/>
                <a:cs typeface="Verdana" panose="020B0604030504040204" pitchFamily="34" charset="0"/>
                <a:sym typeface="Wingdings" panose="05000000000000000000" pitchFamily="2" charset="2"/>
              </a:rPr>
              <a:t></a:t>
            </a:r>
            <a:r>
              <a:rPr lang="en-GB" sz="1500" b="0" dirty="0" smtClean="0">
                <a:solidFill>
                  <a:srgbClr val="333333"/>
                </a:solidFill>
                <a:latin typeface="Verdana"/>
                <a:cs typeface="Verdana" panose="020B0604030504040204" pitchFamily="34" charset="0"/>
              </a:rPr>
              <a:t>%&amp;$</a:t>
            </a:r>
            <a:r>
              <a:rPr lang="en-GB" sz="1500" b="0" dirty="0" smtClean="0">
                <a:solidFill>
                  <a:srgbClr val="333333"/>
                </a:solidFill>
                <a:latin typeface="Verdana"/>
                <a:cs typeface="Verdana" panose="020B0604030504040204" pitchFamily="34" charset="0"/>
                <a:sym typeface="Wingdings" panose="05000000000000000000" pitchFamily="2" charset="2"/>
              </a:rPr>
              <a:t>!!!!</a:t>
            </a:r>
            <a:endParaRPr lang="en-GB" sz="1500" b="0" dirty="0">
              <a:solidFill>
                <a:srgbClr val="333333"/>
              </a:solidFill>
              <a:latin typeface="Verdana"/>
              <a:cs typeface="Verdana" panose="020B0604030504040204" pitchFamily="34" charset="0"/>
            </a:endParaRPr>
          </a:p>
        </p:txBody>
      </p:sp>
      <p:cxnSp>
        <p:nvCxnSpPr>
          <p:cNvPr id="36" name="Straight Connector 62"/>
          <p:cNvCxnSpPr/>
          <p:nvPr>
            <p:custDataLst>
              <p:tags r:id="rId1"/>
            </p:custDataLst>
          </p:nvPr>
        </p:nvCxnSpPr>
        <p:spPr>
          <a:xfrm>
            <a:off x="2929519" y="4337859"/>
            <a:ext cx="0" cy="271930"/>
          </a:xfrm>
          <a:prstGeom prst="line">
            <a:avLst/>
          </a:prstGeom>
          <a:ln w="19050">
            <a:solidFill>
              <a:srgbClr val="333333"/>
            </a:solidFill>
            <a:tailEnd type="triangle" len="lg"/>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465862" y="4534200"/>
            <a:ext cx="4936316" cy="1029988"/>
            <a:chOff x="1127098" y="4369066"/>
            <a:chExt cx="6912002" cy="1195122"/>
          </a:xfrm>
        </p:grpSpPr>
        <p:sp>
          <p:nvSpPr>
            <p:cNvPr id="6" name="Rectangle 51"/>
            <p:cNvSpPr/>
            <p:nvPr/>
          </p:nvSpPr>
          <p:spPr bwMode="ltGray">
            <a:xfrm>
              <a:off x="1127098" y="4369066"/>
              <a:ext cx="6912002" cy="1195122"/>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600" b="0" dirty="0" err="1" smtClean="0">
                <a:solidFill>
                  <a:srgbClr val="000000"/>
                </a:solidFill>
              </a:endParaRPr>
            </a:p>
          </p:txBody>
        </p:sp>
        <p:sp>
          <p:nvSpPr>
            <p:cNvPr id="8" name="Rechteck 82"/>
            <p:cNvSpPr/>
            <p:nvPr/>
          </p:nvSpPr>
          <p:spPr>
            <a:xfrm>
              <a:off x="2069233" y="4528077"/>
              <a:ext cx="5900016" cy="913070"/>
            </a:xfrm>
            <a:prstGeom prst="rect">
              <a:avLst/>
            </a:prstGeom>
          </p:spPr>
          <p:txBody>
            <a:bodyPr wrap="square">
              <a:spAutoFit/>
            </a:bodyPr>
            <a:lstStyle/>
            <a:p>
              <a:pPr>
                <a:lnSpc>
                  <a:spcPts val="1600"/>
                </a:lnSpc>
              </a:pPr>
              <a:r>
                <a:rPr lang="en-GB" sz="1500" b="0" dirty="0" smtClean="0">
                  <a:solidFill>
                    <a:srgbClr val="333333"/>
                  </a:solidFill>
                  <a:latin typeface="Verdana"/>
                </a:rPr>
                <a:t>Kudos  &amp; </a:t>
              </a:r>
              <a:r>
                <a:rPr lang="en-GB" sz="1500" b="0" dirty="0" err="1" smtClean="0">
                  <a:solidFill>
                    <a:srgbClr val="333333"/>
                  </a:solidFill>
                  <a:latin typeface="Verdana"/>
                </a:rPr>
                <a:t>takk</a:t>
              </a:r>
              <a:r>
                <a:rPr lang="en-GB" sz="1500" b="0" dirty="0">
                  <a:solidFill>
                    <a:srgbClr val="333333"/>
                  </a:solidFill>
                  <a:latin typeface="Verdana"/>
                </a:rPr>
                <a:t> </a:t>
              </a:r>
              <a:r>
                <a:rPr lang="en-GB" sz="1500" b="0" dirty="0" err="1" smtClean="0">
                  <a:solidFill>
                    <a:srgbClr val="333333"/>
                  </a:solidFill>
                  <a:latin typeface="Verdana"/>
                </a:rPr>
                <a:t>til</a:t>
              </a:r>
              <a:r>
                <a:rPr lang="en-GB" sz="1500" b="0" dirty="0" smtClean="0">
                  <a:solidFill>
                    <a:srgbClr val="333333"/>
                  </a:solidFill>
                  <a:latin typeface="Verdana"/>
                </a:rPr>
                <a:t> </a:t>
              </a:r>
              <a:r>
                <a:rPr lang="en-GB" sz="1500" b="0" dirty="0" smtClean="0">
                  <a:solidFill>
                    <a:srgbClr val="3EB1CC"/>
                  </a:solidFill>
                  <a:latin typeface="Verdana"/>
                </a:rPr>
                <a:t>@</a:t>
              </a:r>
              <a:r>
                <a:rPr lang="en-GB" sz="1500" b="0" dirty="0" err="1" smtClean="0">
                  <a:solidFill>
                    <a:srgbClr val="3EB1CC"/>
                  </a:solidFill>
                  <a:latin typeface="Verdana"/>
                </a:rPr>
                <a:t>Flyselskap</a:t>
              </a:r>
              <a:r>
                <a:rPr lang="en-GB" sz="1500" b="0" dirty="0" smtClean="0">
                  <a:solidFill>
                    <a:srgbClr val="333333"/>
                  </a:solidFill>
                  <a:latin typeface="Verdana"/>
                </a:rPr>
                <a:t> Social Media team for </a:t>
              </a:r>
              <a:r>
                <a:rPr lang="en-GB" sz="1500" b="0" dirty="0" err="1" smtClean="0">
                  <a:solidFill>
                    <a:srgbClr val="333333"/>
                  </a:solidFill>
                  <a:latin typeface="Verdana"/>
                </a:rPr>
                <a:t>strålende</a:t>
              </a:r>
              <a:r>
                <a:rPr lang="en-GB" sz="1500" b="0" dirty="0" smtClean="0">
                  <a:solidFill>
                    <a:srgbClr val="333333"/>
                  </a:solidFill>
                  <a:latin typeface="Verdana"/>
                </a:rPr>
                <a:t> </a:t>
              </a:r>
              <a:r>
                <a:rPr lang="en-GB" sz="1500" b="0" dirty="0" err="1" smtClean="0">
                  <a:solidFill>
                    <a:srgbClr val="333333"/>
                  </a:solidFill>
                  <a:latin typeface="Verdana"/>
                </a:rPr>
                <a:t>håndtering</a:t>
              </a:r>
              <a:r>
                <a:rPr lang="en-GB" sz="1500" b="0" dirty="0" smtClean="0">
                  <a:solidFill>
                    <a:srgbClr val="333333"/>
                  </a:solidFill>
                  <a:latin typeface="Verdana"/>
                </a:rPr>
                <a:t> </a:t>
              </a:r>
              <a:r>
                <a:rPr lang="en-GB" sz="1500" b="0" dirty="0" err="1" smtClean="0">
                  <a:solidFill>
                    <a:srgbClr val="333333"/>
                  </a:solidFill>
                  <a:latin typeface="Verdana"/>
                </a:rPr>
                <a:t>av</a:t>
              </a:r>
              <a:r>
                <a:rPr lang="en-GB" sz="1500" b="0" dirty="0" smtClean="0">
                  <a:solidFill>
                    <a:srgbClr val="333333"/>
                  </a:solidFill>
                  <a:latin typeface="Verdana"/>
                </a:rPr>
                <a:t> </a:t>
              </a:r>
              <a:r>
                <a:rPr lang="en-GB" sz="1500" b="0" dirty="0" err="1" smtClean="0">
                  <a:solidFill>
                    <a:srgbClr val="333333"/>
                  </a:solidFill>
                  <a:latin typeface="Verdana"/>
                </a:rPr>
                <a:t>en</a:t>
              </a:r>
              <a:r>
                <a:rPr lang="en-GB" sz="1500" b="0" dirty="0" smtClean="0">
                  <a:solidFill>
                    <a:srgbClr val="333333"/>
                  </a:solidFill>
                  <a:latin typeface="Verdana"/>
                </a:rPr>
                <a:t> </a:t>
              </a:r>
              <a:r>
                <a:rPr lang="en-GB" sz="1500" b="0" dirty="0" err="1" smtClean="0">
                  <a:solidFill>
                    <a:srgbClr val="333333"/>
                  </a:solidFill>
                  <a:latin typeface="Verdana"/>
                </a:rPr>
                <a:t>frustrerende</a:t>
              </a:r>
              <a:r>
                <a:rPr lang="en-GB" sz="1500" b="0" dirty="0" smtClean="0">
                  <a:solidFill>
                    <a:srgbClr val="333333"/>
                  </a:solidFill>
                  <a:latin typeface="Verdana"/>
                </a:rPr>
                <a:t> </a:t>
              </a:r>
              <a:r>
                <a:rPr lang="en-GB" sz="1500" b="0" dirty="0" err="1" smtClean="0">
                  <a:solidFill>
                    <a:srgbClr val="333333"/>
                  </a:solidFill>
                  <a:latin typeface="Verdana"/>
                </a:rPr>
                <a:t>situasjon</a:t>
              </a:r>
              <a:r>
                <a:rPr lang="en-GB" sz="1500" b="0" dirty="0" smtClean="0">
                  <a:solidFill>
                    <a:srgbClr val="333333"/>
                  </a:solidFill>
                  <a:latin typeface="Verdana"/>
                </a:rPr>
                <a:t>! #</a:t>
              </a:r>
              <a:r>
                <a:rPr lang="en-GB" sz="1500" b="0" dirty="0" err="1" smtClean="0">
                  <a:solidFill>
                    <a:srgbClr val="333333"/>
                  </a:solidFill>
                  <a:latin typeface="Verdana"/>
                </a:rPr>
                <a:t>HappyCamper</a:t>
              </a:r>
              <a:endParaRPr lang="en-GB" sz="1500" b="0" dirty="0">
                <a:solidFill>
                  <a:srgbClr val="333333"/>
                </a:solidFill>
                <a:latin typeface="Verdana"/>
              </a:endParaRPr>
            </a:p>
          </p:txBody>
        </p:sp>
      </p:grpSp>
      <p:grpSp>
        <p:nvGrpSpPr>
          <p:cNvPr id="57" name="Group 56"/>
          <p:cNvGrpSpPr/>
          <p:nvPr/>
        </p:nvGrpSpPr>
        <p:grpSpPr>
          <a:xfrm>
            <a:off x="581633" y="4771564"/>
            <a:ext cx="528781" cy="533738"/>
            <a:chOff x="1195244" y="4891882"/>
            <a:chExt cx="528781" cy="533738"/>
          </a:xfrm>
        </p:grpSpPr>
        <p:sp>
          <p:nvSpPr>
            <p:cNvPr id="42" name="Freeform 5"/>
            <p:cNvSpPr>
              <a:spLocks/>
            </p:cNvSpPr>
            <p:nvPr/>
          </p:nvSpPr>
          <p:spPr bwMode="auto">
            <a:xfrm>
              <a:off x="1195244" y="4891882"/>
              <a:ext cx="528781" cy="533738"/>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chemeClr val="bg1"/>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Verdana" panose="020B0604030504040204" pitchFamily="34" charset="0"/>
                <a:cs typeface="Verdana" panose="020B0604030504040204" pitchFamily="34" charset="0"/>
              </a:endParaRPr>
            </a:p>
          </p:txBody>
        </p:sp>
        <p:sp>
          <p:nvSpPr>
            <p:cNvPr id="51" name="Freeform 6"/>
            <p:cNvSpPr>
              <a:spLocks/>
            </p:cNvSpPr>
            <p:nvPr/>
          </p:nvSpPr>
          <p:spPr bwMode="auto">
            <a:xfrm>
              <a:off x="1305981" y="5099046"/>
              <a:ext cx="302630" cy="242249"/>
            </a:xfrm>
            <a:custGeom>
              <a:avLst/>
              <a:gdLst>
                <a:gd name="T0" fmla="*/ 75 w 325"/>
                <a:gd name="T1" fmla="*/ 0 h 250"/>
                <a:gd name="T2" fmla="*/ 0 w 325"/>
                <a:gd name="T3" fmla="*/ 75 h 250"/>
                <a:gd name="T4" fmla="*/ 0 w 325"/>
                <a:gd name="T5" fmla="*/ 250 h 250"/>
                <a:gd name="T6" fmla="*/ 50 w 325"/>
                <a:gd name="T7" fmla="*/ 250 h 250"/>
                <a:gd name="T8" fmla="*/ 50 w 325"/>
                <a:gd name="T9" fmla="*/ 88 h 250"/>
                <a:gd name="T10" fmla="*/ 75 w 325"/>
                <a:gd name="T11" fmla="*/ 88 h 250"/>
                <a:gd name="T12" fmla="*/ 75 w 325"/>
                <a:gd name="T13" fmla="*/ 250 h 250"/>
                <a:gd name="T14" fmla="*/ 250 w 325"/>
                <a:gd name="T15" fmla="*/ 250 h 250"/>
                <a:gd name="T16" fmla="*/ 250 w 325"/>
                <a:gd name="T17" fmla="*/ 88 h 250"/>
                <a:gd name="T18" fmla="*/ 275 w 325"/>
                <a:gd name="T19" fmla="*/ 88 h 250"/>
                <a:gd name="T20" fmla="*/ 275 w 325"/>
                <a:gd name="T21" fmla="*/ 250 h 250"/>
                <a:gd name="T22" fmla="*/ 325 w 325"/>
                <a:gd name="T23" fmla="*/ 250 h 250"/>
                <a:gd name="T24" fmla="*/ 325 w 325"/>
                <a:gd name="T25" fmla="*/ 75 h 250"/>
                <a:gd name="T26" fmla="*/ 250 w 325"/>
                <a:gd name="T27" fmla="*/ 0 h 250"/>
                <a:gd name="T28" fmla="*/ 75 w 325"/>
                <a:gd name="T2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 h="250">
                  <a:moveTo>
                    <a:pt x="75" y="0"/>
                  </a:moveTo>
                  <a:cubicBezTo>
                    <a:pt x="75" y="0"/>
                    <a:pt x="0" y="0"/>
                    <a:pt x="0" y="75"/>
                  </a:cubicBezTo>
                  <a:cubicBezTo>
                    <a:pt x="0" y="113"/>
                    <a:pt x="0" y="250"/>
                    <a:pt x="0" y="250"/>
                  </a:cubicBezTo>
                  <a:cubicBezTo>
                    <a:pt x="50" y="250"/>
                    <a:pt x="50" y="250"/>
                    <a:pt x="50" y="250"/>
                  </a:cubicBezTo>
                  <a:cubicBezTo>
                    <a:pt x="50" y="88"/>
                    <a:pt x="50" y="88"/>
                    <a:pt x="50" y="88"/>
                  </a:cubicBezTo>
                  <a:cubicBezTo>
                    <a:pt x="75" y="88"/>
                    <a:pt x="75" y="88"/>
                    <a:pt x="75" y="88"/>
                  </a:cubicBezTo>
                  <a:cubicBezTo>
                    <a:pt x="75" y="250"/>
                    <a:pt x="75" y="250"/>
                    <a:pt x="75" y="250"/>
                  </a:cubicBezTo>
                  <a:cubicBezTo>
                    <a:pt x="250" y="250"/>
                    <a:pt x="250" y="250"/>
                    <a:pt x="250" y="250"/>
                  </a:cubicBezTo>
                  <a:cubicBezTo>
                    <a:pt x="250" y="88"/>
                    <a:pt x="250" y="88"/>
                    <a:pt x="250" y="88"/>
                  </a:cubicBezTo>
                  <a:cubicBezTo>
                    <a:pt x="275" y="88"/>
                    <a:pt x="275" y="88"/>
                    <a:pt x="275" y="88"/>
                  </a:cubicBezTo>
                  <a:cubicBezTo>
                    <a:pt x="275" y="250"/>
                    <a:pt x="275" y="250"/>
                    <a:pt x="275" y="250"/>
                  </a:cubicBezTo>
                  <a:cubicBezTo>
                    <a:pt x="325" y="250"/>
                    <a:pt x="325" y="250"/>
                    <a:pt x="325" y="250"/>
                  </a:cubicBezTo>
                  <a:cubicBezTo>
                    <a:pt x="325" y="75"/>
                    <a:pt x="325" y="75"/>
                    <a:pt x="325" y="75"/>
                  </a:cubicBezTo>
                  <a:cubicBezTo>
                    <a:pt x="325" y="75"/>
                    <a:pt x="325" y="0"/>
                    <a:pt x="250" y="0"/>
                  </a:cubicBezTo>
                  <a:cubicBezTo>
                    <a:pt x="212" y="0"/>
                    <a:pt x="75" y="0"/>
                    <a:pt x="75" y="0"/>
                  </a:cubicBezTo>
                  <a:close/>
                </a:path>
              </a:pathLst>
            </a:custGeom>
            <a:solidFill>
              <a:srgbClr val="489A1E"/>
            </a:solidFill>
            <a:ln w="9525">
              <a:noFill/>
              <a:round/>
              <a:headEnd/>
              <a:tailEnd/>
            </a:ln>
            <a:extLst/>
          </p:spPr>
          <p:txBody>
            <a:bodyPr vert="horz" wrap="square" lIns="91440" tIns="45720" rIns="91440" bIns="45720" numCol="1" anchor="t" anchorCtr="0" compatLnSpc="1">
              <a:prstTxWarp prst="textNoShape">
                <a:avLst/>
              </a:prstTxWarp>
            </a:bodyPr>
            <a:lstStyle/>
            <a:p>
              <a:endParaRPr lang="en-GB" dirty="0">
                <a:solidFill>
                  <a:srgbClr val="FFFFFF"/>
                </a:solidFill>
                <a:latin typeface="Verdana" panose="020B0604030504040204" pitchFamily="34" charset="0"/>
                <a:cs typeface="Verdana" panose="020B0604030504040204" pitchFamily="34" charset="0"/>
              </a:endParaRPr>
            </a:p>
          </p:txBody>
        </p:sp>
        <p:sp>
          <p:nvSpPr>
            <p:cNvPr id="52" name="Freeform 7"/>
            <p:cNvSpPr>
              <a:spLocks/>
            </p:cNvSpPr>
            <p:nvPr/>
          </p:nvSpPr>
          <p:spPr bwMode="auto">
            <a:xfrm>
              <a:off x="1399007" y="4953615"/>
              <a:ext cx="116577" cy="120920"/>
            </a:xfrm>
            <a:custGeom>
              <a:avLst/>
              <a:gdLst>
                <a:gd name="T0" fmla="*/ 125 w 125"/>
                <a:gd name="T1" fmla="*/ 63 h 125"/>
                <a:gd name="T2" fmla="*/ 63 w 125"/>
                <a:gd name="T3" fmla="*/ 125 h 125"/>
                <a:gd name="T4" fmla="*/ 0 w 125"/>
                <a:gd name="T5" fmla="*/ 63 h 125"/>
                <a:gd name="T6" fmla="*/ 63 w 125"/>
                <a:gd name="T7" fmla="*/ 0 h 125"/>
                <a:gd name="T8" fmla="*/ 125 w 125"/>
                <a:gd name="T9" fmla="*/ 63 h 125"/>
              </a:gdLst>
              <a:ahLst/>
              <a:cxnLst>
                <a:cxn ang="0">
                  <a:pos x="T0" y="T1"/>
                </a:cxn>
                <a:cxn ang="0">
                  <a:pos x="T2" y="T3"/>
                </a:cxn>
                <a:cxn ang="0">
                  <a:pos x="T4" y="T5"/>
                </a:cxn>
                <a:cxn ang="0">
                  <a:pos x="T6" y="T7"/>
                </a:cxn>
                <a:cxn ang="0">
                  <a:pos x="T8" y="T9"/>
                </a:cxn>
              </a:cxnLst>
              <a:rect l="0" t="0" r="r" b="b"/>
              <a:pathLst>
                <a:path w="125" h="125">
                  <a:moveTo>
                    <a:pt x="125" y="63"/>
                  </a:moveTo>
                  <a:cubicBezTo>
                    <a:pt x="125" y="97"/>
                    <a:pt x="97" y="125"/>
                    <a:pt x="63" y="125"/>
                  </a:cubicBezTo>
                  <a:cubicBezTo>
                    <a:pt x="27" y="125"/>
                    <a:pt x="0" y="97"/>
                    <a:pt x="0" y="63"/>
                  </a:cubicBezTo>
                  <a:cubicBezTo>
                    <a:pt x="0" y="28"/>
                    <a:pt x="27" y="0"/>
                    <a:pt x="63" y="0"/>
                  </a:cubicBezTo>
                  <a:cubicBezTo>
                    <a:pt x="97" y="0"/>
                    <a:pt x="125" y="28"/>
                    <a:pt x="125" y="63"/>
                  </a:cubicBezTo>
                  <a:close/>
                </a:path>
              </a:pathLst>
            </a:custGeom>
            <a:solidFill>
              <a:srgbClr val="489A1E"/>
            </a:solidFill>
            <a:ln w="9525">
              <a:noFill/>
              <a:round/>
              <a:headEnd/>
              <a:tailEnd/>
            </a:ln>
            <a:extLst/>
          </p:spPr>
          <p:txBody>
            <a:bodyPr vert="horz" wrap="square" lIns="91440" tIns="45720" rIns="91440" bIns="45720" numCol="1" anchor="t" anchorCtr="0" compatLnSpc="1">
              <a:prstTxWarp prst="textNoShape">
                <a:avLst/>
              </a:prstTxWarp>
            </a:bodyPr>
            <a:lstStyle/>
            <a:p>
              <a:endParaRPr lang="en-GB" dirty="0">
                <a:solidFill>
                  <a:srgbClr val="FFFFFF"/>
                </a:solidFill>
                <a:latin typeface="Verdana" panose="020B0604030504040204" pitchFamily="34" charset="0"/>
                <a:cs typeface="Verdana" panose="020B0604030504040204" pitchFamily="34" charset="0"/>
              </a:endParaRPr>
            </a:p>
          </p:txBody>
        </p:sp>
      </p:grpSp>
      <p:sp>
        <p:nvSpPr>
          <p:cNvPr id="3" name="TextBox 2"/>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13</a:t>
            </a:r>
            <a:endParaRPr lang="en-GB" sz="750" b="0" dirty="0" err="1" smtClean="0">
              <a:solidFill>
                <a:srgbClr val="333333"/>
              </a:solidFill>
              <a:latin typeface="+mn-lt"/>
            </a:endParaRPr>
          </a:p>
        </p:txBody>
      </p:sp>
      <p:grpSp>
        <p:nvGrpSpPr>
          <p:cNvPr id="53" name="Group 52"/>
          <p:cNvGrpSpPr/>
          <p:nvPr/>
        </p:nvGrpSpPr>
        <p:grpSpPr>
          <a:xfrm>
            <a:off x="579886" y="2658171"/>
            <a:ext cx="530317" cy="530317"/>
            <a:chOff x="1181473" y="2259119"/>
            <a:chExt cx="530317" cy="530317"/>
          </a:xfrm>
        </p:grpSpPr>
        <p:sp>
          <p:nvSpPr>
            <p:cNvPr id="55" name="Rectangle 54"/>
            <p:cNvSpPr/>
            <p:nvPr/>
          </p:nvSpPr>
          <p:spPr bwMode="ltGray">
            <a:xfrm>
              <a:off x="1181473" y="2259119"/>
              <a:ext cx="530317" cy="530317"/>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smtClean="0"/>
            </a:p>
          </p:txBody>
        </p:sp>
        <p:sp>
          <p:nvSpPr>
            <p:cNvPr id="56" name="Freeform 7"/>
            <p:cNvSpPr>
              <a:spLocks/>
            </p:cNvSpPr>
            <p:nvPr/>
          </p:nvSpPr>
          <p:spPr bwMode="auto">
            <a:xfrm>
              <a:off x="1247726" y="2350823"/>
              <a:ext cx="408510" cy="357192"/>
            </a:xfrm>
            <a:custGeom>
              <a:avLst/>
              <a:gdLst>
                <a:gd name="T0" fmla="*/ 1380 w 1449"/>
                <a:gd name="T1" fmla="*/ 107 h 1267"/>
                <a:gd name="T2" fmla="*/ 1380 w 1449"/>
                <a:gd name="T3" fmla="*/ 107 h 1267"/>
                <a:gd name="T4" fmla="*/ 911 w 1449"/>
                <a:gd name="T5" fmla="*/ 264 h 1267"/>
                <a:gd name="T6" fmla="*/ 552 w 1449"/>
                <a:gd name="T7" fmla="*/ 186 h 1267"/>
                <a:gd name="T8" fmla="*/ 582 w 1449"/>
                <a:gd name="T9" fmla="*/ 133 h 1267"/>
                <a:gd name="T10" fmla="*/ 470 w 1449"/>
                <a:gd name="T11" fmla="*/ 164 h 1267"/>
                <a:gd name="T12" fmla="*/ 191 w 1449"/>
                <a:gd name="T13" fmla="*/ 96 h 1267"/>
                <a:gd name="T14" fmla="*/ 104 w 1449"/>
                <a:gd name="T15" fmla="*/ 123 h 1267"/>
                <a:gd name="T16" fmla="*/ 322 w 1449"/>
                <a:gd name="T17" fmla="*/ 255 h 1267"/>
                <a:gd name="T18" fmla="*/ 281 w 1449"/>
                <a:gd name="T19" fmla="*/ 330 h 1267"/>
                <a:gd name="T20" fmla="*/ 394 w 1449"/>
                <a:gd name="T21" fmla="*/ 305 h 1267"/>
                <a:gd name="T22" fmla="*/ 645 w 1449"/>
                <a:gd name="T23" fmla="*/ 459 h 1267"/>
                <a:gd name="T24" fmla="*/ 296 w 1449"/>
                <a:gd name="T25" fmla="*/ 756 h 1267"/>
                <a:gd name="T26" fmla="*/ 49 w 1449"/>
                <a:gd name="T27" fmla="*/ 708 h 1267"/>
                <a:gd name="T28" fmla="*/ 0 w 1449"/>
                <a:gd name="T29" fmla="*/ 734 h 1267"/>
                <a:gd name="T30" fmla="*/ 194 w 1449"/>
                <a:gd name="T31" fmla="*/ 879 h 1267"/>
                <a:gd name="T32" fmla="*/ 248 w 1449"/>
                <a:gd name="T33" fmla="*/ 1115 h 1267"/>
                <a:gd name="T34" fmla="*/ 292 w 1449"/>
                <a:gd name="T35" fmla="*/ 1081 h 1267"/>
                <a:gd name="T36" fmla="*/ 348 w 1449"/>
                <a:gd name="T37" fmla="*/ 835 h 1267"/>
                <a:gd name="T38" fmla="*/ 760 w 1449"/>
                <a:gd name="T39" fmla="*/ 636 h 1267"/>
                <a:gd name="T40" fmla="*/ 800 w 1449"/>
                <a:gd name="T41" fmla="*/ 928 h 1267"/>
                <a:gd name="T42" fmla="*/ 732 w 1449"/>
                <a:gd name="T43" fmla="*/ 1022 h 1267"/>
                <a:gd name="T44" fmla="*/ 816 w 1449"/>
                <a:gd name="T45" fmla="*/ 1015 h 1267"/>
                <a:gd name="T46" fmla="*/ 850 w 1449"/>
                <a:gd name="T47" fmla="*/ 1267 h 1267"/>
                <a:gd name="T48" fmla="*/ 909 w 1449"/>
                <a:gd name="T49" fmla="*/ 1198 h 1267"/>
                <a:gd name="T50" fmla="*/ 960 w 1449"/>
                <a:gd name="T51" fmla="*/ 916 h 1267"/>
                <a:gd name="T52" fmla="*/ 1033 w 1449"/>
                <a:gd name="T53" fmla="*/ 825 h 1267"/>
                <a:gd name="T54" fmla="*/ 973 w 1449"/>
                <a:gd name="T55" fmla="*/ 832 h 1267"/>
                <a:gd name="T56" fmla="*/ 1046 w 1449"/>
                <a:gd name="T57" fmla="*/ 472 h 1267"/>
                <a:gd name="T58" fmla="*/ 1380 w 1449"/>
                <a:gd name="T59" fmla="*/ 107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9" h="1267">
                  <a:moveTo>
                    <a:pt x="1380" y="107"/>
                  </a:moveTo>
                  <a:cubicBezTo>
                    <a:pt x="1380" y="107"/>
                    <a:pt x="1380" y="107"/>
                    <a:pt x="1380" y="107"/>
                  </a:cubicBezTo>
                  <a:cubicBezTo>
                    <a:pt x="1309" y="0"/>
                    <a:pt x="911" y="264"/>
                    <a:pt x="911" y="264"/>
                  </a:cubicBezTo>
                  <a:cubicBezTo>
                    <a:pt x="552" y="186"/>
                    <a:pt x="552" y="186"/>
                    <a:pt x="552" y="186"/>
                  </a:cubicBezTo>
                  <a:cubicBezTo>
                    <a:pt x="576" y="161"/>
                    <a:pt x="588" y="142"/>
                    <a:pt x="582" y="133"/>
                  </a:cubicBezTo>
                  <a:cubicBezTo>
                    <a:pt x="574" y="121"/>
                    <a:pt x="528" y="135"/>
                    <a:pt x="470" y="164"/>
                  </a:cubicBezTo>
                  <a:cubicBezTo>
                    <a:pt x="191" y="96"/>
                    <a:pt x="191" y="96"/>
                    <a:pt x="191" y="96"/>
                  </a:cubicBezTo>
                  <a:cubicBezTo>
                    <a:pt x="104" y="123"/>
                    <a:pt x="104" y="123"/>
                    <a:pt x="104" y="123"/>
                  </a:cubicBezTo>
                  <a:cubicBezTo>
                    <a:pt x="322" y="255"/>
                    <a:pt x="322" y="255"/>
                    <a:pt x="322" y="255"/>
                  </a:cubicBezTo>
                  <a:cubicBezTo>
                    <a:pt x="242" y="312"/>
                    <a:pt x="270" y="313"/>
                    <a:pt x="281" y="330"/>
                  </a:cubicBezTo>
                  <a:cubicBezTo>
                    <a:pt x="293" y="348"/>
                    <a:pt x="295" y="369"/>
                    <a:pt x="394" y="305"/>
                  </a:cubicBezTo>
                  <a:cubicBezTo>
                    <a:pt x="645" y="459"/>
                    <a:pt x="645" y="459"/>
                    <a:pt x="645" y="459"/>
                  </a:cubicBezTo>
                  <a:cubicBezTo>
                    <a:pt x="296" y="756"/>
                    <a:pt x="296" y="756"/>
                    <a:pt x="296" y="756"/>
                  </a:cubicBezTo>
                  <a:cubicBezTo>
                    <a:pt x="49" y="708"/>
                    <a:pt x="49" y="708"/>
                    <a:pt x="49" y="708"/>
                  </a:cubicBezTo>
                  <a:cubicBezTo>
                    <a:pt x="0" y="734"/>
                    <a:pt x="0" y="734"/>
                    <a:pt x="0" y="734"/>
                  </a:cubicBezTo>
                  <a:cubicBezTo>
                    <a:pt x="194" y="879"/>
                    <a:pt x="194" y="879"/>
                    <a:pt x="194" y="879"/>
                  </a:cubicBezTo>
                  <a:cubicBezTo>
                    <a:pt x="248" y="1115"/>
                    <a:pt x="248" y="1115"/>
                    <a:pt x="248" y="1115"/>
                  </a:cubicBezTo>
                  <a:cubicBezTo>
                    <a:pt x="292" y="1081"/>
                    <a:pt x="292" y="1081"/>
                    <a:pt x="292" y="1081"/>
                  </a:cubicBezTo>
                  <a:cubicBezTo>
                    <a:pt x="348" y="835"/>
                    <a:pt x="348" y="835"/>
                    <a:pt x="348" y="835"/>
                  </a:cubicBezTo>
                  <a:cubicBezTo>
                    <a:pt x="760" y="636"/>
                    <a:pt x="760" y="636"/>
                    <a:pt x="760" y="636"/>
                  </a:cubicBezTo>
                  <a:cubicBezTo>
                    <a:pt x="800" y="928"/>
                    <a:pt x="800" y="928"/>
                    <a:pt x="800" y="928"/>
                  </a:cubicBezTo>
                  <a:cubicBezTo>
                    <a:pt x="701" y="993"/>
                    <a:pt x="720" y="1003"/>
                    <a:pt x="732" y="1022"/>
                  </a:cubicBezTo>
                  <a:cubicBezTo>
                    <a:pt x="743" y="1038"/>
                    <a:pt x="732" y="1064"/>
                    <a:pt x="816" y="1015"/>
                  </a:cubicBezTo>
                  <a:cubicBezTo>
                    <a:pt x="850" y="1267"/>
                    <a:pt x="850" y="1267"/>
                    <a:pt x="850" y="1267"/>
                  </a:cubicBezTo>
                  <a:cubicBezTo>
                    <a:pt x="909" y="1198"/>
                    <a:pt x="909" y="1198"/>
                    <a:pt x="909" y="1198"/>
                  </a:cubicBezTo>
                  <a:cubicBezTo>
                    <a:pt x="960" y="916"/>
                    <a:pt x="960" y="916"/>
                    <a:pt x="960" y="916"/>
                  </a:cubicBezTo>
                  <a:cubicBezTo>
                    <a:pt x="1010" y="874"/>
                    <a:pt x="1041" y="838"/>
                    <a:pt x="1033" y="825"/>
                  </a:cubicBezTo>
                  <a:cubicBezTo>
                    <a:pt x="1027" y="817"/>
                    <a:pt x="1005" y="820"/>
                    <a:pt x="973" y="832"/>
                  </a:cubicBezTo>
                  <a:cubicBezTo>
                    <a:pt x="1046" y="472"/>
                    <a:pt x="1046" y="472"/>
                    <a:pt x="1046" y="472"/>
                  </a:cubicBezTo>
                  <a:cubicBezTo>
                    <a:pt x="1046" y="472"/>
                    <a:pt x="1449" y="214"/>
                    <a:pt x="1380" y="1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8" name="Textfeld 2"/>
          <p:cNvSpPr txBox="1"/>
          <p:nvPr/>
        </p:nvSpPr>
        <p:spPr>
          <a:xfrm>
            <a:off x="6554677" y="2257061"/>
            <a:ext cx="2421607" cy="3199178"/>
          </a:xfrm>
          <a:prstGeom prst="rect">
            <a:avLst/>
          </a:prstGeom>
          <a:noFill/>
        </p:spPr>
        <p:txBody>
          <a:bodyPr wrap="square" lIns="0" tIns="0" rIns="0" bIns="0" rtlCol="0">
            <a:noAutofit/>
          </a:bodyPr>
          <a:lstStyle/>
          <a:p>
            <a:pPr algn="ctr"/>
            <a:r>
              <a:rPr lang="en-US" sz="3600" b="0" dirty="0" smtClean="0">
                <a:solidFill>
                  <a:srgbClr val="333333"/>
                </a:solidFill>
                <a:latin typeface="Verdana"/>
              </a:rPr>
              <a:t>4 X </a:t>
            </a:r>
            <a:r>
              <a:rPr lang="en-US" b="0" dirty="0" smtClean="0">
                <a:solidFill>
                  <a:srgbClr val="333333"/>
                </a:solidFill>
                <a:latin typeface="Verdana"/>
              </a:rPr>
              <a:t/>
            </a:r>
            <a:br>
              <a:rPr lang="en-US" b="0" dirty="0" smtClean="0">
                <a:solidFill>
                  <a:srgbClr val="333333"/>
                </a:solidFill>
                <a:latin typeface="Verdana"/>
              </a:rPr>
            </a:br>
            <a:endParaRPr lang="en-US" b="0" dirty="0" smtClean="0">
              <a:solidFill>
                <a:srgbClr val="333333"/>
              </a:solidFill>
              <a:latin typeface="Verdana"/>
            </a:endParaRPr>
          </a:p>
          <a:p>
            <a:pPr algn="ctr"/>
            <a:r>
              <a:rPr lang="en-US" b="0" dirty="0" err="1" smtClean="0">
                <a:solidFill>
                  <a:srgbClr val="333333"/>
                </a:solidFill>
                <a:latin typeface="Verdana"/>
              </a:rPr>
              <a:t>Sannsynlighet</a:t>
            </a:r>
            <a:r>
              <a:rPr lang="en-US" b="0" dirty="0" smtClean="0">
                <a:solidFill>
                  <a:srgbClr val="333333"/>
                </a:solidFill>
                <a:latin typeface="Verdana"/>
              </a:rPr>
              <a:t> for </a:t>
            </a:r>
            <a:r>
              <a:rPr lang="en-US" b="0" dirty="0" err="1" smtClean="0">
                <a:solidFill>
                  <a:srgbClr val="333333"/>
                </a:solidFill>
                <a:latin typeface="Verdana"/>
              </a:rPr>
              <a:t>fortsatt</a:t>
            </a:r>
            <a:r>
              <a:rPr lang="en-US" b="0" dirty="0" smtClean="0">
                <a:solidFill>
                  <a:srgbClr val="333333"/>
                </a:solidFill>
                <a:latin typeface="Verdana"/>
              </a:rPr>
              <a:t> </a:t>
            </a:r>
            <a:r>
              <a:rPr lang="en-US" b="0" dirty="0" err="1" smtClean="0">
                <a:solidFill>
                  <a:srgbClr val="333333"/>
                </a:solidFill>
                <a:latin typeface="Verdana"/>
              </a:rPr>
              <a:t>kunde</a:t>
            </a:r>
            <a:r>
              <a:rPr lang="en-US" b="0" dirty="0" smtClean="0">
                <a:solidFill>
                  <a:srgbClr val="333333"/>
                </a:solidFill>
                <a:latin typeface="Verdana"/>
              </a:rPr>
              <a:t>, </a:t>
            </a:r>
            <a:r>
              <a:rPr lang="en-US" b="0" dirty="0" err="1" smtClean="0">
                <a:solidFill>
                  <a:srgbClr val="333333"/>
                </a:solidFill>
                <a:latin typeface="Verdana"/>
              </a:rPr>
              <a:t>som</a:t>
            </a:r>
            <a:r>
              <a:rPr lang="en-US" b="0" dirty="0" smtClean="0">
                <a:solidFill>
                  <a:srgbClr val="333333"/>
                </a:solidFill>
                <a:latin typeface="Verdana"/>
              </a:rPr>
              <a:t> </a:t>
            </a:r>
            <a:r>
              <a:rPr lang="en-US" b="0" dirty="0" err="1" smtClean="0">
                <a:solidFill>
                  <a:srgbClr val="333333"/>
                </a:solidFill>
                <a:latin typeface="Verdana"/>
              </a:rPr>
              <a:t>bruker</a:t>
            </a:r>
            <a:r>
              <a:rPr lang="en-US" b="0" dirty="0" smtClean="0">
                <a:solidFill>
                  <a:srgbClr val="333333"/>
                </a:solidFill>
                <a:latin typeface="Verdana"/>
              </a:rPr>
              <a:t> </a:t>
            </a:r>
            <a:r>
              <a:rPr lang="en-US" b="0" dirty="0" err="1" smtClean="0">
                <a:solidFill>
                  <a:srgbClr val="333333"/>
                </a:solidFill>
                <a:latin typeface="Verdana"/>
              </a:rPr>
              <a:t>mer</a:t>
            </a:r>
            <a:r>
              <a:rPr lang="en-US" b="0" dirty="0" smtClean="0">
                <a:solidFill>
                  <a:srgbClr val="333333"/>
                </a:solidFill>
                <a:latin typeface="Verdana"/>
              </a:rPr>
              <a:t> </a:t>
            </a:r>
            <a:r>
              <a:rPr lang="en-US" b="0" dirty="0" err="1" smtClean="0">
                <a:solidFill>
                  <a:srgbClr val="333333"/>
                </a:solidFill>
                <a:latin typeface="Verdana"/>
              </a:rPr>
              <a:t>penger</a:t>
            </a:r>
            <a:r>
              <a:rPr lang="en-US" b="0" dirty="0" smtClean="0">
                <a:solidFill>
                  <a:srgbClr val="333333"/>
                </a:solidFill>
                <a:latin typeface="Verdana"/>
              </a:rPr>
              <a:t>, </a:t>
            </a:r>
            <a:r>
              <a:rPr lang="en-US" b="0" dirty="0" err="1" smtClean="0">
                <a:solidFill>
                  <a:srgbClr val="333333"/>
                </a:solidFill>
                <a:latin typeface="Verdana"/>
              </a:rPr>
              <a:t>og</a:t>
            </a:r>
            <a:r>
              <a:rPr lang="en-US" b="0" dirty="0" smtClean="0">
                <a:solidFill>
                  <a:srgbClr val="333333"/>
                </a:solidFill>
                <a:latin typeface="Verdana"/>
              </a:rPr>
              <a:t> </a:t>
            </a:r>
            <a:r>
              <a:rPr lang="en-US" b="0" dirty="0" err="1" smtClean="0">
                <a:solidFill>
                  <a:srgbClr val="333333"/>
                </a:solidFill>
                <a:latin typeface="Verdana"/>
              </a:rPr>
              <a:t>anbefaler</a:t>
            </a:r>
            <a:r>
              <a:rPr lang="en-US" b="0" dirty="0" smtClean="0">
                <a:solidFill>
                  <a:srgbClr val="333333"/>
                </a:solidFill>
                <a:latin typeface="Verdana"/>
              </a:rPr>
              <a:t> </a:t>
            </a:r>
            <a:r>
              <a:rPr lang="en-US" b="0" dirty="0" err="1" smtClean="0">
                <a:solidFill>
                  <a:srgbClr val="333333"/>
                </a:solidFill>
                <a:latin typeface="Verdana"/>
              </a:rPr>
              <a:t>selskapet</a:t>
            </a:r>
            <a:r>
              <a:rPr lang="en-US" b="0" dirty="0" smtClean="0">
                <a:solidFill>
                  <a:srgbClr val="333333"/>
                </a:solidFill>
                <a:latin typeface="Verdana"/>
              </a:rPr>
              <a:t> </a:t>
            </a:r>
            <a:r>
              <a:rPr lang="en-US" b="0" dirty="0" err="1" smtClean="0">
                <a:solidFill>
                  <a:srgbClr val="333333"/>
                </a:solidFill>
                <a:latin typeface="Verdana"/>
              </a:rPr>
              <a:t>til</a:t>
            </a:r>
            <a:r>
              <a:rPr lang="en-US" b="0" dirty="0" smtClean="0">
                <a:solidFill>
                  <a:srgbClr val="333333"/>
                </a:solidFill>
                <a:latin typeface="Verdana"/>
              </a:rPr>
              <a:t> </a:t>
            </a:r>
            <a:r>
              <a:rPr lang="en-US" b="0" dirty="0" err="1" smtClean="0">
                <a:solidFill>
                  <a:srgbClr val="333333"/>
                </a:solidFill>
                <a:latin typeface="Verdana"/>
              </a:rPr>
              <a:t>andre</a:t>
            </a:r>
            <a:r>
              <a:rPr lang="en-US" b="0" dirty="0" smtClean="0">
                <a:solidFill>
                  <a:srgbClr val="333333"/>
                </a:solidFill>
                <a:latin typeface="Verdana"/>
              </a:rPr>
              <a:t>!</a:t>
            </a:r>
          </a:p>
          <a:p>
            <a:pPr algn="ctr"/>
            <a:endParaRPr lang="en-US" b="0" dirty="0">
              <a:solidFill>
                <a:srgbClr val="333333"/>
              </a:solidFill>
              <a:latin typeface="Verdana"/>
            </a:endParaRPr>
          </a:p>
          <a:p>
            <a:pPr algn="ctr"/>
            <a:endParaRPr lang="en-US" b="0" dirty="0" smtClean="0">
              <a:solidFill>
                <a:srgbClr val="333333"/>
              </a:solidFill>
              <a:latin typeface="Verdana"/>
            </a:endParaRPr>
          </a:p>
          <a:p>
            <a:pPr algn="ctr"/>
            <a:endParaRPr lang="en-US" b="0" dirty="0">
              <a:solidFill>
                <a:srgbClr val="333333"/>
              </a:solidFill>
              <a:latin typeface="Verdana"/>
            </a:endParaRPr>
          </a:p>
          <a:p>
            <a:pPr algn="ctr"/>
            <a:endParaRPr lang="en-US" b="0" dirty="0">
              <a:solidFill>
                <a:srgbClr val="333333"/>
              </a:solidFill>
              <a:latin typeface="Verdana"/>
            </a:endParaRPr>
          </a:p>
        </p:txBody>
      </p:sp>
      <p:cxnSp>
        <p:nvCxnSpPr>
          <p:cNvPr id="69" name="Straight Connector 62"/>
          <p:cNvCxnSpPr/>
          <p:nvPr>
            <p:custDataLst>
              <p:tags r:id="rId3"/>
            </p:custDataLst>
          </p:nvPr>
        </p:nvCxnSpPr>
        <p:spPr>
          <a:xfrm>
            <a:off x="2889410" y="2345334"/>
            <a:ext cx="0" cy="271930"/>
          </a:xfrm>
          <a:prstGeom prst="line">
            <a:avLst/>
          </a:prstGeom>
          <a:ln w="19050">
            <a:solidFill>
              <a:srgbClr val="333333"/>
            </a:solidFill>
            <a:tailEnd type="triangle" len="lg"/>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467555" y="3592992"/>
            <a:ext cx="4892754" cy="698029"/>
            <a:chOff x="1085850" y="2035564"/>
            <a:chExt cx="6896100" cy="698029"/>
          </a:xfrm>
        </p:grpSpPr>
        <p:sp>
          <p:nvSpPr>
            <p:cNvPr id="71" name="Rectangle 52"/>
            <p:cNvSpPr/>
            <p:nvPr/>
          </p:nvSpPr>
          <p:spPr bwMode="ltGray">
            <a:xfrm>
              <a:off x="1085850" y="2035564"/>
              <a:ext cx="6896100" cy="69802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600" b="0" dirty="0" err="1" smtClean="0">
                <a:solidFill>
                  <a:srgbClr val="000000"/>
                </a:solidFill>
              </a:endParaRPr>
            </a:p>
          </p:txBody>
        </p:sp>
        <p:sp>
          <p:nvSpPr>
            <p:cNvPr id="72" name="Rechteck 106"/>
            <p:cNvSpPr/>
            <p:nvPr/>
          </p:nvSpPr>
          <p:spPr>
            <a:xfrm>
              <a:off x="2081933" y="2138368"/>
              <a:ext cx="5538067" cy="297517"/>
            </a:xfrm>
            <a:prstGeom prst="rect">
              <a:avLst/>
            </a:prstGeom>
          </p:spPr>
          <p:txBody>
            <a:bodyPr wrap="square">
              <a:spAutoFit/>
            </a:bodyPr>
            <a:lstStyle/>
            <a:p>
              <a:pPr>
                <a:lnSpc>
                  <a:spcPts val="1600"/>
                </a:lnSpc>
              </a:pPr>
              <a:r>
                <a:rPr lang="en-GB" sz="1500" b="0" dirty="0" err="1" smtClean="0">
                  <a:solidFill>
                    <a:srgbClr val="333333"/>
                  </a:solidFill>
                  <a:latin typeface="Verdana"/>
                  <a:cs typeface="Verdana" panose="020B0604030504040204" pitchFamily="34" charset="0"/>
                </a:rPr>
                <a:t>Dette</a:t>
              </a:r>
              <a:r>
                <a:rPr lang="en-GB" sz="1500" b="0" dirty="0" smtClean="0">
                  <a:solidFill>
                    <a:srgbClr val="333333"/>
                  </a:solidFill>
                  <a:latin typeface="Verdana"/>
                  <a:cs typeface="Verdana" panose="020B0604030504040204" pitchFamily="34" charset="0"/>
                </a:rPr>
                <a:t> </a:t>
              </a:r>
              <a:r>
                <a:rPr lang="en-GB" sz="1500" b="0" dirty="0" err="1" smtClean="0">
                  <a:solidFill>
                    <a:srgbClr val="333333"/>
                  </a:solidFill>
                  <a:latin typeface="Verdana"/>
                  <a:cs typeface="Verdana" panose="020B0604030504040204" pitchFamily="34" charset="0"/>
                </a:rPr>
                <a:t>ordner</a:t>
              </a:r>
              <a:r>
                <a:rPr lang="en-GB" sz="1500" b="0" dirty="0" smtClean="0">
                  <a:solidFill>
                    <a:srgbClr val="333333"/>
                  </a:solidFill>
                  <a:latin typeface="Verdana"/>
                  <a:cs typeface="Verdana" panose="020B0604030504040204" pitchFamily="34" charset="0"/>
                </a:rPr>
                <a:t> vi!</a:t>
              </a:r>
              <a:endParaRPr lang="en-GB" sz="1500" b="0" dirty="0">
                <a:solidFill>
                  <a:srgbClr val="333333"/>
                </a:solidFill>
                <a:latin typeface="Verdana"/>
                <a:cs typeface="Verdana" panose="020B0604030504040204" pitchFamily="34" charset="0"/>
              </a:endParaRPr>
            </a:p>
          </p:txBody>
        </p:sp>
      </p:grpSp>
      <p:grpSp>
        <p:nvGrpSpPr>
          <p:cNvPr id="73" name="Group 72"/>
          <p:cNvGrpSpPr/>
          <p:nvPr/>
        </p:nvGrpSpPr>
        <p:grpSpPr>
          <a:xfrm>
            <a:off x="587902" y="3664815"/>
            <a:ext cx="530317" cy="530317"/>
            <a:chOff x="1181473" y="2259119"/>
            <a:chExt cx="530317" cy="530317"/>
          </a:xfrm>
        </p:grpSpPr>
        <p:sp>
          <p:nvSpPr>
            <p:cNvPr id="74" name="Rectangle 73"/>
            <p:cNvSpPr/>
            <p:nvPr/>
          </p:nvSpPr>
          <p:spPr bwMode="ltGray">
            <a:xfrm>
              <a:off x="1181473" y="2259119"/>
              <a:ext cx="530317" cy="530317"/>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smtClean="0"/>
            </a:p>
          </p:txBody>
        </p:sp>
        <p:sp>
          <p:nvSpPr>
            <p:cNvPr id="75" name="Freeform 7"/>
            <p:cNvSpPr>
              <a:spLocks/>
            </p:cNvSpPr>
            <p:nvPr/>
          </p:nvSpPr>
          <p:spPr bwMode="auto">
            <a:xfrm>
              <a:off x="1247726" y="2350823"/>
              <a:ext cx="408510" cy="357192"/>
            </a:xfrm>
            <a:custGeom>
              <a:avLst/>
              <a:gdLst>
                <a:gd name="T0" fmla="*/ 1380 w 1449"/>
                <a:gd name="T1" fmla="*/ 107 h 1267"/>
                <a:gd name="T2" fmla="*/ 1380 w 1449"/>
                <a:gd name="T3" fmla="*/ 107 h 1267"/>
                <a:gd name="T4" fmla="*/ 911 w 1449"/>
                <a:gd name="T5" fmla="*/ 264 h 1267"/>
                <a:gd name="T6" fmla="*/ 552 w 1449"/>
                <a:gd name="T7" fmla="*/ 186 h 1267"/>
                <a:gd name="T8" fmla="*/ 582 w 1449"/>
                <a:gd name="T9" fmla="*/ 133 h 1267"/>
                <a:gd name="T10" fmla="*/ 470 w 1449"/>
                <a:gd name="T11" fmla="*/ 164 h 1267"/>
                <a:gd name="T12" fmla="*/ 191 w 1449"/>
                <a:gd name="T13" fmla="*/ 96 h 1267"/>
                <a:gd name="T14" fmla="*/ 104 w 1449"/>
                <a:gd name="T15" fmla="*/ 123 h 1267"/>
                <a:gd name="T16" fmla="*/ 322 w 1449"/>
                <a:gd name="T17" fmla="*/ 255 h 1267"/>
                <a:gd name="T18" fmla="*/ 281 w 1449"/>
                <a:gd name="T19" fmla="*/ 330 h 1267"/>
                <a:gd name="T20" fmla="*/ 394 w 1449"/>
                <a:gd name="T21" fmla="*/ 305 h 1267"/>
                <a:gd name="T22" fmla="*/ 645 w 1449"/>
                <a:gd name="T23" fmla="*/ 459 h 1267"/>
                <a:gd name="T24" fmla="*/ 296 w 1449"/>
                <a:gd name="T25" fmla="*/ 756 h 1267"/>
                <a:gd name="T26" fmla="*/ 49 w 1449"/>
                <a:gd name="T27" fmla="*/ 708 h 1267"/>
                <a:gd name="T28" fmla="*/ 0 w 1449"/>
                <a:gd name="T29" fmla="*/ 734 h 1267"/>
                <a:gd name="T30" fmla="*/ 194 w 1449"/>
                <a:gd name="T31" fmla="*/ 879 h 1267"/>
                <a:gd name="T32" fmla="*/ 248 w 1449"/>
                <a:gd name="T33" fmla="*/ 1115 h 1267"/>
                <a:gd name="T34" fmla="*/ 292 w 1449"/>
                <a:gd name="T35" fmla="*/ 1081 h 1267"/>
                <a:gd name="T36" fmla="*/ 348 w 1449"/>
                <a:gd name="T37" fmla="*/ 835 h 1267"/>
                <a:gd name="T38" fmla="*/ 760 w 1449"/>
                <a:gd name="T39" fmla="*/ 636 h 1267"/>
                <a:gd name="T40" fmla="*/ 800 w 1449"/>
                <a:gd name="T41" fmla="*/ 928 h 1267"/>
                <a:gd name="T42" fmla="*/ 732 w 1449"/>
                <a:gd name="T43" fmla="*/ 1022 h 1267"/>
                <a:gd name="T44" fmla="*/ 816 w 1449"/>
                <a:gd name="T45" fmla="*/ 1015 h 1267"/>
                <a:gd name="T46" fmla="*/ 850 w 1449"/>
                <a:gd name="T47" fmla="*/ 1267 h 1267"/>
                <a:gd name="T48" fmla="*/ 909 w 1449"/>
                <a:gd name="T49" fmla="*/ 1198 h 1267"/>
                <a:gd name="T50" fmla="*/ 960 w 1449"/>
                <a:gd name="T51" fmla="*/ 916 h 1267"/>
                <a:gd name="T52" fmla="*/ 1033 w 1449"/>
                <a:gd name="T53" fmla="*/ 825 h 1267"/>
                <a:gd name="T54" fmla="*/ 973 w 1449"/>
                <a:gd name="T55" fmla="*/ 832 h 1267"/>
                <a:gd name="T56" fmla="*/ 1046 w 1449"/>
                <a:gd name="T57" fmla="*/ 472 h 1267"/>
                <a:gd name="T58" fmla="*/ 1380 w 1449"/>
                <a:gd name="T59" fmla="*/ 107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9" h="1267">
                  <a:moveTo>
                    <a:pt x="1380" y="107"/>
                  </a:moveTo>
                  <a:cubicBezTo>
                    <a:pt x="1380" y="107"/>
                    <a:pt x="1380" y="107"/>
                    <a:pt x="1380" y="107"/>
                  </a:cubicBezTo>
                  <a:cubicBezTo>
                    <a:pt x="1309" y="0"/>
                    <a:pt x="911" y="264"/>
                    <a:pt x="911" y="264"/>
                  </a:cubicBezTo>
                  <a:cubicBezTo>
                    <a:pt x="552" y="186"/>
                    <a:pt x="552" y="186"/>
                    <a:pt x="552" y="186"/>
                  </a:cubicBezTo>
                  <a:cubicBezTo>
                    <a:pt x="576" y="161"/>
                    <a:pt x="588" y="142"/>
                    <a:pt x="582" y="133"/>
                  </a:cubicBezTo>
                  <a:cubicBezTo>
                    <a:pt x="574" y="121"/>
                    <a:pt x="528" y="135"/>
                    <a:pt x="470" y="164"/>
                  </a:cubicBezTo>
                  <a:cubicBezTo>
                    <a:pt x="191" y="96"/>
                    <a:pt x="191" y="96"/>
                    <a:pt x="191" y="96"/>
                  </a:cubicBezTo>
                  <a:cubicBezTo>
                    <a:pt x="104" y="123"/>
                    <a:pt x="104" y="123"/>
                    <a:pt x="104" y="123"/>
                  </a:cubicBezTo>
                  <a:cubicBezTo>
                    <a:pt x="322" y="255"/>
                    <a:pt x="322" y="255"/>
                    <a:pt x="322" y="255"/>
                  </a:cubicBezTo>
                  <a:cubicBezTo>
                    <a:pt x="242" y="312"/>
                    <a:pt x="270" y="313"/>
                    <a:pt x="281" y="330"/>
                  </a:cubicBezTo>
                  <a:cubicBezTo>
                    <a:pt x="293" y="348"/>
                    <a:pt x="295" y="369"/>
                    <a:pt x="394" y="305"/>
                  </a:cubicBezTo>
                  <a:cubicBezTo>
                    <a:pt x="645" y="459"/>
                    <a:pt x="645" y="459"/>
                    <a:pt x="645" y="459"/>
                  </a:cubicBezTo>
                  <a:cubicBezTo>
                    <a:pt x="296" y="756"/>
                    <a:pt x="296" y="756"/>
                    <a:pt x="296" y="756"/>
                  </a:cubicBezTo>
                  <a:cubicBezTo>
                    <a:pt x="49" y="708"/>
                    <a:pt x="49" y="708"/>
                    <a:pt x="49" y="708"/>
                  </a:cubicBezTo>
                  <a:cubicBezTo>
                    <a:pt x="0" y="734"/>
                    <a:pt x="0" y="734"/>
                    <a:pt x="0" y="734"/>
                  </a:cubicBezTo>
                  <a:cubicBezTo>
                    <a:pt x="194" y="879"/>
                    <a:pt x="194" y="879"/>
                    <a:pt x="194" y="879"/>
                  </a:cubicBezTo>
                  <a:cubicBezTo>
                    <a:pt x="248" y="1115"/>
                    <a:pt x="248" y="1115"/>
                    <a:pt x="248" y="1115"/>
                  </a:cubicBezTo>
                  <a:cubicBezTo>
                    <a:pt x="292" y="1081"/>
                    <a:pt x="292" y="1081"/>
                    <a:pt x="292" y="1081"/>
                  </a:cubicBezTo>
                  <a:cubicBezTo>
                    <a:pt x="348" y="835"/>
                    <a:pt x="348" y="835"/>
                    <a:pt x="348" y="835"/>
                  </a:cubicBezTo>
                  <a:cubicBezTo>
                    <a:pt x="760" y="636"/>
                    <a:pt x="760" y="636"/>
                    <a:pt x="760" y="636"/>
                  </a:cubicBezTo>
                  <a:cubicBezTo>
                    <a:pt x="800" y="928"/>
                    <a:pt x="800" y="928"/>
                    <a:pt x="800" y="928"/>
                  </a:cubicBezTo>
                  <a:cubicBezTo>
                    <a:pt x="701" y="993"/>
                    <a:pt x="720" y="1003"/>
                    <a:pt x="732" y="1022"/>
                  </a:cubicBezTo>
                  <a:cubicBezTo>
                    <a:pt x="743" y="1038"/>
                    <a:pt x="732" y="1064"/>
                    <a:pt x="816" y="1015"/>
                  </a:cubicBezTo>
                  <a:cubicBezTo>
                    <a:pt x="850" y="1267"/>
                    <a:pt x="850" y="1267"/>
                    <a:pt x="850" y="1267"/>
                  </a:cubicBezTo>
                  <a:cubicBezTo>
                    <a:pt x="909" y="1198"/>
                    <a:pt x="909" y="1198"/>
                    <a:pt x="909" y="1198"/>
                  </a:cubicBezTo>
                  <a:cubicBezTo>
                    <a:pt x="960" y="916"/>
                    <a:pt x="960" y="916"/>
                    <a:pt x="960" y="916"/>
                  </a:cubicBezTo>
                  <a:cubicBezTo>
                    <a:pt x="1010" y="874"/>
                    <a:pt x="1041" y="838"/>
                    <a:pt x="1033" y="825"/>
                  </a:cubicBezTo>
                  <a:cubicBezTo>
                    <a:pt x="1027" y="817"/>
                    <a:pt x="1005" y="820"/>
                    <a:pt x="973" y="832"/>
                  </a:cubicBezTo>
                  <a:cubicBezTo>
                    <a:pt x="1046" y="472"/>
                    <a:pt x="1046" y="472"/>
                    <a:pt x="1046" y="472"/>
                  </a:cubicBezTo>
                  <a:cubicBezTo>
                    <a:pt x="1046" y="472"/>
                    <a:pt x="1449" y="214"/>
                    <a:pt x="1380" y="1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76" name="Straight Connector 62"/>
          <p:cNvCxnSpPr/>
          <p:nvPr>
            <p:custDataLst>
              <p:tags r:id="rId4"/>
            </p:custDataLst>
          </p:nvPr>
        </p:nvCxnSpPr>
        <p:spPr>
          <a:xfrm>
            <a:off x="2885395" y="3327906"/>
            <a:ext cx="0" cy="271930"/>
          </a:xfrm>
          <a:prstGeom prst="line">
            <a:avLst/>
          </a:prstGeom>
          <a:ln w="19050">
            <a:solidFill>
              <a:srgbClr val="333333"/>
            </a:solidFill>
            <a:tailEnd type="triangle" len="lg"/>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679436" y="3270956"/>
            <a:ext cx="604653" cy="707886"/>
          </a:xfrm>
          <a:prstGeom prst="rect">
            <a:avLst/>
          </a:prstGeom>
        </p:spPr>
        <p:txBody>
          <a:bodyPr wrap="none">
            <a:spAutoFit/>
          </a:bodyPr>
          <a:lstStyle/>
          <a:p>
            <a:r>
              <a:rPr lang="en-US" sz="4000" b="0" dirty="0" smtClean="0">
                <a:solidFill>
                  <a:srgbClr val="333333"/>
                </a:solidFill>
                <a:latin typeface="Verdana"/>
              </a:rPr>
              <a:t>=</a:t>
            </a:r>
            <a:endParaRPr lang="nb-NO" sz="4000" dirty="0"/>
          </a:p>
        </p:txBody>
      </p:sp>
    </p:spTree>
    <p:extLst>
      <p:ext uri="{BB962C8B-B14F-4D97-AF65-F5344CB8AC3E}">
        <p14:creationId xmlns:p14="http://schemas.microsoft.com/office/powerpoint/2010/main" val="39761828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1298671" y="1509005"/>
            <a:ext cx="7545387" cy="268116"/>
          </a:xfrm>
        </p:spPr>
        <p:txBody>
          <a:bodyPr tIns="0"/>
          <a:lstStyle/>
          <a:p>
            <a:r>
              <a:rPr lang="nb-NO" sz="1800" noProof="0" dirty="0" smtClean="0"/>
              <a:t>Du kan ikke være best på alt – fokuser på å skape magi der det er viktigst for kunden</a:t>
            </a:r>
            <a:endParaRPr lang="nb-NO" sz="1800" noProof="0" dirty="0" smtClean="0"/>
          </a:p>
        </p:txBody>
      </p:sp>
      <p:sp>
        <p:nvSpPr>
          <p:cNvPr id="8" name="Hexagon 7"/>
          <p:cNvSpPr/>
          <p:nvPr/>
        </p:nvSpPr>
        <p:spPr bwMode="ltGray">
          <a:xfrm rot="5400000">
            <a:off x="229593" y="1297931"/>
            <a:ext cx="818365" cy="705487"/>
          </a:xfrm>
          <a:prstGeom prst="hexagon">
            <a:avLst>
              <a:gd name="adj" fmla="val 29167"/>
              <a:gd name="vf" fmla="val 115470"/>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smtClean="0"/>
          </a:p>
        </p:txBody>
      </p:sp>
      <p:sp>
        <p:nvSpPr>
          <p:cNvPr id="10" name="Hexagon 9"/>
          <p:cNvSpPr/>
          <p:nvPr/>
        </p:nvSpPr>
        <p:spPr bwMode="ltGray">
          <a:xfrm rot="5400000">
            <a:off x="229592" y="2311887"/>
            <a:ext cx="818366" cy="705487"/>
          </a:xfrm>
          <a:prstGeom prst="hexagon">
            <a:avLst>
              <a:gd name="adj" fmla="val 29167"/>
              <a:gd name="vf" fmla="val 115470"/>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smtClean="0"/>
          </a:p>
        </p:txBody>
      </p:sp>
      <p:sp>
        <p:nvSpPr>
          <p:cNvPr id="11" name="Hexagon 10"/>
          <p:cNvSpPr/>
          <p:nvPr/>
        </p:nvSpPr>
        <p:spPr bwMode="ltGray">
          <a:xfrm rot="5400000">
            <a:off x="229591" y="3325844"/>
            <a:ext cx="818366" cy="705487"/>
          </a:xfrm>
          <a:prstGeom prst="hexagon">
            <a:avLst>
              <a:gd name="adj" fmla="val 29167"/>
              <a:gd name="vf" fmla="val 115470"/>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smtClean="0"/>
          </a:p>
        </p:txBody>
      </p:sp>
      <p:sp>
        <p:nvSpPr>
          <p:cNvPr id="12" name="Hexagon 11"/>
          <p:cNvSpPr/>
          <p:nvPr/>
        </p:nvSpPr>
        <p:spPr bwMode="ltGray">
          <a:xfrm rot="5400000">
            <a:off x="229592" y="4339802"/>
            <a:ext cx="818366" cy="705487"/>
          </a:xfrm>
          <a:prstGeom prst="hexagon">
            <a:avLst>
              <a:gd name="adj" fmla="val 29167"/>
              <a:gd name="vf" fmla="val 115470"/>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smtClean="0"/>
          </a:p>
        </p:txBody>
      </p:sp>
      <p:sp>
        <p:nvSpPr>
          <p:cNvPr id="14" name="Content Placeholder 5"/>
          <p:cNvSpPr txBox="1">
            <a:spLocks/>
          </p:cNvSpPr>
          <p:nvPr/>
        </p:nvSpPr>
        <p:spPr>
          <a:xfrm>
            <a:off x="1298671" y="2525499"/>
            <a:ext cx="7545387" cy="268116"/>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nb-NO" sz="1800" dirty="0" smtClean="0"/>
              <a:t>Forstå </a:t>
            </a:r>
            <a:r>
              <a:rPr lang="nb-NO" sz="1800" dirty="0" smtClean="0"/>
              <a:t>kundens følelser – opplevelser med sterke emosjoner huskes</a:t>
            </a:r>
            <a:r>
              <a:rPr lang="nb-NO" sz="1800" dirty="0" smtClean="0"/>
              <a:t> lenge</a:t>
            </a:r>
            <a:endParaRPr lang="nb-NO" sz="1800" dirty="0"/>
          </a:p>
        </p:txBody>
      </p:sp>
      <p:sp>
        <p:nvSpPr>
          <p:cNvPr id="15" name="Content Placeholder 5"/>
          <p:cNvSpPr txBox="1">
            <a:spLocks/>
          </p:cNvSpPr>
          <p:nvPr/>
        </p:nvSpPr>
        <p:spPr>
          <a:xfrm>
            <a:off x="1298671" y="3541993"/>
            <a:ext cx="7545387" cy="268116"/>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nb-NO" sz="1800" dirty="0" smtClean="0"/>
              <a:t>Nye kanaler </a:t>
            </a:r>
            <a:r>
              <a:rPr lang="nb-NO" sz="1800" dirty="0" smtClean="0"/>
              <a:t>åpner muligheter for å levere nye ekstraordinære opplevelser – grip dem!</a:t>
            </a:r>
            <a:endParaRPr lang="nb-NO" sz="1800" dirty="0"/>
          </a:p>
        </p:txBody>
      </p:sp>
      <p:sp>
        <p:nvSpPr>
          <p:cNvPr id="16" name="Content Placeholder 5"/>
          <p:cNvSpPr txBox="1">
            <a:spLocks/>
          </p:cNvSpPr>
          <p:nvPr/>
        </p:nvSpPr>
        <p:spPr>
          <a:xfrm>
            <a:off x="1298671" y="4558487"/>
            <a:ext cx="7545387" cy="268116"/>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nb-NO" sz="1800" dirty="0" smtClean="0"/>
              <a:t>Opplevelser må være konsistente på tvers av kanaler </a:t>
            </a:r>
            <a:endParaRPr lang="nb-NO" sz="1800" dirty="0"/>
          </a:p>
        </p:txBody>
      </p:sp>
      <p:sp>
        <p:nvSpPr>
          <p:cNvPr id="5" name="Quad Arrow 4"/>
          <p:cNvSpPr/>
          <p:nvPr/>
        </p:nvSpPr>
        <p:spPr bwMode="ltGray">
          <a:xfrm rot="2700000">
            <a:off x="361173" y="4414944"/>
            <a:ext cx="555206" cy="555206"/>
          </a:xfrm>
          <a:prstGeom prst="quadArrow">
            <a:avLst>
              <a:gd name="adj1" fmla="val 15266"/>
              <a:gd name="adj2" fmla="val 17230"/>
              <a:gd name="adj3" fmla="val 15132"/>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smtClean="0"/>
          </a:p>
        </p:txBody>
      </p:sp>
      <p:sp>
        <p:nvSpPr>
          <p:cNvPr id="22" name="Freeform 6"/>
          <p:cNvSpPr>
            <a:spLocks/>
          </p:cNvSpPr>
          <p:nvPr/>
        </p:nvSpPr>
        <p:spPr bwMode="auto">
          <a:xfrm>
            <a:off x="394468" y="2472980"/>
            <a:ext cx="488182" cy="408070"/>
          </a:xfrm>
          <a:custGeom>
            <a:avLst/>
            <a:gdLst>
              <a:gd name="T0" fmla="*/ 476 w 493"/>
              <a:gd name="T1" fmla="*/ 131 h 412"/>
              <a:gd name="T2" fmla="*/ 353 w 493"/>
              <a:gd name="T3" fmla="*/ 17 h 412"/>
              <a:gd name="T4" fmla="*/ 277 w 493"/>
              <a:gd name="T5" fmla="*/ 0 h 412"/>
              <a:gd name="T6" fmla="*/ 200 w 493"/>
              <a:gd name="T7" fmla="*/ 0 h 412"/>
              <a:gd name="T8" fmla="*/ 123 w 493"/>
              <a:gd name="T9" fmla="*/ 34 h 412"/>
              <a:gd name="T10" fmla="*/ 0 w 493"/>
              <a:gd name="T11" fmla="*/ 174 h 412"/>
              <a:gd name="T12" fmla="*/ 129 w 493"/>
              <a:gd name="T13" fmla="*/ 239 h 412"/>
              <a:gd name="T14" fmla="*/ 217 w 493"/>
              <a:gd name="T15" fmla="*/ 241 h 412"/>
              <a:gd name="T16" fmla="*/ 290 w 493"/>
              <a:gd name="T17" fmla="*/ 344 h 412"/>
              <a:gd name="T18" fmla="*/ 326 w 493"/>
              <a:gd name="T19" fmla="*/ 412 h 412"/>
              <a:gd name="T20" fmla="*/ 363 w 493"/>
              <a:gd name="T21" fmla="*/ 242 h 412"/>
              <a:gd name="T22" fmla="*/ 384 w 493"/>
              <a:gd name="T23" fmla="*/ 220 h 412"/>
              <a:gd name="T24" fmla="*/ 336 w 493"/>
              <a:gd name="T25" fmla="*/ 214 h 412"/>
              <a:gd name="T26" fmla="*/ 342 w 493"/>
              <a:gd name="T27" fmla="*/ 196 h 412"/>
              <a:gd name="T28" fmla="*/ 391 w 493"/>
              <a:gd name="T29" fmla="*/ 194 h 412"/>
              <a:gd name="T30" fmla="*/ 329 w 493"/>
              <a:gd name="T31" fmla="*/ 139 h 412"/>
              <a:gd name="T32" fmla="*/ 312 w 493"/>
              <a:gd name="T33" fmla="*/ 140 h 412"/>
              <a:gd name="T34" fmla="*/ 257 w 493"/>
              <a:gd name="T35" fmla="*/ 170 h 412"/>
              <a:gd name="T36" fmla="*/ 283 w 493"/>
              <a:gd name="T37" fmla="*/ 218 h 412"/>
              <a:gd name="T38" fmla="*/ 265 w 493"/>
              <a:gd name="T39" fmla="*/ 225 h 412"/>
              <a:gd name="T40" fmla="*/ 207 w 493"/>
              <a:gd name="T41" fmla="*/ 182 h 412"/>
              <a:gd name="T42" fmla="*/ 192 w 493"/>
              <a:gd name="T43" fmla="*/ 169 h 412"/>
              <a:gd name="T44" fmla="*/ 240 w 493"/>
              <a:gd name="T45" fmla="*/ 160 h 412"/>
              <a:gd name="T46" fmla="*/ 247 w 493"/>
              <a:gd name="T47" fmla="*/ 99 h 412"/>
              <a:gd name="T48" fmla="*/ 180 w 493"/>
              <a:gd name="T49" fmla="*/ 112 h 412"/>
              <a:gd name="T50" fmla="*/ 99 w 493"/>
              <a:gd name="T51" fmla="*/ 183 h 412"/>
              <a:gd name="T52" fmla="*/ 96 w 493"/>
              <a:gd name="T53" fmla="*/ 182 h 412"/>
              <a:gd name="T54" fmla="*/ 52 w 493"/>
              <a:gd name="T55" fmla="*/ 196 h 412"/>
              <a:gd name="T56" fmla="*/ 89 w 493"/>
              <a:gd name="T57" fmla="*/ 164 h 412"/>
              <a:gd name="T58" fmla="*/ 101 w 493"/>
              <a:gd name="T59" fmla="*/ 165 h 412"/>
              <a:gd name="T60" fmla="*/ 108 w 493"/>
              <a:gd name="T61" fmla="*/ 166 h 412"/>
              <a:gd name="T62" fmla="*/ 92 w 493"/>
              <a:gd name="T63" fmla="*/ 135 h 412"/>
              <a:gd name="T64" fmla="*/ 93 w 493"/>
              <a:gd name="T65" fmla="*/ 116 h 412"/>
              <a:gd name="T66" fmla="*/ 135 w 493"/>
              <a:gd name="T67" fmla="*/ 159 h 412"/>
              <a:gd name="T68" fmla="*/ 163 w 493"/>
              <a:gd name="T69" fmla="*/ 104 h 412"/>
              <a:gd name="T70" fmla="*/ 157 w 493"/>
              <a:gd name="T71" fmla="*/ 76 h 412"/>
              <a:gd name="T72" fmla="*/ 241 w 493"/>
              <a:gd name="T73" fmla="*/ 81 h 412"/>
              <a:gd name="T74" fmla="*/ 257 w 493"/>
              <a:gd name="T75" fmla="*/ 68 h 412"/>
              <a:gd name="T76" fmla="*/ 325 w 493"/>
              <a:gd name="T77" fmla="*/ 75 h 412"/>
              <a:gd name="T78" fmla="*/ 343 w 493"/>
              <a:gd name="T79" fmla="*/ 81 h 412"/>
              <a:gd name="T80" fmla="*/ 318 w 493"/>
              <a:gd name="T81" fmla="*/ 123 h 412"/>
              <a:gd name="T82" fmla="*/ 323 w 493"/>
              <a:gd name="T83" fmla="*/ 122 h 412"/>
              <a:gd name="T84" fmla="*/ 336 w 493"/>
              <a:gd name="T85" fmla="*/ 121 h 412"/>
              <a:gd name="T86" fmla="*/ 420 w 493"/>
              <a:gd name="T87" fmla="*/ 150 h 412"/>
              <a:gd name="T88" fmla="*/ 436 w 493"/>
              <a:gd name="T89" fmla="*/ 159 h 412"/>
              <a:gd name="T90" fmla="*/ 406 w 493"/>
              <a:gd name="T91" fmla="*/ 174 h 412"/>
              <a:gd name="T92" fmla="*/ 405 w 493"/>
              <a:gd name="T93" fmla="*/ 215 h 412"/>
              <a:gd name="T94" fmla="*/ 405 w 493"/>
              <a:gd name="T95" fmla="*/ 216 h 412"/>
              <a:gd name="T96" fmla="*/ 398 w 493"/>
              <a:gd name="T97" fmla="*/ 269 h 412"/>
              <a:gd name="T98" fmla="*/ 399 w 493"/>
              <a:gd name="T99" fmla="*/ 288 h 412"/>
              <a:gd name="T100" fmla="*/ 363 w 493"/>
              <a:gd name="T101" fmla="*/ 262 h 412"/>
              <a:gd name="T102" fmla="*/ 343 w 493"/>
              <a:gd name="T103" fmla="*/ 412 h 412"/>
              <a:gd name="T104" fmla="*/ 427 w 493"/>
              <a:gd name="T105" fmla="*/ 324 h 412"/>
              <a:gd name="T106" fmla="*/ 468 w 493"/>
              <a:gd name="T107" fmla="*/ 263 h 412"/>
              <a:gd name="T108" fmla="*/ 472 w 493"/>
              <a:gd name="T109" fmla="*/ 15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3" h="412">
                <a:moveTo>
                  <a:pt x="472" y="156"/>
                </a:moveTo>
                <a:cubicBezTo>
                  <a:pt x="475" y="149"/>
                  <a:pt x="476" y="140"/>
                  <a:pt x="476" y="131"/>
                </a:cubicBezTo>
                <a:cubicBezTo>
                  <a:pt x="476" y="97"/>
                  <a:pt x="452" y="68"/>
                  <a:pt x="420" y="61"/>
                </a:cubicBezTo>
                <a:cubicBezTo>
                  <a:pt x="409" y="35"/>
                  <a:pt x="383" y="17"/>
                  <a:pt x="353" y="17"/>
                </a:cubicBezTo>
                <a:cubicBezTo>
                  <a:pt x="344" y="17"/>
                  <a:pt x="336" y="18"/>
                  <a:pt x="328" y="21"/>
                </a:cubicBezTo>
                <a:cubicBezTo>
                  <a:pt x="315" y="8"/>
                  <a:pt x="297" y="0"/>
                  <a:pt x="277" y="0"/>
                </a:cubicBezTo>
                <a:cubicBezTo>
                  <a:pt x="263" y="0"/>
                  <a:pt x="249" y="4"/>
                  <a:pt x="238" y="10"/>
                </a:cubicBezTo>
                <a:cubicBezTo>
                  <a:pt x="227" y="4"/>
                  <a:pt x="214" y="0"/>
                  <a:pt x="200" y="0"/>
                </a:cubicBezTo>
                <a:cubicBezTo>
                  <a:pt x="174" y="0"/>
                  <a:pt x="150" y="14"/>
                  <a:pt x="138" y="35"/>
                </a:cubicBezTo>
                <a:cubicBezTo>
                  <a:pt x="133" y="34"/>
                  <a:pt x="128" y="34"/>
                  <a:pt x="123" y="34"/>
                </a:cubicBezTo>
                <a:cubicBezTo>
                  <a:pt x="86" y="34"/>
                  <a:pt x="55" y="62"/>
                  <a:pt x="52" y="99"/>
                </a:cubicBezTo>
                <a:cubicBezTo>
                  <a:pt x="21" y="110"/>
                  <a:pt x="0" y="140"/>
                  <a:pt x="0" y="174"/>
                </a:cubicBezTo>
                <a:cubicBezTo>
                  <a:pt x="0" y="218"/>
                  <a:pt x="36" y="255"/>
                  <a:pt x="81" y="255"/>
                </a:cubicBezTo>
                <a:cubicBezTo>
                  <a:pt x="99" y="255"/>
                  <a:pt x="116" y="249"/>
                  <a:pt x="129" y="239"/>
                </a:cubicBezTo>
                <a:cubicBezTo>
                  <a:pt x="142" y="249"/>
                  <a:pt x="157" y="255"/>
                  <a:pt x="175" y="255"/>
                </a:cubicBezTo>
                <a:cubicBezTo>
                  <a:pt x="191" y="255"/>
                  <a:pt x="205" y="249"/>
                  <a:pt x="217" y="241"/>
                </a:cubicBezTo>
                <a:cubicBezTo>
                  <a:pt x="223" y="249"/>
                  <a:pt x="231" y="256"/>
                  <a:pt x="240" y="262"/>
                </a:cubicBezTo>
                <a:cubicBezTo>
                  <a:pt x="268" y="280"/>
                  <a:pt x="287" y="310"/>
                  <a:pt x="290" y="344"/>
                </a:cubicBezTo>
                <a:cubicBezTo>
                  <a:pt x="290" y="412"/>
                  <a:pt x="290" y="412"/>
                  <a:pt x="290" y="412"/>
                </a:cubicBezTo>
                <a:cubicBezTo>
                  <a:pt x="326" y="412"/>
                  <a:pt x="326" y="412"/>
                  <a:pt x="326" y="412"/>
                </a:cubicBezTo>
                <a:cubicBezTo>
                  <a:pt x="326" y="305"/>
                  <a:pt x="326" y="305"/>
                  <a:pt x="326" y="305"/>
                </a:cubicBezTo>
                <a:cubicBezTo>
                  <a:pt x="326" y="279"/>
                  <a:pt x="340" y="254"/>
                  <a:pt x="363" y="242"/>
                </a:cubicBezTo>
                <a:cubicBezTo>
                  <a:pt x="363" y="242"/>
                  <a:pt x="363" y="242"/>
                  <a:pt x="363" y="242"/>
                </a:cubicBezTo>
                <a:cubicBezTo>
                  <a:pt x="372" y="236"/>
                  <a:pt x="379" y="229"/>
                  <a:pt x="384" y="220"/>
                </a:cubicBezTo>
                <a:cubicBezTo>
                  <a:pt x="373" y="213"/>
                  <a:pt x="358" y="210"/>
                  <a:pt x="345" y="213"/>
                </a:cubicBezTo>
                <a:cubicBezTo>
                  <a:pt x="336" y="214"/>
                  <a:pt x="336" y="214"/>
                  <a:pt x="336" y="214"/>
                </a:cubicBezTo>
                <a:cubicBezTo>
                  <a:pt x="333" y="197"/>
                  <a:pt x="333" y="197"/>
                  <a:pt x="333" y="197"/>
                </a:cubicBezTo>
                <a:cubicBezTo>
                  <a:pt x="342" y="196"/>
                  <a:pt x="342" y="196"/>
                  <a:pt x="342" y="196"/>
                </a:cubicBezTo>
                <a:cubicBezTo>
                  <a:pt x="358" y="193"/>
                  <a:pt x="376" y="196"/>
                  <a:pt x="390" y="204"/>
                </a:cubicBezTo>
                <a:cubicBezTo>
                  <a:pt x="391" y="201"/>
                  <a:pt x="391" y="197"/>
                  <a:pt x="391" y="194"/>
                </a:cubicBezTo>
                <a:cubicBezTo>
                  <a:pt x="391" y="163"/>
                  <a:pt x="366" y="138"/>
                  <a:pt x="336" y="138"/>
                </a:cubicBezTo>
                <a:cubicBezTo>
                  <a:pt x="334" y="138"/>
                  <a:pt x="331" y="138"/>
                  <a:pt x="329" y="139"/>
                </a:cubicBezTo>
                <a:cubicBezTo>
                  <a:pt x="326" y="139"/>
                  <a:pt x="326" y="139"/>
                  <a:pt x="326" y="139"/>
                </a:cubicBezTo>
                <a:cubicBezTo>
                  <a:pt x="321" y="140"/>
                  <a:pt x="317" y="140"/>
                  <a:pt x="312" y="140"/>
                </a:cubicBezTo>
                <a:cubicBezTo>
                  <a:pt x="298" y="140"/>
                  <a:pt x="285" y="137"/>
                  <a:pt x="274" y="130"/>
                </a:cubicBezTo>
                <a:cubicBezTo>
                  <a:pt x="263" y="140"/>
                  <a:pt x="257" y="155"/>
                  <a:pt x="257" y="170"/>
                </a:cubicBezTo>
                <a:cubicBezTo>
                  <a:pt x="257" y="187"/>
                  <a:pt x="264" y="202"/>
                  <a:pt x="276" y="212"/>
                </a:cubicBezTo>
                <a:cubicBezTo>
                  <a:pt x="283" y="218"/>
                  <a:pt x="283" y="218"/>
                  <a:pt x="283" y="218"/>
                </a:cubicBezTo>
                <a:cubicBezTo>
                  <a:pt x="272" y="231"/>
                  <a:pt x="272" y="231"/>
                  <a:pt x="272" y="231"/>
                </a:cubicBezTo>
                <a:cubicBezTo>
                  <a:pt x="265" y="225"/>
                  <a:pt x="265" y="225"/>
                  <a:pt x="265" y="225"/>
                </a:cubicBezTo>
                <a:cubicBezTo>
                  <a:pt x="251" y="213"/>
                  <a:pt x="242" y="196"/>
                  <a:pt x="240" y="178"/>
                </a:cubicBezTo>
                <a:cubicBezTo>
                  <a:pt x="229" y="175"/>
                  <a:pt x="217" y="177"/>
                  <a:pt x="207" y="182"/>
                </a:cubicBezTo>
                <a:cubicBezTo>
                  <a:pt x="199" y="185"/>
                  <a:pt x="199" y="185"/>
                  <a:pt x="199" y="185"/>
                </a:cubicBezTo>
                <a:cubicBezTo>
                  <a:pt x="192" y="169"/>
                  <a:pt x="192" y="169"/>
                  <a:pt x="192" y="169"/>
                </a:cubicBezTo>
                <a:cubicBezTo>
                  <a:pt x="200" y="166"/>
                  <a:pt x="200" y="166"/>
                  <a:pt x="200" y="166"/>
                </a:cubicBezTo>
                <a:cubicBezTo>
                  <a:pt x="212" y="160"/>
                  <a:pt x="227" y="158"/>
                  <a:pt x="240" y="160"/>
                </a:cubicBezTo>
                <a:cubicBezTo>
                  <a:pt x="242" y="145"/>
                  <a:pt x="250" y="130"/>
                  <a:pt x="261" y="119"/>
                </a:cubicBezTo>
                <a:cubicBezTo>
                  <a:pt x="255" y="113"/>
                  <a:pt x="250" y="107"/>
                  <a:pt x="247" y="99"/>
                </a:cubicBezTo>
                <a:cubicBezTo>
                  <a:pt x="234" y="109"/>
                  <a:pt x="218" y="115"/>
                  <a:pt x="201" y="115"/>
                </a:cubicBezTo>
                <a:cubicBezTo>
                  <a:pt x="194" y="115"/>
                  <a:pt x="187" y="114"/>
                  <a:pt x="180" y="112"/>
                </a:cubicBezTo>
                <a:cubicBezTo>
                  <a:pt x="180" y="151"/>
                  <a:pt x="147" y="183"/>
                  <a:pt x="108" y="183"/>
                </a:cubicBezTo>
                <a:cubicBezTo>
                  <a:pt x="105" y="183"/>
                  <a:pt x="102" y="183"/>
                  <a:pt x="99" y="183"/>
                </a:cubicBezTo>
                <a:cubicBezTo>
                  <a:pt x="97" y="182"/>
                  <a:pt x="97" y="182"/>
                  <a:pt x="97" y="182"/>
                </a:cubicBezTo>
                <a:cubicBezTo>
                  <a:pt x="96" y="182"/>
                  <a:pt x="96" y="182"/>
                  <a:pt x="96" y="182"/>
                </a:cubicBezTo>
                <a:cubicBezTo>
                  <a:pt x="94" y="181"/>
                  <a:pt x="91" y="181"/>
                  <a:pt x="89" y="181"/>
                </a:cubicBezTo>
                <a:cubicBezTo>
                  <a:pt x="75" y="181"/>
                  <a:pt x="62" y="186"/>
                  <a:pt x="52" y="196"/>
                </a:cubicBezTo>
                <a:cubicBezTo>
                  <a:pt x="40" y="183"/>
                  <a:pt x="40" y="183"/>
                  <a:pt x="40" y="183"/>
                </a:cubicBezTo>
                <a:cubicBezTo>
                  <a:pt x="53" y="171"/>
                  <a:pt x="71" y="164"/>
                  <a:pt x="89" y="164"/>
                </a:cubicBezTo>
                <a:cubicBezTo>
                  <a:pt x="92" y="164"/>
                  <a:pt x="96" y="164"/>
                  <a:pt x="99" y="165"/>
                </a:cubicBezTo>
                <a:cubicBezTo>
                  <a:pt x="101" y="165"/>
                  <a:pt x="101" y="165"/>
                  <a:pt x="101" y="165"/>
                </a:cubicBezTo>
                <a:cubicBezTo>
                  <a:pt x="102" y="166"/>
                  <a:pt x="102" y="166"/>
                  <a:pt x="102" y="166"/>
                </a:cubicBezTo>
                <a:cubicBezTo>
                  <a:pt x="104" y="166"/>
                  <a:pt x="106" y="166"/>
                  <a:pt x="108" y="166"/>
                </a:cubicBezTo>
                <a:cubicBezTo>
                  <a:pt x="111" y="166"/>
                  <a:pt x="115" y="166"/>
                  <a:pt x="119" y="165"/>
                </a:cubicBezTo>
                <a:cubicBezTo>
                  <a:pt x="114" y="152"/>
                  <a:pt x="105" y="141"/>
                  <a:pt x="92" y="135"/>
                </a:cubicBezTo>
                <a:cubicBezTo>
                  <a:pt x="85" y="131"/>
                  <a:pt x="85" y="131"/>
                  <a:pt x="85" y="131"/>
                </a:cubicBezTo>
                <a:cubicBezTo>
                  <a:pt x="93" y="116"/>
                  <a:pt x="93" y="116"/>
                  <a:pt x="93" y="116"/>
                </a:cubicBezTo>
                <a:cubicBezTo>
                  <a:pt x="100" y="120"/>
                  <a:pt x="100" y="120"/>
                  <a:pt x="100" y="120"/>
                </a:cubicBezTo>
                <a:cubicBezTo>
                  <a:pt x="116" y="128"/>
                  <a:pt x="128" y="142"/>
                  <a:pt x="135" y="159"/>
                </a:cubicBezTo>
                <a:cubicBezTo>
                  <a:pt x="152" y="150"/>
                  <a:pt x="163" y="132"/>
                  <a:pt x="163" y="111"/>
                </a:cubicBezTo>
                <a:cubicBezTo>
                  <a:pt x="163" y="108"/>
                  <a:pt x="163" y="106"/>
                  <a:pt x="163" y="104"/>
                </a:cubicBezTo>
                <a:cubicBezTo>
                  <a:pt x="155" y="99"/>
                  <a:pt x="149" y="93"/>
                  <a:pt x="143" y="86"/>
                </a:cubicBezTo>
                <a:cubicBezTo>
                  <a:pt x="157" y="76"/>
                  <a:pt x="157" y="76"/>
                  <a:pt x="157" y="76"/>
                </a:cubicBezTo>
                <a:cubicBezTo>
                  <a:pt x="168" y="90"/>
                  <a:pt x="184" y="98"/>
                  <a:pt x="201" y="98"/>
                </a:cubicBezTo>
                <a:cubicBezTo>
                  <a:pt x="216" y="98"/>
                  <a:pt x="230" y="92"/>
                  <a:pt x="241" y="81"/>
                </a:cubicBezTo>
                <a:cubicBezTo>
                  <a:pt x="240" y="77"/>
                  <a:pt x="240" y="73"/>
                  <a:pt x="240" y="68"/>
                </a:cubicBezTo>
                <a:cubicBezTo>
                  <a:pt x="257" y="68"/>
                  <a:pt x="257" y="68"/>
                  <a:pt x="257" y="68"/>
                </a:cubicBezTo>
                <a:cubicBezTo>
                  <a:pt x="257" y="95"/>
                  <a:pt x="276" y="118"/>
                  <a:pt x="301" y="122"/>
                </a:cubicBezTo>
                <a:cubicBezTo>
                  <a:pt x="303" y="104"/>
                  <a:pt x="311" y="87"/>
                  <a:pt x="325" y="75"/>
                </a:cubicBezTo>
                <a:cubicBezTo>
                  <a:pt x="331" y="69"/>
                  <a:pt x="331" y="69"/>
                  <a:pt x="331" y="69"/>
                </a:cubicBezTo>
                <a:cubicBezTo>
                  <a:pt x="343" y="81"/>
                  <a:pt x="343" y="81"/>
                  <a:pt x="343" y="81"/>
                </a:cubicBezTo>
                <a:cubicBezTo>
                  <a:pt x="336" y="87"/>
                  <a:pt x="336" y="87"/>
                  <a:pt x="336" y="87"/>
                </a:cubicBezTo>
                <a:cubicBezTo>
                  <a:pt x="326" y="96"/>
                  <a:pt x="320" y="109"/>
                  <a:pt x="318" y="123"/>
                </a:cubicBezTo>
                <a:cubicBezTo>
                  <a:pt x="320" y="123"/>
                  <a:pt x="321" y="123"/>
                  <a:pt x="323" y="122"/>
                </a:cubicBezTo>
                <a:cubicBezTo>
                  <a:pt x="323" y="122"/>
                  <a:pt x="323" y="122"/>
                  <a:pt x="323" y="122"/>
                </a:cubicBezTo>
                <a:cubicBezTo>
                  <a:pt x="326" y="122"/>
                  <a:pt x="326" y="122"/>
                  <a:pt x="326" y="122"/>
                </a:cubicBezTo>
                <a:cubicBezTo>
                  <a:pt x="329" y="121"/>
                  <a:pt x="333" y="121"/>
                  <a:pt x="336" y="121"/>
                </a:cubicBezTo>
                <a:cubicBezTo>
                  <a:pt x="363" y="121"/>
                  <a:pt x="387" y="136"/>
                  <a:pt x="399" y="158"/>
                </a:cubicBezTo>
                <a:cubicBezTo>
                  <a:pt x="406" y="157"/>
                  <a:pt x="413" y="154"/>
                  <a:pt x="420" y="150"/>
                </a:cubicBezTo>
                <a:cubicBezTo>
                  <a:pt x="427" y="145"/>
                  <a:pt x="427" y="145"/>
                  <a:pt x="427" y="145"/>
                </a:cubicBezTo>
                <a:cubicBezTo>
                  <a:pt x="436" y="159"/>
                  <a:pt x="436" y="159"/>
                  <a:pt x="436" y="159"/>
                </a:cubicBezTo>
                <a:cubicBezTo>
                  <a:pt x="429" y="164"/>
                  <a:pt x="429" y="164"/>
                  <a:pt x="429" y="164"/>
                </a:cubicBezTo>
                <a:cubicBezTo>
                  <a:pt x="422" y="169"/>
                  <a:pt x="414" y="172"/>
                  <a:pt x="406" y="174"/>
                </a:cubicBezTo>
                <a:cubicBezTo>
                  <a:pt x="407" y="180"/>
                  <a:pt x="408" y="187"/>
                  <a:pt x="408" y="194"/>
                </a:cubicBezTo>
                <a:cubicBezTo>
                  <a:pt x="408" y="201"/>
                  <a:pt x="407" y="208"/>
                  <a:pt x="405" y="215"/>
                </a:cubicBezTo>
                <a:cubicBezTo>
                  <a:pt x="405" y="215"/>
                  <a:pt x="405" y="215"/>
                  <a:pt x="405" y="215"/>
                </a:cubicBezTo>
                <a:cubicBezTo>
                  <a:pt x="405" y="216"/>
                  <a:pt x="405" y="216"/>
                  <a:pt x="405" y="216"/>
                </a:cubicBezTo>
                <a:cubicBezTo>
                  <a:pt x="400" y="231"/>
                  <a:pt x="390" y="244"/>
                  <a:pt x="377" y="253"/>
                </a:cubicBezTo>
                <a:cubicBezTo>
                  <a:pt x="383" y="260"/>
                  <a:pt x="390" y="265"/>
                  <a:pt x="398" y="269"/>
                </a:cubicBezTo>
                <a:cubicBezTo>
                  <a:pt x="405" y="272"/>
                  <a:pt x="405" y="272"/>
                  <a:pt x="405" y="272"/>
                </a:cubicBezTo>
                <a:cubicBezTo>
                  <a:pt x="399" y="288"/>
                  <a:pt x="399" y="288"/>
                  <a:pt x="399" y="288"/>
                </a:cubicBezTo>
                <a:cubicBezTo>
                  <a:pt x="391" y="284"/>
                  <a:pt x="391" y="284"/>
                  <a:pt x="391" y="284"/>
                </a:cubicBezTo>
                <a:cubicBezTo>
                  <a:pt x="380" y="279"/>
                  <a:pt x="370" y="272"/>
                  <a:pt x="363" y="262"/>
                </a:cubicBezTo>
                <a:cubicBezTo>
                  <a:pt x="350" y="273"/>
                  <a:pt x="343" y="288"/>
                  <a:pt x="343" y="305"/>
                </a:cubicBezTo>
                <a:cubicBezTo>
                  <a:pt x="343" y="412"/>
                  <a:pt x="343" y="412"/>
                  <a:pt x="343" y="412"/>
                </a:cubicBezTo>
                <a:cubicBezTo>
                  <a:pt x="363" y="412"/>
                  <a:pt x="363" y="412"/>
                  <a:pt x="363" y="412"/>
                </a:cubicBezTo>
                <a:cubicBezTo>
                  <a:pt x="367" y="373"/>
                  <a:pt x="392" y="340"/>
                  <a:pt x="427" y="324"/>
                </a:cubicBezTo>
                <a:cubicBezTo>
                  <a:pt x="427" y="324"/>
                  <a:pt x="427" y="324"/>
                  <a:pt x="427" y="324"/>
                </a:cubicBezTo>
                <a:cubicBezTo>
                  <a:pt x="450" y="313"/>
                  <a:pt x="466" y="290"/>
                  <a:pt x="468" y="263"/>
                </a:cubicBezTo>
                <a:cubicBezTo>
                  <a:pt x="483" y="250"/>
                  <a:pt x="493" y="230"/>
                  <a:pt x="493" y="208"/>
                </a:cubicBezTo>
                <a:cubicBezTo>
                  <a:pt x="493" y="188"/>
                  <a:pt x="485" y="170"/>
                  <a:pt x="472" y="156"/>
                </a:cubicBezTo>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noEditPoints="1"/>
          </p:cNvSpPr>
          <p:nvPr/>
        </p:nvSpPr>
        <p:spPr bwMode="auto">
          <a:xfrm>
            <a:off x="425986" y="1442573"/>
            <a:ext cx="406936" cy="378101"/>
          </a:xfrm>
          <a:custGeom>
            <a:avLst/>
            <a:gdLst>
              <a:gd name="T0" fmla="*/ 242 w 1129"/>
              <a:gd name="T1" fmla="*/ 947 h 1049"/>
              <a:gd name="T2" fmla="*/ 40 w 1129"/>
              <a:gd name="T3" fmla="*/ 947 h 1049"/>
              <a:gd name="T4" fmla="*/ 40 w 1129"/>
              <a:gd name="T5" fmla="*/ 584 h 1049"/>
              <a:gd name="T6" fmla="*/ 242 w 1129"/>
              <a:gd name="T7" fmla="*/ 584 h 1049"/>
              <a:gd name="T8" fmla="*/ 242 w 1129"/>
              <a:gd name="T9" fmla="*/ 947 h 1049"/>
              <a:gd name="T10" fmla="*/ 807 w 1129"/>
              <a:gd name="T11" fmla="*/ 624 h 1049"/>
              <a:gd name="T12" fmla="*/ 605 w 1129"/>
              <a:gd name="T13" fmla="*/ 624 h 1049"/>
              <a:gd name="T14" fmla="*/ 605 w 1129"/>
              <a:gd name="T15" fmla="*/ 947 h 1049"/>
              <a:gd name="T16" fmla="*/ 807 w 1129"/>
              <a:gd name="T17" fmla="*/ 947 h 1049"/>
              <a:gd name="T18" fmla="*/ 807 w 1129"/>
              <a:gd name="T19" fmla="*/ 624 h 1049"/>
              <a:gd name="T20" fmla="*/ 887 w 1129"/>
              <a:gd name="T21" fmla="*/ 947 h 1049"/>
              <a:gd name="T22" fmla="*/ 1089 w 1129"/>
              <a:gd name="T23" fmla="*/ 947 h 1049"/>
              <a:gd name="T24" fmla="*/ 1089 w 1129"/>
              <a:gd name="T25" fmla="*/ 342 h 1049"/>
              <a:gd name="T26" fmla="*/ 887 w 1129"/>
              <a:gd name="T27" fmla="*/ 342 h 1049"/>
              <a:gd name="T28" fmla="*/ 887 w 1129"/>
              <a:gd name="T29" fmla="*/ 947 h 1049"/>
              <a:gd name="T30" fmla="*/ 322 w 1129"/>
              <a:gd name="T31" fmla="*/ 947 h 1049"/>
              <a:gd name="T32" fmla="*/ 524 w 1129"/>
              <a:gd name="T33" fmla="*/ 947 h 1049"/>
              <a:gd name="T34" fmla="*/ 524 w 1129"/>
              <a:gd name="T35" fmla="*/ 726 h 1049"/>
              <a:gd name="T36" fmla="*/ 322 w 1129"/>
              <a:gd name="T37" fmla="*/ 726 h 1049"/>
              <a:gd name="T38" fmla="*/ 322 w 1129"/>
              <a:gd name="T39" fmla="*/ 947 h 1049"/>
              <a:gd name="T40" fmla="*/ 0 w 1129"/>
              <a:gd name="T41" fmla="*/ 1049 h 1049"/>
              <a:gd name="T42" fmla="*/ 1129 w 1129"/>
              <a:gd name="T43" fmla="*/ 1049 h 1049"/>
              <a:gd name="T44" fmla="*/ 1129 w 1129"/>
              <a:gd name="T45" fmla="*/ 1009 h 1049"/>
              <a:gd name="T46" fmla="*/ 0 w 1129"/>
              <a:gd name="T47" fmla="*/ 1009 h 1049"/>
              <a:gd name="T48" fmla="*/ 0 w 1129"/>
              <a:gd name="T49" fmla="*/ 1049 h 1049"/>
              <a:gd name="T50" fmla="*/ 833 w 1129"/>
              <a:gd name="T51" fmla="*/ 202 h 1049"/>
              <a:gd name="T52" fmla="*/ 871 w 1129"/>
              <a:gd name="T53" fmla="*/ 237 h 1049"/>
              <a:gd name="T54" fmla="*/ 1008 w 1129"/>
              <a:gd name="T55" fmla="*/ 0 h 1049"/>
              <a:gd name="T56" fmla="*/ 769 w 1129"/>
              <a:gd name="T57" fmla="*/ 138 h 1049"/>
              <a:gd name="T58" fmla="*/ 804 w 1129"/>
              <a:gd name="T59" fmla="*/ 173 h 1049"/>
              <a:gd name="T60" fmla="*/ 460 w 1129"/>
              <a:gd name="T61" fmla="*/ 517 h 1049"/>
              <a:gd name="T62" fmla="*/ 71 w 1129"/>
              <a:gd name="T63" fmla="*/ 285 h 1049"/>
              <a:gd name="T64" fmla="*/ 50 w 1129"/>
              <a:gd name="T65" fmla="*/ 318 h 1049"/>
              <a:gd name="T66" fmla="*/ 467 w 1129"/>
              <a:gd name="T67" fmla="*/ 570 h 1049"/>
              <a:gd name="T68" fmla="*/ 833 w 1129"/>
              <a:gd name="T69" fmla="*/ 202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9" h="1049">
                <a:moveTo>
                  <a:pt x="242" y="947"/>
                </a:moveTo>
                <a:lnTo>
                  <a:pt x="40" y="947"/>
                </a:lnTo>
                <a:lnTo>
                  <a:pt x="40" y="584"/>
                </a:lnTo>
                <a:lnTo>
                  <a:pt x="242" y="584"/>
                </a:lnTo>
                <a:lnTo>
                  <a:pt x="242" y="947"/>
                </a:lnTo>
                <a:close/>
                <a:moveTo>
                  <a:pt x="807" y="624"/>
                </a:moveTo>
                <a:lnTo>
                  <a:pt x="605" y="624"/>
                </a:lnTo>
                <a:lnTo>
                  <a:pt x="605" y="947"/>
                </a:lnTo>
                <a:lnTo>
                  <a:pt x="807" y="947"/>
                </a:lnTo>
                <a:lnTo>
                  <a:pt x="807" y="624"/>
                </a:lnTo>
                <a:close/>
                <a:moveTo>
                  <a:pt x="887" y="947"/>
                </a:moveTo>
                <a:lnTo>
                  <a:pt x="1089" y="947"/>
                </a:lnTo>
                <a:lnTo>
                  <a:pt x="1089" y="342"/>
                </a:lnTo>
                <a:lnTo>
                  <a:pt x="887" y="342"/>
                </a:lnTo>
                <a:lnTo>
                  <a:pt x="887" y="947"/>
                </a:lnTo>
                <a:close/>
                <a:moveTo>
                  <a:pt x="322" y="947"/>
                </a:moveTo>
                <a:lnTo>
                  <a:pt x="524" y="947"/>
                </a:lnTo>
                <a:lnTo>
                  <a:pt x="524" y="726"/>
                </a:lnTo>
                <a:lnTo>
                  <a:pt x="322" y="726"/>
                </a:lnTo>
                <a:lnTo>
                  <a:pt x="322" y="947"/>
                </a:lnTo>
                <a:close/>
                <a:moveTo>
                  <a:pt x="0" y="1049"/>
                </a:moveTo>
                <a:lnTo>
                  <a:pt x="1129" y="1049"/>
                </a:lnTo>
                <a:lnTo>
                  <a:pt x="1129" y="1009"/>
                </a:lnTo>
                <a:lnTo>
                  <a:pt x="0" y="1009"/>
                </a:lnTo>
                <a:lnTo>
                  <a:pt x="0" y="1049"/>
                </a:lnTo>
                <a:close/>
                <a:moveTo>
                  <a:pt x="833" y="202"/>
                </a:moveTo>
                <a:lnTo>
                  <a:pt x="871" y="237"/>
                </a:lnTo>
                <a:lnTo>
                  <a:pt x="1008" y="0"/>
                </a:lnTo>
                <a:lnTo>
                  <a:pt x="769" y="138"/>
                </a:lnTo>
                <a:lnTo>
                  <a:pt x="804" y="173"/>
                </a:lnTo>
                <a:lnTo>
                  <a:pt x="460" y="517"/>
                </a:lnTo>
                <a:lnTo>
                  <a:pt x="71" y="285"/>
                </a:lnTo>
                <a:lnTo>
                  <a:pt x="50" y="318"/>
                </a:lnTo>
                <a:lnTo>
                  <a:pt x="467" y="570"/>
                </a:lnTo>
                <a:lnTo>
                  <a:pt x="833" y="20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7" name="Group 36"/>
          <p:cNvGrpSpPr/>
          <p:nvPr/>
        </p:nvGrpSpPr>
        <p:grpSpPr>
          <a:xfrm>
            <a:off x="405620" y="3428322"/>
            <a:ext cx="447668" cy="487320"/>
            <a:chOff x="1651000" y="1492250"/>
            <a:chExt cx="1792288" cy="1951038"/>
          </a:xfrm>
          <a:solidFill>
            <a:schemeClr val="accent3"/>
          </a:solidFill>
        </p:grpSpPr>
        <p:sp>
          <p:nvSpPr>
            <p:cNvPr id="24" name="Freeform 11"/>
            <p:cNvSpPr>
              <a:spLocks/>
            </p:cNvSpPr>
            <p:nvPr/>
          </p:nvSpPr>
          <p:spPr bwMode="auto">
            <a:xfrm>
              <a:off x="2457450" y="3390900"/>
              <a:ext cx="179388" cy="52388"/>
            </a:xfrm>
            <a:custGeom>
              <a:avLst/>
              <a:gdLst>
                <a:gd name="T0" fmla="*/ 24 w 48"/>
                <a:gd name="T1" fmla="*/ 14 h 14"/>
                <a:gd name="T2" fmla="*/ 48 w 48"/>
                <a:gd name="T3" fmla="*/ 0 h 14"/>
                <a:gd name="T4" fmla="*/ 0 w 48"/>
                <a:gd name="T5" fmla="*/ 0 h 14"/>
                <a:gd name="T6" fmla="*/ 24 w 48"/>
                <a:gd name="T7" fmla="*/ 14 h 14"/>
              </a:gdLst>
              <a:ahLst/>
              <a:cxnLst>
                <a:cxn ang="0">
                  <a:pos x="T0" y="T1"/>
                </a:cxn>
                <a:cxn ang="0">
                  <a:pos x="T2" y="T3"/>
                </a:cxn>
                <a:cxn ang="0">
                  <a:pos x="T4" y="T5"/>
                </a:cxn>
                <a:cxn ang="0">
                  <a:pos x="T6" y="T7"/>
                </a:cxn>
              </a:cxnLst>
              <a:rect l="0" t="0" r="r" b="b"/>
              <a:pathLst>
                <a:path w="48" h="14">
                  <a:moveTo>
                    <a:pt x="24" y="14"/>
                  </a:moveTo>
                  <a:cubicBezTo>
                    <a:pt x="34" y="14"/>
                    <a:pt x="43" y="9"/>
                    <a:pt x="48" y="0"/>
                  </a:cubicBezTo>
                  <a:cubicBezTo>
                    <a:pt x="0" y="0"/>
                    <a:pt x="0" y="0"/>
                    <a:pt x="0" y="0"/>
                  </a:cubicBezTo>
                  <a:cubicBezTo>
                    <a:pt x="5" y="9"/>
                    <a:pt x="14" y="14"/>
                    <a:pt x="24" y="14"/>
                  </a:cubicBezTo>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p:cNvSpPr>
              <a:spLocks/>
            </p:cNvSpPr>
            <p:nvPr/>
          </p:nvSpPr>
          <p:spPr bwMode="auto">
            <a:xfrm>
              <a:off x="2117725" y="1963738"/>
              <a:ext cx="855663" cy="1073150"/>
            </a:xfrm>
            <a:custGeom>
              <a:avLst/>
              <a:gdLst>
                <a:gd name="T0" fmla="*/ 114 w 227"/>
                <a:gd name="T1" fmla="*/ 0 h 285"/>
                <a:gd name="T2" fmla="*/ 0 w 227"/>
                <a:gd name="T3" fmla="*/ 105 h 285"/>
                <a:gd name="T4" fmla="*/ 36 w 227"/>
                <a:gd name="T5" fmla="*/ 202 h 285"/>
                <a:gd name="T6" fmla="*/ 65 w 227"/>
                <a:gd name="T7" fmla="*/ 285 h 285"/>
                <a:gd name="T8" fmla="*/ 114 w 227"/>
                <a:gd name="T9" fmla="*/ 285 h 285"/>
                <a:gd name="T10" fmla="*/ 162 w 227"/>
                <a:gd name="T11" fmla="*/ 285 h 285"/>
                <a:gd name="T12" fmla="*/ 192 w 227"/>
                <a:gd name="T13" fmla="*/ 202 h 285"/>
                <a:gd name="T14" fmla="*/ 227 w 227"/>
                <a:gd name="T15" fmla="*/ 105 h 285"/>
                <a:gd name="T16" fmla="*/ 114 w 227"/>
                <a:gd name="T17"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285">
                  <a:moveTo>
                    <a:pt x="114" y="0"/>
                  </a:moveTo>
                  <a:cubicBezTo>
                    <a:pt x="53" y="0"/>
                    <a:pt x="0" y="41"/>
                    <a:pt x="0" y="105"/>
                  </a:cubicBezTo>
                  <a:cubicBezTo>
                    <a:pt x="0" y="138"/>
                    <a:pt x="17" y="169"/>
                    <a:pt x="36" y="202"/>
                  </a:cubicBezTo>
                  <a:cubicBezTo>
                    <a:pt x="53" y="229"/>
                    <a:pt x="62" y="258"/>
                    <a:pt x="65" y="285"/>
                  </a:cubicBezTo>
                  <a:cubicBezTo>
                    <a:pt x="114" y="285"/>
                    <a:pt x="114" y="285"/>
                    <a:pt x="114" y="285"/>
                  </a:cubicBezTo>
                  <a:cubicBezTo>
                    <a:pt x="162" y="285"/>
                    <a:pt x="162" y="285"/>
                    <a:pt x="162" y="285"/>
                  </a:cubicBezTo>
                  <a:cubicBezTo>
                    <a:pt x="165" y="258"/>
                    <a:pt x="174" y="229"/>
                    <a:pt x="192" y="202"/>
                  </a:cubicBezTo>
                  <a:cubicBezTo>
                    <a:pt x="211" y="169"/>
                    <a:pt x="227" y="138"/>
                    <a:pt x="227" y="105"/>
                  </a:cubicBezTo>
                  <a:cubicBezTo>
                    <a:pt x="227" y="41"/>
                    <a:pt x="174" y="0"/>
                    <a:pt x="114" y="0"/>
                  </a:cubicBezTo>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3"/>
            <p:cNvSpPr>
              <a:spLocks/>
            </p:cNvSpPr>
            <p:nvPr/>
          </p:nvSpPr>
          <p:spPr bwMode="auto">
            <a:xfrm>
              <a:off x="2309813" y="3105150"/>
              <a:ext cx="471488" cy="233363"/>
            </a:xfrm>
            <a:custGeom>
              <a:avLst/>
              <a:gdLst>
                <a:gd name="T0" fmla="*/ 111 w 125"/>
                <a:gd name="T1" fmla="*/ 0 h 62"/>
                <a:gd name="T2" fmla="*/ 14 w 125"/>
                <a:gd name="T3" fmla="*/ 0 h 62"/>
                <a:gd name="T4" fmla="*/ 14 w 125"/>
                <a:gd name="T5" fmla="*/ 19 h 62"/>
                <a:gd name="T6" fmla="*/ 0 w 125"/>
                <a:gd name="T7" fmla="*/ 19 h 62"/>
                <a:gd name="T8" fmla="*/ 0 w 125"/>
                <a:gd name="T9" fmla="*/ 36 h 62"/>
                <a:gd name="T10" fmla="*/ 14 w 125"/>
                <a:gd name="T11" fmla="*/ 36 h 62"/>
                <a:gd name="T12" fmla="*/ 14 w 125"/>
                <a:gd name="T13" fmla="*/ 55 h 62"/>
                <a:gd name="T14" fmla="*/ 21 w 125"/>
                <a:gd name="T15" fmla="*/ 62 h 62"/>
                <a:gd name="T16" fmla="*/ 104 w 125"/>
                <a:gd name="T17" fmla="*/ 62 h 62"/>
                <a:gd name="T18" fmla="*/ 111 w 125"/>
                <a:gd name="T19" fmla="*/ 55 h 62"/>
                <a:gd name="T20" fmla="*/ 111 w 125"/>
                <a:gd name="T21" fmla="*/ 36 h 62"/>
                <a:gd name="T22" fmla="*/ 125 w 125"/>
                <a:gd name="T23" fmla="*/ 36 h 62"/>
                <a:gd name="T24" fmla="*/ 125 w 125"/>
                <a:gd name="T25" fmla="*/ 19 h 62"/>
                <a:gd name="T26" fmla="*/ 111 w 125"/>
                <a:gd name="T27" fmla="*/ 19 h 62"/>
                <a:gd name="T28" fmla="*/ 111 w 125"/>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62">
                  <a:moveTo>
                    <a:pt x="111" y="0"/>
                  </a:moveTo>
                  <a:cubicBezTo>
                    <a:pt x="14" y="0"/>
                    <a:pt x="14" y="0"/>
                    <a:pt x="14" y="0"/>
                  </a:cubicBezTo>
                  <a:cubicBezTo>
                    <a:pt x="14" y="19"/>
                    <a:pt x="14" y="19"/>
                    <a:pt x="14" y="19"/>
                  </a:cubicBezTo>
                  <a:cubicBezTo>
                    <a:pt x="0" y="19"/>
                    <a:pt x="0" y="19"/>
                    <a:pt x="0" y="19"/>
                  </a:cubicBezTo>
                  <a:cubicBezTo>
                    <a:pt x="0" y="36"/>
                    <a:pt x="0" y="36"/>
                    <a:pt x="0" y="36"/>
                  </a:cubicBezTo>
                  <a:cubicBezTo>
                    <a:pt x="14" y="36"/>
                    <a:pt x="14" y="36"/>
                    <a:pt x="14" y="36"/>
                  </a:cubicBezTo>
                  <a:cubicBezTo>
                    <a:pt x="14" y="55"/>
                    <a:pt x="14" y="55"/>
                    <a:pt x="14" y="55"/>
                  </a:cubicBezTo>
                  <a:cubicBezTo>
                    <a:pt x="14" y="59"/>
                    <a:pt x="17" y="62"/>
                    <a:pt x="21" y="62"/>
                  </a:cubicBezTo>
                  <a:cubicBezTo>
                    <a:pt x="104" y="62"/>
                    <a:pt x="104" y="62"/>
                    <a:pt x="104" y="62"/>
                  </a:cubicBezTo>
                  <a:cubicBezTo>
                    <a:pt x="108" y="62"/>
                    <a:pt x="111" y="59"/>
                    <a:pt x="111" y="55"/>
                  </a:cubicBezTo>
                  <a:cubicBezTo>
                    <a:pt x="111" y="36"/>
                    <a:pt x="111" y="36"/>
                    <a:pt x="111" y="36"/>
                  </a:cubicBezTo>
                  <a:cubicBezTo>
                    <a:pt x="125" y="36"/>
                    <a:pt x="125" y="36"/>
                    <a:pt x="125" y="36"/>
                  </a:cubicBezTo>
                  <a:cubicBezTo>
                    <a:pt x="125" y="19"/>
                    <a:pt x="125" y="19"/>
                    <a:pt x="125" y="19"/>
                  </a:cubicBezTo>
                  <a:cubicBezTo>
                    <a:pt x="111" y="19"/>
                    <a:pt x="111" y="19"/>
                    <a:pt x="111" y="19"/>
                  </a:cubicBezTo>
                  <a:lnTo>
                    <a:pt x="111" y="0"/>
                  </a:ln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4"/>
            <p:cNvSpPr>
              <a:spLocks/>
            </p:cNvSpPr>
            <p:nvPr/>
          </p:nvSpPr>
          <p:spPr bwMode="auto">
            <a:xfrm>
              <a:off x="1752600" y="2663825"/>
              <a:ext cx="277813" cy="200025"/>
            </a:xfrm>
            <a:custGeom>
              <a:avLst/>
              <a:gdLst>
                <a:gd name="T0" fmla="*/ 0 w 74"/>
                <a:gd name="T1" fmla="*/ 38 h 53"/>
                <a:gd name="T2" fmla="*/ 9 w 74"/>
                <a:gd name="T3" fmla="*/ 53 h 53"/>
                <a:gd name="T4" fmla="*/ 74 w 74"/>
                <a:gd name="T5" fmla="*/ 15 h 53"/>
                <a:gd name="T6" fmla="*/ 66 w 74"/>
                <a:gd name="T7" fmla="*/ 0 h 53"/>
                <a:gd name="T8" fmla="*/ 0 w 74"/>
                <a:gd name="T9" fmla="*/ 38 h 53"/>
              </a:gdLst>
              <a:ahLst/>
              <a:cxnLst>
                <a:cxn ang="0">
                  <a:pos x="T0" y="T1"/>
                </a:cxn>
                <a:cxn ang="0">
                  <a:pos x="T2" y="T3"/>
                </a:cxn>
                <a:cxn ang="0">
                  <a:pos x="T4" y="T5"/>
                </a:cxn>
                <a:cxn ang="0">
                  <a:pos x="T6" y="T7"/>
                </a:cxn>
                <a:cxn ang="0">
                  <a:pos x="T8" y="T9"/>
                </a:cxn>
              </a:cxnLst>
              <a:rect l="0" t="0" r="r" b="b"/>
              <a:pathLst>
                <a:path w="74" h="53">
                  <a:moveTo>
                    <a:pt x="0" y="38"/>
                  </a:moveTo>
                  <a:cubicBezTo>
                    <a:pt x="9" y="53"/>
                    <a:pt x="9" y="53"/>
                    <a:pt x="9" y="53"/>
                  </a:cubicBezTo>
                  <a:cubicBezTo>
                    <a:pt x="74" y="15"/>
                    <a:pt x="74" y="15"/>
                    <a:pt x="74" y="15"/>
                  </a:cubicBezTo>
                  <a:cubicBezTo>
                    <a:pt x="71" y="10"/>
                    <a:pt x="69" y="5"/>
                    <a:pt x="66" y="0"/>
                  </a:cubicBezTo>
                  <a:lnTo>
                    <a:pt x="0" y="38"/>
                  </a:ln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5"/>
            <p:cNvSpPr>
              <a:spLocks/>
            </p:cNvSpPr>
            <p:nvPr/>
          </p:nvSpPr>
          <p:spPr bwMode="auto">
            <a:xfrm>
              <a:off x="1651000" y="2355850"/>
              <a:ext cx="277813" cy="63500"/>
            </a:xfrm>
            <a:custGeom>
              <a:avLst/>
              <a:gdLst>
                <a:gd name="T0" fmla="*/ 73 w 74"/>
                <a:gd name="T1" fmla="*/ 1 h 17"/>
                <a:gd name="T2" fmla="*/ 73 w 74"/>
                <a:gd name="T3" fmla="*/ 0 h 17"/>
                <a:gd name="T4" fmla="*/ 0 w 74"/>
                <a:gd name="T5" fmla="*/ 0 h 17"/>
                <a:gd name="T6" fmla="*/ 0 w 74"/>
                <a:gd name="T7" fmla="*/ 17 h 17"/>
                <a:gd name="T8" fmla="*/ 74 w 74"/>
                <a:gd name="T9" fmla="*/ 17 h 17"/>
                <a:gd name="T10" fmla="*/ 73 w 74"/>
                <a:gd name="T11" fmla="*/ 1 h 17"/>
              </a:gdLst>
              <a:ahLst/>
              <a:cxnLst>
                <a:cxn ang="0">
                  <a:pos x="T0" y="T1"/>
                </a:cxn>
                <a:cxn ang="0">
                  <a:pos x="T2" y="T3"/>
                </a:cxn>
                <a:cxn ang="0">
                  <a:pos x="T4" y="T5"/>
                </a:cxn>
                <a:cxn ang="0">
                  <a:pos x="T6" y="T7"/>
                </a:cxn>
                <a:cxn ang="0">
                  <a:pos x="T8" y="T9"/>
                </a:cxn>
                <a:cxn ang="0">
                  <a:pos x="T10" y="T11"/>
                </a:cxn>
              </a:cxnLst>
              <a:rect l="0" t="0" r="r" b="b"/>
              <a:pathLst>
                <a:path w="74" h="17">
                  <a:moveTo>
                    <a:pt x="73" y="1"/>
                  </a:moveTo>
                  <a:cubicBezTo>
                    <a:pt x="73" y="1"/>
                    <a:pt x="73" y="0"/>
                    <a:pt x="73" y="0"/>
                  </a:cubicBezTo>
                  <a:cubicBezTo>
                    <a:pt x="0" y="0"/>
                    <a:pt x="0" y="0"/>
                    <a:pt x="0" y="0"/>
                  </a:cubicBezTo>
                  <a:cubicBezTo>
                    <a:pt x="0" y="17"/>
                    <a:pt x="0" y="17"/>
                    <a:pt x="0" y="17"/>
                  </a:cubicBezTo>
                  <a:cubicBezTo>
                    <a:pt x="74" y="17"/>
                    <a:pt x="74" y="17"/>
                    <a:pt x="74" y="17"/>
                  </a:cubicBezTo>
                  <a:cubicBezTo>
                    <a:pt x="74" y="12"/>
                    <a:pt x="73" y="6"/>
                    <a:pt x="73" y="1"/>
                  </a:cubicBezTo>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6"/>
            <p:cNvSpPr>
              <a:spLocks/>
            </p:cNvSpPr>
            <p:nvPr/>
          </p:nvSpPr>
          <p:spPr bwMode="auto">
            <a:xfrm>
              <a:off x="1752600" y="1911350"/>
              <a:ext cx="263525" cy="192088"/>
            </a:xfrm>
            <a:custGeom>
              <a:avLst/>
              <a:gdLst>
                <a:gd name="T0" fmla="*/ 70 w 70"/>
                <a:gd name="T1" fmla="*/ 36 h 51"/>
                <a:gd name="T2" fmla="*/ 9 w 70"/>
                <a:gd name="T3" fmla="*/ 0 h 51"/>
                <a:gd name="T4" fmla="*/ 0 w 70"/>
                <a:gd name="T5" fmla="*/ 15 h 51"/>
                <a:gd name="T6" fmla="*/ 62 w 70"/>
                <a:gd name="T7" fmla="*/ 51 h 51"/>
                <a:gd name="T8" fmla="*/ 70 w 70"/>
                <a:gd name="T9" fmla="*/ 36 h 51"/>
              </a:gdLst>
              <a:ahLst/>
              <a:cxnLst>
                <a:cxn ang="0">
                  <a:pos x="T0" y="T1"/>
                </a:cxn>
                <a:cxn ang="0">
                  <a:pos x="T2" y="T3"/>
                </a:cxn>
                <a:cxn ang="0">
                  <a:pos x="T4" y="T5"/>
                </a:cxn>
                <a:cxn ang="0">
                  <a:pos x="T6" y="T7"/>
                </a:cxn>
                <a:cxn ang="0">
                  <a:pos x="T8" y="T9"/>
                </a:cxn>
              </a:cxnLst>
              <a:rect l="0" t="0" r="r" b="b"/>
              <a:pathLst>
                <a:path w="70" h="51">
                  <a:moveTo>
                    <a:pt x="70" y="36"/>
                  </a:moveTo>
                  <a:cubicBezTo>
                    <a:pt x="9" y="0"/>
                    <a:pt x="9" y="0"/>
                    <a:pt x="9" y="0"/>
                  </a:cubicBezTo>
                  <a:cubicBezTo>
                    <a:pt x="0" y="15"/>
                    <a:pt x="0" y="15"/>
                    <a:pt x="0" y="15"/>
                  </a:cubicBezTo>
                  <a:cubicBezTo>
                    <a:pt x="62" y="51"/>
                    <a:pt x="62" y="51"/>
                    <a:pt x="62" y="51"/>
                  </a:cubicBezTo>
                  <a:cubicBezTo>
                    <a:pt x="65" y="45"/>
                    <a:pt x="67" y="41"/>
                    <a:pt x="70" y="36"/>
                  </a:cubicBezTo>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7"/>
            <p:cNvSpPr>
              <a:spLocks/>
            </p:cNvSpPr>
            <p:nvPr/>
          </p:nvSpPr>
          <p:spPr bwMode="auto">
            <a:xfrm>
              <a:off x="3074988" y="1911350"/>
              <a:ext cx="263525" cy="192088"/>
            </a:xfrm>
            <a:custGeom>
              <a:avLst/>
              <a:gdLst>
                <a:gd name="T0" fmla="*/ 70 w 70"/>
                <a:gd name="T1" fmla="*/ 15 h 51"/>
                <a:gd name="T2" fmla="*/ 62 w 70"/>
                <a:gd name="T3" fmla="*/ 0 h 51"/>
                <a:gd name="T4" fmla="*/ 0 w 70"/>
                <a:gd name="T5" fmla="*/ 36 h 51"/>
                <a:gd name="T6" fmla="*/ 9 w 70"/>
                <a:gd name="T7" fmla="*/ 51 h 51"/>
                <a:gd name="T8" fmla="*/ 70 w 70"/>
                <a:gd name="T9" fmla="*/ 15 h 51"/>
              </a:gdLst>
              <a:ahLst/>
              <a:cxnLst>
                <a:cxn ang="0">
                  <a:pos x="T0" y="T1"/>
                </a:cxn>
                <a:cxn ang="0">
                  <a:pos x="T2" y="T3"/>
                </a:cxn>
                <a:cxn ang="0">
                  <a:pos x="T4" y="T5"/>
                </a:cxn>
                <a:cxn ang="0">
                  <a:pos x="T6" y="T7"/>
                </a:cxn>
                <a:cxn ang="0">
                  <a:pos x="T8" y="T9"/>
                </a:cxn>
              </a:cxnLst>
              <a:rect l="0" t="0" r="r" b="b"/>
              <a:pathLst>
                <a:path w="70" h="51">
                  <a:moveTo>
                    <a:pt x="70" y="15"/>
                  </a:moveTo>
                  <a:cubicBezTo>
                    <a:pt x="62" y="0"/>
                    <a:pt x="62" y="0"/>
                    <a:pt x="62" y="0"/>
                  </a:cubicBezTo>
                  <a:cubicBezTo>
                    <a:pt x="0" y="36"/>
                    <a:pt x="0" y="36"/>
                    <a:pt x="0" y="36"/>
                  </a:cubicBezTo>
                  <a:cubicBezTo>
                    <a:pt x="3" y="41"/>
                    <a:pt x="6" y="45"/>
                    <a:pt x="9" y="51"/>
                  </a:cubicBezTo>
                  <a:lnTo>
                    <a:pt x="70" y="15"/>
                  </a:ln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8"/>
            <p:cNvSpPr>
              <a:spLocks/>
            </p:cNvSpPr>
            <p:nvPr/>
          </p:nvSpPr>
          <p:spPr bwMode="auto">
            <a:xfrm>
              <a:off x="2068513" y="1593850"/>
              <a:ext cx="195263" cy="271463"/>
            </a:xfrm>
            <a:custGeom>
              <a:avLst/>
              <a:gdLst>
                <a:gd name="T0" fmla="*/ 0 w 52"/>
                <a:gd name="T1" fmla="*/ 9 h 72"/>
                <a:gd name="T2" fmla="*/ 37 w 52"/>
                <a:gd name="T3" fmla="*/ 72 h 72"/>
                <a:gd name="T4" fmla="*/ 52 w 52"/>
                <a:gd name="T5" fmla="*/ 64 h 72"/>
                <a:gd name="T6" fmla="*/ 15 w 52"/>
                <a:gd name="T7" fmla="*/ 0 h 72"/>
                <a:gd name="T8" fmla="*/ 0 w 52"/>
                <a:gd name="T9" fmla="*/ 9 h 72"/>
              </a:gdLst>
              <a:ahLst/>
              <a:cxnLst>
                <a:cxn ang="0">
                  <a:pos x="T0" y="T1"/>
                </a:cxn>
                <a:cxn ang="0">
                  <a:pos x="T2" y="T3"/>
                </a:cxn>
                <a:cxn ang="0">
                  <a:pos x="T4" y="T5"/>
                </a:cxn>
                <a:cxn ang="0">
                  <a:pos x="T6" y="T7"/>
                </a:cxn>
                <a:cxn ang="0">
                  <a:pos x="T8" y="T9"/>
                </a:cxn>
              </a:cxnLst>
              <a:rect l="0" t="0" r="r" b="b"/>
              <a:pathLst>
                <a:path w="52" h="72">
                  <a:moveTo>
                    <a:pt x="0" y="9"/>
                  </a:moveTo>
                  <a:cubicBezTo>
                    <a:pt x="37" y="72"/>
                    <a:pt x="37" y="72"/>
                    <a:pt x="37" y="72"/>
                  </a:cubicBezTo>
                  <a:cubicBezTo>
                    <a:pt x="42" y="69"/>
                    <a:pt x="47" y="66"/>
                    <a:pt x="52" y="64"/>
                  </a:cubicBezTo>
                  <a:cubicBezTo>
                    <a:pt x="15" y="0"/>
                    <a:pt x="15" y="0"/>
                    <a:pt x="15" y="0"/>
                  </a:cubicBezTo>
                  <a:lnTo>
                    <a:pt x="0" y="9"/>
                  </a:ln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9"/>
            <p:cNvSpPr>
              <a:spLocks/>
            </p:cNvSpPr>
            <p:nvPr/>
          </p:nvSpPr>
          <p:spPr bwMode="auto">
            <a:xfrm>
              <a:off x="3165475" y="2355850"/>
              <a:ext cx="277813" cy="63500"/>
            </a:xfrm>
            <a:custGeom>
              <a:avLst/>
              <a:gdLst>
                <a:gd name="T0" fmla="*/ 0 w 74"/>
                <a:gd name="T1" fmla="*/ 0 h 17"/>
                <a:gd name="T2" fmla="*/ 0 w 74"/>
                <a:gd name="T3" fmla="*/ 1 h 17"/>
                <a:gd name="T4" fmla="*/ 0 w 74"/>
                <a:gd name="T5" fmla="*/ 17 h 17"/>
                <a:gd name="T6" fmla="*/ 74 w 74"/>
                <a:gd name="T7" fmla="*/ 17 h 17"/>
                <a:gd name="T8" fmla="*/ 74 w 74"/>
                <a:gd name="T9" fmla="*/ 0 h 17"/>
                <a:gd name="T10" fmla="*/ 0 w 74"/>
                <a:gd name="T11" fmla="*/ 0 h 17"/>
              </a:gdLst>
              <a:ahLst/>
              <a:cxnLst>
                <a:cxn ang="0">
                  <a:pos x="T0" y="T1"/>
                </a:cxn>
                <a:cxn ang="0">
                  <a:pos x="T2" y="T3"/>
                </a:cxn>
                <a:cxn ang="0">
                  <a:pos x="T4" y="T5"/>
                </a:cxn>
                <a:cxn ang="0">
                  <a:pos x="T6" y="T7"/>
                </a:cxn>
                <a:cxn ang="0">
                  <a:pos x="T8" y="T9"/>
                </a:cxn>
                <a:cxn ang="0">
                  <a:pos x="T10" y="T11"/>
                </a:cxn>
              </a:cxnLst>
              <a:rect l="0" t="0" r="r" b="b"/>
              <a:pathLst>
                <a:path w="74" h="17">
                  <a:moveTo>
                    <a:pt x="0" y="0"/>
                  </a:moveTo>
                  <a:cubicBezTo>
                    <a:pt x="0" y="0"/>
                    <a:pt x="0" y="1"/>
                    <a:pt x="0" y="1"/>
                  </a:cubicBezTo>
                  <a:cubicBezTo>
                    <a:pt x="0" y="6"/>
                    <a:pt x="0" y="12"/>
                    <a:pt x="0" y="17"/>
                  </a:cubicBezTo>
                  <a:cubicBezTo>
                    <a:pt x="74" y="17"/>
                    <a:pt x="74" y="17"/>
                    <a:pt x="74" y="17"/>
                  </a:cubicBezTo>
                  <a:cubicBezTo>
                    <a:pt x="74" y="0"/>
                    <a:pt x="74" y="0"/>
                    <a:pt x="74" y="0"/>
                  </a:cubicBezTo>
                  <a:lnTo>
                    <a:pt x="0" y="0"/>
                  </a:ln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0"/>
            <p:cNvSpPr>
              <a:spLocks/>
            </p:cNvSpPr>
            <p:nvPr/>
          </p:nvSpPr>
          <p:spPr bwMode="auto">
            <a:xfrm>
              <a:off x="3063875" y="2663825"/>
              <a:ext cx="274638" cy="200025"/>
            </a:xfrm>
            <a:custGeom>
              <a:avLst/>
              <a:gdLst>
                <a:gd name="T0" fmla="*/ 0 w 73"/>
                <a:gd name="T1" fmla="*/ 15 h 53"/>
                <a:gd name="T2" fmla="*/ 65 w 73"/>
                <a:gd name="T3" fmla="*/ 53 h 53"/>
                <a:gd name="T4" fmla="*/ 73 w 73"/>
                <a:gd name="T5" fmla="*/ 38 h 53"/>
                <a:gd name="T6" fmla="*/ 7 w 73"/>
                <a:gd name="T7" fmla="*/ 0 h 53"/>
                <a:gd name="T8" fmla="*/ 0 w 73"/>
                <a:gd name="T9" fmla="*/ 15 h 53"/>
              </a:gdLst>
              <a:ahLst/>
              <a:cxnLst>
                <a:cxn ang="0">
                  <a:pos x="T0" y="T1"/>
                </a:cxn>
                <a:cxn ang="0">
                  <a:pos x="T2" y="T3"/>
                </a:cxn>
                <a:cxn ang="0">
                  <a:pos x="T4" y="T5"/>
                </a:cxn>
                <a:cxn ang="0">
                  <a:pos x="T6" y="T7"/>
                </a:cxn>
                <a:cxn ang="0">
                  <a:pos x="T8" y="T9"/>
                </a:cxn>
              </a:cxnLst>
              <a:rect l="0" t="0" r="r" b="b"/>
              <a:pathLst>
                <a:path w="73" h="53">
                  <a:moveTo>
                    <a:pt x="0" y="15"/>
                  </a:moveTo>
                  <a:cubicBezTo>
                    <a:pt x="65" y="53"/>
                    <a:pt x="65" y="53"/>
                    <a:pt x="65" y="53"/>
                  </a:cubicBezTo>
                  <a:cubicBezTo>
                    <a:pt x="73" y="38"/>
                    <a:pt x="73" y="38"/>
                    <a:pt x="73" y="38"/>
                  </a:cubicBezTo>
                  <a:cubicBezTo>
                    <a:pt x="7" y="0"/>
                    <a:pt x="7" y="0"/>
                    <a:pt x="7" y="0"/>
                  </a:cubicBezTo>
                  <a:cubicBezTo>
                    <a:pt x="5" y="5"/>
                    <a:pt x="2" y="10"/>
                    <a:pt x="0" y="15"/>
                  </a:cubicBezTo>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1"/>
            <p:cNvSpPr>
              <a:spLocks/>
            </p:cNvSpPr>
            <p:nvPr/>
          </p:nvSpPr>
          <p:spPr bwMode="auto">
            <a:xfrm>
              <a:off x="2828925" y="1593850"/>
              <a:ext cx="192088" cy="271463"/>
            </a:xfrm>
            <a:custGeom>
              <a:avLst/>
              <a:gdLst>
                <a:gd name="T0" fmla="*/ 36 w 51"/>
                <a:gd name="T1" fmla="*/ 0 h 72"/>
                <a:gd name="T2" fmla="*/ 0 w 51"/>
                <a:gd name="T3" fmla="*/ 64 h 72"/>
                <a:gd name="T4" fmla="*/ 15 w 51"/>
                <a:gd name="T5" fmla="*/ 72 h 72"/>
                <a:gd name="T6" fmla="*/ 51 w 51"/>
                <a:gd name="T7" fmla="*/ 9 h 72"/>
                <a:gd name="T8" fmla="*/ 36 w 51"/>
                <a:gd name="T9" fmla="*/ 0 h 72"/>
              </a:gdLst>
              <a:ahLst/>
              <a:cxnLst>
                <a:cxn ang="0">
                  <a:pos x="T0" y="T1"/>
                </a:cxn>
                <a:cxn ang="0">
                  <a:pos x="T2" y="T3"/>
                </a:cxn>
                <a:cxn ang="0">
                  <a:pos x="T4" y="T5"/>
                </a:cxn>
                <a:cxn ang="0">
                  <a:pos x="T6" y="T7"/>
                </a:cxn>
                <a:cxn ang="0">
                  <a:pos x="T8" y="T9"/>
                </a:cxn>
              </a:cxnLst>
              <a:rect l="0" t="0" r="r" b="b"/>
              <a:pathLst>
                <a:path w="51" h="72">
                  <a:moveTo>
                    <a:pt x="36" y="0"/>
                  </a:moveTo>
                  <a:cubicBezTo>
                    <a:pt x="0" y="64"/>
                    <a:pt x="0" y="64"/>
                    <a:pt x="0" y="64"/>
                  </a:cubicBezTo>
                  <a:cubicBezTo>
                    <a:pt x="5" y="66"/>
                    <a:pt x="10" y="69"/>
                    <a:pt x="15" y="72"/>
                  </a:cubicBezTo>
                  <a:cubicBezTo>
                    <a:pt x="51" y="9"/>
                    <a:pt x="51" y="9"/>
                    <a:pt x="51" y="9"/>
                  </a:cubicBezTo>
                  <a:lnTo>
                    <a:pt x="36" y="0"/>
                  </a:ln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2"/>
            <p:cNvSpPr>
              <a:spLocks/>
            </p:cNvSpPr>
            <p:nvPr/>
          </p:nvSpPr>
          <p:spPr bwMode="auto">
            <a:xfrm>
              <a:off x="2513013" y="1492250"/>
              <a:ext cx="63500" cy="279400"/>
            </a:xfrm>
            <a:custGeom>
              <a:avLst/>
              <a:gdLst>
                <a:gd name="T0" fmla="*/ 0 w 17"/>
                <a:gd name="T1" fmla="*/ 74 h 74"/>
                <a:gd name="T2" fmla="*/ 9 w 17"/>
                <a:gd name="T3" fmla="*/ 74 h 74"/>
                <a:gd name="T4" fmla="*/ 17 w 17"/>
                <a:gd name="T5" fmla="*/ 74 h 74"/>
                <a:gd name="T6" fmla="*/ 17 w 17"/>
                <a:gd name="T7" fmla="*/ 0 h 74"/>
                <a:gd name="T8" fmla="*/ 0 w 17"/>
                <a:gd name="T9" fmla="*/ 0 h 74"/>
                <a:gd name="T10" fmla="*/ 0 w 17"/>
                <a:gd name="T11" fmla="*/ 74 h 74"/>
              </a:gdLst>
              <a:ahLst/>
              <a:cxnLst>
                <a:cxn ang="0">
                  <a:pos x="T0" y="T1"/>
                </a:cxn>
                <a:cxn ang="0">
                  <a:pos x="T2" y="T3"/>
                </a:cxn>
                <a:cxn ang="0">
                  <a:pos x="T4" y="T5"/>
                </a:cxn>
                <a:cxn ang="0">
                  <a:pos x="T6" y="T7"/>
                </a:cxn>
                <a:cxn ang="0">
                  <a:pos x="T8" y="T9"/>
                </a:cxn>
                <a:cxn ang="0">
                  <a:pos x="T10" y="T11"/>
                </a:cxn>
              </a:cxnLst>
              <a:rect l="0" t="0" r="r" b="b"/>
              <a:pathLst>
                <a:path w="17" h="74">
                  <a:moveTo>
                    <a:pt x="0" y="74"/>
                  </a:moveTo>
                  <a:cubicBezTo>
                    <a:pt x="3" y="74"/>
                    <a:pt x="6" y="74"/>
                    <a:pt x="9" y="74"/>
                  </a:cubicBezTo>
                  <a:cubicBezTo>
                    <a:pt x="12" y="74"/>
                    <a:pt x="15" y="74"/>
                    <a:pt x="17" y="74"/>
                  </a:cubicBezTo>
                  <a:cubicBezTo>
                    <a:pt x="17" y="0"/>
                    <a:pt x="17" y="0"/>
                    <a:pt x="17" y="0"/>
                  </a:cubicBezTo>
                  <a:cubicBezTo>
                    <a:pt x="0" y="0"/>
                    <a:pt x="0" y="0"/>
                    <a:pt x="0" y="0"/>
                  </a:cubicBezTo>
                  <a:lnTo>
                    <a:pt x="0" y="74"/>
                  </a:ln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Box 2"/>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16</a:t>
            </a:r>
            <a:endParaRPr lang="en-GB" sz="750" b="0" dirty="0" err="1" smtClean="0">
              <a:solidFill>
                <a:srgbClr val="333333"/>
              </a:solidFill>
              <a:latin typeface="+mn-lt"/>
            </a:endParaRPr>
          </a:p>
        </p:txBody>
      </p:sp>
      <p:sp>
        <p:nvSpPr>
          <p:cNvPr id="4" name="Title 3"/>
          <p:cNvSpPr>
            <a:spLocks noGrp="1"/>
          </p:cNvSpPr>
          <p:nvPr>
            <p:ph type="title"/>
          </p:nvPr>
        </p:nvSpPr>
        <p:spPr/>
        <p:txBody>
          <a:bodyPr/>
          <a:lstStyle/>
          <a:p>
            <a:r>
              <a:rPr lang="nb-NO" dirty="0" smtClean="0"/>
              <a:t>Oppsummert</a:t>
            </a:r>
            <a:endParaRPr lang="nb-NO" dirty="0"/>
          </a:p>
        </p:txBody>
      </p:sp>
      <p:sp>
        <p:nvSpPr>
          <p:cNvPr id="36" name="Content Placeholder 5"/>
          <p:cNvSpPr txBox="1">
            <a:spLocks/>
          </p:cNvSpPr>
          <p:nvPr/>
        </p:nvSpPr>
        <p:spPr>
          <a:xfrm>
            <a:off x="1298670" y="5229504"/>
            <a:ext cx="7545387" cy="268116"/>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nb-NO" sz="1800" b="1" dirty="0" smtClean="0"/>
              <a:t>Bygg løsninger som fanger data om kunde, situasjon og opplevelse og bruk dem til å skape bedre løsninger!</a:t>
            </a:r>
            <a:endParaRPr lang="nb-NO" sz="1800" b="1" dirty="0"/>
          </a:p>
        </p:txBody>
      </p:sp>
    </p:spTree>
    <p:extLst>
      <p:ext uri="{BB962C8B-B14F-4D97-AF65-F5344CB8AC3E}">
        <p14:creationId xmlns:p14="http://schemas.microsoft.com/office/powerpoint/2010/main" val="3038772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dirty="0" smtClean="0"/>
              <a:t>Vi går fra segmenter til individer</a:t>
            </a:r>
            <a:endParaRPr lang="nb-NO" noProof="0" dirty="0"/>
          </a:p>
        </p:txBody>
      </p:sp>
      <p:sp>
        <p:nvSpPr>
          <p:cNvPr id="11" name="Freeform 7"/>
          <p:cNvSpPr>
            <a:spLocks noEditPoints="1"/>
          </p:cNvSpPr>
          <p:nvPr/>
        </p:nvSpPr>
        <p:spPr bwMode="auto">
          <a:xfrm>
            <a:off x="618143" y="1535350"/>
            <a:ext cx="2275190" cy="4045895"/>
          </a:xfrm>
          <a:custGeom>
            <a:avLst/>
            <a:gdLst>
              <a:gd name="T0" fmla="*/ 287 w 287"/>
              <a:gd name="T1" fmla="*/ 39 h 510"/>
              <a:gd name="T2" fmla="*/ 287 w 287"/>
              <a:gd name="T3" fmla="*/ 39 h 510"/>
              <a:gd name="T4" fmla="*/ 248 w 287"/>
              <a:gd name="T5" fmla="*/ 0 h 510"/>
              <a:gd name="T6" fmla="*/ 247 w 287"/>
              <a:gd name="T7" fmla="*/ 0 h 510"/>
              <a:gd name="T8" fmla="*/ 247 w 287"/>
              <a:gd name="T9" fmla="*/ 0 h 510"/>
              <a:gd name="T10" fmla="*/ 40 w 287"/>
              <a:gd name="T11" fmla="*/ 0 h 510"/>
              <a:gd name="T12" fmla="*/ 0 w 287"/>
              <a:gd name="T13" fmla="*/ 39 h 510"/>
              <a:gd name="T14" fmla="*/ 0 w 287"/>
              <a:gd name="T15" fmla="*/ 471 h 510"/>
              <a:gd name="T16" fmla="*/ 0 w 287"/>
              <a:gd name="T17" fmla="*/ 471 h 510"/>
              <a:gd name="T18" fmla="*/ 0 w 287"/>
              <a:gd name="T19" fmla="*/ 471 h 510"/>
              <a:gd name="T20" fmla="*/ 0 w 287"/>
              <a:gd name="T21" fmla="*/ 475 h 510"/>
              <a:gd name="T22" fmla="*/ 0 w 287"/>
              <a:gd name="T23" fmla="*/ 475 h 510"/>
              <a:gd name="T24" fmla="*/ 40 w 287"/>
              <a:gd name="T25" fmla="*/ 510 h 510"/>
              <a:gd name="T26" fmla="*/ 247 w 287"/>
              <a:gd name="T27" fmla="*/ 510 h 510"/>
              <a:gd name="T28" fmla="*/ 247 w 287"/>
              <a:gd name="T29" fmla="*/ 510 h 510"/>
              <a:gd name="T30" fmla="*/ 248 w 287"/>
              <a:gd name="T31" fmla="*/ 510 h 510"/>
              <a:gd name="T32" fmla="*/ 287 w 287"/>
              <a:gd name="T33" fmla="*/ 475 h 510"/>
              <a:gd name="T34" fmla="*/ 287 w 287"/>
              <a:gd name="T35" fmla="*/ 475 h 510"/>
              <a:gd name="T36" fmla="*/ 287 w 287"/>
              <a:gd name="T37" fmla="*/ 471 h 510"/>
              <a:gd name="T38" fmla="*/ 287 w 287"/>
              <a:gd name="T39" fmla="*/ 471 h 510"/>
              <a:gd name="T40" fmla="*/ 287 w 287"/>
              <a:gd name="T41" fmla="*/ 471 h 510"/>
              <a:gd name="T42" fmla="*/ 287 w 287"/>
              <a:gd name="T43" fmla="*/ 39 h 510"/>
              <a:gd name="T44" fmla="*/ 128 w 287"/>
              <a:gd name="T45" fmla="*/ 32 h 510"/>
              <a:gd name="T46" fmla="*/ 191 w 287"/>
              <a:gd name="T47" fmla="*/ 32 h 510"/>
              <a:gd name="T48" fmla="*/ 191 w 287"/>
              <a:gd name="T49" fmla="*/ 48 h 510"/>
              <a:gd name="T50" fmla="*/ 128 w 287"/>
              <a:gd name="T51" fmla="*/ 48 h 510"/>
              <a:gd name="T52" fmla="*/ 128 w 287"/>
              <a:gd name="T53" fmla="*/ 32 h 510"/>
              <a:gd name="T54" fmla="*/ 104 w 287"/>
              <a:gd name="T55" fmla="*/ 32 h 510"/>
              <a:gd name="T56" fmla="*/ 112 w 287"/>
              <a:gd name="T57" fmla="*/ 40 h 510"/>
              <a:gd name="T58" fmla="*/ 104 w 287"/>
              <a:gd name="T59" fmla="*/ 48 h 510"/>
              <a:gd name="T60" fmla="*/ 96 w 287"/>
              <a:gd name="T61" fmla="*/ 40 h 510"/>
              <a:gd name="T62" fmla="*/ 104 w 287"/>
              <a:gd name="T63" fmla="*/ 32 h 510"/>
              <a:gd name="T64" fmla="*/ 144 w 287"/>
              <a:gd name="T65" fmla="*/ 486 h 510"/>
              <a:gd name="T66" fmla="*/ 120 w 287"/>
              <a:gd name="T67" fmla="*/ 462 h 510"/>
              <a:gd name="T68" fmla="*/ 144 w 287"/>
              <a:gd name="T69" fmla="*/ 439 h 510"/>
              <a:gd name="T70" fmla="*/ 168 w 287"/>
              <a:gd name="T71" fmla="*/ 462 h 510"/>
              <a:gd name="T72" fmla="*/ 144 w 287"/>
              <a:gd name="T73" fmla="*/ 486 h 510"/>
              <a:gd name="T74" fmla="*/ 263 w 287"/>
              <a:gd name="T75" fmla="*/ 414 h 510"/>
              <a:gd name="T76" fmla="*/ 24 w 287"/>
              <a:gd name="T77" fmla="*/ 414 h 510"/>
              <a:gd name="T78" fmla="*/ 24 w 287"/>
              <a:gd name="T79" fmla="*/ 80 h 510"/>
              <a:gd name="T80" fmla="*/ 263 w 287"/>
              <a:gd name="T81" fmla="*/ 80 h 510"/>
              <a:gd name="T82" fmla="*/ 263 w 287"/>
              <a:gd name="T83" fmla="*/ 41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510">
                <a:moveTo>
                  <a:pt x="287" y="39"/>
                </a:moveTo>
                <a:cubicBezTo>
                  <a:pt x="287" y="39"/>
                  <a:pt x="287" y="39"/>
                  <a:pt x="287" y="39"/>
                </a:cubicBezTo>
                <a:cubicBezTo>
                  <a:pt x="287" y="17"/>
                  <a:pt x="270" y="0"/>
                  <a:pt x="248" y="0"/>
                </a:cubicBezTo>
                <a:cubicBezTo>
                  <a:pt x="248" y="0"/>
                  <a:pt x="247" y="0"/>
                  <a:pt x="247" y="0"/>
                </a:cubicBezTo>
                <a:cubicBezTo>
                  <a:pt x="247" y="0"/>
                  <a:pt x="247" y="0"/>
                  <a:pt x="247" y="0"/>
                </a:cubicBezTo>
                <a:cubicBezTo>
                  <a:pt x="40" y="0"/>
                  <a:pt x="40" y="0"/>
                  <a:pt x="40" y="0"/>
                </a:cubicBezTo>
                <a:cubicBezTo>
                  <a:pt x="18" y="0"/>
                  <a:pt x="0" y="17"/>
                  <a:pt x="0" y="39"/>
                </a:cubicBezTo>
                <a:cubicBezTo>
                  <a:pt x="0" y="471"/>
                  <a:pt x="0" y="471"/>
                  <a:pt x="0" y="471"/>
                </a:cubicBezTo>
                <a:cubicBezTo>
                  <a:pt x="0" y="471"/>
                  <a:pt x="0" y="471"/>
                  <a:pt x="0" y="471"/>
                </a:cubicBezTo>
                <a:cubicBezTo>
                  <a:pt x="0" y="471"/>
                  <a:pt x="0" y="471"/>
                  <a:pt x="0" y="471"/>
                </a:cubicBezTo>
                <a:cubicBezTo>
                  <a:pt x="0" y="475"/>
                  <a:pt x="0" y="475"/>
                  <a:pt x="0" y="475"/>
                </a:cubicBezTo>
                <a:cubicBezTo>
                  <a:pt x="0" y="475"/>
                  <a:pt x="0" y="475"/>
                  <a:pt x="0" y="475"/>
                </a:cubicBezTo>
                <a:cubicBezTo>
                  <a:pt x="2" y="495"/>
                  <a:pt x="19" y="510"/>
                  <a:pt x="40" y="510"/>
                </a:cubicBezTo>
                <a:cubicBezTo>
                  <a:pt x="247" y="510"/>
                  <a:pt x="247" y="510"/>
                  <a:pt x="247" y="510"/>
                </a:cubicBezTo>
                <a:cubicBezTo>
                  <a:pt x="247" y="510"/>
                  <a:pt x="247" y="510"/>
                  <a:pt x="247" y="510"/>
                </a:cubicBezTo>
                <a:cubicBezTo>
                  <a:pt x="247" y="510"/>
                  <a:pt x="248" y="510"/>
                  <a:pt x="248" y="510"/>
                </a:cubicBezTo>
                <a:cubicBezTo>
                  <a:pt x="268" y="510"/>
                  <a:pt x="285" y="495"/>
                  <a:pt x="287" y="475"/>
                </a:cubicBezTo>
                <a:cubicBezTo>
                  <a:pt x="287" y="475"/>
                  <a:pt x="287" y="475"/>
                  <a:pt x="287" y="475"/>
                </a:cubicBezTo>
                <a:cubicBezTo>
                  <a:pt x="287" y="471"/>
                  <a:pt x="287" y="471"/>
                  <a:pt x="287" y="471"/>
                </a:cubicBezTo>
                <a:cubicBezTo>
                  <a:pt x="287" y="471"/>
                  <a:pt x="287" y="471"/>
                  <a:pt x="287" y="471"/>
                </a:cubicBezTo>
                <a:cubicBezTo>
                  <a:pt x="287" y="471"/>
                  <a:pt x="287" y="471"/>
                  <a:pt x="287" y="471"/>
                </a:cubicBezTo>
                <a:lnTo>
                  <a:pt x="287" y="39"/>
                </a:lnTo>
                <a:close/>
                <a:moveTo>
                  <a:pt x="128" y="32"/>
                </a:moveTo>
                <a:cubicBezTo>
                  <a:pt x="191" y="32"/>
                  <a:pt x="191" y="32"/>
                  <a:pt x="191" y="32"/>
                </a:cubicBezTo>
                <a:cubicBezTo>
                  <a:pt x="191" y="48"/>
                  <a:pt x="191" y="48"/>
                  <a:pt x="191" y="48"/>
                </a:cubicBezTo>
                <a:cubicBezTo>
                  <a:pt x="128" y="48"/>
                  <a:pt x="128" y="48"/>
                  <a:pt x="128" y="48"/>
                </a:cubicBezTo>
                <a:lnTo>
                  <a:pt x="128" y="32"/>
                </a:lnTo>
                <a:close/>
                <a:moveTo>
                  <a:pt x="104" y="32"/>
                </a:moveTo>
                <a:cubicBezTo>
                  <a:pt x="108" y="32"/>
                  <a:pt x="112" y="35"/>
                  <a:pt x="112" y="40"/>
                </a:cubicBezTo>
                <a:cubicBezTo>
                  <a:pt x="112" y="44"/>
                  <a:pt x="108" y="48"/>
                  <a:pt x="104" y="48"/>
                </a:cubicBezTo>
                <a:cubicBezTo>
                  <a:pt x="99" y="48"/>
                  <a:pt x="96" y="44"/>
                  <a:pt x="96" y="40"/>
                </a:cubicBezTo>
                <a:cubicBezTo>
                  <a:pt x="96" y="35"/>
                  <a:pt x="99" y="32"/>
                  <a:pt x="104" y="32"/>
                </a:cubicBezTo>
                <a:moveTo>
                  <a:pt x="144" y="486"/>
                </a:moveTo>
                <a:cubicBezTo>
                  <a:pt x="130" y="486"/>
                  <a:pt x="120" y="476"/>
                  <a:pt x="120" y="462"/>
                </a:cubicBezTo>
                <a:cubicBezTo>
                  <a:pt x="120" y="449"/>
                  <a:pt x="130" y="439"/>
                  <a:pt x="144" y="439"/>
                </a:cubicBezTo>
                <a:cubicBezTo>
                  <a:pt x="157" y="439"/>
                  <a:pt x="168" y="449"/>
                  <a:pt x="168" y="462"/>
                </a:cubicBezTo>
                <a:cubicBezTo>
                  <a:pt x="168" y="476"/>
                  <a:pt x="157" y="486"/>
                  <a:pt x="144" y="486"/>
                </a:cubicBezTo>
                <a:moveTo>
                  <a:pt x="263" y="414"/>
                </a:moveTo>
                <a:cubicBezTo>
                  <a:pt x="24" y="414"/>
                  <a:pt x="24" y="414"/>
                  <a:pt x="24" y="414"/>
                </a:cubicBezTo>
                <a:cubicBezTo>
                  <a:pt x="24" y="80"/>
                  <a:pt x="24" y="80"/>
                  <a:pt x="24" y="80"/>
                </a:cubicBezTo>
                <a:cubicBezTo>
                  <a:pt x="263" y="80"/>
                  <a:pt x="263" y="80"/>
                  <a:pt x="263" y="80"/>
                </a:cubicBezTo>
                <a:lnTo>
                  <a:pt x="263" y="41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2" name="Group 11"/>
          <p:cNvGrpSpPr/>
          <p:nvPr/>
        </p:nvGrpSpPr>
        <p:grpSpPr>
          <a:xfrm>
            <a:off x="5058579" y="4095652"/>
            <a:ext cx="2947965" cy="1735236"/>
            <a:chOff x="6263482" y="4655820"/>
            <a:chExt cx="2176463" cy="1281113"/>
          </a:xfrm>
        </p:grpSpPr>
        <p:sp>
          <p:nvSpPr>
            <p:cNvPr id="13" name="Freeform 12"/>
            <p:cNvSpPr>
              <a:spLocks noEditPoints="1"/>
            </p:cNvSpPr>
            <p:nvPr/>
          </p:nvSpPr>
          <p:spPr bwMode="auto">
            <a:xfrm>
              <a:off x="6455569" y="4655820"/>
              <a:ext cx="1792288" cy="1089025"/>
            </a:xfrm>
            <a:custGeom>
              <a:avLst/>
              <a:gdLst>
                <a:gd name="T0" fmla="*/ 476 w 476"/>
                <a:gd name="T1" fmla="*/ 17 h 289"/>
                <a:gd name="T2" fmla="*/ 476 w 476"/>
                <a:gd name="T3" fmla="*/ 17 h 289"/>
                <a:gd name="T4" fmla="*/ 459 w 476"/>
                <a:gd name="T5" fmla="*/ 0 h 289"/>
                <a:gd name="T6" fmla="*/ 17 w 476"/>
                <a:gd name="T7" fmla="*/ 0 h 289"/>
                <a:gd name="T8" fmla="*/ 17 w 476"/>
                <a:gd name="T9" fmla="*/ 0 h 289"/>
                <a:gd name="T10" fmla="*/ 0 w 476"/>
                <a:gd name="T11" fmla="*/ 17 h 289"/>
                <a:gd name="T12" fmla="*/ 0 w 476"/>
                <a:gd name="T13" fmla="*/ 289 h 289"/>
                <a:gd name="T14" fmla="*/ 476 w 476"/>
                <a:gd name="T15" fmla="*/ 289 h 289"/>
                <a:gd name="T16" fmla="*/ 476 w 476"/>
                <a:gd name="T17" fmla="*/ 17 h 289"/>
                <a:gd name="T18" fmla="*/ 450 w 476"/>
                <a:gd name="T19" fmla="*/ 264 h 289"/>
                <a:gd name="T20" fmla="*/ 25 w 476"/>
                <a:gd name="T21" fmla="*/ 264 h 289"/>
                <a:gd name="T22" fmla="*/ 25 w 476"/>
                <a:gd name="T23" fmla="*/ 26 h 289"/>
                <a:gd name="T24" fmla="*/ 450 w 476"/>
                <a:gd name="T25" fmla="*/ 26 h 289"/>
                <a:gd name="T26" fmla="*/ 450 w 476"/>
                <a:gd name="T27" fmla="*/ 26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6" h="289">
                  <a:moveTo>
                    <a:pt x="476" y="17"/>
                  </a:moveTo>
                  <a:cubicBezTo>
                    <a:pt x="476" y="17"/>
                    <a:pt x="476" y="17"/>
                    <a:pt x="476" y="17"/>
                  </a:cubicBezTo>
                  <a:cubicBezTo>
                    <a:pt x="476" y="8"/>
                    <a:pt x="468" y="0"/>
                    <a:pt x="459" y="0"/>
                  </a:cubicBezTo>
                  <a:cubicBezTo>
                    <a:pt x="17" y="0"/>
                    <a:pt x="17" y="0"/>
                    <a:pt x="17" y="0"/>
                  </a:cubicBezTo>
                  <a:cubicBezTo>
                    <a:pt x="17" y="0"/>
                    <a:pt x="17" y="0"/>
                    <a:pt x="17" y="0"/>
                  </a:cubicBezTo>
                  <a:cubicBezTo>
                    <a:pt x="7" y="0"/>
                    <a:pt x="0" y="8"/>
                    <a:pt x="0" y="17"/>
                  </a:cubicBezTo>
                  <a:cubicBezTo>
                    <a:pt x="0" y="289"/>
                    <a:pt x="0" y="289"/>
                    <a:pt x="0" y="289"/>
                  </a:cubicBezTo>
                  <a:cubicBezTo>
                    <a:pt x="476" y="289"/>
                    <a:pt x="476" y="289"/>
                    <a:pt x="476" y="289"/>
                  </a:cubicBezTo>
                  <a:lnTo>
                    <a:pt x="476" y="17"/>
                  </a:lnTo>
                  <a:close/>
                  <a:moveTo>
                    <a:pt x="450" y="264"/>
                  </a:moveTo>
                  <a:cubicBezTo>
                    <a:pt x="25" y="264"/>
                    <a:pt x="25" y="264"/>
                    <a:pt x="25" y="264"/>
                  </a:cubicBezTo>
                  <a:cubicBezTo>
                    <a:pt x="25" y="26"/>
                    <a:pt x="25" y="26"/>
                    <a:pt x="25" y="26"/>
                  </a:cubicBezTo>
                  <a:cubicBezTo>
                    <a:pt x="450" y="26"/>
                    <a:pt x="450" y="26"/>
                    <a:pt x="450" y="26"/>
                  </a:cubicBezTo>
                  <a:lnTo>
                    <a:pt x="450" y="2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6263482" y="5843270"/>
              <a:ext cx="2176463" cy="93663"/>
            </a:xfrm>
            <a:custGeom>
              <a:avLst/>
              <a:gdLst>
                <a:gd name="T0" fmla="*/ 340 w 578"/>
                <a:gd name="T1" fmla="*/ 0 h 25"/>
                <a:gd name="T2" fmla="*/ 331 w 578"/>
                <a:gd name="T3" fmla="*/ 8 h 25"/>
                <a:gd name="T4" fmla="*/ 246 w 578"/>
                <a:gd name="T5" fmla="*/ 8 h 25"/>
                <a:gd name="T6" fmla="*/ 238 w 578"/>
                <a:gd name="T7" fmla="*/ 0 h 25"/>
                <a:gd name="T8" fmla="*/ 0 w 578"/>
                <a:gd name="T9" fmla="*/ 0 h 25"/>
                <a:gd name="T10" fmla="*/ 0 w 578"/>
                <a:gd name="T11" fmla="*/ 17 h 25"/>
                <a:gd name="T12" fmla="*/ 0 w 578"/>
                <a:gd name="T13" fmla="*/ 17 h 25"/>
                <a:gd name="T14" fmla="*/ 8 w 578"/>
                <a:gd name="T15" fmla="*/ 25 h 25"/>
                <a:gd name="T16" fmla="*/ 569 w 578"/>
                <a:gd name="T17" fmla="*/ 25 h 25"/>
                <a:gd name="T18" fmla="*/ 578 w 578"/>
                <a:gd name="T19" fmla="*/ 17 h 25"/>
                <a:gd name="T20" fmla="*/ 578 w 578"/>
                <a:gd name="T21" fmla="*/ 0 h 25"/>
                <a:gd name="T22" fmla="*/ 340 w 578"/>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25">
                  <a:moveTo>
                    <a:pt x="340" y="0"/>
                  </a:moveTo>
                  <a:cubicBezTo>
                    <a:pt x="340" y="4"/>
                    <a:pt x="336" y="8"/>
                    <a:pt x="331" y="8"/>
                  </a:cubicBezTo>
                  <a:cubicBezTo>
                    <a:pt x="246" y="8"/>
                    <a:pt x="246" y="8"/>
                    <a:pt x="246" y="8"/>
                  </a:cubicBezTo>
                  <a:cubicBezTo>
                    <a:pt x="242" y="8"/>
                    <a:pt x="238" y="4"/>
                    <a:pt x="238" y="0"/>
                  </a:cubicBezTo>
                  <a:cubicBezTo>
                    <a:pt x="0" y="0"/>
                    <a:pt x="0" y="0"/>
                    <a:pt x="0" y="0"/>
                  </a:cubicBezTo>
                  <a:cubicBezTo>
                    <a:pt x="0" y="17"/>
                    <a:pt x="0" y="17"/>
                    <a:pt x="0" y="17"/>
                  </a:cubicBezTo>
                  <a:cubicBezTo>
                    <a:pt x="0" y="17"/>
                    <a:pt x="0" y="17"/>
                    <a:pt x="0" y="17"/>
                  </a:cubicBezTo>
                  <a:cubicBezTo>
                    <a:pt x="0" y="21"/>
                    <a:pt x="3" y="25"/>
                    <a:pt x="8" y="25"/>
                  </a:cubicBezTo>
                  <a:cubicBezTo>
                    <a:pt x="569" y="25"/>
                    <a:pt x="569" y="25"/>
                    <a:pt x="569" y="25"/>
                  </a:cubicBezTo>
                  <a:cubicBezTo>
                    <a:pt x="574" y="25"/>
                    <a:pt x="578" y="21"/>
                    <a:pt x="578" y="17"/>
                  </a:cubicBezTo>
                  <a:cubicBezTo>
                    <a:pt x="578" y="0"/>
                    <a:pt x="578" y="0"/>
                    <a:pt x="578" y="0"/>
                  </a:cubicBezTo>
                  <a:lnTo>
                    <a:pt x="34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5" name="Freeform 18"/>
          <p:cNvSpPr>
            <a:spLocks noEditPoints="1"/>
          </p:cNvSpPr>
          <p:nvPr/>
        </p:nvSpPr>
        <p:spPr bwMode="auto">
          <a:xfrm>
            <a:off x="7150393" y="1535350"/>
            <a:ext cx="1712303" cy="2150378"/>
          </a:xfrm>
          <a:custGeom>
            <a:avLst/>
            <a:gdLst>
              <a:gd name="T0" fmla="*/ 349 w 379"/>
              <a:gd name="T1" fmla="*/ 0 h 476"/>
              <a:gd name="T2" fmla="*/ 30 w 379"/>
              <a:gd name="T3" fmla="*/ 0 h 476"/>
              <a:gd name="T4" fmla="*/ 0 w 379"/>
              <a:gd name="T5" fmla="*/ 30 h 476"/>
              <a:gd name="T6" fmla="*/ 0 w 379"/>
              <a:gd name="T7" fmla="*/ 446 h 476"/>
              <a:gd name="T8" fmla="*/ 30 w 379"/>
              <a:gd name="T9" fmla="*/ 476 h 476"/>
              <a:gd name="T10" fmla="*/ 349 w 379"/>
              <a:gd name="T11" fmla="*/ 476 h 476"/>
              <a:gd name="T12" fmla="*/ 379 w 379"/>
              <a:gd name="T13" fmla="*/ 446 h 476"/>
              <a:gd name="T14" fmla="*/ 379 w 379"/>
              <a:gd name="T15" fmla="*/ 30 h 476"/>
              <a:gd name="T16" fmla="*/ 349 w 379"/>
              <a:gd name="T17" fmla="*/ 0 h 476"/>
              <a:gd name="T18" fmla="*/ 193 w 379"/>
              <a:gd name="T19" fmla="*/ 11 h 476"/>
              <a:gd name="T20" fmla="*/ 201 w 379"/>
              <a:gd name="T21" fmla="*/ 19 h 476"/>
              <a:gd name="T22" fmla="*/ 193 w 379"/>
              <a:gd name="T23" fmla="*/ 26 h 476"/>
              <a:gd name="T24" fmla="*/ 186 w 379"/>
              <a:gd name="T25" fmla="*/ 19 h 476"/>
              <a:gd name="T26" fmla="*/ 193 w 379"/>
              <a:gd name="T27" fmla="*/ 11 h 476"/>
              <a:gd name="T28" fmla="*/ 193 w 379"/>
              <a:gd name="T29" fmla="*/ 469 h 476"/>
              <a:gd name="T30" fmla="*/ 178 w 379"/>
              <a:gd name="T31" fmla="*/ 454 h 476"/>
              <a:gd name="T32" fmla="*/ 193 w 379"/>
              <a:gd name="T33" fmla="*/ 439 h 476"/>
              <a:gd name="T34" fmla="*/ 208 w 379"/>
              <a:gd name="T35" fmla="*/ 454 h 476"/>
              <a:gd name="T36" fmla="*/ 193 w 379"/>
              <a:gd name="T37" fmla="*/ 469 h 476"/>
              <a:gd name="T38" fmla="*/ 342 w 379"/>
              <a:gd name="T39" fmla="*/ 431 h 476"/>
              <a:gd name="T40" fmla="*/ 37 w 379"/>
              <a:gd name="T41" fmla="*/ 431 h 476"/>
              <a:gd name="T42" fmla="*/ 37 w 379"/>
              <a:gd name="T43" fmla="*/ 37 h 476"/>
              <a:gd name="T44" fmla="*/ 342 w 379"/>
              <a:gd name="T45" fmla="*/ 37 h 476"/>
              <a:gd name="T46" fmla="*/ 342 w 379"/>
              <a:gd name="T47" fmla="*/ 43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9" h="476">
                <a:moveTo>
                  <a:pt x="349" y="0"/>
                </a:moveTo>
                <a:cubicBezTo>
                  <a:pt x="30" y="0"/>
                  <a:pt x="30" y="0"/>
                  <a:pt x="30" y="0"/>
                </a:cubicBezTo>
                <a:cubicBezTo>
                  <a:pt x="0" y="0"/>
                  <a:pt x="0" y="30"/>
                  <a:pt x="0" y="30"/>
                </a:cubicBezTo>
                <a:cubicBezTo>
                  <a:pt x="0" y="446"/>
                  <a:pt x="0" y="446"/>
                  <a:pt x="0" y="446"/>
                </a:cubicBezTo>
                <a:cubicBezTo>
                  <a:pt x="0" y="476"/>
                  <a:pt x="30" y="476"/>
                  <a:pt x="30" y="476"/>
                </a:cubicBezTo>
                <a:cubicBezTo>
                  <a:pt x="349" y="476"/>
                  <a:pt x="349" y="476"/>
                  <a:pt x="349" y="476"/>
                </a:cubicBezTo>
                <a:cubicBezTo>
                  <a:pt x="379" y="476"/>
                  <a:pt x="379" y="446"/>
                  <a:pt x="379" y="446"/>
                </a:cubicBezTo>
                <a:cubicBezTo>
                  <a:pt x="379" y="30"/>
                  <a:pt x="379" y="30"/>
                  <a:pt x="379" y="30"/>
                </a:cubicBezTo>
                <a:cubicBezTo>
                  <a:pt x="379" y="0"/>
                  <a:pt x="349" y="0"/>
                  <a:pt x="349" y="0"/>
                </a:cubicBezTo>
                <a:moveTo>
                  <a:pt x="193" y="11"/>
                </a:moveTo>
                <a:cubicBezTo>
                  <a:pt x="197" y="11"/>
                  <a:pt x="201" y="15"/>
                  <a:pt x="201" y="19"/>
                </a:cubicBezTo>
                <a:cubicBezTo>
                  <a:pt x="201" y="23"/>
                  <a:pt x="197" y="26"/>
                  <a:pt x="193" y="26"/>
                </a:cubicBezTo>
                <a:cubicBezTo>
                  <a:pt x="189" y="26"/>
                  <a:pt x="186" y="23"/>
                  <a:pt x="186" y="19"/>
                </a:cubicBezTo>
                <a:cubicBezTo>
                  <a:pt x="186" y="15"/>
                  <a:pt x="189" y="11"/>
                  <a:pt x="193" y="11"/>
                </a:cubicBezTo>
                <a:moveTo>
                  <a:pt x="193" y="469"/>
                </a:moveTo>
                <a:cubicBezTo>
                  <a:pt x="185" y="469"/>
                  <a:pt x="178" y="462"/>
                  <a:pt x="178" y="454"/>
                </a:cubicBezTo>
                <a:cubicBezTo>
                  <a:pt x="178" y="446"/>
                  <a:pt x="185" y="439"/>
                  <a:pt x="193" y="439"/>
                </a:cubicBezTo>
                <a:cubicBezTo>
                  <a:pt x="201" y="439"/>
                  <a:pt x="208" y="446"/>
                  <a:pt x="208" y="454"/>
                </a:cubicBezTo>
                <a:cubicBezTo>
                  <a:pt x="208" y="462"/>
                  <a:pt x="201" y="469"/>
                  <a:pt x="193" y="469"/>
                </a:cubicBezTo>
                <a:moveTo>
                  <a:pt x="342" y="431"/>
                </a:moveTo>
                <a:cubicBezTo>
                  <a:pt x="37" y="431"/>
                  <a:pt x="37" y="431"/>
                  <a:pt x="37" y="431"/>
                </a:cubicBezTo>
                <a:cubicBezTo>
                  <a:pt x="37" y="37"/>
                  <a:pt x="37" y="37"/>
                  <a:pt x="37" y="37"/>
                </a:cubicBezTo>
                <a:cubicBezTo>
                  <a:pt x="342" y="37"/>
                  <a:pt x="342" y="37"/>
                  <a:pt x="342" y="37"/>
                </a:cubicBezTo>
                <a:lnTo>
                  <a:pt x="342" y="431"/>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23"/>
          <p:cNvSpPr>
            <a:spLocks noEditPoints="1"/>
          </p:cNvSpPr>
          <p:nvPr/>
        </p:nvSpPr>
        <p:spPr bwMode="auto">
          <a:xfrm>
            <a:off x="3168571" y="1535350"/>
            <a:ext cx="2806858" cy="2373388"/>
          </a:xfrm>
          <a:custGeom>
            <a:avLst/>
            <a:gdLst>
              <a:gd name="T0" fmla="*/ 442 w 442"/>
              <a:gd name="T1" fmla="*/ 298 h 374"/>
              <a:gd name="T2" fmla="*/ 442 w 442"/>
              <a:gd name="T3" fmla="*/ 0 h 374"/>
              <a:gd name="T4" fmla="*/ 0 w 442"/>
              <a:gd name="T5" fmla="*/ 0 h 374"/>
              <a:gd name="T6" fmla="*/ 0 w 442"/>
              <a:gd name="T7" fmla="*/ 298 h 374"/>
              <a:gd name="T8" fmla="*/ 170 w 442"/>
              <a:gd name="T9" fmla="*/ 298 h 374"/>
              <a:gd name="T10" fmla="*/ 170 w 442"/>
              <a:gd name="T11" fmla="*/ 357 h 374"/>
              <a:gd name="T12" fmla="*/ 85 w 442"/>
              <a:gd name="T13" fmla="*/ 357 h 374"/>
              <a:gd name="T14" fmla="*/ 85 w 442"/>
              <a:gd name="T15" fmla="*/ 374 h 374"/>
              <a:gd name="T16" fmla="*/ 357 w 442"/>
              <a:gd name="T17" fmla="*/ 374 h 374"/>
              <a:gd name="T18" fmla="*/ 357 w 442"/>
              <a:gd name="T19" fmla="*/ 357 h 374"/>
              <a:gd name="T20" fmla="*/ 272 w 442"/>
              <a:gd name="T21" fmla="*/ 357 h 374"/>
              <a:gd name="T22" fmla="*/ 272 w 442"/>
              <a:gd name="T23" fmla="*/ 298 h 374"/>
              <a:gd name="T24" fmla="*/ 442 w 442"/>
              <a:gd name="T25" fmla="*/ 298 h 374"/>
              <a:gd name="T26" fmla="*/ 416 w 442"/>
              <a:gd name="T27" fmla="*/ 289 h 374"/>
              <a:gd name="T28" fmla="*/ 408 w 442"/>
              <a:gd name="T29" fmla="*/ 281 h 374"/>
              <a:gd name="T30" fmla="*/ 416 w 442"/>
              <a:gd name="T31" fmla="*/ 272 h 374"/>
              <a:gd name="T32" fmla="*/ 425 w 442"/>
              <a:gd name="T33" fmla="*/ 281 h 374"/>
              <a:gd name="T34" fmla="*/ 416 w 442"/>
              <a:gd name="T35" fmla="*/ 289 h 374"/>
              <a:gd name="T36" fmla="*/ 17 w 442"/>
              <a:gd name="T37" fmla="*/ 17 h 374"/>
              <a:gd name="T38" fmla="*/ 425 w 442"/>
              <a:gd name="T39" fmla="*/ 17 h 374"/>
              <a:gd name="T40" fmla="*/ 425 w 442"/>
              <a:gd name="T41" fmla="*/ 264 h 374"/>
              <a:gd name="T42" fmla="*/ 17 w 442"/>
              <a:gd name="T43" fmla="*/ 264 h 374"/>
              <a:gd name="T44" fmla="*/ 17 w 442"/>
              <a:gd name="T45" fmla="*/ 1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2" h="374">
                <a:moveTo>
                  <a:pt x="442" y="298"/>
                </a:moveTo>
                <a:cubicBezTo>
                  <a:pt x="442" y="0"/>
                  <a:pt x="442" y="0"/>
                  <a:pt x="442" y="0"/>
                </a:cubicBezTo>
                <a:cubicBezTo>
                  <a:pt x="0" y="0"/>
                  <a:pt x="0" y="0"/>
                  <a:pt x="0" y="0"/>
                </a:cubicBezTo>
                <a:cubicBezTo>
                  <a:pt x="0" y="298"/>
                  <a:pt x="0" y="298"/>
                  <a:pt x="0" y="298"/>
                </a:cubicBezTo>
                <a:cubicBezTo>
                  <a:pt x="170" y="298"/>
                  <a:pt x="170" y="298"/>
                  <a:pt x="170" y="298"/>
                </a:cubicBezTo>
                <a:cubicBezTo>
                  <a:pt x="170" y="357"/>
                  <a:pt x="170" y="357"/>
                  <a:pt x="170" y="357"/>
                </a:cubicBezTo>
                <a:cubicBezTo>
                  <a:pt x="85" y="357"/>
                  <a:pt x="85" y="357"/>
                  <a:pt x="85" y="357"/>
                </a:cubicBezTo>
                <a:cubicBezTo>
                  <a:pt x="85" y="374"/>
                  <a:pt x="85" y="374"/>
                  <a:pt x="85" y="374"/>
                </a:cubicBezTo>
                <a:cubicBezTo>
                  <a:pt x="357" y="374"/>
                  <a:pt x="357" y="374"/>
                  <a:pt x="357" y="374"/>
                </a:cubicBezTo>
                <a:cubicBezTo>
                  <a:pt x="357" y="357"/>
                  <a:pt x="357" y="357"/>
                  <a:pt x="357" y="357"/>
                </a:cubicBezTo>
                <a:cubicBezTo>
                  <a:pt x="272" y="357"/>
                  <a:pt x="272" y="357"/>
                  <a:pt x="272" y="357"/>
                </a:cubicBezTo>
                <a:cubicBezTo>
                  <a:pt x="272" y="298"/>
                  <a:pt x="272" y="298"/>
                  <a:pt x="272" y="298"/>
                </a:cubicBezTo>
                <a:lnTo>
                  <a:pt x="442" y="298"/>
                </a:lnTo>
                <a:close/>
                <a:moveTo>
                  <a:pt x="416" y="289"/>
                </a:moveTo>
                <a:cubicBezTo>
                  <a:pt x="412" y="289"/>
                  <a:pt x="408" y="285"/>
                  <a:pt x="408" y="281"/>
                </a:cubicBezTo>
                <a:cubicBezTo>
                  <a:pt x="408" y="276"/>
                  <a:pt x="412" y="272"/>
                  <a:pt x="416" y="272"/>
                </a:cubicBezTo>
                <a:cubicBezTo>
                  <a:pt x="421" y="272"/>
                  <a:pt x="425" y="276"/>
                  <a:pt x="425" y="281"/>
                </a:cubicBezTo>
                <a:cubicBezTo>
                  <a:pt x="425" y="285"/>
                  <a:pt x="421" y="289"/>
                  <a:pt x="416" y="289"/>
                </a:cubicBezTo>
                <a:moveTo>
                  <a:pt x="17" y="17"/>
                </a:moveTo>
                <a:cubicBezTo>
                  <a:pt x="425" y="17"/>
                  <a:pt x="425" y="17"/>
                  <a:pt x="425" y="17"/>
                </a:cubicBezTo>
                <a:cubicBezTo>
                  <a:pt x="425" y="264"/>
                  <a:pt x="425" y="264"/>
                  <a:pt x="425" y="264"/>
                </a:cubicBezTo>
                <a:cubicBezTo>
                  <a:pt x="17" y="264"/>
                  <a:pt x="17" y="264"/>
                  <a:pt x="17" y="264"/>
                </a:cubicBezTo>
                <a:lnTo>
                  <a:pt x="17" y="17"/>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3" name="Picture 2" descr="C:\Users\ttOgradyG\Documents\Illustrations\IM HEAD.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569" y="2738317"/>
            <a:ext cx="1680337" cy="163995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Users\ttOgradyG\Documents\Illustrations\IM HEAD.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6426" y="4318540"/>
            <a:ext cx="1012270" cy="9879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Users\ttOgradyG\Documents\Illustrations\IM HEAD.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5947" y="1748118"/>
            <a:ext cx="1352106" cy="131961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Users\ttOgradyG\Documents\Illustrations\IM HEAD.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4996" y="2010322"/>
            <a:ext cx="1229990" cy="12004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7</a:t>
            </a:r>
            <a:endParaRPr lang="en-GB" sz="750" b="0" dirty="0" err="1" smtClean="0">
              <a:solidFill>
                <a:srgbClr val="333333"/>
              </a:solidFill>
              <a:latin typeface="+mn-lt"/>
            </a:endParaRPr>
          </a:p>
        </p:txBody>
      </p:sp>
    </p:spTree>
    <p:extLst>
      <p:ext uri="{BB962C8B-B14F-4D97-AF65-F5344CB8AC3E}">
        <p14:creationId xmlns:p14="http://schemas.microsoft.com/office/powerpoint/2010/main" val="4200459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dirty="0" smtClean="0"/>
              <a:t>Nye konkurrenter med ny teknologi angriper de uangripelige</a:t>
            </a:r>
            <a:endParaRPr lang="nb-NO" noProof="0" dirty="0"/>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19916" b="22532"/>
          <a:stretch/>
        </p:blipFill>
        <p:spPr>
          <a:xfrm>
            <a:off x="295275" y="1808163"/>
            <a:ext cx="8572500" cy="2466832"/>
          </a:xfrm>
          <a:prstGeom prst="rect">
            <a:avLst/>
          </a:prstGeom>
          <a:ln>
            <a:solidFill>
              <a:srgbClr val="DEDEDE"/>
            </a:solidFill>
          </a:ln>
        </p:spPr>
      </p:pic>
      <p:sp>
        <p:nvSpPr>
          <p:cNvPr id="3" name="TextBox 2"/>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8</a:t>
            </a:r>
            <a:endParaRPr lang="en-GB" sz="750" b="0" dirty="0" err="1" smtClean="0">
              <a:solidFill>
                <a:srgbClr val="333333"/>
              </a:solidFill>
              <a:latin typeface="+mn-lt"/>
            </a:endParaRPr>
          </a:p>
        </p:txBody>
      </p:sp>
    </p:spTree>
    <p:extLst>
      <p:ext uri="{BB962C8B-B14F-4D97-AF65-F5344CB8AC3E}">
        <p14:creationId xmlns:p14="http://schemas.microsoft.com/office/powerpoint/2010/main" val="1496777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Ny </a:t>
            </a:r>
            <a:r>
              <a:rPr lang="nb-NO" noProof="0" dirty="0" smtClean="0"/>
              <a:t>teknologi som kommer stadig raskere...</a:t>
            </a:r>
            <a:endParaRPr lang="nb-NO" noProof="0" dirty="0"/>
          </a:p>
        </p:txBody>
      </p:sp>
      <p:pic>
        <p:nvPicPr>
          <p:cNvPr id="12" name="Picture 2" descr="C:\Users\ttOgradyG\Downloads\shutterstock_248885083.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95051" y="1546765"/>
            <a:ext cx="476915" cy="27404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ttOgradyG\Downloads\shutterstock_162626822.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56304" y="2456989"/>
            <a:ext cx="463358" cy="15738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ttOgradyG\Downloads\shutterstock_235470700.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58860" y="2624857"/>
            <a:ext cx="945742" cy="15598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ttOgradyG\Downloads\shutterstock_18659953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362" t="6318" r="37960" b="2882"/>
          <a:stretch/>
        </p:blipFill>
        <p:spPr bwMode="auto">
          <a:xfrm>
            <a:off x="3163482" y="2722328"/>
            <a:ext cx="458858" cy="14999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ttOgradyG\Downloads\shutterstock_6978040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932" t="7386" r="8282"/>
          <a:stretch/>
        </p:blipFill>
        <p:spPr bwMode="auto">
          <a:xfrm>
            <a:off x="3734108" y="2820089"/>
            <a:ext cx="912343" cy="14999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C:\Users\ttOgradyG\Downloads\shutterstock_36136971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6002" t="14370" r="26447" b="16889"/>
          <a:stretch/>
        </p:blipFill>
        <p:spPr bwMode="auto">
          <a:xfrm>
            <a:off x="2443800" y="2898442"/>
            <a:ext cx="564372" cy="12236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8/8d/IPad_Ai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80517" y="2497014"/>
            <a:ext cx="1291651" cy="19114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tic1.squarespace.com/static/51658267e4b0d3f49667ddbb/t/540f5f44e4b013819c316190/1410293574123/Apple+Watch"/>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95856" y="3037732"/>
            <a:ext cx="825695" cy="9785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ckuphone.com/static/images/phones/iphone6plus/iphone6plus_gold_portrait.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3707" t="4798" r="25538" b="5679"/>
          <a:stretch/>
        </p:blipFill>
        <p:spPr bwMode="auto">
          <a:xfrm>
            <a:off x="7112964" y="2636904"/>
            <a:ext cx="929184" cy="16389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conbug.com/download/size/512/icon/878/black-iphone/"/>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5966" t="5801" r="26891" b="6504"/>
          <a:stretch/>
        </p:blipFill>
        <p:spPr bwMode="auto">
          <a:xfrm>
            <a:off x="4758219" y="2838396"/>
            <a:ext cx="752474" cy="13997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10</a:t>
            </a:r>
            <a:endParaRPr lang="en-GB" sz="750" b="0" dirty="0" err="1" smtClean="0">
              <a:solidFill>
                <a:srgbClr val="333333"/>
              </a:solidFill>
              <a:latin typeface="+mn-lt"/>
            </a:endParaRPr>
          </a:p>
        </p:txBody>
      </p:sp>
    </p:spTree>
    <p:extLst>
      <p:ext uri="{BB962C8B-B14F-4D97-AF65-F5344CB8AC3E}">
        <p14:creationId xmlns:p14="http://schemas.microsoft.com/office/powerpoint/2010/main" val="458744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dirty="0" smtClean="0"/>
              <a:t>Men det grunnleggende endrer seg allikevel ikke</a:t>
            </a:r>
            <a:endParaRPr lang="nb-NO" noProof="0" dirty="0"/>
          </a:p>
        </p:txBody>
      </p:sp>
      <p:pic>
        <p:nvPicPr>
          <p:cNvPr id="1026" name="Picture 2" descr="Z:\Conferences\2016\IM CLIENT EVENTS\Content\3.Finding advantage in a connected world\3.1 Finding Advantage in a Connected World\WAVE 2\Assets\PUZZLE.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44" y="1841023"/>
            <a:ext cx="4199759" cy="27172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11</a:t>
            </a:r>
            <a:endParaRPr lang="en-GB" sz="750" b="0" dirty="0" err="1" smtClean="0">
              <a:solidFill>
                <a:srgbClr val="333333"/>
              </a:solidFill>
              <a:latin typeface="+mn-lt"/>
            </a:endParaRPr>
          </a:p>
        </p:txBody>
      </p:sp>
      <p:sp>
        <p:nvSpPr>
          <p:cNvPr id="4" name="Rectangle 3"/>
          <p:cNvSpPr/>
          <p:nvPr/>
        </p:nvSpPr>
        <p:spPr>
          <a:xfrm>
            <a:off x="5411090" y="2021605"/>
            <a:ext cx="3729242" cy="2308324"/>
          </a:xfrm>
          <a:prstGeom prst="rect">
            <a:avLst/>
          </a:prstGeom>
        </p:spPr>
        <p:txBody>
          <a:bodyPr wrap="square">
            <a:spAutoFit/>
          </a:bodyPr>
          <a:lstStyle/>
          <a:p>
            <a:r>
              <a:rPr lang="nb-NO" sz="2400" dirty="0" smtClean="0"/>
              <a:t>Forstå</a:t>
            </a:r>
          </a:p>
          <a:p>
            <a:r>
              <a:rPr lang="nb-NO" sz="2400" dirty="0" smtClean="0"/>
              <a:t>Kommunisere</a:t>
            </a:r>
          </a:p>
          <a:p>
            <a:r>
              <a:rPr lang="nb-NO" sz="2400" dirty="0" smtClean="0"/>
              <a:t>Engasjere</a:t>
            </a:r>
          </a:p>
          <a:p>
            <a:r>
              <a:rPr lang="nb-NO" sz="2400" dirty="0" smtClean="0"/>
              <a:t>Aktivere</a:t>
            </a:r>
          </a:p>
          <a:p>
            <a:r>
              <a:rPr lang="nb-NO" sz="2400" dirty="0" smtClean="0"/>
              <a:t>Betjene</a:t>
            </a:r>
          </a:p>
          <a:p>
            <a:r>
              <a:rPr lang="nb-NO" sz="2400" dirty="0" smtClean="0"/>
              <a:t> </a:t>
            </a:r>
            <a:endParaRPr lang="nb-NO" sz="2400" dirty="0"/>
          </a:p>
        </p:txBody>
      </p:sp>
    </p:spTree>
    <p:extLst>
      <p:ext uri="{BB962C8B-B14F-4D97-AF65-F5344CB8AC3E}">
        <p14:creationId xmlns:p14="http://schemas.microsoft.com/office/powerpoint/2010/main" val="3034459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Rectangle 322"/>
          <p:cNvSpPr/>
          <p:nvPr/>
        </p:nvSpPr>
        <p:spPr bwMode="ltGray">
          <a:xfrm>
            <a:off x="7121308" y="4987634"/>
            <a:ext cx="1518700" cy="461067"/>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smtClean="0">
              <a:solidFill>
                <a:schemeClr val="bg1"/>
              </a:solidFill>
            </a:endParaRPr>
          </a:p>
        </p:txBody>
      </p:sp>
      <p:sp>
        <p:nvSpPr>
          <p:cNvPr id="322" name="Rectangle 321"/>
          <p:cNvSpPr/>
          <p:nvPr/>
        </p:nvSpPr>
        <p:spPr bwMode="ltGray">
          <a:xfrm>
            <a:off x="4962394" y="4987634"/>
            <a:ext cx="1518700" cy="461067"/>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smtClean="0"/>
          </a:p>
        </p:txBody>
      </p:sp>
      <p:sp>
        <p:nvSpPr>
          <p:cNvPr id="321" name="Rectangle 320"/>
          <p:cNvSpPr/>
          <p:nvPr/>
        </p:nvSpPr>
        <p:spPr bwMode="ltGray">
          <a:xfrm>
            <a:off x="2727540" y="4987634"/>
            <a:ext cx="1518700" cy="461067"/>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smtClean="0"/>
          </a:p>
        </p:txBody>
      </p:sp>
      <p:sp>
        <p:nvSpPr>
          <p:cNvPr id="291" name="Content Placeholder 3299"/>
          <p:cNvSpPr>
            <a:spLocks noGrp="1"/>
          </p:cNvSpPr>
          <p:nvPr>
            <p:ph sz="quarter" idx="16"/>
          </p:nvPr>
        </p:nvSpPr>
        <p:spPr>
          <a:xfrm>
            <a:off x="4382291" y="2946766"/>
            <a:ext cx="2664000" cy="461704"/>
          </a:xfrm>
        </p:spPr>
        <p:txBody>
          <a:bodyPr tIns="0"/>
          <a:lstStyle/>
          <a:p>
            <a:pPr algn="ctr"/>
            <a:r>
              <a:rPr lang="en-US" b="1" dirty="0" err="1" smtClean="0">
                <a:solidFill>
                  <a:schemeClr val="accent2"/>
                </a:solidFill>
              </a:rPr>
              <a:t>Aksellererende</a:t>
            </a:r>
            <a:r>
              <a:rPr lang="en-US" b="1" dirty="0" smtClean="0">
                <a:solidFill>
                  <a:schemeClr val="accent2"/>
                </a:solidFill>
              </a:rPr>
              <a:t> </a:t>
            </a:r>
            <a:br>
              <a:rPr lang="en-US" b="1" dirty="0" smtClean="0">
                <a:solidFill>
                  <a:schemeClr val="accent2"/>
                </a:solidFill>
              </a:rPr>
            </a:br>
            <a:r>
              <a:rPr lang="en-US" b="1" dirty="0" err="1" smtClean="0">
                <a:solidFill>
                  <a:schemeClr val="accent2"/>
                </a:solidFill>
              </a:rPr>
              <a:t>innovasjonstempo</a:t>
            </a:r>
            <a:endParaRPr lang="en-GB" b="1" dirty="0">
              <a:solidFill>
                <a:schemeClr val="accent2"/>
              </a:solidFill>
            </a:endParaRPr>
          </a:p>
        </p:txBody>
      </p:sp>
      <p:sp>
        <p:nvSpPr>
          <p:cNvPr id="292" name="Content Placeholder 3300"/>
          <p:cNvSpPr>
            <a:spLocks noGrp="1"/>
          </p:cNvSpPr>
          <p:nvPr>
            <p:ph sz="quarter" idx="17"/>
          </p:nvPr>
        </p:nvSpPr>
        <p:spPr>
          <a:xfrm>
            <a:off x="6563133" y="2949541"/>
            <a:ext cx="2664000" cy="461313"/>
          </a:xfrm>
        </p:spPr>
        <p:txBody>
          <a:bodyPr tIns="0"/>
          <a:lstStyle/>
          <a:p>
            <a:pPr algn="ctr"/>
            <a:r>
              <a:rPr lang="en-GB" b="1" dirty="0" smtClean="0">
                <a:solidFill>
                  <a:schemeClr val="accent3"/>
                </a:solidFill>
              </a:rPr>
              <a:t>Nye </a:t>
            </a:r>
            <a:br>
              <a:rPr lang="en-GB" b="1" dirty="0" smtClean="0">
                <a:solidFill>
                  <a:schemeClr val="accent3"/>
                </a:solidFill>
              </a:rPr>
            </a:br>
            <a:r>
              <a:rPr lang="en-GB" b="1" dirty="0" err="1" smtClean="0">
                <a:solidFill>
                  <a:schemeClr val="accent3"/>
                </a:solidFill>
              </a:rPr>
              <a:t>trusler</a:t>
            </a:r>
            <a:endParaRPr lang="en-GB" b="1" dirty="0">
              <a:solidFill>
                <a:schemeClr val="accent3"/>
              </a:solidFill>
            </a:endParaRPr>
          </a:p>
        </p:txBody>
      </p:sp>
      <p:sp>
        <p:nvSpPr>
          <p:cNvPr id="293" name="Content Placeholder 3298"/>
          <p:cNvSpPr>
            <a:spLocks noGrp="1"/>
          </p:cNvSpPr>
          <p:nvPr>
            <p:ph sz="quarter" idx="11"/>
          </p:nvPr>
        </p:nvSpPr>
        <p:spPr>
          <a:xfrm>
            <a:off x="2139671" y="2945375"/>
            <a:ext cx="2664000" cy="461704"/>
          </a:xfrm>
        </p:spPr>
        <p:txBody>
          <a:bodyPr tIns="0"/>
          <a:lstStyle/>
          <a:p>
            <a:pPr algn="ctr"/>
            <a:r>
              <a:rPr lang="en-GB" b="1" dirty="0" err="1" smtClean="0">
                <a:solidFill>
                  <a:schemeClr val="accent4"/>
                </a:solidFill>
              </a:rPr>
              <a:t>Fragmentering</a:t>
            </a:r>
            <a:endParaRPr lang="en-GB" b="1" dirty="0">
              <a:solidFill>
                <a:schemeClr val="accent4"/>
              </a:solidFill>
            </a:endParaRPr>
          </a:p>
          <a:p>
            <a:pPr algn="ctr"/>
            <a:endParaRPr lang="en-GB" b="1" dirty="0">
              <a:solidFill>
                <a:schemeClr val="accent4"/>
              </a:solidFill>
            </a:endParaRPr>
          </a:p>
        </p:txBody>
      </p:sp>
      <p:sp>
        <p:nvSpPr>
          <p:cNvPr id="302" name="Content Placeholder 3299"/>
          <p:cNvSpPr>
            <a:spLocks noGrp="1"/>
          </p:cNvSpPr>
          <p:nvPr>
            <p:ph sz="quarter" idx="16"/>
          </p:nvPr>
        </p:nvSpPr>
        <p:spPr>
          <a:xfrm>
            <a:off x="4382291" y="3895423"/>
            <a:ext cx="2664000" cy="130341"/>
          </a:xfrm>
        </p:spPr>
        <p:txBody>
          <a:bodyPr tIns="0"/>
          <a:lstStyle/>
          <a:p>
            <a:pPr algn="ctr"/>
            <a:r>
              <a:rPr lang="en-US" dirty="0" err="1" smtClean="0"/>
              <a:t>Kunden</a:t>
            </a:r>
            <a:r>
              <a:rPr lang="en-US" dirty="0" smtClean="0"/>
              <a:t> </a:t>
            </a:r>
            <a:r>
              <a:rPr lang="en-US" dirty="0" err="1" smtClean="0"/>
              <a:t>i</a:t>
            </a:r>
            <a:r>
              <a:rPr lang="en-US" dirty="0" smtClean="0"/>
              <a:t> </a:t>
            </a:r>
            <a:r>
              <a:rPr lang="en-US" dirty="0" err="1" smtClean="0"/>
              <a:t>sentrum</a:t>
            </a:r>
            <a:r>
              <a:rPr lang="en-US" dirty="0" smtClean="0"/>
              <a:t> </a:t>
            </a:r>
          </a:p>
          <a:p>
            <a:pPr algn="ctr"/>
            <a:r>
              <a:rPr lang="en-US" dirty="0" smtClean="0"/>
              <a:t>- </a:t>
            </a:r>
            <a:r>
              <a:rPr lang="en-US" dirty="0" err="1" smtClean="0"/>
              <a:t>alltid</a:t>
            </a:r>
            <a:r>
              <a:rPr lang="en-US" dirty="0" smtClean="0"/>
              <a:t>!</a:t>
            </a:r>
            <a:endParaRPr lang="en-GB" dirty="0"/>
          </a:p>
        </p:txBody>
      </p:sp>
      <p:sp>
        <p:nvSpPr>
          <p:cNvPr id="303" name="Content Placeholder 3300"/>
          <p:cNvSpPr>
            <a:spLocks noGrp="1"/>
          </p:cNvSpPr>
          <p:nvPr>
            <p:ph sz="quarter" idx="17"/>
          </p:nvPr>
        </p:nvSpPr>
        <p:spPr>
          <a:xfrm>
            <a:off x="6599229" y="3890638"/>
            <a:ext cx="2664000" cy="461313"/>
          </a:xfrm>
        </p:spPr>
        <p:txBody>
          <a:bodyPr tIns="0"/>
          <a:lstStyle/>
          <a:p>
            <a:pPr algn="ctr"/>
            <a:r>
              <a:rPr lang="en-GB" dirty="0" err="1" smtClean="0"/>
              <a:t>Utnytt</a:t>
            </a:r>
            <a:r>
              <a:rPr lang="en-GB" dirty="0" smtClean="0"/>
              <a:t> </a:t>
            </a:r>
            <a:r>
              <a:rPr lang="en-GB" dirty="0" err="1" smtClean="0"/>
              <a:t>nye</a:t>
            </a:r>
            <a:r>
              <a:rPr lang="en-GB" dirty="0" smtClean="0"/>
              <a:t> </a:t>
            </a:r>
            <a:r>
              <a:rPr lang="en-GB" dirty="0" err="1" smtClean="0"/>
              <a:t>kanaler</a:t>
            </a:r>
            <a:r>
              <a:rPr lang="en-GB" dirty="0" smtClean="0"/>
              <a:t> </a:t>
            </a:r>
            <a:br>
              <a:rPr lang="en-GB" dirty="0" smtClean="0"/>
            </a:br>
            <a:r>
              <a:rPr lang="en-GB" dirty="0" err="1" smtClean="0"/>
              <a:t>og</a:t>
            </a:r>
            <a:r>
              <a:rPr lang="en-GB" dirty="0" smtClean="0"/>
              <a:t> </a:t>
            </a:r>
            <a:r>
              <a:rPr lang="en-GB" dirty="0" err="1" smtClean="0"/>
              <a:t>løsninger</a:t>
            </a:r>
            <a:endParaRPr lang="en-GB" dirty="0"/>
          </a:p>
        </p:txBody>
      </p:sp>
      <p:sp>
        <p:nvSpPr>
          <p:cNvPr id="304" name="Content Placeholder 3298"/>
          <p:cNvSpPr>
            <a:spLocks noGrp="1"/>
          </p:cNvSpPr>
          <p:nvPr>
            <p:ph sz="quarter" idx="11"/>
          </p:nvPr>
        </p:nvSpPr>
        <p:spPr>
          <a:xfrm>
            <a:off x="2139671" y="3886472"/>
            <a:ext cx="2664000" cy="461704"/>
          </a:xfrm>
        </p:spPr>
        <p:txBody>
          <a:bodyPr tIns="0"/>
          <a:lstStyle/>
          <a:p>
            <a:pPr algn="ctr"/>
            <a:r>
              <a:rPr lang="en-GB" dirty="0" smtClean="0"/>
              <a:t>Fra segment </a:t>
            </a:r>
            <a:r>
              <a:rPr lang="en-GB" dirty="0" err="1" smtClean="0"/>
              <a:t>til</a:t>
            </a:r>
            <a:r>
              <a:rPr lang="en-GB" dirty="0" smtClean="0"/>
              <a:t/>
            </a:r>
            <a:br>
              <a:rPr lang="en-GB" dirty="0" smtClean="0"/>
            </a:br>
            <a:r>
              <a:rPr lang="en-GB" dirty="0" err="1" smtClean="0"/>
              <a:t>individ</a:t>
            </a:r>
            <a:endParaRPr lang="en-GB" dirty="0"/>
          </a:p>
          <a:p>
            <a:pPr algn="ctr"/>
            <a:endParaRPr lang="en-GB" dirty="0"/>
          </a:p>
        </p:txBody>
      </p:sp>
      <p:sp>
        <p:nvSpPr>
          <p:cNvPr id="279" name="Title 278"/>
          <p:cNvSpPr>
            <a:spLocks noGrp="1"/>
          </p:cNvSpPr>
          <p:nvPr>
            <p:ph type="title"/>
          </p:nvPr>
        </p:nvSpPr>
        <p:spPr/>
        <p:txBody>
          <a:bodyPr/>
          <a:lstStyle/>
          <a:p>
            <a:r>
              <a:rPr lang="nb-NO" noProof="0" dirty="0" smtClean="0"/>
              <a:t>Fra utfordringer</a:t>
            </a:r>
            <a:r>
              <a:rPr lang="nb-NO" dirty="0" smtClean="0"/>
              <a:t> til muligheter</a:t>
            </a:r>
            <a:endParaRPr lang="nb-NO" noProof="0" dirty="0"/>
          </a:p>
        </p:txBody>
      </p:sp>
      <p:grpSp>
        <p:nvGrpSpPr>
          <p:cNvPr id="10" name="Group 9"/>
          <p:cNvGrpSpPr/>
          <p:nvPr/>
        </p:nvGrpSpPr>
        <p:grpSpPr>
          <a:xfrm>
            <a:off x="7214800" y="1256559"/>
            <a:ext cx="1331637" cy="1544698"/>
            <a:chOff x="6692109" y="1761069"/>
            <a:chExt cx="1724627" cy="2000567"/>
          </a:xfrm>
        </p:grpSpPr>
        <p:sp>
          <p:nvSpPr>
            <p:cNvPr id="11" name="Hexagon 10"/>
            <p:cNvSpPr/>
            <p:nvPr/>
          </p:nvSpPr>
          <p:spPr bwMode="ltGray">
            <a:xfrm rot="5400000">
              <a:off x="6554139" y="1899039"/>
              <a:ext cx="2000567" cy="1724627"/>
            </a:xfrm>
            <a:prstGeom prst="hexagon">
              <a:avLst>
                <a:gd name="adj" fmla="val 28440"/>
                <a:gd name="vf" fmla="val 115470"/>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smtClean="0">
                <a:solidFill>
                  <a:srgbClr val="FFFFFF"/>
                </a:solidFill>
              </a:endParaRPr>
            </a:p>
          </p:txBody>
        </p:sp>
        <p:sp>
          <p:nvSpPr>
            <p:cNvPr id="12" name="Freeform 6"/>
            <p:cNvSpPr>
              <a:spLocks/>
            </p:cNvSpPr>
            <p:nvPr/>
          </p:nvSpPr>
          <p:spPr bwMode="auto">
            <a:xfrm>
              <a:off x="7187611" y="2162099"/>
              <a:ext cx="771218" cy="1162239"/>
            </a:xfrm>
            <a:custGeom>
              <a:avLst/>
              <a:gdLst>
                <a:gd name="T0" fmla="*/ 0 w 240"/>
                <a:gd name="T1" fmla="*/ 259 h 362"/>
                <a:gd name="T2" fmla="*/ 51 w 240"/>
                <a:gd name="T3" fmla="*/ 298 h 362"/>
                <a:gd name="T4" fmla="*/ 85 w 240"/>
                <a:gd name="T5" fmla="*/ 238 h 362"/>
                <a:gd name="T6" fmla="*/ 106 w 240"/>
                <a:gd name="T7" fmla="*/ 158 h 362"/>
                <a:gd name="T8" fmla="*/ 122 w 240"/>
                <a:gd name="T9" fmla="*/ 170 h 362"/>
                <a:gd name="T10" fmla="*/ 128 w 240"/>
                <a:gd name="T11" fmla="*/ 176 h 362"/>
                <a:gd name="T12" fmla="*/ 130 w 240"/>
                <a:gd name="T13" fmla="*/ 178 h 362"/>
                <a:gd name="T14" fmla="*/ 134 w 240"/>
                <a:gd name="T15" fmla="*/ 185 h 362"/>
                <a:gd name="T16" fmla="*/ 138 w 240"/>
                <a:gd name="T17" fmla="*/ 192 h 362"/>
                <a:gd name="T18" fmla="*/ 140 w 240"/>
                <a:gd name="T19" fmla="*/ 194 h 362"/>
                <a:gd name="T20" fmla="*/ 147 w 240"/>
                <a:gd name="T21" fmla="*/ 227 h 362"/>
                <a:gd name="T22" fmla="*/ 138 w 240"/>
                <a:gd name="T23" fmla="*/ 276 h 362"/>
                <a:gd name="T24" fmla="*/ 191 w 240"/>
                <a:gd name="T25" fmla="*/ 289 h 362"/>
                <a:gd name="T26" fmla="*/ 239 w 240"/>
                <a:gd name="T27" fmla="*/ 260 h 362"/>
                <a:gd name="T28" fmla="*/ 240 w 240"/>
                <a:gd name="T29" fmla="*/ 246 h 362"/>
                <a:gd name="T30" fmla="*/ 232 w 240"/>
                <a:gd name="T31" fmla="*/ 201 h 362"/>
                <a:gd name="T32" fmla="*/ 228 w 240"/>
                <a:gd name="T33" fmla="*/ 192 h 362"/>
                <a:gd name="T34" fmla="*/ 225 w 240"/>
                <a:gd name="T35" fmla="*/ 183 h 362"/>
                <a:gd name="T36" fmla="*/ 218 w 240"/>
                <a:gd name="T37" fmla="*/ 167 h 362"/>
                <a:gd name="T38" fmla="*/ 215 w 240"/>
                <a:gd name="T39" fmla="*/ 162 h 362"/>
                <a:gd name="T40" fmla="*/ 214 w 240"/>
                <a:gd name="T41" fmla="*/ 160 h 362"/>
                <a:gd name="T42" fmla="*/ 212 w 240"/>
                <a:gd name="T43" fmla="*/ 157 h 362"/>
                <a:gd name="T44" fmla="*/ 210 w 240"/>
                <a:gd name="T45" fmla="*/ 155 h 362"/>
                <a:gd name="T46" fmla="*/ 208 w 240"/>
                <a:gd name="T47" fmla="*/ 152 h 362"/>
                <a:gd name="T48" fmla="*/ 207 w 240"/>
                <a:gd name="T49" fmla="*/ 150 h 362"/>
                <a:gd name="T50" fmla="*/ 205 w 240"/>
                <a:gd name="T51" fmla="*/ 147 h 362"/>
                <a:gd name="T52" fmla="*/ 203 w 240"/>
                <a:gd name="T53" fmla="*/ 144 h 362"/>
                <a:gd name="T54" fmla="*/ 201 w 240"/>
                <a:gd name="T55" fmla="*/ 141 h 362"/>
                <a:gd name="T56" fmla="*/ 199 w 240"/>
                <a:gd name="T57" fmla="*/ 139 h 362"/>
                <a:gd name="T58" fmla="*/ 197 w 240"/>
                <a:gd name="T59" fmla="*/ 136 h 362"/>
                <a:gd name="T60" fmla="*/ 195 w 240"/>
                <a:gd name="T61" fmla="*/ 133 h 362"/>
                <a:gd name="T62" fmla="*/ 193 w 240"/>
                <a:gd name="T63" fmla="*/ 131 h 362"/>
                <a:gd name="T64" fmla="*/ 191 w 240"/>
                <a:gd name="T65" fmla="*/ 128 h 362"/>
                <a:gd name="T66" fmla="*/ 170 w 240"/>
                <a:gd name="T67" fmla="*/ 102 h 362"/>
                <a:gd name="T68" fmla="*/ 147 w 240"/>
                <a:gd name="T69" fmla="*/ 74 h 362"/>
                <a:gd name="T70" fmla="*/ 144 w 240"/>
                <a:gd name="T71" fmla="*/ 70 h 362"/>
                <a:gd name="T72" fmla="*/ 143 w 240"/>
                <a:gd name="T73" fmla="*/ 68 h 362"/>
                <a:gd name="T74" fmla="*/ 140 w 240"/>
                <a:gd name="T75" fmla="*/ 64 h 362"/>
                <a:gd name="T76" fmla="*/ 139 w 240"/>
                <a:gd name="T77" fmla="*/ 63 h 362"/>
                <a:gd name="T78" fmla="*/ 138 w 240"/>
                <a:gd name="T79" fmla="*/ 60 h 362"/>
                <a:gd name="T80" fmla="*/ 137 w 240"/>
                <a:gd name="T81" fmla="*/ 59 h 362"/>
                <a:gd name="T82" fmla="*/ 137 w 240"/>
                <a:gd name="T83" fmla="*/ 58 h 362"/>
                <a:gd name="T84" fmla="*/ 137 w 240"/>
                <a:gd name="T85" fmla="*/ 58 h 362"/>
                <a:gd name="T86" fmla="*/ 137 w 240"/>
                <a:gd name="T87" fmla="*/ 58 h 362"/>
                <a:gd name="T88" fmla="*/ 135 w 240"/>
                <a:gd name="T89" fmla="*/ 47 h 362"/>
                <a:gd name="T90" fmla="*/ 174 w 240"/>
                <a:gd name="T91" fmla="*/ 11 h 362"/>
                <a:gd name="T92" fmla="*/ 59 w 240"/>
                <a:gd name="T93" fmla="*/ 75 h 362"/>
                <a:gd name="T94" fmla="*/ 42 w 240"/>
                <a:gd name="T95" fmla="*/ 116 h 362"/>
                <a:gd name="T96" fmla="*/ 35 w 240"/>
                <a:gd name="T97" fmla="*/ 160 h 362"/>
                <a:gd name="T98" fmla="*/ 14 w 240"/>
                <a:gd name="T99" fmla="*/ 20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 h="362">
                  <a:moveTo>
                    <a:pt x="14" y="206"/>
                  </a:moveTo>
                  <a:cubicBezTo>
                    <a:pt x="5" y="222"/>
                    <a:pt x="0" y="240"/>
                    <a:pt x="0" y="259"/>
                  </a:cubicBezTo>
                  <a:cubicBezTo>
                    <a:pt x="0" y="312"/>
                    <a:pt x="40" y="356"/>
                    <a:pt x="92" y="362"/>
                  </a:cubicBezTo>
                  <a:cubicBezTo>
                    <a:pt x="68" y="351"/>
                    <a:pt x="51" y="326"/>
                    <a:pt x="51" y="298"/>
                  </a:cubicBezTo>
                  <a:cubicBezTo>
                    <a:pt x="51" y="282"/>
                    <a:pt x="59" y="266"/>
                    <a:pt x="66" y="258"/>
                  </a:cubicBezTo>
                  <a:cubicBezTo>
                    <a:pt x="72" y="249"/>
                    <a:pt x="74" y="249"/>
                    <a:pt x="85" y="238"/>
                  </a:cubicBezTo>
                  <a:cubicBezTo>
                    <a:pt x="99" y="223"/>
                    <a:pt x="111" y="207"/>
                    <a:pt x="111" y="185"/>
                  </a:cubicBezTo>
                  <a:cubicBezTo>
                    <a:pt x="111" y="175"/>
                    <a:pt x="109" y="166"/>
                    <a:pt x="106" y="158"/>
                  </a:cubicBezTo>
                  <a:cubicBezTo>
                    <a:pt x="112" y="161"/>
                    <a:pt x="117" y="165"/>
                    <a:pt x="122" y="170"/>
                  </a:cubicBezTo>
                  <a:cubicBezTo>
                    <a:pt x="122" y="170"/>
                    <a:pt x="122" y="170"/>
                    <a:pt x="122" y="170"/>
                  </a:cubicBezTo>
                  <a:cubicBezTo>
                    <a:pt x="124" y="172"/>
                    <a:pt x="126" y="174"/>
                    <a:pt x="128" y="176"/>
                  </a:cubicBezTo>
                  <a:cubicBezTo>
                    <a:pt x="128" y="176"/>
                    <a:pt x="128" y="176"/>
                    <a:pt x="128" y="176"/>
                  </a:cubicBezTo>
                  <a:cubicBezTo>
                    <a:pt x="128" y="176"/>
                    <a:pt x="129" y="177"/>
                    <a:pt x="130" y="178"/>
                  </a:cubicBezTo>
                  <a:cubicBezTo>
                    <a:pt x="130" y="178"/>
                    <a:pt x="130" y="178"/>
                    <a:pt x="130" y="178"/>
                  </a:cubicBezTo>
                  <a:cubicBezTo>
                    <a:pt x="131" y="180"/>
                    <a:pt x="133" y="182"/>
                    <a:pt x="134" y="184"/>
                  </a:cubicBezTo>
                  <a:cubicBezTo>
                    <a:pt x="134" y="184"/>
                    <a:pt x="134" y="185"/>
                    <a:pt x="134" y="185"/>
                  </a:cubicBezTo>
                  <a:cubicBezTo>
                    <a:pt x="136" y="187"/>
                    <a:pt x="137" y="189"/>
                    <a:pt x="138" y="191"/>
                  </a:cubicBezTo>
                  <a:cubicBezTo>
                    <a:pt x="138" y="191"/>
                    <a:pt x="138" y="191"/>
                    <a:pt x="138" y="192"/>
                  </a:cubicBezTo>
                  <a:cubicBezTo>
                    <a:pt x="139" y="192"/>
                    <a:pt x="139" y="193"/>
                    <a:pt x="139" y="194"/>
                  </a:cubicBezTo>
                  <a:cubicBezTo>
                    <a:pt x="139" y="194"/>
                    <a:pt x="139" y="194"/>
                    <a:pt x="140" y="194"/>
                  </a:cubicBezTo>
                  <a:cubicBezTo>
                    <a:pt x="140" y="194"/>
                    <a:pt x="140" y="194"/>
                    <a:pt x="140" y="194"/>
                  </a:cubicBezTo>
                  <a:cubicBezTo>
                    <a:pt x="144" y="204"/>
                    <a:pt x="147" y="215"/>
                    <a:pt x="147" y="227"/>
                  </a:cubicBezTo>
                  <a:cubicBezTo>
                    <a:pt x="147" y="245"/>
                    <a:pt x="140" y="262"/>
                    <a:pt x="130" y="275"/>
                  </a:cubicBezTo>
                  <a:cubicBezTo>
                    <a:pt x="132" y="275"/>
                    <a:pt x="135" y="276"/>
                    <a:pt x="138" y="276"/>
                  </a:cubicBezTo>
                  <a:cubicBezTo>
                    <a:pt x="157" y="276"/>
                    <a:pt x="173" y="263"/>
                    <a:pt x="178" y="245"/>
                  </a:cubicBezTo>
                  <a:cubicBezTo>
                    <a:pt x="186" y="258"/>
                    <a:pt x="191" y="273"/>
                    <a:pt x="191" y="289"/>
                  </a:cubicBezTo>
                  <a:cubicBezTo>
                    <a:pt x="191" y="320"/>
                    <a:pt x="173" y="347"/>
                    <a:pt x="147" y="360"/>
                  </a:cubicBezTo>
                  <a:cubicBezTo>
                    <a:pt x="195" y="351"/>
                    <a:pt x="233" y="310"/>
                    <a:pt x="239" y="260"/>
                  </a:cubicBezTo>
                  <a:cubicBezTo>
                    <a:pt x="239" y="260"/>
                    <a:pt x="239" y="259"/>
                    <a:pt x="239" y="258"/>
                  </a:cubicBezTo>
                  <a:cubicBezTo>
                    <a:pt x="240" y="254"/>
                    <a:pt x="240" y="250"/>
                    <a:pt x="240" y="246"/>
                  </a:cubicBezTo>
                  <a:cubicBezTo>
                    <a:pt x="240" y="234"/>
                    <a:pt x="237" y="221"/>
                    <a:pt x="233" y="207"/>
                  </a:cubicBezTo>
                  <a:cubicBezTo>
                    <a:pt x="233" y="205"/>
                    <a:pt x="232" y="203"/>
                    <a:pt x="232" y="201"/>
                  </a:cubicBezTo>
                  <a:cubicBezTo>
                    <a:pt x="231" y="200"/>
                    <a:pt x="231" y="199"/>
                    <a:pt x="231" y="199"/>
                  </a:cubicBezTo>
                  <a:cubicBezTo>
                    <a:pt x="230" y="196"/>
                    <a:pt x="229" y="194"/>
                    <a:pt x="228" y="192"/>
                  </a:cubicBezTo>
                  <a:cubicBezTo>
                    <a:pt x="228" y="190"/>
                    <a:pt x="227" y="188"/>
                    <a:pt x="227" y="186"/>
                  </a:cubicBezTo>
                  <a:cubicBezTo>
                    <a:pt x="226" y="185"/>
                    <a:pt x="226" y="184"/>
                    <a:pt x="225" y="183"/>
                  </a:cubicBezTo>
                  <a:cubicBezTo>
                    <a:pt x="225" y="182"/>
                    <a:pt x="224" y="180"/>
                    <a:pt x="224" y="179"/>
                  </a:cubicBezTo>
                  <a:cubicBezTo>
                    <a:pt x="222" y="175"/>
                    <a:pt x="220" y="171"/>
                    <a:pt x="218" y="167"/>
                  </a:cubicBezTo>
                  <a:cubicBezTo>
                    <a:pt x="217" y="165"/>
                    <a:pt x="216" y="164"/>
                    <a:pt x="215" y="162"/>
                  </a:cubicBezTo>
                  <a:cubicBezTo>
                    <a:pt x="215" y="162"/>
                    <a:pt x="215" y="162"/>
                    <a:pt x="215" y="162"/>
                  </a:cubicBezTo>
                  <a:cubicBezTo>
                    <a:pt x="215" y="162"/>
                    <a:pt x="214" y="161"/>
                    <a:pt x="214" y="160"/>
                  </a:cubicBezTo>
                  <a:cubicBezTo>
                    <a:pt x="214" y="160"/>
                    <a:pt x="214" y="160"/>
                    <a:pt x="214" y="160"/>
                  </a:cubicBezTo>
                  <a:cubicBezTo>
                    <a:pt x="213" y="159"/>
                    <a:pt x="212" y="158"/>
                    <a:pt x="212" y="157"/>
                  </a:cubicBezTo>
                  <a:cubicBezTo>
                    <a:pt x="212" y="157"/>
                    <a:pt x="212" y="157"/>
                    <a:pt x="212" y="157"/>
                  </a:cubicBezTo>
                  <a:cubicBezTo>
                    <a:pt x="211" y="157"/>
                    <a:pt x="211" y="156"/>
                    <a:pt x="210" y="155"/>
                  </a:cubicBezTo>
                  <a:cubicBezTo>
                    <a:pt x="210" y="155"/>
                    <a:pt x="210" y="155"/>
                    <a:pt x="210" y="155"/>
                  </a:cubicBezTo>
                  <a:cubicBezTo>
                    <a:pt x="210" y="154"/>
                    <a:pt x="209" y="153"/>
                    <a:pt x="209" y="152"/>
                  </a:cubicBezTo>
                  <a:cubicBezTo>
                    <a:pt x="208" y="152"/>
                    <a:pt x="208" y="152"/>
                    <a:pt x="208" y="152"/>
                  </a:cubicBezTo>
                  <a:cubicBezTo>
                    <a:pt x="208" y="151"/>
                    <a:pt x="207" y="151"/>
                    <a:pt x="207" y="150"/>
                  </a:cubicBezTo>
                  <a:cubicBezTo>
                    <a:pt x="207" y="150"/>
                    <a:pt x="207" y="150"/>
                    <a:pt x="207" y="150"/>
                  </a:cubicBezTo>
                  <a:cubicBezTo>
                    <a:pt x="206" y="149"/>
                    <a:pt x="205" y="148"/>
                    <a:pt x="205" y="147"/>
                  </a:cubicBezTo>
                  <a:cubicBezTo>
                    <a:pt x="205" y="147"/>
                    <a:pt x="205" y="147"/>
                    <a:pt x="205" y="147"/>
                  </a:cubicBezTo>
                  <a:cubicBezTo>
                    <a:pt x="204" y="146"/>
                    <a:pt x="203" y="145"/>
                    <a:pt x="203" y="144"/>
                  </a:cubicBezTo>
                  <a:cubicBezTo>
                    <a:pt x="203" y="144"/>
                    <a:pt x="203" y="144"/>
                    <a:pt x="203" y="144"/>
                  </a:cubicBezTo>
                  <a:cubicBezTo>
                    <a:pt x="202" y="143"/>
                    <a:pt x="202" y="142"/>
                    <a:pt x="201" y="142"/>
                  </a:cubicBezTo>
                  <a:cubicBezTo>
                    <a:pt x="201" y="142"/>
                    <a:pt x="201" y="142"/>
                    <a:pt x="201" y="141"/>
                  </a:cubicBezTo>
                  <a:cubicBezTo>
                    <a:pt x="200" y="141"/>
                    <a:pt x="200" y="140"/>
                    <a:pt x="199" y="139"/>
                  </a:cubicBezTo>
                  <a:cubicBezTo>
                    <a:pt x="199" y="139"/>
                    <a:pt x="199" y="139"/>
                    <a:pt x="199" y="139"/>
                  </a:cubicBezTo>
                  <a:cubicBezTo>
                    <a:pt x="198" y="138"/>
                    <a:pt x="198" y="137"/>
                    <a:pt x="197" y="136"/>
                  </a:cubicBezTo>
                  <a:cubicBezTo>
                    <a:pt x="197" y="136"/>
                    <a:pt x="197" y="136"/>
                    <a:pt x="197" y="136"/>
                  </a:cubicBezTo>
                  <a:cubicBezTo>
                    <a:pt x="196" y="135"/>
                    <a:pt x="195" y="134"/>
                    <a:pt x="195" y="133"/>
                  </a:cubicBezTo>
                  <a:cubicBezTo>
                    <a:pt x="195" y="133"/>
                    <a:pt x="195" y="133"/>
                    <a:pt x="195" y="133"/>
                  </a:cubicBezTo>
                  <a:cubicBezTo>
                    <a:pt x="194" y="133"/>
                    <a:pt x="193" y="132"/>
                    <a:pt x="193" y="131"/>
                  </a:cubicBezTo>
                  <a:cubicBezTo>
                    <a:pt x="193" y="131"/>
                    <a:pt x="193" y="131"/>
                    <a:pt x="193" y="131"/>
                  </a:cubicBezTo>
                  <a:cubicBezTo>
                    <a:pt x="192" y="130"/>
                    <a:pt x="191" y="129"/>
                    <a:pt x="191" y="128"/>
                  </a:cubicBezTo>
                  <a:cubicBezTo>
                    <a:pt x="191" y="128"/>
                    <a:pt x="191" y="128"/>
                    <a:pt x="191" y="128"/>
                  </a:cubicBezTo>
                  <a:cubicBezTo>
                    <a:pt x="190" y="127"/>
                    <a:pt x="189" y="126"/>
                    <a:pt x="189" y="126"/>
                  </a:cubicBezTo>
                  <a:cubicBezTo>
                    <a:pt x="178" y="112"/>
                    <a:pt x="170" y="102"/>
                    <a:pt x="170" y="102"/>
                  </a:cubicBezTo>
                  <a:cubicBezTo>
                    <a:pt x="159" y="90"/>
                    <a:pt x="152" y="81"/>
                    <a:pt x="147" y="74"/>
                  </a:cubicBezTo>
                  <a:cubicBezTo>
                    <a:pt x="147" y="74"/>
                    <a:pt x="147" y="74"/>
                    <a:pt x="147" y="74"/>
                  </a:cubicBezTo>
                  <a:cubicBezTo>
                    <a:pt x="146" y="73"/>
                    <a:pt x="145" y="71"/>
                    <a:pt x="144" y="70"/>
                  </a:cubicBezTo>
                  <a:cubicBezTo>
                    <a:pt x="144" y="70"/>
                    <a:pt x="144" y="70"/>
                    <a:pt x="144" y="70"/>
                  </a:cubicBezTo>
                  <a:cubicBezTo>
                    <a:pt x="144" y="70"/>
                    <a:pt x="144" y="69"/>
                    <a:pt x="143" y="68"/>
                  </a:cubicBezTo>
                  <a:cubicBezTo>
                    <a:pt x="143" y="68"/>
                    <a:pt x="143" y="68"/>
                    <a:pt x="143" y="68"/>
                  </a:cubicBezTo>
                  <a:cubicBezTo>
                    <a:pt x="142" y="67"/>
                    <a:pt x="141" y="65"/>
                    <a:pt x="140" y="64"/>
                  </a:cubicBezTo>
                  <a:cubicBezTo>
                    <a:pt x="140" y="64"/>
                    <a:pt x="140" y="64"/>
                    <a:pt x="140" y="64"/>
                  </a:cubicBezTo>
                  <a:cubicBezTo>
                    <a:pt x="140" y="63"/>
                    <a:pt x="140" y="63"/>
                    <a:pt x="139" y="63"/>
                  </a:cubicBezTo>
                  <a:cubicBezTo>
                    <a:pt x="139" y="63"/>
                    <a:pt x="139" y="63"/>
                    <a:pt x="139" y="63"/>
                  </a:cubicBezTo>
                  <a:cubicBezTo>
                    <a:pt x="139" y="61"/>
                    <a:pt x="138" y="60"/>
                    <a:pt x="138" y="60"/>
                  </a:cubicBezTo>
                  <a:cubicBezTo>
                    <a:pt x="138" y="60"/>
                    <a:pt x="138" y="60"/>
                    <a:pt x="138" y="60"/>
                  </a:cubicBezTo>
                  <a:cubicBezTo>
                    <a:pt x="138" y="59"/>
                    <a:pt x="138" y="59"/>
                    <a:pt x="137" y="59"/>
                  </a:cubicBezTo>
                  <a:cubicBezTo>
                    <a:pt x="137" y="59"/>
                    <a:pt x="137" y="59"/>
                    <a:pt x="137" y="59"/>
                  </a:cubicBezTo>
                  <a:cubicBezTo>
                    <a:pt x="137" y="59"/>
                    <a:pt x="137" y="58"/>
                    <a:pt x="137" y="58"/>
                  </a:cubicBezTo>
                  <a:cubicBezTo>
                    <a:pt x="137" y="58"/>
                    <a:pt x="137" y="58"/>
                    <a:pt x="137" y="58"/>
                  </a:cubicBezTo>
                  <a:cubicBezTo>
                    <a:pt x="137" y="58"/>
                    <a:pt x="137" y="58"/>
                    <a:pt x="137" y="58"/>
                  </a:cubicBezTo>
                  <a:cubicBezTo>
                    <a:pt x="137" y="58"/>
                    <a:pt x="137" y="58"/>
                    <a:pt x="137" y="58"/>
                  </a:cubicBezTo>
                  <a:cubicBezTo>
                    <a:pt x="137" y="58"/>
                    <a:pt x="137" y="58"/>
                    <a:pt x="137" y="58"/>
                  </a:cubicBezTo>
                  <a:cubicBezTo>
                    <a:pt x="137" y="58"/>
                    <a:pt x="137" y="58"/>
                    <a:pt x="137" y="58"/>
                  </a:cubicBezTo>
                  <a:cubicBezTo>
                    <a:pt x="137" y="57"/>
                    <a:pt x="137" y="57"/>
                    <a:pt x="137" y="57"/>
                  </a:cubicBezTo>
                  <a:cubicBezTo>
                    <a:pt x="136" y="54"/>
                    <a:pt x="135" y="51"/>
                    <a:pt x="135" y="47"/>
                  </a:cubicBezTo>
                  <a:cubicBezTo>
                    <a:pt x="135" y="27"/>
                    <a:pt x="152" y="11"/>
                    <a:pt x="172" y="11"/>
                  </a:cubicBezTo>
                  <a:cubicBezTo>
                    <a:pt x="172" y="11"/>
                    <a:pt x="173" y="11"/>
                    <a:pt x="174" y="11"/>
                  </a:cubicBezTo>
                  <a:cubicBezTo>
                    <a:pt x="162" y="4"/>
                    <a:pt x="149" y="0"/>
                    <a:pt x="134" y="0"/>
                  </a:cubicBezTo>
                  <a:cubicBezTo>
                    <a:pt x="93" y="0"/>
                    <a:pt x="59" y="33"/>
                    <a:pt x="59" y="75"/>
                  </a:cubicBezTo>
                  <a:cubicBezTo>
                    <a:pt x="59" y="96"/>
                    <a:pt x="69" y="116"/>
                    <a:pt x="84" y="130"/>
                  </a:cubicBezTo>
                  <a:cubicBezTo>
                    <a:pt x="72" y="121"/>
                    <a:pt x="58" y="116"/>
                    <a:pt x="42" y="116"/>
                  </a:cubicBezTo>
                  <a:cubicBezTo>
                    <a:pt x="28" y="116"/>
                    <a:pt x="15" y="120"/>
                    <a:pt x="4" y="128"/>
                  </a:cubicBezTo>
                  <a:cubicBezTo>
                    <a:pt x="22" y="129"/>
                    <a:pt x="35" y="143"/>
                    <a:pt x="35" y="160"/>
                  </a:cubicBezTo>
                  <a:cubicBezTo>
                    <a:pt x="35" y="160"/>
                    <a:pt x="35" y="173"/>
                    <a:pt x="26" y="188"/>
                  </a:cubicBezTo>
                  <a:cubicBezTo>
                    <a:pt x="17" y="202"/>
                    <a:pt x="14" y="206"/>
                    <a:pt x="14" y="206"/>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3" name="Group 12"/>
          <p:cNvGrpSpPr/>
          <p:nvPr/>
        </p:nvGrpSpPr>
        <p:grpSpPr>
          <a:xfrm>
            <a:off x="2821071" y="1266728"/>
            <a:ext cx="1331638" cy="1544700"/>
            <a:chOff x="787606" y="1761070"/>
            <a:chExt cx="1724628" cy="2000568"/>
          </a:xfrm>
        </p:grpSpPr>
        <p:sp>
          <p:nvSpPr>
            <p:cNvPr id="14" name="Hexagon 13"/>
            <p:cNvSpPr/>
            <p:nvPr/>
          </p:nvSpPr>
          <p:spPr bwMode="ltGray">
            <a:xfrm rot="5400000">
              <a:off x="649636" y="1899040"/>
              <a:ext cx="2000568" cy="1724628"/>
            </a:xfrm>
            <a:prstGeom prst="hexagon">
              <a:avLst>
                <a:gd name="adj" fmla="val 28440"/>
                <a:gd name="vf" fmla="val 115470"/>
              </a:avLst>
            </a:prstGeom>
            <a:solidFill>
              <a:srgbClr val="7A22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smtClean="0">
                <a:solidFill>
                  <a:srgbClr val="FFFFFF"/>
                </a:solidFill>
              </a:endParaRPr>
            </a:p>
          </p:txBody>
        </p:sp>
        <p:grpSp>
          <p:nvGrpSpPr>
            <p:cNvPr id="15" name="Group 14"/>
            <p:cNvGrpSpPr/>
            <p:nvPr/>
          </p:nvGrpSpPr>
          <p:grpSpPr>
            <a:xfrm>
              <a:off x="931104" y="2436581"/>
              <a:ext cx="1437632" cy="749028"/>
              <a:chOff x="618143" y="1535350"/>
              <a:chExt cx="8244553" cy="4295538"/>
            </a:xfrm>
            <a:solidFill>
              <a:schemeClr val="accent5"/>
            </a:solidFill>
          </p:grpSpPr>
          <p:sp>
            <p:nvSpPr>
              <p:cNvPr id="16" name="Freeform 7"/>
              <p:cNvSpPr>
                <a:spLocks noEditPoints="1"/>
              </p:cNvSpPr>
              <p:nvPr/>
            </p:nvSpPr>
            <p:spPr bwMode="auto">
              <a:xfrm>
                <a:off x="618143" y="1535350"/>
                <a:ext cx="2275190" cy="4045895"/>
              </a:xfrm>
              <a:custGeom>
                <a:avLst/>
                <a:gdLst>
                  <a:gd name="T0" fmla="*/ 287 w 287"/>
                  <a:gd name="T1" fmla="*/ 39 h 510"/>
                  <a:gd name="T2" fmla="*/ 287 w 287"/>
                  <a:gd name="T3" fmla="*/ 39 h 510"/>
                  <a:gd name="T4" fmla="*/ 248 w 287"/>
                  <a:gd name="T5" fmla="*/ 0 h 510"/>
                  <a:gd name="T6" fmla="*/ 247 w 287"/>
                  <a:gd name="T7" fmla="*/ 0 h 510"/>
                  <a:gd name="T8" fmla="*/ 247 w 287"/>
                  <a:gd name="T9" fmla="*/ 0 h 510"/>
                  <a:gd name="T10" fmla="*/ 40 w 287"/>
                  <a:gd name="T11" fmla="*/ 0 h 510"/>
                  <a:gd name="T12" fmla="*/ 0 w 287"/>
                  <a:gd name="T13" fmla="*/ 39 h 510"/>
                  <a:gd name="T14" fmla="*/ 0 w 287"/>
                  <a:gd name="T15" fmla="*/ 471 h 510"/>
                  <a:gd name="T16" fmla="*/ 0 w 287"/>
                  <a:gd name="T17" fmla="*/ 471 h 510"/>
                  <a:gd name="T18" fmla="*/ 0 w 287"/>
                  <a:gd name="T19" fmla="*/ 471 h 510"/>
                  <a:gd name="T20" fmla="*/ 0 w 287"/>
                  <a:gd name="T21" fmla="*/ 475 h 510"/>
                  <a:gd name="T22" fmla="*/ 0 w 287"/>
                  <a:gd name="T23" fmla="*/ 475 h 510"/>
                  <a:gd name="T24" fmla="*/ 40 w 287"/>
                  <a:gd name="T25" fmla="*/ 510 h 510"/>
                  <a:gd name="T26" fmla="*/ 247 w 287"/>
                  <a:gd name="T27" fmla="*/ 510 h 510"/>
                  <a:gd name="T28" fmla="*/ 247 w 287"/>
                  <a:gd name="T29" fmla="*/ 510 h 510"/>
                  <a:gd name="T30" fmla="*/ 248 w 287"/>
                  <a:gd name="T31" fmla="*/ 510 h 510"/>
                  <a:gd name="T32" fmla="*/ 287 w 287"/>
                  <a:gd name="T33" fmla="*/ 475 h 510"/>
                  <a:gd name="T34" fmla="*/ 287 w 287"/>
                  <a:gd name="T35" fmla="*/ 475 h 510"/>
                  <a:gd name="T36" fmla="*/ 287 w 287"/>
                  <a:gd name="T37" fmla="*/ 471 h 510"/>
                  <a:gd name="T38" fmla="*/ 287 w 287"/>
                  <a:gd name="T39" fmla="*/ 471 h 510"/>
                  <a:gd name="T40" fmla="*/ 287 w 287"/>
                  <a:gd name="T41" fmla="*/ 471 h 510"/>
                  <a:gd name="T42" fmla="*/ 287 w 287"/>
                  <a:gd name="T43" fmla="*/ 39 h 510"/>
                  <a:gd name="T44" fmla="*/ 128 w 287"/>
                  <a:gd name="T45" fmla="*/ 32 h 510"/>
                  <a:gd name="T46" fmla="*/ 191 w 287"/>
                  <a:gd name="T47" fmla="*/ 32 h 510"/>
                  <a:gd name="T48" fmla="*/ 191 w 287"/>
                  <a:gd name="T49" fmla="*/ 48 h 510"/>
                  <a:gd name="T50" fmla="*/ 128 w 287"/>
                  <a:gd name="T51" fmla="*/ 48 h 510"/>
                  <a:gd name="T52" fmla="*/ 128 w 287"/>
                  <a:gd name="T53" fmla="*/ 32 h 510"/>
                  <a:gd name="T54" fmla="*/ 104 w 287"/>
                  <a:gd name="T55" fmla="*/ 32 h 510"/>
                  <a:gd name="T56" fmla="*/ 112 w 287"/>
                  <a:gd name="T57" fmla="*/ 40 h 510"/>
                  <a:gd name="T58" fmla="*/ 104 w 287"/>
                  <a:gd name="T59" fmla="*/ 48 h 510"/>
                  <a:gd name="T60" fmla="*/ 96 w 287"/>
                  <a:gd name="T61" fmla="*/ 40 h 510"/>
                  <a:gd name="T62" fmla="*/ 104 w 287"/>
                  <a:gd name="T63" fmla="*/ 32 h 510"/>
                  <a:gd name="T64" fmla="*/ 144 w 287"/>
                  <a:gd name="T65" fmla="*/ 486 h 510"/>
                  <a:gd name="T66" fmla="*/ 120 w 287"/>
                  <a:gd name="T67" fmla="*/ 462 h 510"/>
                  <a:gd name="T68" fmla="*/ 144 w 287"/>
                  <a:gd name="T69" fmla="*/ 439 h 510"/>
                  <a:gd name="T70" fmla="*/ 168 w 287"/>
                  <a:gd name="T71" fmla="*/ 462 h 510"/>
                  <a:gd name="T72" fmla="*/ 144 w 287"/>
                  <a:gd name="T73" fmla="*/ 486 h 510"/>
                  <a:gd name="T74" fmla="*/ 263 w 287"/>
                  <a:gd name="T75" fmla="*/ 414 h 510"/>
                  <a:gd name="T76" fmla="*/ 24 w 287"/>
                  <a:gd name="T77" fmla="*/ 414 h 510"/>
                  <a:gd name="T78" fmla="*/ 24 w 287"/>
                  <a:gd name="T79" fmla="*/ 80 h 510"/>
                  <a:gd name="T80" fmla="*/ 263 w 287"/>
                  <a:gd name="T81" fmla="*/ 80 h 510"/>
                  <a:gd name="T82" fmla="*/ 263 w 287"/>
                  <a:gd name="T83" fmla="*/ 41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510">
                    <a:moveTo>
                      <a:pt x="287" y="39"/>
                    </a:moveTo>
                    <a:cubicBezTo>
                      <a:pt x="287" y="39"/>
                      <a:pt x="287" y="39"/>
                      <a:pt x="287" y="39"/>
                    </a:cubicBezTo>
                    <a:cubicBezTo>
                      <a:pt x="287" y="17"/>
                      <a:pt x="270" y="0"/>
                      <a:pt x="248" y="0"/>
                    </a:cubicBezTo>
                    <a:cubicBezTo>
                      <a:pt x="248" y="0"/>
                      <a:pt x="247" y="0"/>
                      <a:pt x="247" y="0"/>
                    </a:cubicBezTo>
                    <a:cubicBezTo>
                      <a:pt x="247" y="0"/>
                      <a:pt x="247" y="0"/>
                      <a:pt x="247" y="0"/>
                    </a:cubicBezTo>
                    <a:cubicBezTo>
                      <a:pt x="40" y="0"/>
                      <a:pt x="40" y="0"/>
                      <a:pt x="40" y="0"/>
                    </a:cubicBezTo>
                    <a:cubicBezTo>
                      <a:pt x="18" y="0"/>
                      <a:pt x="0" y="17"/>
                      <a:pt x="0" y="39"/>
                    </a:cubicBezTo>
                    <a:cubicBezTo>
                      <a:pt x="0" y="471"/>
                      <a:pt x="0" y="471"/>
                      <a:pt x="0" y="471"/>
                    </a:cubicBezTo>
                    <a:cubicBezTo>
                      <a:pt x="0" y="471"/>
                      <a:pt x="0" y="471"/>
                      <a:pt x="0" y="471"/>
                    </a:cubicBezTo>
                    <a:cubicBezTo>
                      <a:pt x="0" y="471"/>
                      <a:pt x="0" y="471"/>
                      <a:pt x="0" y="471"/>
                    </a:cubicBezTo>
                    <a:cubicBezTo>
                      <a:pt x="0" y="475"/>
                      <a:pt x="0" y="475"/>
                      <a:pt x="0" y="475"/>
                    </a:cubicBezTo>
                    <a:cubicBezTo>
                      <a:pt x="0" y="475"/>
                      <a:pt x="0" y="475"/>
                      <a:pt x="0" y="475"/>
                    </a:cubicBezTo>
                    <a:cubicBezTo>
                      <a:pt x="2" y="495"/>
                      <a:pt x="19" y="510"/>
                      <a:pt x="40" y="510"/>
                    </a:cubicBezTo>
                    <a:cubicBezTo>
                      <a:pt x="247" y="510"/>
                      <a:pt x="247" y="510"/>
                      <a:pt x="247" y="510"/>
                    </a:cubicBezTo>
                    <a:cubicBezTo>
                      <a:pt x="247" y="510"/>
                      <a:pt x="247" y="510"/>
                      <a:pt x="247" y="510"/>
                    </a:cubicBezTo>
                    <a:cubicBezTo>
                      <a:pt x="247" y="510"/>
                      <a:pt x="248" y="510"/>
                      <a:pt x="248" y="510"/>
                    </a:cubicBezTo>
                    <a:cubicBezTo>
                      <a:pt x="268" y="510"/>
                      <a:pt x="285" y="495"/>
                      <a:pt x="287" y="475"/>
                    </a:cubicBezTo>
                    <a:cubicBezTo>
                      <a:pt x="287" y="475"/>
                      <a:pt x="287" y="475"/>
                      <a:pt x="287" y="475"/>
                    </a:cubicBezTo>
                    <a:cubicBezTo>
                      <a:pt x="287" y="471"/>
                      <a:pt x="287" y="471"/>
                      <a:pt x="287" y="471"/>
                    </a:cubicBezTo>
                    <a:cubicBezTo>
                      <a:pt x="287" y="471"/>
                      <a:pt x="287" y="471"/>
                      <a:pt x="287" y="471"/>
                    </a:cubicBezTo>
                    <a:cubicBezTo>
                      <a:pt x="287" y="471"/>
                      <a:pt x="287" y="471"/>
                      <a:pt x="287" y="471"/>
                    </a:cubicBezTo>
                    <a:lnTo>
                      <a:pt x="287" y="39"/>
                    </a:lnTo>
                    <a:close/>
                    <a:moveTo>
                      <a:pt x="128" y="32"/>
                    </a:moveTo>
                    <a:cubicBezTo>
                      <a:pt x="191" y="32"/>
                      <a:pt x="191" y="32"/>
                      <a:pt x="191" y="32"/>
                    </a:cubicBezTo>
                    <a:cubicBezTo>
                      <a:pt x="191" y="48"/>
                      <a:pt x="191" y="48"/>
                      <a:pt x="191" y="48"/>
                    </a:cubicBezTo>
                    <a:cubicBezTo>
                      <a:pt x="128" y="48"/>
                      <a:pt x="128" y="48"/>
                      <a:pt x="128" y="48"/>
                    </a:cubicBezTo>
                    <a:lnTo>
                      <a:pt x="128" y="32"/>
                    </a:lnTo>
                    <a:close/>
                    <a:moveTo>
                      <a:pt x="104" y="32"/>
                    </a:moveTo>
                    <a:cubicBezTo>
                      <a:pt x="108" y="32"/>
                      <a:pt x="112" y="35"/>
                      <a:pt x="112" y="40"/>
                    </a:cubicBezTo>
                    <a:cubicBezTo>
                      <a:pt x="112" y="44"/>
                      <a:pt x="108" y="48"/>
                      <a:pt x="104" y="48"/>
                    </a:cubicBezTo>
                    <a:cubicBezTo>
                      <a:pt x="99" y="48"/>
                      <a:pt x="96" y="44"/>
                      <a:pt x="96" y="40"/>
                    </a:cubicBezTo>
                    <a:cubicBezTo>
                      <a:pt x="96" y="35"/>
                      <a:pt x="99" y="32"/>
                      <a:pt x="104" y="32"/>
                    </a:cubicBezTo>
                    <a:moveTo>
                      <a:pt x="144" y="486"/>
                    </a:moveTo>
                    <a:cubicBezTo>
                      <a:pt x="130" y="486"/>
                      <a:pt x="120" y="476"/>
                      <a:pt x="120" y="462"/>
                    </a:cubicBezTo>
                    <a:cubicBezTo>
                      <a:pt x="120" y="449"/>
                      <a:pt x="130" y="439"/>
                      <a:pt x="144" y="439"/>
                    </a:cubicBezTo>
                    <a:cubicBezTo>
                      <a:pt x="157" y="439"/>
                      <a:pt x="168" y="449"/>
                      <a:pt x="168" y="462"/>
                    </a:cubicBezTo>
                    <a:cubicBezTo>
                      <a:pt x="168" y="476"/>
                      <a:pt x="157" y="486"/>
                      <a:pt x="144" y="486"/>
                    </a:cubicBezTo>
                    <a:moveTo>
                      <a:pt x="263" y="414"/>
                    </a:moveTo>
                    <a:cubicBezTo>
                      <a:pt x="24" y="414"/>
                      <a:pt x="24" y="414"/>
                      <a:pt x="24" y="414"/>
                    </a:cubicBezTo>
                    <a:cubicBezTo>
                      <a:pt x="24" y="80"/>
                      <a:pt x="24" y="80"/>
                      <a:pt x="24" y="80"/>
                    </a:cubicBezTo>
                    <a:cubicBezTo>
                      <a:pt x="263" y="80"/>
                      <a:pt x="263" y="80"/>
                      <a:pt x="263" y="80"/>
                    </a:cubicBezTo>
                    <a:lnTo>
                      <a:pt x="263"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7" name="Group 16"/>
              <p:cNvGrpSpPr/>
              <p:nvPr/>
            </p:nvGrpSpPr>
            <p:grpSpPr>
              <a:xfrm>
                <a:off x="5058579" y="4095652"/>
                <a:ext cx="2947965" cy="1735236"/>
                <a:chOff x="6263482" y="4655820"/>
                <a:chExt cx="2176463" cy="1281113"/>
              </a:xfrm>
              <a:grpFill/>
            </p:grpSpPr>
            <p:sp>
              <p:nvSpPr>
                <p:cNvPr id="20" name="Freeform 19"/>
                <p:cNvSpPr>
                  <a:spLocks noEditPoints="1"/>
                </p:cNvSpPr>
                <p:nvPr/>
              </p:nvSpPr>
              <p:spPr bwMode="auto">
                <a:xfrm>
                  <a:off x="6455569" y="4655820"/>
                  <a:ext cx="1792288" cy="1089025"/>
                </a:xfrm>
                <a:custGeom>
                  <a:avLst/>
                  <a:gdLst>
                    <a:gd name="T0" fmla="*/ 476 w 476"/>
                    <a:gd name="T1" fmla="*/ 17 h 289"/>
                    <a:gd name="T2" fmla="*/ 476 w 476"/>
                    <a:gd name="T3" fmla="*/ 17 h 289"/>
                    <a:gd name="T4" fmla="*/ 459 w 476"/>
                    <a:gd name="T5" fmla="*/ 0 h 289"/>
                    <a:gd name="T6" fmla="*/ 17 w 476"/>
                    <a:gd name="T7" fmla="*/ 0 h 289"/>
                    <a:gd name="T8" fmla="*/ 17 w 476"/>
                    <a:gd name="T9" fmla="*/ 0 h 289"/>
                    <a:gd name="T10" fmla="*/ 0 w 476"/>
                    <a:gd name="T11" fmla="*/ 17 h 289"/>
                    <a:gd name="T12" fmla="*/ 0 w 476"/>
                    <a:gd name="T13" fmla="*/ 289 h 289"/>
                    <a:gd name="T14" fmla="*/ 476 w 476"/>
                    <a:gd name="T15" fmla="*/ 289 h 289"/>
                    <a:gd name="T16" fmla="*/ 476 w 476"/>
                    <a:gd name="T17" fmla="*/ 17 h 289"/>
                    <a:gd name="T18" fmla="*/ 450 w 476"/>
                    <a:gd name="T19" fmla="*/ 264 h 289"/>
                    <a:gd name="T20" fmla="*/ 25 w 476"/>
                    <a:gd name="T21" fmla="*/ 264 h 289"/>
                    <a:gd name="T22" fmla="*/ 25 w 476"/>
                    <a:gd name="T23" fmla="*/ 26 h 289"/>
                    <a:gd name="T24" fmla="*/ 450 w 476"/>
                    <a:gd name="T25" fmla="*/ 26 h 289"/>
                    <a:gd name="T26" fmla="*/ 450 w 476"/>
                    <a:gd name="T27" fmla="*/ 26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6" h="289">
                      <a:moveTo>
                        <a:pt x="476" y="17"/>
                      </a:moveTo>
                      <a:cubicBezTo>
                        <a:pt x="476" y="17"/>
                        <a:pt x="476" y="17"/>
                        <a:pt x="476" y="17"/>
                      </a:cubicBezTo>
                      <a:cubicBezTo>
                        <a:pt x="476" y="8"/>
                        <a:pt x="468" y="0"/>
                        <a:pt x="459" y="0"/>
                      </a:cubicBezTo>
                      <a:cubicBezTo>
                        <a:pt x="17" y="0"/>
                        <a:pt x="17" y="0"/>
                        <a:pt x="17" y="0"/>
                      </a:cubicBezTo>
                      <a:cubicBezTo>
                        <a:pt x="17" y="0"/>
                        <a:pt x="17" y="0"/>
                        <a:pt x="17" y="0"/>
                      </a:cubicBezTo>
                      <a:cubicBezTo>
                        <a:pt x="7" y="0"/>
                        <a:pt x="0" y="8"/>
                        <a:pt x="0" y="17"/>
                      </a:cubicBezTo>
                      <a:cubicBezTo>
                        <a:pt x="0" y="289"/>
                        <a:pt x="0" y="289"/>
                        <a:pt x="0" y="289"/>
                      </a:cubicBezTo>
                      <a:cubicBezTo>
                        <a:pt x="476" y="289"/>
                        <a:pt x="476" y="289"/>
                        <a:pt x="476" y="289"/>
                      </a:cubicBezTo>
                      <a:lnTo>
                        <a:pt x="476" y="17"/>
                      </a:lnTo>
                      <a:close/>
                      <a:moveTo>
                        <a:pt x="450" y="264"/>
                      </a:moveTo>
                      <a:cubicBezTo>
                        <a:pt x="25" y="264"/>
                        <a:pt x="25" y="264"/>
                        <a:pt x="25" y="264"/>
                      </a:cubicBezTo>
                      <a:cubicBezTo>
                        <a:pt x="25" y="26"/>
                        <a:pt x="25" y="26"/>
                        <a:pt x="25" y="26"/>
                      </a:cubicBezTo>
                      <a:cubicBezTo>
                        <a:pt x="450" y="26"/>
                        <a:pt x="450" y="26"/>
                        <a:pt x="450" y="26"/>
                      </a:cubicBezTo>
                      <a:lnTo>
                        <a:pt x="450" y="2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6263482" y="5843270"/>
                  <a:ext cx="2176463" cy="93663"/>
                </a:xfrm>
                <a:custGeom>
                  <a:avLst/>
                  <a:gdLst>
                    <a:gd name="T0" fmla="*/ 340 w 578"/>
                    <a:gd name="T1" fmla="*/ 0 h 25"/>
                    <a:gd name="T2" fmla="*/ 331 w 578"/>
                    <a:gd name="T3" fmla="*/ 8 h 25"/>
                    <a:gd name="T4" fmla="*/ 246 w 578"/>
                    <a:gd name="T5" fmla="*/ 8 h 25"/>
                    <a:gd name="T6" fmla="*/ 238 w 578"/>
                    <a:gd name="T7" fmla="*/ 0 h 25"/>
                    <a:gd name="T8" fmla="*/ 0 w 578"/>
                    <a:gd name="T9" fmla="*/ 0 h 25"/>
                    <a:gd name="T10" fmla="*/ 0 w 578"/>
                    <a:gd name="T11" fmla="*/ 17 h 25"/>
                    <a:gd name="T12" fmla="*/ 0 w 578"/>
                    <a:gd name="T13" fmla="*/ 17 h 25"/>
                    <a:gd name="T14" fmla="*/ 8 w 578"/>
                    <a:gd name="T15" fmla="*/ 25 h 25"/>
                    <a:gd name="T16" fmla="*/ 569 w 578"/>
                    <a:gd name="T17" fmla="*/ 25 h 25"/>
                    <a:gd name="T18" fmla="*/ 578 w 578"/>
                    <a:gd name="T19" fmla="*/ 17 h 25"/>
                    <a:gd name="T20" fmla="*/ 578 w 578"/>
                    <a:gd name="T21" fmla="*/ 0 h 25"/>
                    <a:gd name="T22" fmla="*/ 340 w 578"/>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25">
                      <a:moveTo>
                        <a:pt x="340" y="0"/>
                      </a:moveTo>
                      <a:cubicBezTo>
                        <a:pt x="340" y="4"/>
                        <a:pt x="336" y="8"/>
                        <a:pt x="331" y="8"/>
                      </a:cubicBezTo>
                      <a:cubicBezTo>
                        <a:pt x="246" y="8"/>
                        <a:pt x="246" y="8"/>
                        <a:pt x="246" y="8"/>
                      </a:cubicBezTo>
                      <a:cubicBezTo>
                        <a:pt x="242" y="8"/>
                        <a:pt x="238" y="4"/>
                        <a:pt x="238" y="0"/>
                      </a:cubicBezTo>
                      <a:cubicBezTo>
                        <a:pt x="0" y="0"/>
                        <a:pt x="0" y="0"/>
                        <a:pt x="0" y="0"/>
                      </a:cubicBezTo>
                      <a:cubicBezTo>
                        <a:pt x="0" y="17"/>
                        <a:pt x="0" y="17"/>
                        <a:pt x="0" y="17"/>
                      </a:cubicBezTo>
                      <a:cubicBezTo>
                        <a:pt x="0" y="17"/>
                        <a:pt x="0" y="17"/>
                        <a:pt x="0" y="17"/>
                      </a:cubicBezTo>
                      <a:cubicBezTo>
                        <a:pt x="0" y="21"/>
                        <a:pt x="3" y="25"/>
                        <a:pt x="8" y="25"/>
                      </a:cubicBezTo>
                      <a:cubicBezTo>
                        <a:pt x="569" y="25"/>
                        <a:pt x="569" y="25"/>
                        <a:pt x="569" y="25"/>
                      </a:cubicBezTo>
                      <a:cubicBezTo>
                        <a:pt x="574" y="25"/>
                        <a:pt x="578" y="21"/>
                        <a:pt x="578" y="17"/>
                      </a:cubicBezTo>
                      <a:cubicBezTo>
                        <a:pt x="578" y="0"/>
                        <a:pt x="578" y="0"/>
                        <a:pt x="578" y="0"/>
                      </a:cubicBezTo>
                      <a:lnTo>
                        <a:pt x="34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8" name="Freeform 18"/>
              <p:cNvSpPr>
                <a:spLocks noEditPoints="1"/>
              </p:cNvSpPr>
              <p:nvPr/>
            </p:nvSpPr>
            <p:spPr bwMode="auto">
              <a:xfrm>
                <a:off x="7150393" y="1535350"/>
                <a:ext cx="1712303" cy="2150378"/>
              </a:xfrm>
              <a:custGeom>
                <a:avLst/>
                <a:gdLst>
                  <a:gd name="T0" fmla="*/ 349 w 379"/>
                  <a:gd name="T1" fmla="*/ 0 h 476"/>
                  <a:gd name="T2" fmla="*/ 30 w 379"/>
                  <a:gd name="T3" fmla="*/ 0 h 476"/>
                  <a:gd name="T4" fmla="*/ 0 w 379"/>
                  <a:gd name="T5" fmla="*/ 30 h 476"/>
                  <a:gd name="T6" fmla="*/ 0 w 379"/>
                  <a:gd name="T7" fmla="*/ 446 h 476"/>
                  <a:gd name="T8" fmla="*/ 30 w 379"/>
                  <a:gd name="T9" fmla="*/ 476 h 476"/>
                  <a:gd name="T10" fmla="*/ 349 w 379"/>
                  <a:gd name="T11" fmla="*/ 476 h 476"/>
                  <a:gd name="T12" fmla="*/ 379 w 379"/>
                  <a:gd name="T13" fmla="*/ 446 h 476"/>
                  <a:gd name="T14" fmla="*/ 379 w 379"/>
                  <a:gd name="T15" fmla="*/ 30 h 476"/>
                  <a:gd name="T16" fmla="*/ 349 w 379"/>
                  <a:gd name="T17" fmla="*/ 0 h 476"/>
                  <a:gd name="T18" fmla="*/ 193 w 379"/>
                  <a:gd name="T19" fmla="*/ 11 h 476"/>
                  <a:gd name="T20" fmla="*/ 201 w 379"/>
                  <a:gd name="T21" fmla="*/ 19 h 476"/>
                  <a:gd name="T22" fmla="*/ 193 w 379"/>
                  <a:gd name="T23" fmla="*/ 26 h 476"/>
                  <a:gd name="T24" fmla="*/ 186 w 379"/>
                  <a:gd name="T25" fmla="*/ 19 h 476"/>
                  <a:gd name="T26" fmla="*/ 193 w 379"/>
                  <a:gd name="T27" fmla="*/ 11 h 476"/>
                  <a:gd name="T28" fmla="*/ 193 w 379"/>
                  <a:gd name="T29" fmla="*/ 469 h 476"/>
                  <a:gd name="T30" fmla="*/ 178 w 379"/>
                  <a:gd name="T31" fmla="*/ 454 h 476"/>
                  <a:gd name="T32" fmla="*/ 193 w 379"/>
                  <a:gd name="T33" fmla="*/ 439 h 476"/>
                  <a:gd name="T34" fmla="*/ 208 w 379"/>
                  <a:gd name="T35" fmla="*/ 454 h 476"/>
                  <a:gd name="T36" fmla="*/ 193 w 379"/>
                  <a:gd name="T37" fmla="*/ 469 h 476"/>
                  <a:gd name="T38" fmla="*/ 342 w 379"/>
                  <a:gd name="T39" fmla="*/ 431 h 476"/>
                  <a:gd name="T40" fmla="*/ 37 w 379"/>
                  <a:gd name="T41" fmla="*/ 431 h 476"/>
                  <a:gd name="T42" fmla="*/ 37 w 379"/>
                  <a:gd name="T43" fmla="*/ 37 h 476"/>
                  <a:gd name="T44" fmla="*/ 342 w 379"/>
                  <a:gd name="T45" fmla="*/ 37 h 476"/>
                  <a:gd name="T46" fmla="*/ 342 w 379"/>
                  <a:gd name="T47" fmla="*/ 43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9" h="476">
                    <a:moveTo>
                      <a:pt x="349" y="0"/>
                    </a:moveTo>
                    <a:cubicBezTo>
                      <a:pt x="30" y="0"/>
                      <a:pt x="30" y="0"/>
                      <a:pt x="30" y="0"/>
                    </a:cubicBezTo>
                    <a:cubicBezTo>
                      <a:pt x="0" y="0"/>
                      <a:pt x="0" y="30"/>
                      <a:pt x="0" y="30"/>
                    </a:cubicBezTo>
                    <a:cubicBezTo>
                      <a:pt x="0" y="446"/>
                      <a:pt x="0" y="446"/>
                      <a:pt x="0" y="446"/>
                    </a:cubicBezTo>
                    <a:cubicBezTo>
                      <a:pt x="0" y="476"/>
                      <a:pt x="30" y="476"/>
                      <a:pt x="30" y="476"/>
                    </a:cubicBezTo>
                    <a:cubicBezTo>
                      <a:pt x="349" y="476"/>
                      <a:pt x="349" y="476"/>
                      <a:pt x="349" y="476"/>
                    </a:cubicBezTo>
                    <a:cubicBezTo>
                      <a:pt x="379" y="476"/>
                      <a:pt x="379" y="446"/>
                      <a:pt x="379" y="446"/>
                    </a:cubicBezTo>
                    <a:cubicBezTo>
                      <a:pt x="379" y="30"/>
                      <a:pt x="379" y="30"/>
                      <a:pt x="379" y="30"/>
                    </a:cubicBezTo>
                    <a:cubicBezTo>
                      <a:pt x="379" y="0"/>
                      <a:pt x="349" y="0"/>
                      <a:pt x="349" y="0"/>
                    </a:cubicBezTo>
                    <a:moveTo>
                      <a:pt x="193" y="11"/>
                    </a:moveTo>
                    <a:cubicBezTo>
                      <a:pt x="197" y="11"/>
                      <a:pt x="201" y="15"/>
                      <a:pt x="201" y="19"/>
                    </a:cubicBezTo>
                    <a:cubicBezTo>
                      <a:pt x="201" y="23"/>
                      <a:pt x="197" y="26"/>
                      <a:pt x="193" y="26"/>
                    </a:cubicBezTo>
                    <a:cubicBezTo>
                      <a:pt x="189" y="26"/>
                      <a:pt x="186" y="23"/>
                      <a:pt x="186" y="19"/>
                    </a:cubicBezTo>
                    <a:cubicBezTo>
                      <a:pt x="186" y="15"/>
                      <a:pt x="189" y="11"/>
                      <a:pt x="193" y="11"/>
                    </a:cubicBezTo>
                    <a:moveTo>
                      <a:pt x="193" y="469"/>
                    </a:moveTo>
                    <a:cubicBezTo>
                      <a:pt x="185" y="469"/>
                      <a:pt x="178" y="462"/>
                      <a:pt x="178" y="454"/>
                    </a:cubicBezTo>
                    <a:cubicBezTo>
                      <a:pt x="178" y="446"/>
                      <a:pt x="185" y="439"/>
                      <a:pt x="193" y="439"/>
                    </a:cubicBezTo>
                    <a:cubicBezTo>
                      <a:pt x="201" y="439"/>
                      <a:pt x="208" y="446"/>
                      <a:pt x="208" y="454"/>
                    </a:cubicBezTo>
                    <a:cubicBezTo>
                      <a:pt x="208" y="462"/>
                      <a:pt x="201" y="469"/>
                      <a:pt x="193" y="469"/>
                    </a:cubicBezTo>
                    <a:moveTo>
                      <a:pt x="342" y="431"/>
                    </a:moveTo>
                    <a:cubicBezTo>
                      <a:pt x="37" y="431"/>
                      <a:pt x="37" y="431"/>
                      <a:pt x="37" y="431"/>
                    </a:cubicBezTo>
                    <a:cubicBezTo>
                      <a:pt x="37" y="37"/>
                      <a:pt x="37" y="37"/>
                      <a:pt x="37" y="37"/>
                    </a:cubicBezTo>
                    <a:cubicBezTo>
                      <a:pt x="342" y="37"/>
                      <a:pt x="342" y="37"/>
                      <a:pt x="342" y="37"/>
                    </a:cubicBezTo>
                    <a:lnTo>
                      <a:pt x="342" y="4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23"/>
              <p:cNvSpPr>
                <a:spLocks noEditPoints="1"/>
              </p:cNvSpPr>
              <p:nvPr/>
            </p:nvSpPr>
            <p:spPr bwMode="auto">
              <a:xfrm>
                <a:off x="3434475" y="1535350"/>
                <a:ext cx="2806856" cy="2373389"/>
              </a:xfrm>
              <a:custGeom>
                <a:avLst/>
                <a:gdLst>
                  <a:gd name="T0" fmla="*/ 442 w 442"/>
                  <a:gd name="T1" fmla="*/ 298 h 374"/>
                  <a:gd name="T2" fmla="*/ 442 w 442"/>
                  <a:gd name="T3" fmla="*/ 0 h 374"/>
                  <a:gd name="T4" fmla="*/ 0 w 442"/>
                  <a:gd name="T5" fmla="*/ 0 h 374"/>
                  <a:gd name="T6" fmla="*/ 0 w 442"/>
                  <a:gd name="T7" fmla="*/ 298 h 374"/>
                  <a:gd name="T8" fmla="*/ 170 w 442"/>
                  <a:gd name="T9" fmla="*/ 298 h 374"/>
                  <a:gd name="T10" fmla="*/ 170 w 442"/>
                  <a:gd name="T11" fmla="*/ 357 h 374"/>
                  <a:gd name="T12" fmla="*/ 85 w 442"/>
                  <a:gd name="T13" fmla="*/ 357 h 374"/>
                  <a:gd name="T14" fmla="*/ 85 w 442"/>
                  <a:gd name="T15" fmla="*/ 374 h 374"/>
                  <a:gd name="T16" fmla="*/ 357 w 442"/>
                  <a:gd name="T17" fmla="*/ 374 h 374"/>
                  <a:gd name="T18" fmla="*/ 357 w 442"/>
                  <a:gd name="T19" fmla="*/ 357 h 374"/>
                  <a:gd name="T20" fmla="*/ 272 w 442"/>
                  <a:gd name="T21" fmla="*/ 357 h 374"/>
                  <a:gd name="T22" fmla="*/ 272 w 442"/>
                  <a:gd name="T23" fmla="*/ 298 h 374"/>
                  <a:gd name="T24" fmla="*/ 442 w 442"/>
                  <a:gd name="T25" fmla="*/ 298 h 374"/>
                  <a:gd name="T26" fmla="*/ 416 w 442"/>
                  <a:gd name="T27" fmla="*/ 289 h 374"/>
                  <a:gd name="T28" fmla="*/ 408 w 442"/>
                  <a:gd name="T29" fmla="*/ 281 h 374"/>
                  <a:gd name="T30" fmla="*/ 416 w 442"/>
                  <a:gd name="T31" fmla="*/ 272 h 374"/>
                  <a:gd name="T32" fmla="*/ 425 w 442"/>
                  <a:gd name="T33" fmla="*/ 281 h 374"/>
                  <a:gd name="T34" fmla="*/ 416 w 442"/>
                  <a:gd name="T35" fmla="*/ 289 h 374"/>
                  <a:gd name="T36" fmla="*/ 17 w 442"/>
                  <a:gd name="T37" fmla="*/ 17 h 374"/>
                  <a:gd name="T38" fmla="*/ 425 w 442"/>
                  <a:gd name="T39" fmla="*/ 17 h 374"/>
                  <a:gd name="T40" fmla="*/ 425 w 442"/>
                  <a:gd name="T41" fmla="*/ 264 h 374"/>
                  <a:gd name="T42" fmla="*/ 17 w 442"/>
                  <a:gd name="T43" fmla="*/ 264 h 374"/>
                  <a:gd name="T44" fmla="*/ 17 w 442"/>
                  <a:gd name="T45" fmla="*/ 1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2" h="374">
                    <a:moveTo>
                      <a:pt x="442" y="298"/>
                    </a:moveTo>
                    <a:cubicBezTo>
                      <a:pt x="442" y="0"/>
                      <a:pt x="442" y="0"/>
                      <a:pt x="442" y="0"/>
                    </a:cubicBezTo>
                    <a:cubicBezTo>
                      <a:pt x="0" y="0"/>
                      <a:pt x="0" y="0"/>
                      <a:pt x="0" y="0"/>
                    </a:cubicBezTo>
                    <a:cubicBezTo>
                      <a:pt x="0" y="298"/>
                      <a:pt x="0" y="298"/>
                      <a:pt x="0" y="298"/>
                    </a:cubicBezTo>
                    <a:cubicBezTo>
                      <a:pt x="170" y="298"/>
                      <a:pt x="170" y="298"/>
                      <a:pt x="170" y="298"/>
                    </a:cubicBezTo>
                    <a:cubicBezTo>
                      <a:pt x="170" y="357"/>
                      <a:pt x="170" y="357"/>
                      <a:pt x="170" y="357"/>
                    </a:cubicBezTo>
                    <a:cubicBezTo>
                      <a:pt x="85" y="357"/>
                      <a:pt x="85" y="357"/>
                      <a:pt x="85" y="357"/>
                    </a:cubicBezTo>
                    <a:cubicBezTo>
                      <a:pt x="85" y="374"/>
                      <a:pt x="85" y="374"/>
                      <a:pt x="85" y="374"/>
                    </a:cubicBezTo>
                    <a:cubicBezTo>
                      <a:pt x="357" y="374"/>
                      <a:pt x="357" y="374"/>
                      <a:pt x="357" y="374"/>
                    </a:cubicBezTo>
                    <a:cubicBezTo>
                      <a:pt x="357" y="357"/>
                      <a:pt x="357" y="357"/>
                      <a:pt x="357" y="357"/>
                    </a:cubicBezTo>
                    <a:cubicBezTo>
                      <a:pt x="272" y="357"/>
                      <a:pt x="272" y="357"/>
                      <a:pt x="272" y="357"/>
                    </a:cubicBezTo>
                    <a:cubicBezTo>
                      <a:pt x="272" y="298"/>
                      <a:pt x="272" y="298"/>
                      <a:pt x="272" y="298"/>
                    </a:cubicBezTo>
                    <a:lnTo>
                      <a:pt x="442" y="298"/>
                    </a:lnTo>
                    <a:close/>
                    <a:moveTo>
                      <a:pt x="416" y="289"/>
                    </a:moveTo>
                    <a:cubicBezTo>
                      <a:pt x="412" y="289"/>
                      <a:pt x="408" y="285"/>
                      <a:pt x="408" y="281"/>
                    </a:cubicBezTo>
                    <a:cubicBezTo>
                      <a:pt x="408" y="276"/>
                      <a:pt x="412" y="272"/>
                      <a:pt x="416" y="272"/>
                    </a:cubicBezTo>
                    <a:cubicBezTo>
                      <a:pt x="421" y="272"/>
                      <a:pt x="425" y="276"/>
                      <a:pt x="425" y="281"/>
                    </a:cubicBezTo>
                    <a:cubicBezTo>
                      <a:pt x="425" y="285"/>
                      <a:pt x="421" y="289"/>
                      <a:pt x="416" y="289"/>
                    </a:cubicBezTo>
                    <a:moveTo>
                      <a:pt x="17" y="17"/>
                    </a:moveTo>
                    <a:cubicBezTo>
                      <a:pt x="425" y="17"/>
                      <a:pt x="425" y="17"/>
                      <a:pt x="425" y="17"/>
                    </a:cubicBezTo>
                    <a:cubicBezTo>
                      <a:pt x="425" y="264"/>
                      <a:pt x="425" y="264"/>
                      <a:pt x="425" y="264"/>
                    </a:cubicBezTo>
                    <a:cubicBezTo>
                      <a:pt x="17" y="264"/>
                      <a:pt x="17" y="264"/>
                      <a:pt x="17" y="264"/>
                    </a:cubicBezTo>
                    <a:lnTo>
                      <a:pt x="17"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22" name="Group 21"/>
          <p:cNvGrpSpPr/>
          <p:nvPr/>
        </p:nvGrpSpPr>
        <p:grpSpPr>
          <a:xfrm>
            <a:off x="5060777" y="1275732"/>
            <a:ext cx="1331638" cy="1544700"/>
            <a:chOff x="3744981" y="1761070"/>
            <a:chExt cx="1724628" cy="2000568"/>
          </a:xfrm>
        </p:grpSpPr>
        <p:sp>
          <p:nvSpPr>
            <p:cNvPr id="23" name="Hexagon 22"/>
            <p:cNvSpPr/>
            <p:nvPr/>
          </p:nvSpPr>
          <p:spPr bwMode="ltGray">
            <a:xfrm rot="5400000">
              <a:off x="3607011" y="1899040"/>
              <a:ext cx="2000568" cy="1724628"/>
            </a:xfrm>
            <a:prstGeom prst="hexagon">
              <a:avLst>
                <a:gd name="adj" fmla="val 28440"/>
                <a:gd name="vf" fmla="val 115470"/>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smtClean="0">
                <a:solidFill>
                  <a:srgbClr val="FFFFFF"/>
                </a:solidFill>
              </a:endParaRPr>
            </a:p>
          </p:txBody>
        </p:sp>
        <p:grpSp>
          <p:nvGrpSpPr>
            <p:cNvPr id="24" name="Group 11"/>
            <p:cNvGrpSpPr>
              <a:grpSpLocks noChangeAspect="1"/>
            </p:cNvGrpSpPr>
            <p:nvPr/>
          </p:nvGrpSpPr>
          <p:grpSpPr bwMode="auto">
            <a:xfrm>
              <a:off x="4076547" y="2090318"/>
              <a:ext cx="1052146" cy="1229112"/>
              <a:chOff x="1750" y="2403"/>
              <a:chExt cx="981" cy="1146"/>
            </a:xfrm>
            <a:solidFill>
              <a:schemeClr val="accent3"/>
            </a:solidFill>
          </p:grpSpPr>
          <p:grpSp>
            <p:nvGrpSpPr>
              <p:cNvPr id="25" name="Group 212"/>
              <p:cNvGrpSpPr>
                <a:grpSpLocks/>
              </p:cNvGrpSpPr>
              <p:nvPr/>
            </p:nvGrpSpPr>
            <p:grpSpPr bwMode="auto">
              <a:xfrm>
                <a:off x="1750" y="2403"/>
                <a:ext cx="981" cy="1146"/>
                <a:chOff x="1750" y="2403"/>
                <a:chExt cx="981" cy="1146"/>
              </a:xfrm>
              <a:grpFill/>
            </p:grpSpPr>
            <p:sp>
              <p:nvSpPr>
                <p:cNvPr id="75" name="Freeform 13"/>
                <p:cNvSpPr>
                  <a:spLocks noEditPoints="1"/>
                </p:cNvSpPr>
                <p:nvPr/>
              </p:nvSpPr>
              <p:spPr bwMode="auto">
                <a:xfrm>
                  <a:off x="1750" y="2567"/>
                  <a:ext cx="981" cy="982"/>
                </a:xfrm>
                <a:custGeom>
                  <a:avLst/>
                  <a:gdLst>
                    <a:gd name="T0" fmla="*/ 365 w 730"/>
                    <a:gd name="T1" fmla="*/ 730 h 730"/>
                    <a:gd name="T2" fmla="*/ 0 w 730"/>
                    <a:gd name="T3" fmla="*/ 365 h 730"/>
                    <a:gd name="T4" fmla="*/ 365 w 730"/>
                    <a:gd name="T5" fmla="*/ 0 h 730"/>
                    <a:gd name="T6" fmla="*/ 730 w 730"/>
                    <a:gd name="T7" fmla="*/ 365 h 730"/>
                    <a:gd name="T8" fmla="*/ 365 w 730"/>
                    <a:gd name="T9" fmla="*/ 730 h 730"/>
                    <a:gd name="T10" fmla="*/ 365 w 730"/>
                    <a:gd name="T11" fmla="*/ 49 h 730"/>
                    <a:gd name="T12" fmla="*/ 49 w 730"/>
                    <a:gd name="T13" fmla="*/ 365 h 730"/>
                    <a:gd name="T14" fmla="*/ 365 w 730"/>
                    <a:gd name="T15" fmla="*/ 681 h 730"/>
                    <a:gd name="T16" fmla="*/ 681 w 730"/>
                    <a:gd name="T17" fmla="*/ 365 h 730"/>
                    <a:gd name="T18" fmla="*/ 365 w 730"/>
                    <a:gd name="T19" fmla="*/ 49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0" h="730">
                      <a:moveTo>
                        <a:pt x="365" y="730"/>
                      </a:moveTo>
                      <a:cubicBezTo>
                        <a:pt x="164" y="730"/>
                        <a:pt x="0" y="566"/>
                        <a:pt x="0" y="365"/>
                      </a:cubicBezTo>
                      <a:cubicBezTo>
                        <a:pt x="0" y="164"/>
                        <a:pt x="164" y="0"/>
                        <a:pt x="365" y="0"/>
                      </a:cubicBezTo>
                      <a:cubicBezTo>
                        <a:pt x="566" y="0"/>
                        <a:pt x="730" y="164"/>
                        <a:pt x="730" y="365"/>
                      </a:cubicBezTo>
                      <a:cubicBezTo>
                        <a:pt x="730" y="566"/>
                        <a:pt x="566" y="730"/>
                        <a:pt x="365" y="730"/>
                      </a:cubicBezTo>
                      <a:close/>
                      <a:moveTo>
                        <a:pt x="365" y="49"/>
                      </a:moveTo>
                      <a:cubicBezTo>
                        <a:pt x="190" y="49"/>
                        <a:pt x="49" y="191"/>
                        <a:pt x="49" y="365"/>
                      </a:cubicBezTo>
                      <a:cubicBezTo>
                        <a:pt x="49" y="539"/>
                        <a:pt x="190" y="681"/>
                        <a:pt x="365" y="681"/>
                      </a:cubicBezTo>
                      <a:cubicBezTo>
                        <a:pt x="539" y="681"/>
                        <a:pt x="681" y="539"/>
                        <a:pt x="681" y="365"/>
                      </a:cubicBezTo>
                      <a:cubicBezTo>
                        <a:pt x="681" y="191"/>
                        <a:pt x="539" y="49"/>
                        <a:pt x="36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Rectangle 14"/>
                <p:cNvSpPr>
                  <a:spLocks noChangeArrowheads="1"/>
                </p:cNvSpPr>
                <p:nvPr/>
              </p:nvSpPr>
              <p:spPr bwMode="auto">
                <a:xfrm>
                  <a:off x="2202" y="2484"/>
                  <a:ext cx="78" cy="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Rectangle 15"/>
                <p:cNvSpPr>
                  <a:spLocks noChangeArrowheads="1"/>
                </p:cNvSpPr>
                <p:nvPr/>
              </p:nvSpPr>
              <p:spPr bwMode="auto">
                <a:xfrm>
                  <a:off x="2187" y="2403"/>
                  <a:ext cx="107" cy="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16"/>
                <p:cNvSpPr>
                  <a:spLocks/>
                </p:cNvSpPr>
                <p:nvPr/>
              </p:nvSpPr>
              <p:spPr bwMode="auto">
                <a:xfrm>
                  <a:off x="2445" y="2563"/>
                  <a:ext cx="98" cy="111"/>
                </a:xfrm>
                <a:custGeom>
                  <a:avLst/>
                  <a:gdLst>
                    <a:gd name="T0" fmla="*/ 51 w 98"/>
                    <a:gd name="T1" fmla="*/ 111 h 111"/>
                    <a:gd name="T2" fmla="*/ 0 w 98"/>
                    <a:gd name="T3" fmla="*/ 81 h 111"/>
                    <a:gd name="T4" fmla="*/ 47 w 98"/>
                    <a:gd name="T5" fmla="*/ 0 h 111"/>
                    <a:gd name="T6" fmla="*/ 98 w 98"/>
                    <a:gd name="T7" fmla="*/ 29 h 111"/>
                    <a:gd name="T8" fmla="*/ 51 w 98"/>
                    <a:gd name="T9" fmla="*/ 111 h 111"/>
                  </a:gdLst>
                  <a:ahLst/>
                  <a:cxnLst>
                    <a:cxn ang="0">
                      <a:pos x="T0" y="T1"/>
                    </a:cxn>
                    <a:cxn ang="0">
                      <a:pos x="T2" y="T3"/>
                    </a:cxn>
                    <a:cxn ang="0">
                      <a:pos x="T4" y="T5"/>
                    </a:cxn>
                    <a:cxn ang="0">
                      <a:pos x="T6" y="T7"/>
                    </a:cxn>
                    <a:cxn ang="0">
                      <a:pos x="T8" y="T9"/>
                    </a:cxn>
                  </a:cxnLst>
                  <a:rect l="0" t="0" r="r" b="b"/>
                  <a:pathLst>
                    <a:path w="98" h="111">
                      <a:moveTo>
                        <a:pt x="51" y="111"/>
                      </a:moveTo>
                      <a:lnTo>
                        <a:pt x="0" y="81"/>
                      </a:lnTo>
                      <a:lnTo>
                        <a:pt x="47" y="0"/>
                      </a:lnTo>
                      <a:lnTo>
                        <a:pt x="98" y="29"/>
                      </a:lnTo>
                      <a:lnTo>
                        <a:pt x="5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7"/>
                <p:cNvSpPr>
                  <a:spLocks/>
                </p:cNvSpPr>
                <p:nvPr/>
              </p:nvSpPr>
              <p:spPr bwMode="auto">
                <a:xfrm>
                  <a:off x="2472" y="2487"/>
                  <a:ext cx="124" cy="125"/>
                </a:xfrm>
                <a:custGeom>
                  <a:avLst/>
                  <a:gdLst>
                    <a:gd name="T0" fmla="*/ 77 w 124"/>
                    <a:gd name="T1" fmla="*/ 125 h 125"/>
                    <a:gd name="T2" fmla="*/ 0 w 124"/>
                    <a:gd name="T3" fmla="*/ 80 h 125"/>
                    <a:gd name="T4" fmla="*/ 47 w 124"/>
                    <a:gd name="T5" fmla="*/ 0 h 125"/>
                    <a:gd name="T6" fmla="*/ 124 w 124"/>
                    <a:gd name="T7" fmla="*/ 44 h 125"/>
                    <a:gd name="T8" fmla="*/ 77 w 124"/>
                    <a:gd name="T9" fmla="*/ 125 h 125"/>
                  </a:gdLst>
                  <a:ahLst/>
                  <a:cxnLst>
                    <a:cxn ang="0">
                      <a:pos x="T0" y="T1"/>
                    </a:cxn>
                    <a:cxn ang="0">
                      <a:pos x="T2" y="T3"/>
                    </a:cxn>
                    <a:cxn ang="0">
                      <a:pos x="T4" y="T5"/>
                    </a:cxn>
                    <a:cxn ang="0">
                      <a:pos x="T6" y="T7"/>
                    </a:cxn>
                    <a:cxn ang="0">
                      <a:pos x="T8" y="T9"/>
                    </a:cxn>
                  </a:cxnLst>
                  <a:rect l="0" t="0" r="r" b="b"/>
                  <a:pathLst>
                    <a:path w="124" h="125">
                      <a:moveTo>
                        <a:pt x="77" y="125"/>
                      </a:moveTo>
                      <a:lnTo>
                        <a:pt x="0" y="80"/>
                      </a:lnTo>
                      <a:lnTo>
                        <a:pt x="47" y="0"/>
                      </a:lnTo>
                      <a:lnTo>
                        <a:pt x="124" y="44"/>
                      </a:lnTo>
                      <a:lnTo>
                        <a:pt x="77"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18"/>
                <p:cNvSpPr>
                  <a:spLocks/>
                </p:cNvSpPr>
                <p:nvPr/>
              </p:nvSpPr>
              <p:spPr bwMode="auto">
                <a:xfrm>
                  <a:off x="1938" y="2563"/>
                  <a:ext cx="98" cy="111"/>
                </a:xfrm>
                <a:custGeom>
                  <a:avLst/>
                  <a:gdLst>
                    <a:gd name="T0" fmla="*/ 47 w 98"/>
                    <a:gd name="T1" fmla="*/ 111 h 111"/>
                    <a:gd name="T2" fmla="*/ 98 w 98"/>
                    <a:gd name="T3" fmla="*/ 81 h 111"/>
                    <a:gd name="T4" fmla="*/ 51 w 98"/>
                    <a:gd name="T5" fmla="*/ 0 h 111"/>
                    <a:gd name="T6" fmla="*/ 0 w 98"/>
                    <a:gd name="T7" fmla="*/ 29 h 111"/>
                    <a:gd name="T8" fmla="*/ 47 w 98"/>
                    <a:gd name="T9" fmla="*/ 111 h 111"/>
                  </a:gdLst>
                  <a:ahLst/>
                  <a:cxnLst>
                    <a:cxn ang="0">
                      <a:pos x="T0" y="T1"/>
                    </a:cxn>
                    <a:cxn ang="0">
                      <a:pos x="T2" y="T3"/>
                    </a:cxn>
                    <a:cxn ang="0">
                      <a:pos x="T4" y="T5"/>
                    </a:cxn>
                    <a:cxn ang="0">
                      <a:pos x="T6" y="T7"/>
                    </a:cxn>
                    <a:cxn ang="0">
                      <a:pos x="T8" y="T9"/>
                    </a:cxn>
                  </a:cxnLst>
                  <a:rect l="0" t="0" r="r" b="b"/>
                  <a:pathLst>
                    <a:path w="98" h="111">
                      <a:moveTo>
                        <a:pt x="47" y="111"/>
                      </a:moveTo>
                      <a:lnTo>
                        <a:pt x="98" y="81"/>
                      </a:lnTo>
                      <a:lnTo>
                        <a:pt x="51" y="0"/>
                      </a:lnTo>
                      <a:lnTo>
                        <a:pt x="0" y="29"/>
                      </a:lnTo>
                      <a:lnTo>
                        <a:pt x="47"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19"/>
                <p:cNvSpPr>
                  <a:spLocks/>
                </p:cNvSpPr>
                <p:nvPr/>
              </p:nvSpPr>
              <p:spPr bwMode="auto">
                <a:xfrm>
                  <a:off x="1886" y="2487"/>
                  <a:ext cx="123" cy="125"/>
                </a:xfrm>
                <a:custGeom>
                  <a:avLst/>
                  <a:gdLst>
                    <a:gd name="T0" fmla="*/ 45 w 123"/>
                    <a:gd name="T1" fmla="*/ 125 h 125"/>
                    <a:gd name="T2" fmla="*/ 123 w 123"/>
                    <a:gd name="T3" fmla="*/ 80 h 125"/>
                    <a:gd name="T4" fmla="*/ 76 w 123"/>
                    <a:gd name="T5" fmla="*/ 0 h 125"/>
                    <a:gd name="T6" fmla="*/ 0 w 123"/>
                    <a:gd name="T7" fmla="*/ 44 h 125"/>
                    <a:gd name="T8" fmla="*/ 45 w 123"/>
                    <a:gd name="T9" fmla="*/ 125 h 125"/>
                  </a:gdLst>
                  <a:ahLst/>
                  <a:cxnLst>
                    <a:cxn ang="0">
                      <a:pos x="T0" y="T1"/>
                    </a:cxn>
                    <a:cxn ang="0">
                      <a:pos x="T2" y="T3"/>
                    </a:cxn>
                    <a:cxn ang="0">
                      <a:pos x="T4" y="T5"/>
                    </a:cxn>
                    <a:cxn ang="0">
                      <a:pos x="T6" y="T7"/>
                    </a:cxn>
                    <a:cxn ang="0">
                      <a:pos x="T8" y="T9"/>
                    </a:cxn>
                  </a:cxnLst>
                  <a:rect l="0" t="0" r="r" b="b"/>
                  <a:pathLst>
                    <a:path w="123" h="125">
                      <a:moveTo>
                        <a:pt x="45" y="125"/>
                      </a:moveTo>
                      <a:lnTo>
                        <a:pt x="123" y="80"/>
                      </a:lnTo>
                      <a:lnTo>
                        <a:pt x="76" y="0"/>
                      </a:lnTo>
                      <a:lnTo>
                        <a:pt x="0" y="44"/>
                      </a:lnTo>
                      <a:lnTo>
                        <a:pt x="45"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0"/>
                <p:cNvSpPr>
                  <a:spLocks/>
                </p:cNvSpPr>
                <p:nvPr/>
              </p:nvSpPr>
              <p:spPr bwMode="auto">
                <a:xfrm>
                  <a:off x="2239" y="2620"/>
                  <a:ext cx="0" cy="87"/>
                </a:xfrm>
                <a:custGeom>
                  <a:avLst/>
                  <a:gdLst>
                    <a:gd name="T0" fmla="*/ 0 h 87"/>
                    <a:gd name="T1" fmla="*/ 87 h 87"/>
                    <a:gd name="T2" fmla="*/ 0 h 87"/>
                  </a:gdLst>
                  <a:ahLst/>
                  <a:cxnLst>
                    <a:cxn ang="0">
                      <a:pos x="0" y="T0"/>
                    </a:cxn>
                    <a:cxn ang="0">
                      <a:pos x="0" y="T1"/>
                    </a:cxn>
                    <a:cxn ang="0">
                      <a:pos x="0" y="T2"/>
                    </a:cxn>
                  </a:cxnLst>
                  <a:rect l="0" t="0" r="r" b="b"/>
                  <a:pathLst>
                    <a:path h="87">
                      <a:moveTo>
                        <a:pt x="0" y="0"/>
                      </a:moveTo>
                      <a:lnTo>
                        <a:pt x="0" y="8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Line 21"/>
                <p:cNvSpPr>
                  <a:spLocks noChangeShapeType="1"/>
                </p:cNvSpPr>
                <p:nvPr/>
              </p:nvSpPr>
              <p:spPr bwMode="auto">
                <a:xfrm>
                  <a:off x="2239" y="2620"/>
                  <a:ext cx="0" cy="87"/>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2"/>
                <p:cNvSpPr>
                  <a:spLocks/>
                </p:cNvSpPr>
                <p:nvPr/>
              </p:nvSpPr>
              <p:spPr bwMode="auto">
                <a:xfrm>
                  <a:off x="2230" y="2610"/>
                  <a:ext cx="20" cy="107"/>
                </a:xfrm>
                <a:custGeom>
                  <a:avLst/>
                  <a:gdLst>
                    <a:gd name="T0" fmla="*/ 7 w 15"/>
                    <a:gd name="T1" fmla="*/ 79 h 79"/>
                    <a:gd name="T2" fmla="*/ 0 w 15"/>
                    <a:gd name="T3" fmla="*/ 72 h 79"/>
                    <a:gd name="T4" fmla="*/ 0 w 15"/>
                    <a:gd name="T5" fmla="*/ 7 h 79"/>
                    <a:gd name="T6" fmla="*/ 7 w 15"/>
                    <a:gd name="T7" fmla="*/ 0 h 79"/>
                    <a:gd name="T8" fmla="*/ 15 w 15"/>
                    <a:gd name="T9" fmla="*/ 7 h 79"/>
                    <a:gd name="T10" fmla="*/ 15 w 15"/>
                    <a:gd name="T11" fmla="*/ 72 h 79"/>
                    <a:gd name="T12" fmla="*/ 7 w 15"/>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15" h="79">
                      <a:moveTo>
                        <a:pt x="7" y="79"/>
                      </a:moveTo>
                      <a:cubicBezTo>
                        <a:pt x="4" y="79"/>
                        <a:pt x="0" y="76"/>
                        <a:pt x="0" y="72"/>
                      </a:cubicBezTo>
                      <a:cubicBezTo>
                        <a:pt x="0" y="7"/>
                        <a:pt x="0" y="7"/>
                        <a:pt x="0" y="7"/>
                      </a:cubicBezTo>
                      <a:cubicBezTo>
                        <a:pt x="0" y="3"/>
                        <a:pt x="4" y="0"/>
                        <a:pt x="7" y="0"/>
                      </a:cubicBezTo>
                      <a:cubicBezTo>
                        <a:pt x="11" y="0"/>
                        <a:pt x="15" y="3"/>
                        <a:pt x="15" y="7"/>
                      </a:cubicBezTo>
                      <a:cubicBezTo>
                        <a:pt x="15" y="72"/>
                        <a:pt x="15" y="72"/>
                        <a:pt x="15" y="72"/>
                      </a:cubicBezTo>
                      <a:cubicBezTo>
                        <a:pt x="15" y="76"/>
                        <a:pt x="11" y="79"/>
                        <a:pt x="7"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3"/>
                <p:cNvSpPr>
                  <a:spLocks/>
                </p:cNvSpPr>
                <p:nvPr/>
              </p:nvSpPr>
              <p:spPr bwMode="auto">
                <a:xfrm>
                  <a:off x="2239" y="3416"/>
                  <a:ext cx="0" cy="88"/>
                </a:xfrm>
                <a:custGeom>
                  <a:avLst/>
                  <a:gdLst>
                    <a:gd name="T0" fmla="*/ 0 h 88"/>
                    <a:gd name="T1" fmla="*/ 88 h 88"/>
                    <a:gd name="T2" fmla="*/ 0 h 88"/>
                  </a:gdLst>
                  <a:ahLst/>
                  <a:cxnLst>
                    <a:cxn ang="0">
                      <a:pos x="0" y="T0"/>
                    </a:cxn>
                    <a:cxn ang="0">
                      <a:pos x="0" y="T1"/>
                    </a:cxn>
                    <a:cxn ang="0">
                      <a:pos x="0" y="T2"/>
                    </a:cxn>
                  </a:cxnLst>
                  <a:rect l="0" t="0" r="r" b="b"/>
                  <a:pathLst>
                    <a:path h="88">
                      <a:moveTo>
                        <a:pt x="0" y="0"/>
                      </a:moveTo>
                      <a:lnTo>
                        <a:pt x="0" y="8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Line 24"/>
                <p:cNvSpPr>
                  <a:spLocks noChangeShapeType="1"/>
                </p:cNvSpPr>
                <p:nvPr/>
              </p:nvSpPr>
              <p:spPr bwMode="auto">
                <a:xfrm>
                  <a:off x="2239" y="3416"/>
                  <a:ext cx="0" cy="8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5"/>
                <p:cNvSpPr>
                  <a:spLocks/>
                </p:cNvSpPr>
                <p:nvPr/>
              </p:nvSpPr>
              <p:spPr bwMode="auto">
                <a:xfrm>
                  <a:off x="2230" y="3407"/>
                  <a:ext cx="20" cy="107"/>
                </a:xfrm>
                <a:custGeom>
                  <a:avLst/>
                  <a:gdLst>
                    <a:gd name="T0" fmla="*/ 7 w 15"/>
                    <a:gd name="T1" fmla="*/ 80 h 80"/>
                    <a:gd name="T2" fmla="*/ 0 w 15"/>
                    <a:gd name="T3" fmla="*/ 72 h 80"/>
                    <a:gd name="T4" fmla="*/ 0 w 15"/>
                    <a:gd name="T5" fmla="*/ 7 h 80"/>
                    <a:gd name="T6" fmla="*/ 7 w 15"/>
                    <a:gd name="T7" fmla="*/ 0 h 80"/>
                    <a:gd name="T8" fmla="*/ 15 w 15"/>
                    <a:gd name="T9" fmla="*/ 7 h 80"/>
                    <a:gd name="T10" fmla="*/ 15 w 15"/>
                    <a:gd name="T11" fmla="*/ 72 h 80"/>
                    <a:gd name="T12" fmla="*/ 7 w 15"/>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15" h="80">
                      <a:moveTo>
                        <a:pt x="7" y="80"/>
                      </a:moveTo>
                      <a:cubicBezTo>
                        <a:pt x="4" y="80"/>
                        <a:pt x="0" y="76"/>
                        <a:pt x="0" y="72"/>
                      </a:cubicBezTo>
                      <a:cubicBezTo>
                        <a:pt x="0" y="7"/>
                        <a:pt x="0" y="7"/>
                        <a:pt x="0" y="7"/>
                      </a:cubicBezTo>
                      <a:cubicBezTo>
                        <a:pt x="0" y="3"/>
                        <a:pt x="4" y="0"/>
                        <a:pt x="7" y="0"/>
                      </a:cubicBezTo>
                      <a:cubicBezTo>
                        <a:pt x="11" y="0"/>
                        <a:pt x="15" y="3"/>
                        <a:pt x="15" y="7"/>
                      </a:cubicBezTo>
                      <a:cubicBezTo>
                        <a:pt x="15" y="72"/>
                        <a:pt x="15" y="72"/>
                        <a:pt x="15" y="72"/>
                      </a:cubicBezTo>
                      <a:cubicBezTo>
                        <a:pt x="15" y="76"/>
                        <a:pt x="11" y="80"/>
                        <a:pt x="7"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6"/>
                <p:cNvSpPr>
                  <a:spLocks/>
                </p:cNvSpPr>
                <p:nvPr/>
              </p:nvSpPr>
              <p:spPr bwMode="auto">
                <a:xfrm>
                  <a:off x="2239" y="2614"/>
                  <a:ext cx="0" cy="45"/>
                </a:xfrm>
                <a:custGeom>
                  <a:avLst/>
                  <a:gdLst>
                    <a:gd name="T0" fmla="*/ 0 h 45"/>
                    <a:gd name="T1" fmla="*/ 45 h 45"/>
                    <a:gd name="T2" fmla="*/ 0 h 45"/>
                  </a:gdLst>
                  <a:ahLst/>
                  <a:cxnLst>
                    <a:cxn ang="0">
                      <a:pos x="0" y="T0"/>
                    </a:cxn>
                    <a:cxn ang="0">
                      <a:pos x="0" y="T1"/>
                    </a:cxn>
                    <a:cxn ang="0">
                      <a:pos x="0" y="T2"/>
                    </a:cxn>
                  </a:cxnLst>
                  <a:rect l="0" t="0" r="r" b="b"/>
                  <a:pathLst>
                    <a:path h="45">
                      <a:moveTo>
                        <a:pt x="0" y="0"/>
                      </a:moveTo>
                      <a:lnTo>
                        <a:pt x="0" y="4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Line 27"/>
                <p:cNvSpPr>
                  <a:spLocks noChangeShapeType="1"/>
                </p:cNvSpPr>
                <p:nvPr/>
              </p:nvSpPr>
              <p:spPr bwMode="auto">
                <a:xfrm>
                  <a:off x="2239" y="2614"/>
                  <a:ext cx="0" cy="45"/>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8"/>
                <p:cNvSpPr>
                  <a:spLocks/>
                </p:cNvSpPr>
                <p:nvPr/>
              </p:nvSpPr>
              <p:spPr bwMode="auto">
                <a:xfrm>
                  <a:off x="2237" y="2610"/>
                  <a:ext cx="6" cy="52"/>
                </a:xfrm>
                <a:custGeom>
                  <a:avLst/>
                  <a:gdLst>
                    <a:gd name="T0" fmla="*/ 2 w 5"/>
                    <a:gd name="T1" fmla="*/ 38 h 38"/>
                    <a:gd name="T2" fmla="*/ 0 w 5"/>
                    <a:gd name="T3" fmla="*/ 36 h 38"/>
                    <a:gd name="T4" fmla="*/ 0 w 5"/>
                    <a:gd name="T5" fmla="*/ 3 h 38"/>
                    <a:gd name="T6" fmla="*/ 2 w 5"/>
                    <a:gd name="T7" fmla="*/ 0 h 38"/>
                    <a:gd name="T8" fmla="*/ 5 w 5"/>
                    <a:gd name="T9" fmla="*/ 3 h 38"/>
                    <a:gd name="T10" fmla="*/ 5 w 5"/>
                    <a:gd name="T11" fmla="*/ 36 h 38"/>
                    <a:gd name="T12" fmla="*/ 2 w 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5" h="38">
                      <a:moveTo>
                        <a:pt x="2" y="38"/>
                      </a:moveTo>
                      <a:cubicBezTo>
                        <a:pt x="1" y="38"/>
                        <a:pt x="0" y="37"/>
                        <a:pt x="0" y="36"/>
                      </a:cubicBezTo>
                      <a:cubicBezTo>
                        <a:pt x="0" y="3"/>
                        <a:pt x="0" y="3"/>
                        <a:pt x="0" y="3"/>
                      </a:cubicBezTo>
                      <a:cubicBezTo>
                        <a:pt x="0" y="1"/>
                        <a:pt x="1" y="0"/>
                        <a:pt x="2" y="0"/>
                      </a:cubicBezTo>
                      <a:cubicBezTo>
                        <a:pt x="4" y="0"/>
                        <a:pt x="5" y="1"/>
                        <a:pt x="5" y="3"/>
                      </a:cubicBezTo>
                      <a:cubicBezTo>
                        <a:pt x="5" y="36"/>
                        <a:pt x="5" y="36"/>
                        <a:pt x="5" y="36"/>
                      </a:cubicBezTo>
                      <a:cubicBezTo>
                        <a:pt x="5" y="37"/>
                        <a:pt x="4" y="38"/>
                        <a:pt x="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9"/>
                <p:cNvSpPr>
                  <a:spLocks/>
                </p:cNvSpPr>
                <p:nvPr/>
              </p:nvSpPr>
              <p:spPr bwMode="auto">
                <a:xfrm>
                  <a:off x="2239" y="3466"/>
                  <a:ext cx="0" cy="44"/>
                </a:xfrm>
                <a:custGeom>
                  <a:avLst/>
                  <a:gdLst>
                    <a:gd name="T0" fmla="*/ 0 h 44"/>
                    <a:gd name="T1" fmla="*/ 44 h 44"/>
                    <a:gd name="T2" fmla="*/ 0 h 44"/>
                  </a:gdLst>
                  <a:ahLst/>
                  <a:cxnLst>
                    <a:cxn ang="0">
                      <a:pos x="0" y="T0"/>
                    </a:cxn>
                    <a:cxn ang="0">
                      <a:pos x="0" y="T1"/>
                    </a:cxn>
                    <a:cxn ang="0">
                      <a:pos x="0" y="T2"/>
                    </a:cxn>
                  </a:cxnLst>
                  <a:rect l="0" t="0" r="r" b="b"/>
                  <a:pathLst>
                    <a:path h="44">
                      <a:moveTo>
                        <a:pt x="0" y="0"/>
                      </a:moveTo>
                      <a:lnTo>
                        <a:pt x="0" y="4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Line 30"/>
                <p:cNvSpPr>
                  <a:spLocks noChangeShapeType="1"/>
                </p:cNvSpPr>
                <p:nvPr/>
              </p:nvSpPr>
              <p:spPr bwMode="auto">
                <a:xfrm>
                  <a:off x="2239" y="3466"/>
                  <a:ext cx="0" cy="44"/>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31"/>
                <p:cNvSpPr>
                  <a:spLocks/>
                </p:cNvSpPr>
                <p:nvPr/>
              </p:nvSpPr>
              <p:spPr bwMode="auto">
                <a:xfrm>
                  <a:off x="2237" y="3462"/>
                  <a:ext cx="6" cy="52"/>
                </a:xfrm>
                <a:custGeom>
                  <a:avLst/>
                  <a:gdLst>
                    <a:gd name="T0" fmla="*/ 2 w 5"/>
                    <a:gd name="T1" fmla="*/ 39 h 39"/>
                    <a:gd name="T2" fmla="*/ 0 w 5"/>
                    <a:gd name="T3" fmla="*/ 36 h 39"/>
                    <a:gd name="T4" fmla="*/ 0 w 5"/>
                    <a:gd name="T5" fmla="*/ 3 h 39"/>
                    <a:gd name="T6" fmla="*/ 2 w 5"/>
                    <a:gd name="T7" fmla="*/ 0 h 39"/>
                    <a:gd name="T8" fmla="*/ 5 w 5"/>
                    <a:gd name="T9" fmla="*/ 3 h 39"/>
                    <a:gd name="T10" fmla="*/ 5 w 5"/>
                    <a:gd name="T11" fmla="*/ 36 h 39"/>
                    <a:gd name="T12" fmla="*/ 2 w 5"/>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5" h="39">
                      <a:moveTo>
                        <a:pt x="2" y="39"/>
                      </a:moveTo>
                      <a:cubicBezTo>
                        <a:pt x="1" y="39"/>
                        <a:pt x="0" y="37"/>
                        <a:pt x="0" y="36"/>
                      </a:cubicBezTo>
                      <a:cubicBezTo>
                        <a:pt x="0" y="3"/>
                        <a:pt x="0" y="3"/>
                        <a:pt x="0" y="3"/>
                      </a:cubicBezTo>
                      <a:cubicBezTo>
                        <a:pt x="0" y="2"/>
                        <a:pt x="1" y="0"/>
                        <a:pt x="2" y="0"/>
                      </a:cubicBezTo>
                      <a:cubicBezTo>
                        <a:pt x="4" y="0"/>
                        <a:pt x="5" y="2"/>
                        <a:pt x="5" y="3"/>
                      </a:cubicBezTo>
                      <a:cubicBezTo>
                        <a:pt x="5" y="36"/>
                        <a:pt x="5" y="36"/>
                        <a:pt x="5" y="36"/>
                      </a:cubicBezTo>
                      <a:cubicBezTo>
                        <a:pt x="5" y="37"/>
                        <a:pt x="4" y="39"/>
                        <a:pt x="2"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32"/>
                <p:cNvSpPr>
                  <a:spLocks/>
                </p:cNvSpPr>
                <p:nvPr/>
              </p:nvSpPr>
              <p:spPr bwMode="auto">
                <a:xfrm>
                  <a:off x="2282" y="2617"/>
                  <a:ext cx="4" cy="43"/>
                </a:xfrm>
                <a:custGeom>
                  <a:avLst/>
                  <a:gdLst>
                    <a:gd name="T0" fmla="*/ 4 w 4"/>
                    <a:gd name="T1" fmla="*/ 0 h 43"/>
                    <a:gd name="T2" fmla="*/ 0 w 4"/>
                    <a:gd name="T3" fmla="*/ 43 h 43"/>
                    <a:gd name="T4" fmla="*/ 4 w 4"/>
                    <a:gd name="T5" fmla="*/ 0 h 43"/>
                  </a:gdLst>
                  <a:ahLst/>
                  <a:cxnLst>
                    <a:cxn ang="0">
                      <a:pos x="T0" y="T1"/>
                    </a:cxn>
                    <a:cxn ang="0">
                      <a:pos x="T2" y="T3"/>
                    </a:cxn>
                    <a:cxn ang="0">
                      <a:pos x="T4" y="T5"/>
                    </a:cxn>
                  </a:cxnLst>
                  <a:rect l="0" t="0" r="r" b="b"/>
                  <a:pathLst>
                    <a:path w="4" h="43">
                      <a:moveTo>
                        <a:pt x="4" y="0"/>
                      </a:moveTo>
                      <a:lnTo>
                        <a:pt x="0" y="43"/>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Line 33"/>
                <p:cNvSpPr>
                  <a:spLocks noChangeShapeType="1"/>
                </p:cNvSpPr>
                <p:nvPr/>
              </p:nvSpPr>
              <p:spPr bwMode="auto">
                <a:xfrm flipH="1">
                  <a:off x="2282" y="2617"/>
                  <a:ext cx="4" cy="43"/>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34"/>
                <p:cNvSpPr>
                  <a:spLocks/>
                </p:cNvSpPr>
                <p:nvPr/>
              </p:nvSpPr>
              <p:spPr bwMode="auto">
                <a:xfrm>
                  <a:off x="2278" y="2613"/>
                  <a:ext cx="12" cy="51"/>
                </a:xfrm>
                <a:custGeom>
                  <a:avLst/>
                  <a:gdLst>
                    <a:gd name="T0" fmla="*/ 3 w 9"/>
                    <a:gd name="T1" fmla="*/ 38 h 38"/>
                    <a:gd name="T2" fmla="*/ 3 w 9"/>
                    <a:gd name="T3" fmla="*/ 38 h 38"/>
                    <a:gd name="T4" fmla="*/ 0 w 9"/>
                    <a:gd name="T5" fmla="*/ 35 h 38"/>
                    <a:gd name="T6" fmla="*/ 3 w 9"/>
                    <a:gd name="T7" fmla="*/ 3 h 38"/>
                    <a:gd name="T8" fmla="*/ 7 w 9"/>
                    <a:gd name="T9" fmla="*/ 0 h 38"/>
                    <a:gd name="T10" fmla="*/ 9 w 9"/>
                    <a:gd name="T11" fmla="*/ 3 h 38"/>
                    <a:gd name="T12" fmla="*/ 6 w 9"/>
                    <a:gd name="T13" fmla="*/ 35 h 38"/>
                    <a:gd name="T14" fmla="*/ 3 w 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38">
                      <a:moveTo>
                        <a:pt x="3" y="38"/>
                      </a:moveTo>
                      <a:cubicBezTo>
                        <a:pt x="3" y="38"/>
                        <a:pt x="3" y="38"/>
                        <a:pt x="3" y="38"/>
                      </a:cubicBezTo>
                      <a:cubicBezTo>
                        <a:pt x="1" y="38"/>
                        <a:pt x="0" y="36"/>
                        <a:pt x="0" y="35"/>
                      </a:cubicBezTo>
                      <a:cubicBezTo>
                        <a:pt x="3" y="3"/>
                        <a:pt x="3" y="3"/>
                        <a:pt x="3" y="3"/>
                      </a:cubicBezTo>
                      <a:cubicBezTo>
                        <a:pt x="4" y="1"/>
                        <a:pt x="5" y="0"/>
                        <a:pt x="7" y="0"/>
                      </a:cubicBezTo>
                      <a:cubicBezTo>
                        <a:pt x="8" y="0"/>
                        <a:pt x="9" y="2"/>
                        <a:pt x="9" y="3"/>
                      </a:cubicBezTo>
                      <a:cubicBezTo>
                        <a:pt x="6" y="35"/>
                        <a:pt x="6" y="35"/>
                        <a:pt x="6" y="35"/>
                      </a:cubicBezTo>
                      <a:cubicBezTo>
                        <a:pt x="6" y="37"/>
                        <a:pt x="4" y="38"/>
                        <a:pt x="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35"/>
                <p:cNvSpPr>
                  <a:spLocks/>
                </p:cNvSpPr>
                <p:nvPr/>
              </p:nvSpPr>
              <p:spPr bwMode="auto">
                <a:xfrm>
                  <a:off x="2194" y="3465"/>
                  <a:ext cx="4" cy="43"/>
                </a:xfrm>
                <a:custGeom>
                  <a:avLst/>
                  <a:gdLst>
                    <a:gd name="T0" fmla="*/ 4 w 4"/>
                    <a:gd name="T1" fmla="*/ 0 h 43"/>
                    <a:gd name="T2" fmla="*/ 0 w 4"/>
                    <a:gd name="T3" fmla="*/ 43 h 43"/>
                    <a:gd name="T4" fmla="*/ 4 w 4"/>
                    <a:gd name="T5" fmla="*/ 0 h 43"/>
                  </a:gdLst>
                  <a:ahLst/>
                  <a:cxnLst>
                    <a:cxn ang="0">
                      <a:pos x="T0" y="T1"/>
                    </a:cxn>
                    <a:cxn ang="0">
                      <a:pos x="T2" y="T3"/>
                    </a:cxn>
                    <a:cxn ang="0">
                      <a:pos x="T4" y="T5"/>
                    </a:cxn>
                  </a:cxnLst>
                  <a:rect l="0" t="0" r="r" b="b"/>
                  <a:pathLst>
                    <a:path w="4" h="43">
                      <a:moveTo>
                        <a:pt x="4" y="0"/>
                      </a:moveTo>
                      <a:lnTo>
                        <a:pt x="0" y="43"/>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Line 36"/>
                <p:cNvSpPr>
                  <a:spLocks noChangeShapeType="1"/>
                </p:cNvSpPr>
                <p:nvPr/>
              </p:nvSpPr>
              <p:spPr bwMode="auto">
                <a:xfrm flipH="1">
                  <a:off x="2194" y="3465"/>
                  <a:ext cx="4" cy="43"/>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37"/>
                <p:cNvSpPr>
                  <a:spLocks/>
                </p:cNvSpPr>
                <p:nvPr/>
              </p:nvSpPr>
              <p:spPr bwMode="auto">
                <a:xfrm>
                  <a:off x="2190" y="3460"/>
                  <a:ext cx="12" cy="52"/>
                </a:xfrm>
                <a:custGeom>
                  <a:avLst/>
                  <a:gdLst>
                    <a:gd name="T0" fmla="*/ 3 w 9"/>
                    <a:gd name="T1" fmla="*/ 38 h 38"/>
                    <a:gd name="T2" fmla="*/ 2 w 9"/>
                    <a:gd name="T3" fmla="*/ 38 h 38"/>
                    <a:gd name="T4" fmla="*/ 0 w 9"/>
                    <a:gd name="T5" fmla="*/ 35 h 38"/>
                    <a:gd name="T6" fmla="*/ 3 w 9"/>
                    <a:gd name="T7" fmla="*/ 2 h 38"/>
                    <a:gd name="T8" fmla="*/ 6 w 9"/>
                    <a:gd name="T9" fmla="*/ 0 h 38"/>
                    <a:gd name="T10" fmla="*/ 9 w 9"/>
                    <a:gd name="T11" fmla="*/ 3 h 38"/>
                    <a:gd name="T12" fmla="*/ 6 w 9"/>
                    <a:gd name="T13" fmla="*/ 35 h 38"/>
                    <a:gd name="T14" fmla="*/ 3 w 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38">
                      <a:moveTo>
                        <a:pt x="3" y="38"/>
                      </a:moveTo>
                      <a:cubicBezTo>
                        <a:pt x="3" y="38"/>
                        <a:pt x="2" y="38"/>
                        <a:pt x="2" y="38"/>
                      </a:cubicBezTo>
                      <a:cubicBezTo>
                        <a:pt x="1" y="38"/>
                        <a:pt x="0" y="36"/>
                        <a:pt x="0" y="35"/>
                      </a:cubicBezTo>
                      <a:cubicBezTo>
                        <a:pt x="3" y="2"/>
                        <a:pt x="3" y="2"/>
                        <a:pt x="3" y="2"/>
                      </a:cubicBezTo>
                      <a:cubicBezTo>
                        <a:pt x="3" y="1"/>
                        <a:pt x="5" y="0"/>
                        <a:pt x="6" y="0"/>
                      </a:cubicBezTo>
                      <a:cubicBezTo>
                        <a:pt x="8" y="0"/>
                        <a:pt x="9" y="1"/>
                        <a:pt x="9" y="3"/>
                      </a:cubicBezTo>
                      <a:cubicBezTo>
                        <a:pt x="6" y="35"/>
                        <a:pt x="6" y="35"/>
                        <a:pt x="6" y="35"/>
                      </a:cubicBezTo>
                      <a:cubicBezTo>
                        <a:pt x="5" y="37"/>
                        <a:pt x="4" y="38"/>
                        <a:pt x="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38"/>
                <p:cNvSpPr>
                  <a:spLocks/>
                </p:cNvSpPr>
                <p:nvPr/>
              </p:nvSpPr>
              <p:spPr bwMode="auto">
                <a:xfrm>
                  <a:off x="2324" y="2624"/>
                  <a:ext cx="9" cy="43"/>
                </a:xfrm>
                <a:custGeom>
                  <a:avLst/>
                  <a:gdLst>
                    <a:gd name="T0" fmla="*/ 9 w 9"/>
                    <a:gd name="T1" fmla="*/ 0 h 43"/>
                    <a:gd name="T2" fmla="*/ 0 w 9"/>
                    <a:gd name="T3" fmla="*/ 43 h 43"/>
                    <a:gd name="T4" fmla="*/ 9 w 9"/>
                    <a:gd name="T5" fmla="*/ 0 h 43"/>
                  </a:gdLst>
                  <a:ahLst/>
                  <a:cxnLst>
                    <a:cxn ang="0">
                      <a:pos x="T0" y="T1"/>
                    </a:cxn>
                    <a:cxn ang="0">
                      <a:pos x="T2" y="T3"/>
                    </a:cxn>
                    <a:cxn ang="0">
                      <a:pos x="T4" y="T5"/>
                    </a:cxn>
                  </a:cxnLst>
                  <a:rect l="0" t="0" r="r" b="b"/>
                  <a:pathLst>
                    <a:path w="9" h="43">
                      <a:moveTo>
                        <a:pt x="9" y="0"/>
                      </a:moveTo>
                      <a:lnTo>
                        <a:pt x="0" y="4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Line 39"/>
                <p:cNvSpPr>
                  <a:spLocks noChangeShapeType="1"/>
                </p:cNvSpPr>
                <p:nvPr/>
              </p:nvSpPr>
              <p:spPr bwMode="auto">
                <a:xfrm flipH="1">
                  <a:off x="2324" y="2624"/>
                  <a:ext cx="9" cy="43"/>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40"/>
                <p:cNvSpPr>
                  <a:spLocks/>
                </p:cNvSpPr>
                <p:nvPr/>
              </p:nvSpPr>
              <p:spPr bwMode="auto">
                <a:xfrm>
                  <a:off x="2320" y="2620"/>
                  <a:ext cx="17" cy="51"/>
                </a:xfrm>
                <a:custGeom>
                  <a:avLst/>
                  <a:gdLst>
                    <a:gd name="T0" fmla="*/ 3 w 13"/>
                    <a:gd name="T1" fmla="*/ 38 h 38"/>
                    <a:gd name="T2" fmla="*/ 2 w 13"/>
                    <a:gd name="T3" fmla="*/ 38 h 38"/>
                    <a:gd name="T4" fmla="*/ 0 w 13"/>
                    <a:gd name="T5" fmla="*/ 34 h 38"/>
                    <a:gd name="T6" fmla="*/ 7 w 13"/>
                    <a:gd name="T7" fmla="*/ 3 h 38"/>
                    <a:gd name="T8" fmla="*/ 10 w 13"/>
                    <a:gd name="T9" fmla="*/ 0 h 38"/>
                    <a:gd name="T10" fmla="*/ 12 w 13"/>
                    <a:gd name="T11" fmla="*/ 4 h 38"/>
                    <a:gd name="T12" fmla="*/ 6 w 13"/>
                    <a:gd name="T13" fmla="*/ 36 h 38"/>
                    <a:gd name="T14" fmla="*/ 3 w 1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8">
                      <a:moveTo>
                        <a:pt x="3" y="38"/>
                      </a:moveTo>
                      <a:cubicBezTo>
                        <a:pt x="3" y="38"/>
                        <a:pt x="3" y="38"/>
                        <a:pt x="2" y="38"/>
                      </a:cubicBezTo>
                      <a:cubicBezTo>
                        <a:pt x="1" y="38"/>
                        <a:pt x="0" y="36"/>
                        <a:pt x="0" y="34"/>
                      </a:cubicBezTo>
                      <a:cubicBezTo>
                        <a:pt x="7" y="3"/>
                        <a:pt x="7" y="3"/>
                        <a:pt x="7" y="3"/>
                      </a:cubicBezTo>
                      <a:cubicBezTo>
                        <a:pt x="7" y="1"/>
                        <a:pt x="9" y="0"/>
                        <a:pt x="10" y="0"/>
                      </a:cubicBezTo>
                      <a:cubicBezTo>
                        <a:pt x="12" y="1"/>
                        <a:pt x="13" y="2"/>
                        <a:pt x="12" y="4"/>
                      </a:cubicBezTo>
                      <a:cubicBezTo>
                        <a:pt x="6" y="36"/>
                        <a:pt x="6" y="36"/>
                        <a:pt x="6" y="36"/>
                      </a:cubicBezTo>
                      <a:cubicBezTo>
                        <a:pt x="5" y="37"/>
                        <a:pt x="4" y="38"/>
                        <a:pt x="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41"/>
                <p:cNvSpPr>
                  <a:spLocks/>
                </p:cNvSpPr>
                <p:nvPr/>
              </p:nvSpPr>
              <p:spPr bwMode="auto">
                <a:xfrm>
                  <a:off x="2147" y="3458"/>
                  <a:ext cx="9" cy="43"/>
                </a:xfrm>
                <a:custGeom>
                  <a:avLst/>
                  <a:gdLst>
                    <a:gd name="T0" fmla="*/ 9 w 9"/>
                    <a:gd name="T1" fmla="*/ 0 h 43"/>
                    <a:gd name="T2" fmla="*/ 0 w 9"/>
                    <a:gd name="T3" fmla="*/ 43 h 43"/>
                    <a:gd name="T4" fmla="*/ 9 w 9"/>
                    <a:gd name="T5" fmla="*/ 0 h 43"/>
                  </a:gdLst>
                  <a:ahLst/>
                  <a:cxnLst>
                    <a:cxn ang="0">
                      <a:pos x="T0" y="T1"/>
                    </a:cxn>
                    <a:cxn ang="0">
                      <a:pos x="T2" y="T3"/>
                    </a:cxn>
                    <a:cxn ang="0">
                      <a:pos x="T4" y="T5"/>
                    </a:cxn>
                  </a:cxnLst>
                  <a:rect l="0" t="0" r="r" b="b"/>
                  <a:pathLst>
                    <a:path w="9" h="43">
                      <a:moveTo>
                        <a:pt x="9" y="0"/>
                      </a:moveTo>
                      <a:lnTo>
                        <a:pt x="0" y="4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Line 42"/>
                <p:cNvSpPr>
                  <a:spLocks noChangeShapeType="1"/>
                </p:cNvSpPr>
                <p:nvPr/>
              </p:nvSpPr>
              <p:spPr bwMode="auto">
                <a:xfrm flipH="1">
                  <a:off x="2147" y="3458"/>
                  <a:ext cx="9" cy="43"/>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43"/>
                <p:cNvSpPr>
                  <a:spLocks/>
                </p:cNvSpPr>
                <p:nvPr/>
              </p:nvSpPr>
              <p:spPr bwMode="auto">
                <a:xfrm>
                  <a:off x="2143" y="3454"/>
                  <a:ext cx="17" cy="50"/>
                </a:xfrm>
                <a:custGeom>
                  <a:avLst/>
                  <a:gdLst>
                    <a:gd name="T0" fmla="*/ 3 w 13"/>
                    <a:gd name="T1" fmla="*/ 37 h 37"/>
                    <a:gd name="T2" fmla="*/ 3 w 13"/>
                    <a:gd name="T3" fmla="*/ 37 h 37"/>
                    <a:gd name="T4" fmla="*/ 0 w 13"/>
                    <a:gd name="T5" fmla="*/ 34 h 37"/>
                    <a:gd name="T6" fmla="*/ 7 w 13"/>
                    <a:gd name="T7" fmla="*/ 2 h 37"/>
                    <a:gd name="T8" fmla="*/ 11 w 13"/>
                    <a:gd name="T9" fmla="*/ 0 h 37"/>
                    <a:gd name="T10" fmla="*/ 13 w 13"/>
                    <a:gd name="T11" fmla="*/ 3 h 37"/>
                    <a:gd name="T12" fmla="*/ 6 w 13"/>
                    <a:gd name="T13" fmla="*/ 35 h 37"/>
                    <a:gd name="T14" fmla="*/ 3 w 13"/>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7">
                      <a:moveTo>
                        <a:pt x="3" y="37"/>
                      </a:moveTo>
                      <a:cubicBezTo>
                        <a:pt x="3" y="37"/>
                        <a:pt x="3" y="37"/>
                        <a:pt x="3" y="37"/>
                      </a:cubicBezTo>
                      <a:cubicBezTo>
                        <a:pt x="1" y="37"/>
                        <a:pt x="0" y="36"/>
                        <a:pt x="0" y="34"/>
                      </a:cubicBezTo>
                      <a:cubicBezTo>
                        <a:pt x="7" y="2"/>
                        <a:pt x="7" y="2"/>
                        <a:pt x="7" y="2"/>
                      </a:cubicBezTo>
                      <a:cubicBezTo>
                        <a:pt x="8" y="1"/>
                        <a:pt x="9" y="0"/>
                        <a:pt x="11" y="0"/>
                      </a:cubicBezTo>
                      <a:cubicBezTo>
                        <a:pt x="12" y="0"/>
                        <a:pt x="13" y="2"/>
                        <a:pt x="13" y="3"/>
                      </a:cubicBezTo>
                      <a:cubicBezTo>
                        <a:pt x="6" y="35"/>
                        <a:pt x="6" y="35"/>
                        <a:pt x="6" y="35"/>
                      </a:cubicBezTo>
                      <a:cubicBezTo>
                        <a:pt x="6" y="37"/>
                        <a:pt x="5" y="37"/>
                        <a:pt x="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44"/>
                <p:cNvSpPr>
                  <a:spLocks/>
                </p:cNvSpPr>
                <p:nvPr/>
              </p:nvSpPr>
              <p:spPr bwMode="auto">
                <a:xfrm>
                  <a:off x="2364" y="2636"/>
                  <a:ext cx="14" cy="42"/>
                </a:xfrm>
                <a:custGeom>
                  <a:avLst/>
                  <a:gdLst>
                    <a:gd name="T0" fmla="*/ 14 w 14"/>
                    <a:gd name="T1" fmla="*/ 0 h 42"/>
                    <a:gd name="T2" fmla="*/ 0 w 14"/>
                    <a:gd name="T3" fmla="*/ 42 h 42"/>
                    <a:gd name="T4" fmla="*/ 14 w 14"/>
                    <a:gd name="T5" fmla="*/ 0 h 42"/>
                  </a:gdLst>
                  <a:ahLst/>
                  <a:cxnLst>
                    <a:cxn ang="0">
                      <a:pos x="T0" y="T1"/>
                    </a:cxn>
                    <a:cxn ang="0">
                      <a:pos x="T2" y="T3"/>
                    </a:cxn>
                    <a:cxn ang="0">
                      <a:pos x="T4" y="T5"/>
                    </a:cxn>
                  </a:cxnLst>
                  <a:rect l="0" t="0" r="r" b="b"/>
                  <a:pathLst>
                    <a:path w="14" h="42">
                      <a:moveTo>
                        <a:pt x="14" y="0"/>
                      </a:moveTo>
                      <a:lnTo>
                        <a:pt x="0" y="42"/>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Line 45"/>
                <p:cNvSpPr>
                  <a:spLocks noChangeShapeType="1"/>
                </p:cNvSpPr>
                <p:nvPr/>
              </p:nvSpPr>
              <p:spPr bwMode="auto">
                <a:xfrm flipH="1">
                  <a:off x="2364" y="2636"/>
                  <a:ext cx="14" cy="42"/>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46"/>
                <p:cNvSpPr>
                  <a:spLocks/>
                </p:cNvSpPr>
                <p:nvPr/>
              </p:nvSpPr>
              <p:spPr bwMode="auto">
                <a:xfrm>
                  <a:off x="2360" y="2632"/>
                  <a:ext cx="23" cy="50"/>
                </a:xfrm>
                <a:custGeom>
                  <a:avLst/>
                  <a:gdLst>
                    <a:gd name="T0" fmla="*/ 3 w 17"/>
                    <a:gd name="T1" fmla="*/ 37 h 37"/>
                    <a:gd name="T2" fmla="*/ 2 w 17"/>
                    <a:gd name="T3" fmla="*/ 37 h 37"/>
                    <a:gd name="T4" fmla="*/ 1 w 17"/>
                    <a:gd name="T5" fmla="*/ 33 h 37"/>
                    <a:gd name="T6" fmla="*/ 11 w 17"/>
                    <a:gd name="T7" fmla="*/ 2 h 37"/>
                    <a:gd name="T8" fmla="*/ 14 w 17"/>
                    <a:gd name="T9" fmla="*/ 1 h 37"/>
                    <a:gd name="T10" fmla="*/ 16 w 17"/>
                    <a:gd name="T11" fmla="*/ 4 h 37"/>
                    <a:gd name="T12" fmla="*/ 6 w 17"/>
                    <a:gd name="T13" fmla="*/ 35 h 37"/>
                    <a:gd name="T14" fmla="*/ 3 w 17"/>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3" y="37"/>
                      </a:moveTo>
                      <a:cubicBezTo>
                        <a:pt x="3" y="37"/>
                        <a:pt x="3" y="37"/>
                        <a:pt x="2" y="37"/>
                      </a:cubicBezTo>
                      <a:cubicBezTo>
                        <a:pt x="1" y="36"/>
                        <a:pt x="0" y="35"/>
                        <a:pt x="1" y="33"/>
                      </a:cubicBezTo>
                      <a:cubicBezTo>
                        <a:pt x="11" y="2"/>
                        <a:pt x="11" y="2"/>
                        <a:pt x="11" y="2"/>
                      </a:cubicBezTo>
                      <a:cubicBezTo>
                        <a:pt x="11" y="1"/>
                        <a:pt x="13" y="0"/>
                        <a:pt x="14" y="1"/>
                      </a:cubicBezTo>
                      <a:cubicBezTo>
                        <a:pt x="16" y="1"/>
                        <a:pt x="17" y="3"/>
                        <a:pt x="16" y="4"/>
                      </a:cubicBezTo>
                      <a:cubicBezTo>
                        <a:pt x="6" y="35"/>
                        <a:pt x="6" y="35"/>
                        <a:pt x="6" y="35"/>
                      </a:cubicBezTo>
                      <a:cubicBezTo>
                        <a:pt x="6" y="36"/>
                        <a:pt x="5" y="37"/>
                        <a:pt x="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47"/>
                <p:cNvSpPr>
                  <a:spLocks/>
                </p:cNvSpPr>
                <p:nvPr/>
              </p:nvSpPr>
              <p:spPr bwMode="auto">
                <a:xfrm>
                  <a:off x="2102" y="3447"/>
                  <a:ext cx="14" cy="42"/>
                </a:xfrm>
                <a:custGeom>
                  <a:avLst/>
                  <a:gdLst>
                    <a:gd name="T0" fmla="*/ 14 w 14"/>
                    <a:gd name="T1" fmla="*/ 0 h 42"/>
                    <a:gd name="T2" fmla="*/ 0 w 14"/>
                    <a:gd name="T3" fmla="*/ 42 h 42"/>
                    <a:gd name="T4" fmla="*/ 14 w 14"/>
                    <a:gd name="T5" fmla="*/ 0 h 42"/>
                  </a:gdLst>
                  <a:ahLst/>
                  <a:cxnLst>
                    <a:cxn ang="0">
                      <a:pos x="T0" y="T1"/>
                    </a:cxn>
                    <a:cxn ang="0">
                      <a:pos x="T2" y="T3"/>
                    </a:cxn>
                    <a:cxn ang="0">
                      <a:pos x="T4" y="T5"/>
                    </a:cxn>
                  </a:cxnLst>
                  <a:rect l="0" t="0" r="r" b="b"/>
                  <a:pathLst>
                    <a:path w="14" h="42">
                      <a:moveTo>
                        <a:pt x="14" y="0"/>
                      </a:moveTo>
                      <a:lnTo>
                        <a:pt x="0" y="42"/>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Line 48"/>
                <p:cNvSpPr>
                  <a:spLocks noChangeShapeType="1"/>
                </p:cNvSpPr>
                <p:nvPr/>
              </p:nvSpPr>
              <p:spPr bwMode="auto">
                <a:xfrm flipH="1">
                  <a:off x="2102" y="3447"/>
                  <a:ext cx="14" cy="42"/>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49"/>
                <p:cNvSpPr>
                  <a:spLocks/>
                </p:cNvSpPr>
                <p:nvPr/>
              </p:nvSpPr>
              <p:spPr bwMode="auto">
                <a:xfrm>
                  <a:off x="2097" y="3442"/>
                  <a:ext cx="23" cy="49"/>
                </a:xfrm>
                <a:custGeom>
                  <a:avLst/>
                  <a:gdLst>
                    <a:gd name="T0" fmla="*/ 4 w 17"/>
                    <a:gd name="T1" fmla="*/ 37 h 37"/>
                    <a:gd name="T2" fmla="*/ 3 w 17"/>
                    <a:gd name="T3" fmla="*/ 37 h 37"/>
                    <a:gd name="T4" fmla="*/ 1 w 17"/>
                    <a:gd name="T5" fmla="*/ 34 h 37"/>
                    <a:gd name="T6" fmla="*/ 11 w 17"/>
                    <a:gd name="T7" fmla="*/ 3 h 37"/>
                    <a:gd name="T8" fmla="*/ 15 w 17"/>
                    <a:gd name="T9" fmla="*/ 1 h 37"/>
                    <a:gd name="T10" fmla="*/ 16 w 17"/>
                    <a:gd name="T11" fmla="*/ 5 h 37"/>
                    <a:gd name="T12" fmla="*/ 6 w 17"/>
                    <a:gd name="T13" fmla="*/ 35 h 37"/>
                    <a:gd name="T14" fmla="*/ 4 w 17"/>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4" y="37"/>
                      </a:moveTo>
                      <a:cubicBezTo>
                        <a:pt x="3" y="37"/>
                        <a:pt x="3" y="37"/>
                        <a:pt x="3" y="37"/>
                      </a:cubicBezTo>
                      <a:cubicBezTo>
                        <a:pt x="1" y="37"/>
                        <a:pt x="0" y="35"/>
                        <a:pt x="1" y="34"/>
                      </a:cubicBezTo>
                      <a:cubicBezTo>
                        <a:pt x="11" y="3"/>
                        <a:pt x="11" y="3"/>
                        <a:pt x="11" y="3"/>
                      </a:cubicBezTo>
                      <a:cubicBezTo>
                        <a:pt x="11" y="1"/>
                        <a:pt x="13" y="0"/>
                        <a:pt x="15" y="1"/>
                      </a:cubicBezTo>
                      <a:cubicBezTo>
                        <a:pt x="16" y="1"/>
                        <a:pt x="17" y="3"/>
                        <a:pt x="16" y="5"/>
                      </a:cubicBezTo>
                      <a:cubicBezTo>
                        <a:pt x="6" y="35"/>
                        <a:pt x="6" y="35"/>
                        <a:pt x="6" y="35"/>
                      </a:cubicBezTo>
                      <a:cubicBezTo>
                        <a:pt x="6" y="37"/>
                        <a:pt x="5" y="37"/>
                        <a:pt x="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50"/>
                <p:cNvSpPr>
                  <a:spLocks/>
                </p:cNvSpPr>
                <p:nvPr/>
              </p:nvSpPr>
              <p:spPr bwMode="auto">
                <a:xfrm>
                  <a:off x="2405" y="2653"/>
                  <a:ext cx="17" cy="39"/>
                </a:xfrm>
                <a:custGeom>
                  <a:avLst/>
                  <a:gdLst>
                    <a:gd name="T0" fmla="*/ 17 w 17"/>
                    <a:gd name="T1" fmla="*/ 0 h 39"/>
                    <a:gd name="T2" fmla="*/ 0 w 17"/>
                    <a:gd name="T3" fmla="*/ 39 h 39"/>
                    <a:gd name="T4" fmla="*/ 17 w 17"/>
                    <a:gd name="T5" fmla="*/ 0 h 39"/>
                  </a:gdLst>
                  <a:ahLst/>
                  <a:cxnLst>
                    <a:cxn ang="0">
                      <a:pos x="T0" y="T1"/>
                    </a:cxn>
                    <a:cxn ang="0">
                      <a:pos x="T2" y="T3"/>
                    </a:cxn>
                    <a:cxn ang="0">
                      <a:pos x="T4" y="T5"/>
                    </a:cxn>
                  </a:cxnLst>
                  <a:rect l="0" t="0" r="r" b="b"/>
                  <a:pathLst>
                    <a:path w="17" h="39">
                      <a:moveTo>
                        <a:pt x="17" y="0"/>
                      </a:moveTo>
                      <a:lnTo>
                        <a:pt x="0" y="3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Line 51"/>
                <p:cNvSpPr>
                  <a:spLocks noChangeShapeType="1"/>
                </p:cNvSpPr>
                <p:nvPr/>
              </p:nvSpPr>
              <p:spPr bwMode="auto">
                <a:xfrm flipH="1">
                  <a:off x="2405" y="2653"/>
                  <a:ext cx="17" cy="39"/>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52"/>
                <p:cNvSpPr>
                  <a:spLocks/>
                </p:cNvSpPr>
                <p:nvPr/>
              </p:nvSpPr>
              <p:spPr bwMode="auto">
                <a:xfrm>
                  <a:off x="2399" y="2649"/>
                  <a:ext cx="27" cy="47"/>
                </a:xfrm>
                <a:custGeom>
                  <a:avLst/>
                  <a:gdLst>
                    <a:gd name="T0" fmla="*/ 4 w 20"/>
                    <a:gd name="T1" fmla="*/ 35 h 35"/>
                    <a:gd name="T2" fmla="*/ 2 w 20"/>
                    <a:gd name="T3" fmla="*/ 35 h 35"/>
                    <a:gd name="T4" fmla="*/ 1 w 20"/>
                    <a:gd name="T5" fmla="*/ 31 h 35"/>
                    <a:gd name="T6" fmla="*/ 14 w 20"/>
                    <a:gd name="T7" fmla="*/ 2 h 35"/>
                    <a:gd name="T8" fmla="*/ 18 w 20"/>
                    <a:gd name="T9" fmla="*/ 0 h 35"/>
                    <a:gd name="T10" fmla="*/ 20 w 20"/>
                    <a:gd name="T11" fmla="*/ 4 h 35"/>
                    <a:gd name="T12" fmla="*/ 6 w 20"/>
                    <a:gd name="T13" fmla="*/ 34 h 35"/>
                    <a:gd name="T14" fmla="*/ 4 w 20"/>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5">
                      <a:moveTo>
                        <a:pt x="4" y="35"/>
                      </a:moveTo>
                      <a:cubicBezTo>
                        <a:pt x="3" y="35"/>
                        <a:pt x="3" y="35"/>
                        <a:pt x="2" y="35"/>
                      </a:cubicBezTo>
                      <a:cubicBezTo>
                        <a:pt x="1" y="34"/>
                        <a:pt x="0" y="33"/>
                        <a:pt x="1" y="31"/>
                      </a:cubicBezTo>
                      <a:cubicBezTo>
                        <a:pt x="14" y="2"/>
                        <a:pt x="14" y="2"/>
                        <a:pt x="14" y="2"/>
                      </a:cubicBezTo>
                      <a:cubicBezTo>
                        <a:pt x="15" y="0"/>
                        <a:pt x="17" y="0"/>
                        <a:pt x="18" y="0"/>
                      </a:cubicBezTo>
                      <a:cubicBezTo>
                        <a:pt x="19" y="1"/>
                        <a:pt x="20" y="2"/>
                        <a:pt x="20" y="4"/>
                      </a:cubicBezTo>
                      <a:cubicBezTo>
                        <a:pt x="6" y="34"/>
                        <a:pt x="6" y="34"/>
                        <a:pt x="6" y="34"/>
                      </a:cubicBezTo>
                      <a:cubicBezTo>
                        <a:pt x="6" y="35"/>
                        <a:pt x="5" y="35"/>
                        <a:pt x="4"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53"/>
                <p:cNvSpPr>
                  <a:spLocks/>
                </p:cNvSpPr>
                <p:nvPr/>
              </p:nvSpPr>
              <p:spPr bwMode="auto">
                <a:xfrm>
                  <a:off x="2058" y="3431"/>
                  <a:ext cx="17" cy="40"/>
                </a:xfrm>
                <a:custGeom>
                  <a:avLst/>
                  <a:gdLst>
                    <a:gd name="T0" fmla="*/ 17 w 17"/>
                    <a:gd name="T1" fmla="*/ 0 h 40"/>
                    <a:gd name="T2" fmla="*/ 0 w 17"/>
                    <a:gd name="T3" fmla="*/ 40 h 40"/>
                    <a:gd name="T4" fmla="*/ 17 w 17"/>
                    <a:gd name="T5" fmla="*/ 0 h 40"/>
                  </a:gdLst>
                  <a:ahLst/>
                  <a:cxnLst>
                    <a:cxn ang="0">
                      <a:pos x="T0" y="T1"/>
                    </a:cxn>
                    <a:cxn ang="0">
                      <a:pos x="T2" y="T3"/>
                    </a:cxn>
                    <a:cxn ang="0">
                      <a:pos x="T4" y="T5"/>
                    </a:cxn>
                  </a:cxnLst>
                  <a:rect l="0" t="0" r="r" b="b"/>
                  <a:pathLst>
                    <a:path w="17" h="40">
                      <a:moveTo>
                        <a:pt x="17" y="0"/>
                      </a:moveTo>
                      <a:lnTo>
                        <a:pt x="0" y="40"/>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Line 54"/>
                <p:cNvSpPr>
                  <a:spLocks noChangeShapeType="1"/>
                </p:cNvSpPr>
                <p:nvPr/>
              </p:nvSpPr>
              <p:spPr bwMode="auto">
                <a:xfrm flipH="1">
                  <a:off x="2058" y="3431"/>
                  <a:ext cx="17" cy="4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55"/>
                <p:cNvSpPr>
                  <a:spLocks/>
                </p:cNvSpPr>
                <p:nvPr/>
              </p:nvSpPr>
              <p:spPr bwMode="auto">
                <a:xfrm>
                  <a:off x="2054" y="3427"/>
                  <a:ext cx="27" cy="48"/>
                </a:xfrm>
                <a:custGeom>
                  <a:avLst/>
                  <a:gdLst>
                    <a:gd name="T0" fmla="*/ 3 w 20"/>
                    <a:gd name="T1" fmla="*/ 36 h 36"/>
                    <a:gd name="T2" fmla="*/ 2 w 20"/>
                    <a:gd name="T3" fmla="*/ 36 h 36"/>
                    <a:gd name="T4" fmla="*/ 0 w 20"/>
                    <a:gd name="T5" fmla="*/ 32 h 36"/>
                    <a:gd name="T6" fmla="*/ 14 w 20"/>
                    <a:gd name="T7" fmla="*/ 2 h 36"/>
                    <a:gd name="T8" fmla="*/ 17 w 20"/>
                    <a:gd name="T9" fmla="*/ 1 h 36"/>
                    <a:gd name="T10" fmla="*/ 19 w 20"/>
                    <a:gd name="T11" fmla="*/ 5 h 36"/>
                    <a:gd name="T12" fmla="*/ 6 w 20"/>
                    <a:gd name="T13" fmla="*/ 34 h 36"/>
                    <a:gd name="T14" fmla="*/ 3 w 20"/>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6">
                      <a:moveTo>
                        <a:pt x="3" y="36"/>
                      </a:moveTo>
                      <a:cubicBezTo>
                        <a:pt x="3" y="36"/>
                        <a:pt x="2" y="36"/>
                        <a:pt x="2" y="36"/>
                      </a:cubicBezTo>
                      <a:cubicBezTo>
                        <a:pt x="0" y="35"/>
                        <a:pt x="0" y="33"/>
                        <a:pt x="0" y="32"/>
                      </a:cubicBezTo>
                      <a:cubicBezTo>
                        <a:pt x="14" y="2"/>
                        <a:pt x="14" y="2"/>
                        <a:pt x="14" y="2"/>
                      </a:cubicBezTo>
                      <a:cubicBezTo>
                        <a:pt x="14" y="1"/>
                        <a:pt x="16" y="0"/>
                        <a:pt x="17" y="1"/>
                      </a:cubicBezTo>
                      <a:cubicBezTo>
                        <a:pt x="19" y="1"/>
                        <a:pt x="20" y="3"/>
                        <a:pt x="19" y="5"/>
                      </a:cubicBezTo>
                      <a:cubicBezTo>
                        <a:pt x="6" y="34"/>
                        <a:pt x="6" y="34"/>
                        <a:pt x="6" y="34"/>
                      </a:cubicBezTo>
                      <a:cubicBezTo>
                        <a:pt x="5" y="35"/>
                        <a:pt x="4" y="36"/>
                        <a:pt x="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56"/>
                <p:cNvSpPr>
                  <a:spLocks/>
                </p:cNvSpPr>
                <p:nvPr/>
              </p:nvSpPr>
              <p:spPr bwMode="auto">
                <a:xfrm>
                  <a:off x="2442" y="2675"/>
                  <a:ext cx="22" cy="38"/>
                </a:xfrm>
                <a:custGeom>
                  <a:avLst/>
                  <a:gdLst>
                    <a:gd name="T0" fmla="*/ 22 w 22"/>
                    <a:gd name="T1" fmla="*/ 0 h 38"/>
                    <a:gd name="T2" fmla="*/ 0 w 22"/>
                    <a:gd name="T3" fmla="*/ 38 h 38"/>
                    <a:gd name="T4" fmla="*/ 22 w 22"/>
                    <a:gd name="T5" fmla="*/ 0 h 38"/>
                  </a:gdLst>
                  <a:ahLst/>
                  <a:cxnLst>
                    <a:cxn ang="0">
                      <a:pos x="T0" y="T1"/>
                    </a:cxn>
                    <a:cxn ang="0">
                      <a:pos x="T2" y="T3"/>
                    </a:cxn>
                    <a:cxn ang="0">
                      <a:pos x="T4" y="T5"/>
                    </a:cxn>
                  </a:cxnLst>
                  <a:rect l="0" t="0" r="r" b="b"/>
                  <a:pathLst>
                    <a:path w="22" h="38">
                      <a:moveTo>
                        <a:pt x="22" y="0"/>
                      </a:moveTo>
                      <a:lnTo>
                        <a:pt x="0" y="38"/>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Line 57"/>
                <p:cNvSpPr>
                  <a:spLocks noChangeShapeType="1"/>
                </p:cNvSpPr>
                <p:nvPr/>
              </p:nvSpPr>
              <p:spPr bwMode="auto">
                <a:xfrm flipH="1">
                  <a:off x="2442" y="2675"/>
                  <a:ext cx="22" cy="3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58"/>
                <p:cNvSpPr>
                  <a:spLocks/>
                </p:cNvSpPr>
                <p:nvPr/>
              </p:nvSpPr>
              <p:spPr bwMode="auto">
                <a:xfrm>
                  <a:off x="2437" y="2670"/>
                  <a:ext cx="31" cy="47"/>
                </a:xfrm>
                <a:custGeom>
                  <a:avLst/>
                  <a:gdLst>
                    <a:gd name="T0" fmla="*/ 4 w 23"/>
                    <a:gd name="T1" fmla="*/ 35 h 35"/>
                    <a:gd name="T2" fmla="*/ 2 w 23"/>
                    <a:gd name="T3" fmla="*/ 34 h 35"/>
                    <a:gd name="T4" fmla="*/ 1 w 23"/>
                    <a:gd name="T5" fmla="*/ 30 h 35"/>
                    <a:gd name="T6" fmla="*/ 17 w 23"/>
                    <a:gd name="T7" fmla="*/ 2 h 35"/>
                    <a:gd name="T8" fmla="*/ 21 w 23"/>
                    <a:gd name="T9" fmla="*/ 1 h 35"/>
                    <a:gd name="T10" fmla="*/ 22 w 23"/>
                    <a:gd name="T11" fmla="*/ 5 h 35"/>
                    <a:gd name="T12" fmla="*/ 6 w 23"/>
                    <a:gd name="T13" fmla="*/ 33 h 35"/>
                    <a:gd name="T14" fmla="*/ 4 w 23"/>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5">
                      <a:moveTo>
                        <a:pt x="4" y="35"/>
                      </a:moveTo>
                      <a:cubicBezTo>
                        <a:pt x="3" y="35"/>
                        <a:pt x="3" y="34"/>
                        <a:pt x="2" y="34"/>
                      </a:cubicBezTo>
                      <a:cubicBezTo>
                        <a:pt x="1" y="33"/>
                        <a:pt x="0" y="32"/>
                        <a:pt x="1" y="30"/>
                      </a:cubicBezTo>
                      <a:cubicBezTo>
                        <a:pt x="17" y="2"/>
                        <a:pt x="17" y="2"/>
                        <a:pt x="17" y="2"/>
                      </a:cubicBezTo>
                      <a:cubicBezTo>
                        <a:pt x="18" y="1"/>
                        <a:pt x="20" y="0"/>
                        <a:pt x="21" y="1"/>
                      </a:cubicBezTo>
                      <a:cubicBezTo>
                        <a:pt x="23" y="2"/>
                        <a:pt x="23" y="4"/>
                        <a:pt x="22" y="5"/>
                      </a:cubicBezTo>
                      <a:cubicBezTo>
                        <a:pt x="6" y="33"/>
                        <a:pt x="6" y="33"/>
                        <a:pt x="6" y="33"/>
                      </a:cubicBezTo>
                      <a:cubicBezTo>
                        <a:pt x="6" y="34"/>
                        <a:pt x="5" y="35"/>
                        <a:pt x="4"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59"/>
                <p:cNvSpPr>
                  <a:spLocks/>
                </p:cNvSpPr>
                <p:nvPr/>
              </p:nvSpPr>
              <p:spPr bwMode="auto">
                <a:xfrm>
                  <a:off x="2016" y="3412"/>
                  <a:ext cx="22" cy="38"/>
                </a:xfrm>
                <a:custGeom>
                  <a:avLst/>
                  <a:gdLst>
                    <a:gd name="T0" fmla="*/ 22 w 22"/>
                    <a:gd name="T1" fmla="*/ 0 h 38"/>
                    <a:gd name="T2" fmla="*/ 0 w 22"/>
                    <a:gd name="T3" fmla="*/ 38 h 38"/>
                    <a:gd name="T4" fmla="*/ 22 w 22"/>
                    <a:gd name="T5" fmla="*/ 0 h 38"/>
                  </a:gdLst>
                  <a:ahLst/>
                  <a:cxnLst>
                    <a:cxn ang="0">
                      <a:pos x="T0" y="T1"/>
                    </a:cxn>
                    <a:cxn ang="0">
                      <a:pos x="T2" y="T3"/>
                    </a:cxn>
                    <a:cxn ang="0">
                      <a:pos x="T4" y="T5"/>
                    </a:cxn>
                  </a:cxnLst>
                  <a:rect l="0" t="0" r="r" b="b"/>
                  <a:pathLst>
                    <a:path w="22" h="38">
                      <a:moveTo>
                        <a:pt x="22" y="0"/>
                      </a:moveTo>
                      <a:lnTo>
                        <a:pt x="0" y="38"/>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Line 60"/>
                <p:cNvSpPr>
                  <a:spLocks noChangeShapeType="1"/>
                </p:cNvSpPr>
                <p:nvPr/>
              </p:nvSpPr>
              <p:spPr bwMode="auto">
                <a:xfrm flipH="1">
                  <a:off x="2016" y="3412"/>
                  <a:ext cx="22" cy="3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61"/>
                <p:cNvSpPr>
                  <a:spLocks/>
                </p:cNvSpPr>
                <p:nvPr/>
              </p:nvSpPr>
              <p:spPr bwMode="auto">
                <a:xfrm>
                  <a:off x="2012" y="3408"/>
                  <a:ext cx="31" cy="46"/>
                </a:xfrm>
                <a:custGeom>
                  <a:avLst/>
                  <a:gdLst>
                    <a:gd name="T0" fmla="*/ 3 w 23"/>
                    <a:gd name="T1" fmla="*/ 34 h 34"/>
                    <a:gd name="T2" fmla="*/ 2 w 23"/>
                    <a:gd name="T3" fmla="*/ 34 h 34"/>
                    <a:gd name="T4" fmla="*/ 0 w 23"/>
                    <a:gd name="T5" fmla="*/ 30 h 34"/>
                    <a:gd name="T6" fmla="*/ 17 w 23"/>
                    <a:gd name="T7" fmla="*/ 2 h 34"/>
                    <a:gd name="T8" fmla="*/ 21 w 23"/>
                    <a:gd name="T9" fmla="*/ 1 h 34"/>
                    <a:gd name="T10" fmla="*/ 22 w 23"/>
                    <a:gd name="T11" fmla="*/ 5 h 34"/>
                    <a:gd name="T12" fmla="*/ 5 w 23"/>
                    <a:gd name="T13" fmla="*/ 33 h 34"/>
                    <a:gd name="T14" fmla="*/ 3 w 23"/>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4">
                      <a:moveTo>
                        <a:pt x="3" y="34"/>
                      </a:moveTo>
                      <a:cubicBezTo>
                        <a:pt x="2" y="34"/>
                        <a:pt x="2" y="34"/>
                        <a:pt x="2" y="34"/>
                      </a:cubicBezTo>
                      <a:cubicBezTo>
                        <a:pt x="0" y="33"/>
                        <a:pt x="0" y="31"/>
                        <a:pt x="0" y="30"/>
                      </a:cubicBezTo>
                      <a:cubicBezTo>
                        <a:pt x="17" y="2"/>
                        <a:pt x="17" y="2"/>
                        <a:pt x="17" y="2"/>
                      </a:cubicBezTo>
                      <a:cubicBezTo>
                        <a:pt x="18" y="0"/>
                        <a:pt x="19" y="0"/>
                        <a:pt x="21" y="1"/>
                      </a:cubicBezTo>
                      <a:cubicBezTo>
                        <a:pt x="22" y="1"/>
                        <a:pt x="23" y="3"/>
                        <a:pt x="22" y="5"/>
                      </a:cubicBezTo>
                      <a:cubicBezTo>
                        <a:pt x="5" y="33"/>
                        <a:pt x="5" y="33"/>
                        <a:pt x="5" y="33"/>
                      </a:cubicBezTo>
                      <a:cubicBezTo>
                        <a:pt x="5" y="34"/>
                        <a:pt x="4" y="34"/>
                        <a:pt x="3"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62"/>
                <p:cNvSpPr>
                  <a:spLocks/>
                </p:cNvSpPr>
                <p:nvPr/>
              </p:nvSpPr>
              <p:spPr bwMode="auto">
                <a:xfrm>
                  <a:off x="2477" y="2701"/>
                  <a:ext cx="26" cy="34"/>
                </a:xfrm>
                <a:custGeom>
                  <a:avLst/>
                  <a:gdLst>
                    <a:gd name="T0" fmla="*/ 26 w 26"/>
                    <a:gd name="T1" fmla="*/ 0 h 34"/>
                    <a:gd name="T2" fmla="*/ 0 w 26"/>
                    <a:gd name="T3" fmla="*/ 34 h 34"/>
                    <a:gd name="T4" fmla="*/ 26 w 26"/>
                    <a:gd name="T5" fmla="*/ 0 h 34"/>
                  </a:gdLst>
                  <a:ahLst/>
                  <a:cxnLst>
                    <a:cxn ang="0">
                      <a:pos x="T0" y="T1"/>
                    </a:cxn>
                    <a:cxn ang="0">
                      <a:pos x="T2" y="T3"/>
                    </a:cxn>
                    <a:cxn ang="0">
                      <a:pos x="T4" y="T5"/>
                    </a:cxn>
                  </a:cxnLst>
                  <a:rect l="0" t="0" r="r" b="b"/>
                  <a:pathLst>
                    <a:path w="26" h="34">
                      <a:moveTo>
                        <a:pt x="26" y="0"/>
                      </a:moveTo>
                      <a:lnTo>
                        <a:pt x="0" y="34"/>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Line 63"/>
                <p:cNvSpPr>
                  <a:spLocks noChangeShapeType="1"/>
                </p:cNvSpPr>
                <p:nvPr/>
              </p:nvSpPr>
              <p:spPr bwMode="auto">
                <a:xfrm flipH="1">
                  <a:off x="2477" y="2701"/>
                  <a:ext cx="26" cy="34"/>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64"/>
                <p:cNvSpPr>
                  <a:spLocks/>
                </p:cNvSpPr>
                <p:nvPr/>
              </p:nvSpPr>
              <p:spPr bwMode="auto">
                <a:xfrm>
                  <a:off x="2473" y="2695"/>
                  <a:ext cx="34" cy="45"/>
                </a:xfrm>
                <a:custGeom>
                  <a:avLst/>
                  <a:gdLst>
                    <a:gd name="T0" fmla="*/ 3 w 25"/>
                    <a:gd name="T1" fmla="*/ 33 h 33"/>
                    <a:gd name="T2" fmla="*/ 1 w 25"/>
                    <a:gd name="T3" fmla="*/ 32 h 33"/>
                    <a:gd name="T4" fmla="*/ 1 w 25"/>
                    <a:gd name="T5" fmla="*/ 28 h 33"/>
                    <a:gd name="T6" fmla="*/ 20 w 25"/>
                    <a:gd name="T7" fmla="*/ 2 h 33"/>
                    <a:gd name="T8" fmla="*/ 24 w 25"/>
                    <a:gd name="T9" fmla="*/ 1 h 33"/>
                    <a:gd name="T10" fmla="*/ 24 w 25"/>
                    <a:gd name="T11" fmla="*/ 5 h 33"/>
                    <a:gd name="T12" fmla="*/ 5 w 25"/>
                    <a:gd name="T13" fmla="*/ 32 h 33"/>
                    <a:gd name="T14" fmla="*/ 3 w 25"/>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3">
                      <a:moveTo>
                        <a:pt x="3" y="33"/>
                      </a:moveTo>
                      <a:cubicBezTo>
                        <a:pt x="2" y="33"/>
                        <a:pt x="2" y="33"/>
                        <a:pt x="1" y="32"/>
                      </a:cubicBezTo>
                      <a:cubicBezTo>
                        <a:pt x="0" y="31"/>
                        <a:pt x="0" y="29"/>
                        <a:pt x="1" y="28"/>
                      </a:cubicBezTo>
                      <a:cubicBezTo>
                        <a:pt x="20" y="2"/>
                        <a:pt x="20" y="2"/>
                        <a:pt x="20" y="2"/>
                      </a:cubicBezTo>
                      <a:cubicBezTo>
                        <a:pt x="21" y="1"/>
                        <a:pt x="23" y="0"/>
                        <a:pt x="24" y="1"/>
                      </a:cubicBezTo>
                      <a:cubicBezTo>
                        <a:pt x="25" y="2"/>
                        <a:pt x="25" y="4"/>
                        <a:pt x="24" y="5"/>
                      </a:cubicBezTo>
                      <a:cubicBezTo>
                        <a:pt x="5" y="32"/>
                        <a:pt x="5" y="32"/>
                        <a:pt x="5" y="32"/>
                      </a:cubicBezTo>
                      <a:cubicBezTo>
                        <a:pt x="5" y="32"/>
                        <a:pt x="4" y="33"/>
                        <a:pt x="3"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65"/>
                <p:cNvSpPr>
                  <a:spLocks/>
                </p:cNvSpPr>
                <p:nvPr/>
              </p:nvSpPr>
              <p:spPr bwMode="auto">
                <a:xfrm>
                  <a:off x="1977" y="3389"/>
                  <a:ext cx="26" cy="35"/>
                </a:xfrm>
                <a:custGeom>
                  <a:avLst/>
                  <a:gdLst>
                    <a:gd name="T0" fmla="*/ 26 w 26"/>
                    <a:gd name="T1" fmla="*/ 0 h 35"/>
                    <a:gd name="T2" fmla="*/ 0 w 26"/>
                    <a:gd name="T3" fmla="*/ 35 h 35"/>
                    <a:gd name="T4" fmla="*/ 26 w 26"/>
                    <a:gd name="T5" fmla="*/ 0 h 35"/>
                  </a:gdLst>
                  <a:ahLst/>
                  <a:cxnLst>
                    <a:cxn ang="0">
                      <a:pos x="T0" y="T1"/>
                    </a:cxn>
                    <a:cxn ang="0">
                      <a:pos x="T2" y="T3"/>
                    </a:cxn>
                    <a:cxn ang="0">
                      <a:pos x="T4" y="T5"/>
                    </a:cxn>
                  </a:cxnLst>
                  <a:rect l="0" t="0" r="r" b="b"/>
                  <a:pathLst>
                    <a:path w="26" h="35">
                      <a:moveTo>
                        <a:pt x="26" y="0"/>
                      </a:moveTo>
                      <a:lnTo>
                        <a:pt x="0" y="35"/>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Line 66"/>
                <p:cNvSpPr>
                  <a:spLocks noChangeShapeType="1"/>
                </p:cNvSpPr>
                <p:nvPr/>
              </p:nvSpPr>
              <p:spPr bwMode="auto">
                <a:xfrm flipH="1">
                  <a:off x="1977" y="3389"/>
                  <a:ext cx="26" cy="35"/>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67"/>
                <p:cNvSpPr>
                  <a:spLocks/>
                </p:cNvSpPr>
                <p:nvPr/>
              </p:nvSpPr>
              <p:spPr bwMode="auto">
                <a:xfrm>
                  <a:off x="1972" y="3385"/>
                  <a:ext cx="35" cy="43"/>
                </a:xfrm>
                <a:custGeom>
                  <a:avLst/>
                  <a:gdLst>
                    <a:gd name="T0" fmla="*/ 4 w 26"/>
                    <a:gd name="T1" fmla="*/ 32 h 32"/>
                    <a:gd name="T2" fmla="*/ 2 w 26"/>
                    <a:gd name="T3" fmla="*/ 32 h 32"/>
                    <a:gd name="T4" fmla="*/ 1 w 26"/>
                    <a:gd name="T5" fmla="*/ 28 h 32"/>
                    <a:gd name="T6" fmla="*/ 21 w 26"/>
                    <a:gd name="T7" fmla="*/ 1 h 32"/>
                    <a:gd name="T8" fmla="*/ 25 w 26"/>
                    <a:gd name="T9" fmla="*/ 1 h 32"/>
                    <a:gd name="T10" fmla="*/ 25 w 26"/>
                    <a:gd name="T11" fmla="*/ 5 h 32"/>
                    <a:gd name="T12" fmla="*/ 6 w 26"/>
                    <a:gd name="T13" fmla="*/ 31 h 32"/>
                    <a:gd name="T14" fmla="*/ 4 w 26"/>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2">
                      <a:moveTo>
                        <a:pt x="4" y="32"/>
                      </a:moveTo>
                      <a:cubicBezTo>
                        <a:pt x="3" y="32"/>
                        <a:pt x="3" y="32"/>
                        <a:pt x="2" y="32"/>
                      </a:cubicBezTo>
                      <a:cubicBezTo>
                        <a:pt x="1" y="31"/>
                        <a:pt x="0" y="29"/>
                        <a:pt x="1" y="28"/>
                      </a:cubicBezTo>
                      <a:cubicBezTo>
                        <a:pt x="21" y="1"/>
                        <a:pt x="21" y="1"/>
                        <a:pt x="21" y="1"/>
                      </a:cubicBezTo>
                      <a:cubicBezTo>
                        <a:pt x="21" y="0"/>
                        <a:pt x="23" y="0"/>
                        <a:pt x="25" y="1"/>
                      </a:cubicBezTo>
                      <a:cubicBezTo>
                        <a:pt x="26" y="2"/>
                        <a:pt x="26" y="3"/>
                        <a:pt x="25" y="5"/>
                      </a:cubicBezTo>
                      <a:cubicBezTo>
                        <a:pt x="6" y="31"/>
                        <a:pt x="6" y="31"/>
                        <a:pt x="6" y="31"/>
                      </a:cubicBezTo>
                      <a:cubicBezTo>
                        <a:pt x="6" y="32"/>
                        <a:pt x="5" y="32"/>
                        <a:pt x="4"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68"/>
                <p:cNvSpPr>
                  <a:spLocks/>
                </p:cNvSpPr>
                <p:nvPr/>
              </p:nvSpPr>
              <p:spPr bwMode="auto">
                <a:xfrm>
                  <a:off x="2510" y="2729"/>
                  <a:ext cx="29" cy="33"/>
                </a:xfrm>
                <a:custGeom>
                  <a:avLst/>
                  <a:gdLst>
                    <a:gd name="T0" fmla="*/ 29 w 29"/>
                    <a:gd name="T1" fmla="*/ 0 h 33"/>
                    <a:gd name="T2" fmla="*/ 0 w 29"/>
                    <a:gd name="T3" fmla="*/ 33 h 33"/>
                    <a:gd name="T4" fmla="*/ 29 w 29"/>
                    <a:gd name="T5" fmla="*/ 0 h 33"/>
                  </a:gdLst>
                  <a:ahLst/>
                  <a:cxnLst>
                    <a:cxn ang="0">
                      <a:pos x="T0" y="T1"/>
                    </a:cxn>
                    <a:cxn ang="0">
                      <a:pos x="T2" y="T3"/>
                    </a:cxn>
                    <a:cxn ang="0">
                      <a:pos x="T4" y="T5"/>
                    </a:cxn>
                  </a:cxnLst>
                  <a:rect l="0" t="0" r="r" b="b"/>
                  <a:pathLst>
                    <a:path w="29" h="33">
                      <a:moveTo>
                        <a:pt x="29" y="0"/>
                      </a:moveTo>
                      <a:lnTo>
                        <a:pt x="0" y="33"/>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Line 69"/>
                <p:cNvSpPr>
                  <a:spLocks noChangeShapeType="1"/>
                </p:cNvSpPr>
                <p:nvPr/>
              </p:nvSpPr>
              <p:spPr bwMode="auto">
                <a:xfrm flipH="1">
                  <a:off x="2510" y="2729"/>
                  <a:ext cx="29" cy="33"/>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70"/>
                <p:cNvSpPr>
                  <a:spLocks/>
                </p:cNvSpPr>
                <p:nvPr/>
              </p:nvSpPr>
              <p:spPr bwMode="auto">
                <a:xfrm>
                  <a:off x="2505" y="2725"/>
                  <a:ext cx="38" cy="41"/>
                </a:xfrm>
                <a:custGeom>
                  <a:avLst/>
                  <a:gdLst>
                    <a:gd name="T0" fmla="*/ 3 w 28"/>
                    <a:gd name="T1" fmla="*/ 31 h 31"/>
                    <a:gd name="T2" fmla="*/ 2 w 28"/>
                    <a:gd name="T3" fmla="*/ 30 h 31"/>
                    <a:gd name="T4" fmla="*/ 1 w 28"/>
                    <a:gd name="T5" fmla="*/ 26 h 31"/>
                    <a:gd name="T6" fmla="*/ 23 w 28"/>
                    <a:gd name="T7" fmla="*/ 2 h 31"/>
                    <a:gd name="T8" fmla="*/ 27 w 28"/>
                    <a:gd name="T9" fmla="*/ 1 h 31"/>
                    <a:gd name="T10" fmla="*/ 27 w 28"/>
                    <a:gd name="T11" fmla="*/ 5 h 31"/>
                    <a:gd name="T12" fmla="*/ 6 w 28"/>
                    <a:gd name="T13" fmla="*/ 30 h 31"/>
                    <a:gd name="T14" fmla="*/ 3 w 28"/>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1">
                      <a:moveTo>
                        <a:pt x="3" y="31"/>
                      </a:moveTo>
                      <a:cubicBezTo>
                        <a:pt x="3" y="31"/>
                        <a:pt x="2" y="30"/>
                        <a:pt x="2" y="30"/>
                      </a:cubicBezTo>
                      <a:cubicBezTo>
                        <a:pt x="0" y="29"/>
                        <a:pt x="0" y="27"/>
                        <a:pt x="1" y="26"/>
                      </a:cubicBezTo>
                      <a:cubicBezTo>
                        <a:pt x="23" y="2"/>
                        <a:pt x="23" y="2"/>
                        <a:pt x="23" y="2"/>
                      </a:cubicBezTo>
                      <a:cubicBezTo>
                        <a:pt x="24" y="0"/>
                        <a:pt x="26" y="0"/>
                        <a:pt x="27" y="1"/>
                      </a:cubicBezTo>
                      <a:cubicBezTo>
                        <a:pt x="28" y="2"/>
                        <a:pt x="28" y="4"/>
                        <a:pt x="27" y="5"/>
                      </a:cubicBezTo>
                      <a:cubicBezTo>
                        <a:pt x="6" y="30"/>
                        <a:pt x="6" y="30"/>
                        <a:pt x="6" y="30"/>
                      </a:cubicBezTo>
                      <a:cubicBezTo>
                        <a:pt x="5" y="30"/>
                        <a:pt x="4" y="31"/>
                        <a:pt x="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71"/>
                <p:cNvSpPr>
                  <a:spLocks/>
                </p:cNvSpPr>
                <p:nvPr/>
              </p:nvSpPr>
              <p:spPr bwMode="auto">
                <a:xfrm>
                  <a:off x="1941" y="3362"/>
                  <a:ext cx="28" cy="33"/>
                </a:xfrm>
                <a:custGeom>
                  <a:avLst/>
                  <a:gdLst>
                    <a:gd name="T0" fmla="*/ 28 w 28"/>
                    <a:gd name="T1" fmla="*/ 0 h 33"/>
                    <a:gd name="T2" fmla="*/ 0 w 28"/>
                    <a:gd name="T3" fmla="*/ 33 h 33"/>
                    <a:gd name="T4" fmla="*/ 28 w 28"/>
                    <a:gd name="T5" fmla="*/ 0 h 33"/>
                  </a:gdLst>
                  <a:ahLst/>
                  <a:cxnLst>
                    <a:cxn ang="0">
                      <a:pos x="T0" y="T1"/>
                    </a:cxn>
                    <a:cxn ang="0">
                      <a:pos x="T2" y="T3"/>
                    </a:cxn>
                    <a:cxn ang="0">
                      <a:pos x="T4" y="T5"/>
                    </a:cxn>
                  </a:cxnLst>
                  <a:rect l="0" t="0" r="r" b="b"/>
                  <a:pathLst>
                    <a:path w="28" h="33">
                      <a:moveTo>
                        <a:pt x="28" y="0"/>
                      </a:moveTo>
                      <a:lnTo>
                        <a:pt x="0" y="33"/>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Line 72"/>
                <p:cNvSpPr>
                  <a:spLocks noChangeShapeType="1"/>
                </p:cNvSpPr>
                <p:nvPr/>
              </p:nvSpPr>
              <p:spPr bwMode="auto">
                <a:xfrm flipH="1">
                  <a:off x="1941" y="3362"/>
                  <a:ext cx="28" cy="33"/>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73"/>
                <p:cNvSpPr>
                  <a:spLocks/>
                </p:cNvSpPr>
                <p:nvPr/>
              </p:nvSpPr>
              <p:spPr bwMode="auto">
                <a:xfrm>
                  <a:off x="1936" y="3358"/>
                  <a:ext cx="39" cy="41"/>
                </a:xfrm>
                <a:custGeom>
                  <a:avLst/>
                  <a:gdLst>
                    <a:gd name="T0" fmla="*/ 4 w 29"/>
                    <a:gd name="T1" fmla="*/ 30 h 30"/>
                    <a:gd name="T2" fmla="*/ 2 w 29"/>
                    <a:gd name="T3" fmla="*/ 29 h 30"/>
                    <a:gd name="T4" fmla="*/ 2 w 29"/>
                    <a:gd name="T5" fmla="*/ 25 h 30"/>
                    <a:gd name="T6" fmla="*/ 23 w 29"/>
                    <a:gd name="T7" fmla="*/ 1 h 30"/>
                    <a:gd name="T8" fmla="*/ 27 w 29"/>
                    <a:gd name="T9" fmla="*/ 1 h 30"/>
                    <a:gd name="T10" fmla="*/ 28 w 29"/>
                    <a:gd name="T11" fmla="*/ 5 h 30"/>
                    <a:gd name="T12" fmla="*/ 6 w 29"/>
                    <a:gd name="T13" fmla="*/ 29 h 30"/>
                    <a:gd name="T14" fmla="*/ 4 w 2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0">
                      <a:moveTo>
                        <a:pt x="4" y="30"/>
                      </a:moveTo>
                      <a:cubicBezTo>
                        <a:pt x="3" y="30"/>
                        <a:pt x="2" y="30"/>
                        <a:pt x="2" y="29"/>
                      </a:cubicBezTo>
                      <a:cubicBezTo>
                        <a:pt x="1" y="28"/>
                        <a:pt x="0" y="27"/>
                        <a:pt x="2" y="25"/>
                      </a:cubicBezTo>
                      <a:cubicBezTo>
                        <a:pt x="23" y="1"/>
                        <a:pt x="23" y="1"/>
                        <a:pt x="23" y="1"/>
                      </a:cubicBezTo>
                      <a:cubicBezTo>
                        <a:pt x="24" y="0"/>
                        <a:pt x="26" y="0"/>
                        <a:pt x="27" y="1"/>
                      </a:cubicBezTo>
                      <a:cubicBezTo>
                        <a:pt x="29" y="2"/>
                        <a:pt x="29" y="4"/>
                        <a:pt x="28" y="5"/>
                      </a:cubicBezTo>
                      <a:cubicBezTo>
                        <a:pt x="6" y="29"/>
                        <a:pt x="6" y="29"/>
                        <a:pt x="6" y="29"/>
                      </a:cubicBezTo>
                      <a:cubicBezTo>
                        <a:pt x="5" y="30"/>
                        <a:pt x="4" y="30"/>
                        <a:pt x="4"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74"/>
                <p:cNvSpPr>
                  <a:spLocks/>
                </p:cNvSpPr>
                <p:nvPr/>
              </p:nvSpPr>
              <p:spPr bwMode="auto">
                <a:xfrm>
                  <a:off x="2540" y="2762"/>
                  <a:ext cx="33" cy="30"/>
                </a:xfrm>
                <a:custGeom>
                  <a:avLst/>
                  <a:gdLst>
                    <a:gd name="T0" fmla="*/ 33 w 33"/>
                    <a:gd name="T1" fmla="*/ 0 h 30"/>
                    <a:gd name="T2" fmla="*/ 0 w 33"/>
                    <a:gd name="T3" fmla="*/ 30 h 30"/>
                    <a:gd name="T4" fmla="*/ 33 w 33"/>
                    <a:gd name="T5" fmla="*/ 0 h 30"/>
                  </a:gdLst>
                  <a:ahLst/>
                  <a:cxnLst>
                    <a:cxn ang="0">
                      <a:pos x="T0" y="T1"/>
                    </a:cxn>
                    <a:cxn ang="0">
                      <a:pos x="T2" y="T3"/>
                    </a:cxn>
                    <a:cxn ang="0">
                      <a:pos x="T4" y="T5"/>
                    </a:cxn>
                  </a:cxnLst>
                  <a:rect l="0" t="0" r="r" b="b"/>
                  <a:pathLst>
                    <a:path w="33" h="30">
                      <a:moveTo>
                        <a:pt x="33" y="0"/>
                      </a:moveTo>
                      <a:lnTo>
                        <a:pt x="0" y="30"/>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Line 75"/>
                <p:cNvSpPr>
                  <a:spLocks noChangeShapeType="1"/>
                </p:cNvSpPr>
                <p:nvPr/>
              </p:nvSpPr>
              <p:spPr bwMode="auto">
                <a:xfrm flipH="1">
                  <a:off x="2540" y="2762"/>
                  <a:ext cx="33" cy="3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76"/>
                <p:cNvSpPr>
                  <a:spLocks/>
                </p:cNvSpPr>
                <p:nvPr/>
              </p:nvSpPr>
              <p:spPr bwMode="auto">
                <a:xfrm>
                  <a:off x="2536" y="2758"/>
                  <a:ext cx="41" cy="38"/>
                </a:xfrm>
                <a:custGeom>
                  <a:avLst/>
                  <a:gdLst>
                    <a:gd name="T0" fmla="*/ 3 w 30"/>
                    <a:gd name="T1" fmla="*/ 28 h 28"/>
                    <a:gd name="T2" fmla="*/ 1 w 30"/>
                    <a:gd name="T3" fmla="*/ 27 h 28"/>
                    <a:gd name="T4" fmla="*/ 1 w 30"/>
                    <a:gd name="T5" fmla="*/ 23 h 28"/>
                    <a:gd name="T6" fmla="*/ 25 w 30"/>
                    <a:gd name="T7" fmla="*/ 1 h 28"/>
                    <a:gd name="T8" fmla="*/ 29 w 30"/>
                    <a:gd name="T9" fmla="*/ 1 h 28"/>
                    <a:gd name="T10" fmla="*/ 29 w 30"/>
                    <a:gd name="T11" fmla="*/ 5 h 28"/>
                    <a:gd name="T12" fmla="*/ 5 w 30"/>
                    <a:gd name="T13" fmla="*/ 27 h 28"/>
                    <a:gd name="T14" fmla="*/ 3 w 3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8">
                      <a:moveTo>
                        <a:pt x="3" y="28"/>
                      </a:moveTo>
                      <a:cubicBezTo>
                        <a:pt x="2" y="28"/>
                        <a:pt x="1" y="27"/>
                        <a:pt x="1" y="27"/>
                      </a:cubicBezTo>
                      <a:cubicBezTo>
                        <a:pt x="0" y="26"/>
                        <a:pt x="0" y="24"/>
                        <a:pt x="1" y="23"/>
                      </a:cubicBezTo>
                      <a:cubicBezTo>
                        <a:pt x="25" y="1"/>
                        <a:pt x="25" y="1"/>
                        <a:pt x="25" y="1"/>
                      </a:cubicBezTo>
                      <a:cubicBezTo>
                        <a:pt x="26" y="0"/>
                        <a:pt x="28" y="0"/>
                        <a:pt x="29" y="1"/>
                      </a:cubicBezTo>
                      <a:cubicBezTo>
                        <a:pt x="30" y="2"/>
                        <a:pt x="30" y="4"/>
                        <a:pt x="29" y="5"/>
                      </a:cubicBezTo>
                      <a:cubicBezTo>
                        <a:pt x="5" y="27"/>
                        <a:pt x="5" y="27"/>
                        <a:pt x="5" y="27"/>
                      </a:cubicBezTo>
                      <a:cubicBezTo>
                        <a:pt x="4" y="28"/>
                        <a:pt x="3" y="28"/>
                        <a:pt x="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77"/>
                <p:cNvSpPr>
                  <a:spLocks/>
                </p:cNvSpPr>
                <p:nvPr/>
              </p:nvSpPr>
              <p:spPr bwMode="auto">
                <a:xfrm>
                  <a:off x="1907" y="3333"/>
                  <a:ext cx="33" cy="29"/>
                </a:xfrm>
                <a:custGeom>
                  <a:avLst/>
                  <a:gdLst>
                    <a:gd name="T0" fmla="*/ 33 w 33"/>
                    <a:gd name="T1" fmla="*/ 0 h 29"/>
                    <a:gd name="T2" fmla="*/ 0 w 33"/>
                    <a:gd name="T3" fmla="*/ 29 h 29"/>
                    <a:gd name="T4" fmla="*/ 33 w 33"/>
                    <a:gd name="T5" fmla="*/ 0 h 29"/>
                  </a:gdLst>
                  <a:ahLst/>
                  <a:cxnLst>
                    <a:cxn ang="0">
                      <a:pos x="T0" y="T1"/>
                    </a:cxn>
                    <a:cxn ang="0">
                      <a:pos x="T2" y="T3"/>
                    </a:cxn>
                    <a:cxn ang="0">
                      <a:pos x="T4" y="T5"/>
                    </a:cxn>
                  </a:cxnLst>
                  <a:rect l="0" t="0" r="r" b="b"/>
                  <a:pathLst>
                    <a:path w="33" h="29">
                      <a:moveTo>
                        <a:pt x="33" y="0"/>
                      </a:moveTo>
                      <a:lnTo>
                        <a:pt x="0" y="29"/>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Line 78"/>
                <p:cNvSpPr>
                  <a:spLocks noChangeShapeType="1"/>
                </p:cNvSpPr>
                <p:nvPr/>
              </p:nvSpPr>
              <p:spPr bwMode="auto">
                <a:xfrm flipH="1">
                  <a:off x="1907" y="3333"/>
                  <a:ext cx="33" cy="29"/>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79"/>
                <p:cNvSpPr>
                  <a:spLocks/>
                </p:cNvSpPr>
                <p:nvPr/>
              </p:nvSpPr>
              <p:spPr bwMode="auto">
                <a:xfrm>
                  <a:off x="1903" y="3329"/>
                  <a:ext cx="41" cy="37"/>
                </a:xfrm>
                <a:custGeom>
                  <a:avLst/>
                  <a:gdLst>
                    <a:gd name="T0" fmla="*/ 3 w 30"/>
                    <a:gd name="T1" fmla="*/ 28 h 28"/>
                    <a:gd name="T2" fmla="*/ 1 w 30"/>
                    <a:gd name="T3" fmla="*/ 27 h 28"/>
                    <a:gd name="T4" fmla="*/ 1 w 30"/>
                    <a:gd name="T5" fmla="*/ 23 h 28"/>
                    <a:gd name="T6" fmla="*/ 25 w 30"/>
                    <a:gd name="T7" fmla="*/ 1 h 28"/>
                    <a:gd name="T8" fmla="*/ 29 w 30"/>
                    <a:gd name="T9" fmla="*/ 1 h 28"/>
                    <a:gd name="T10" fmla="*/ 29 w 30"/>
                    <a:gd name="T11" fmla="*/ 5 h 28"/>
                    <a:gd name="T12" fmla="*/ 5 w 30"/>
                    <a:gd name="T13" fmla="*/ 27 h 28"/>
                    <a:gd name="T14" fmla="*/ 3 w 3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8">
                      <a:moveTo>
                        <a:pt x="3" y="28"/>
                      </a:moveTo>
                      <a:cubicBezTo>
                        <a:pt x="2" y="28"/>
                        <a:pt x="1" y="27"/>
                        <a:pt x="1" y="27"/>
                      </a:cubicBezTo>
                      <a:cubicBezTo>
                        <a:pt x="0" y="25"/>
                        <a:pt x="0" y="24"/>
                        <a:pt x="1" y="23"/>
                      </a:cubicBezTo>
                      <a:cubicBezTo>
                        <a:pt x="25" y="1"/>
                        <a:pt x="25" y="1"/>
                        <a:pt x="25" y="1"/>
                      </a:cubicBezTo>
                      <a:cubicBezTo>
                        <a:pt x="26" y="0"/>
                        <a:pt x="28" y="0"/>
                        <a:pt x="29" y="1"/>
                      </a:cubicBezTo>
                      <a:cubicBezTo>
                        <a:pt x="30" y="2"/>
                        <a:pt x="30" y="4"/>
                        <a:pt x="29" y="5"/>
                      </a:cubicBezTo>
                      <a:cubicBezTo>
                        <a:pt x="5" y="27"/>
                        <a:pt x="5" y="27"/>
                        <a:pt x="5" y="27"/>
                      </a:cubicBezTo>
                      <a:cubicBezTo>
                        <a:pt x="4" y="27"/>
                        <a:pt x="4" y="28"/>
                        <a:pt x="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80"/>
                <p:cNvSpPr>
                  <a:spLocks/>
                </p:cNvSpPr>
                <p:nvPr/>
              </p:nvSpPr>
              <p:spPr bwMode="auto">
                <a:xfrm>
                  <a:off x="2567" y="2799"/>
                  <a:ext cx="35" cy="25"/>
                </a:xfrm>
                <a:custGeom>
                  <a:avLst/>
                  <a:gdLst>
                    <a:gd name="T0" fmla="*/ 35 w 35"/>
                    <a:gd name="T1" fmla="*/ 0 h 25"/>
                    <a:gd name="T2" fmla="*/ 0 w 35"/>
                    <a:gd name="T3" fmla="*/ 25 h 25"/>
                    <a:gd name="T4" fmla="*/ 35 w 35"/>
                    <a:gd name="T5" fmla="*/ 0 h 25"/>
                  </a:gdLst>
                  <a:ahLst/>
                  <a:cxnLst>
                    <a:cxn ang="0">
                      <a:pos x="T0" y="T1"/>
                    </a:cxn>
                    <a:cxn ang="0">
                      <a:pos x="T2" y="T3"/>
                    </a:cxn>
                    <a:cxn ang="0">
                      <a:pos x="T4" y="T5"/>
                    </a:cxn>
                  </a:cxnLst>
                  <a:rect l="0" t="0" r="r" b="b"/>
                  <a:pathLst>
                    <a:path w="35" h="25">
                      <a:moveTo>
                        <a:pt x="35" y="0"/>
                      </a:moveTo>
                      <a:lnTo>
                        <a:pt x="0" y="25"/>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Line 81"/>
                <p:cNvSpPr>
                  <a:spLocks noChangeShapeType="1"/>
                </p:cNvSpPr>
                <p:nvPr/>
              </p:nvSpPr>
              <p:spPr bwMode="auto">
                <a:xfrm flipH="1">
                  <a:off x="2567" y="2799"/>
                  <a:ext cx="35" cy="25"/>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82"/>
                <p:cNvSpPr>
                  <a:spLocks/>
                </p:cNvSpPr>
                <p:nvPr/>
              </p:nvSpPr>
              <p:spPr bwMode="auto">
                <a:xfrm>
                  <a:off x="2562" y="2795"/>
                  <a:ext cx="44" cy="33"/>
                </a:xfrm>
                <a:custGeom>
                  <a:avLst/>
                  <a:gdLst>
                    <a:gd name="T0" fmla="*/ 4 w 33"/>
                    <a:gd name="T1" fmla="*/ 25 h 25"/>
                    <a:gd name="T2" fmla="*/ 1 w 33"/>
                    <a:gd name="T3" fmla="*/ 24 h 25"/>
                    <a:gd name="T4" fmla="*/ 2 w 33"/>
                    <a:gd name="T5" fmla="*/ 20 h 25"/>
                    <a:gd name="T6" fmla="*/ 28 w 33"/>
                    <a:gd name="T7" fmla="*/ 1 h 25"/>
                    <a:gd name="T8" fmla="*/ 32 w 33"/>
                    <a:gd name="T9" fmla="*/ 2 h 25"/>
                    <a:gd name="T10" fmla="*/ 31 w 33"/>
                    <a:gd name="T11" fmla="*/ 6 h 25"/>
                    <a:gd name="T12" fmla="*/ 5 w 33"/>
                    <a:gd name="T13" fmla="*/ 25 h 25"/>
                    <a:gd name="T14" fmla="*/ 4 w 33"/>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5">
                      <a:moveTo>
                        <a:pt x="4" y="25"/>
                      </a:moveTo>
                      <a:cubicBezTo>
                        <a:pt x="3" y="25"/>
                        <a:pt x="2" y="25"/>
                        <a:pt x="1" y="24"/>
                      </a:cubicBezTo>
                      <a:cubicBezTo>
                        <a:pt x="0" y="23"/>
                        <a:pt x="1" y="21"/>
                        <a:pt x="2" y="20"/>
                      </a:cubicBezTo>
                      <a:cubicBezTo>
                        <a:pt x="28" y="1"/>
                        <a:pt x="28" y="1"/>
                        <a:pt x="28" y="1"/>
                      </a:cubicBezTo>
                      <a:cubicBezTo>
                        <a:pt x="29" y="0"/>
                        <a:pt x="31" y="0"/>
                        <a:pt x="32" y="2"/>
                      </a:cubicBezTo>
                      <a:cubicBezTo>
                        <a:pt x="33" y="3"/>
                        <a:pt x="33" y="5"/>
                        <a:pt x="31" y="6"/>
                      </a:cubicBezTo>
                      <a:cubicBezTo>
                        <a:pt x="5" y="25"/>
                        <a:pt x="5" y="25"/>
                        <a:pt x="5" y="25"/>
                      </a:cubicBezTo>
                      <a:cubicBezTo>
                        <a:pt x="5" y="25"/>
                        <a:pt x="4" y="25"/>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83"/>
                <p:cNvSpPr>
                  <a:spLocks/>
                </p:cNvSpPr>
                <p:nvPr/>
              </p:nvSpPr>
              <p:spPr bwMode="auto">
                <a:xfrm>
                  <a:off x="1878" y="3299"/>
                  <a:ext cx="35" cy="27"/>
                </a:xfrm>
                <a:custGeom>
                  <a:avLst/>
                  <a:gdLst>
                    <a:gd name="T0" fmla="*/ 35 w 35"/>
                    <a:gd name="T1" fmla="*/ 0 h 27"/>
                    <a:gd name="T2" fmla="*/ 0 w 35"/>
                    <a:gd name="T3" fmla="*/ 27 h 27"/>
                    <a:gd name="T4" fmla="*/ 35 w 35"/>
                    <a:gd name="T5" fmla="*/ 0 h 27"/>
                  </a:gdLst>
                  <a:ahLst/>
                  <a:cxnLst>
                    <a:cxn ang="0">
                      <a:pos x="T0" y="T1"/>
                    </a:cxn>
                    <a:cxn ang="0">
                      <a:pos x="T2" y="T3"/>
                    </a:cxn>
                    <a:cxn ang="0">
                      <a:pos x="T4" y="T5"/>
                    </a:cxn>
                  </a:cxnLst>
                  <a:rect l="0" t="0" r="r" b="b"/>
                  <a:pathLst>
                    <a:path w="35" h="27">
                      <a:moveTo>
                        <a:pt x="35" y="0"/>
                      </a:moveTo>
                      <a:lnTo>
                        <a:pt x="0" y="27"/>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Line 84"/>
                <p:cNvSpPr>
                  <a:spLocks noChangeShapeType="1"/>
                </p:cNvSpPr>
                <p:nvPr/>
              </p:nvSpPr>
              <p:spPr bwMode="auto">
                <a:xfrm flipH="1">
                  <a:off x="1878" y="3299"/>
                  <a:ext cx="35" cy="27"/>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85"/>
                <p:cNvSpPr>
                  <a:spLocks/>
                </p:cNvSpPr>
                <p:nvPr/>
              </p:nvSpPr>
              <p:spPr bwMode="auto">
                <a:xfrm>
                  <a:off x="1874" y="3295"/>
                  <a:ext cx="44" cy="34"/>
                </a:xfrm>
                <a:custGeom>
                  <a:avLst/>
                  <a:gdLst>
                    <a:gd name="T0" fmla="*/ 3 w 33"/>
                    <a:gd name="T1" fmla="*/ 25 h 25"/>
                    <a:gd name="T2" fmla="*/ 1 w 33"/>
                    <a:gd name="T3" fmla="*/ 24 h 25"/>
                    <a:gd name="T4" fmla="*/ 1 w 33"/>
                    <a:gd name="T5" fmla="*/ 20 h 25"/>
                    <a:gd name="T6" fmla="*/ 28 w 33"/>
                    <a:gd name="T7" fmla="*/ 1 h 25"/>
                    <a:gd name="T8" fmla="*/ 32 w 33"/>
                    <a:gd name="T9" fmla="*/ 2 h 25"/>
                    <a:gd name="T10" fmla="*/ 31 w 33"/>
                    <a:gd name="T11" fmla="*/ 6 h 25"/>
                    <a:gd name="T12" fmla="*/ 5 w 33"/>
                    <a:gd name="T13" fmla="*/ 25 h 25"/>
                    <a:gd name="T14" fmla="*/ 3 w 33"/>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5">
                      <a:moveTo>
                        <a:pt x="3" y="25"/>
                      </a:moveTo>
                      <a:cubicBezTo>
                        <a:pt x="2" y="25"/>
                        <a:pt x="1" y="25"/>
                        <a:pt x="1" y="24"/>
                      </a:cubicBezTo>
                      <a:cubicBezTo>
                        <a:pt x="0" y="23"/>
                        <a:pt x="0" y="21"/>
                        <a:pt x="1" y="20"/>
                      </a:cubicBezTo>
                      <a:cubicBezTo>
                        <a:pt x="28" y="1"/>
                        <a:pt x="28" y="1"/>
                        <a:pt x="28" y="1"/>
                      </a:cubicBezTo>
                      <a:cubicBezTo>
                        <a:pt x="29" y="0"/>
                        <a:pt x="31" y="1"/>
                        <a:pt x="32" y="2"/>
                      </a:cubicBezTo>
                      <a:cubicBezTo>
                        <a:pt x="33" y="3"/>
                        <a:pt x="32" y="5"/>
                        <a:pt x="31" y="6"/>
                      </a:cubicBezTo>
                      <a:cubicBezTo>
                        <a:pt x="5" y="25"/>
                        <a:pt x="5" y="25"/>
                        <a:pt x="5" y="25"/>
                      </a:cubicBezTo>
                      <a:cubicBezTo>
                        <a:pt x="4" y="25"/>
                        <a:pt x="4" y="25"/>
                        <a:pt x="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86"/>
                <p:cNvSpPr>
                  <a:spLocks/>
                </p:cNvSpPr>
                <p:nvPr/>
              </p:nvSpPr>
              <p:spPr bwMode="auto">
                <a:xfrm>
                  <a:off x="2590" y="2838"/>
                  <a:ext cx="38" cy="23"/>
                </a:xfrm>
                <a:custGeom>
                  <a:avLst/>
                  <a:gdLst>
                    <a:gd name="T0" fmla="*/ 38 w 38"/>
                    <a:gd name="T1" fmla="*/ 0 h 23"/>
                    <a:gd name="T2" fmla="*/ 0 w 38"/>
                    <a:gd name="T3" fmla="*/ 23 h 23"/>
                    <a:gd name="T4" fmla="*/ 38 w 38"/>
                    <a:gd name="T5" fmla="*/ 0 h 23"/>
                  </a:gdLst>
                  <a:ahLst/>
                  <a:cxnLst>
                    <a:cxn ang="0">
                      <a:pos x="T0" y="T1"/>
                    </a:cxn>
                    <a:cxn ang="0">
                      <a:pos x="T2" y="T3"/>
                    </a:cxn>
                    <a:cxn ang="0">
                      <a:pos x="T4" y="T5"/>
                    </a:cxn>
                  </a:cxnLst>
                  <a:rect l="0" t="0" r="r" b="b"/>
                  <a:pathLst>
                    <a:path w="38" h="23">
                      <a:moveTo>
                        <a:pt x="38" y="0"/>
                      </a:moveTo>
                      <a:lnTo>
                        <a:pt x="0" y="23"/>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Line 87"/>
                <p:cNvSpPr>
                  <a:spLocks noChangeShapeType="1"/>
                </p:cNvSpPr>
                <p:nvPr/>
              </p:nvSpPr>
              <p:spPr bwMode="auto">
                <a:xfrm flipH="1">
                  <a:off x="2590" y="2838"/>
                  <a:ext cx="38" cy="23"/>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88"/>
                <p:cNvSpPr>
                  <a:spLocks/>
                </p:cNvSpPr>
                <p:nvPr/>
              </p:nvSpPr>
              <p:spPr bwMode="auto">
                <a:xfrm>
                  <a:off x="2585" y="2834"/>
                  <a:ext cx="47" cy="31"/>
                </a:xfrm>
                <a:custGeom>
                  <a:avLst/>
                  <a:gdLst>
                    <a:gd name="T0" fmla="*/ 4 w 35"/>
                    <a:gd name="T1" fmla="*/ 23 h 23"/>
                    <a:gd name="T2" fmla="*/ 1 w 35"/>
                    <a:gd name="T3" fmla="*/ 21 h 23"/>
                    <a:gd name="T4" fmla="*/ 2 w 35"/>
                    <a:gd name="T5" fmla="*/ 17 h 23"/>
                    <a:gd name="T6" fmla="*/ 30 w 35"/>
                    <a:gd name="T7" fmla="*/ 1 h 23"/>
                    <a:gd name="T8" fmla="*/ 34 w 35"/>
                    <a:gd name="T9" fmla="*/ 2 h 23"/>
                    <a:gd name="T10" fmla="*/ 33 w 35"/>
                    <a:gd name="T11" fmla="*/ 6 h 23"/>
                    <a:gd name="T12" fmla="*/ 5 w 35"/>
                    <a:gd name="T13" fmla="*/ 22 h 23"/>
                    <a:gd name="T14" fmla="*/ 4 w 35"/>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3">
                      <a:moveTo>
                        <a:pt x="4" y="23"/>
                      </a:moveTo>
                      <a:cubicBezTo>
                        <a:pt x="3" y="23"/>
                        <a:pt x="2" y="22"/>
                        <a:pt x="1" y="21"/>
                      </a:cubicBezTo>
                      <a:cubicBezTo>
                        <a:pt x="0" y="20"/>
                        <a:pt x="1" y="18"/>
                        <a:pt x="2" y="17"/>
                      </a:cubicBezTo>
                      <a:cubicBezTo>
                        <a:pt x="30" y="1"/>
                        <a:pt x="30" y="1"/>
                        <a:pt x="30" y="1"/>
                      </a:cubicBezTo>
                      <a:cubicBezTo>
                        <a:pt x="32" y="0"/>
                        <a:pt x="33" y="1"/>
                        <a:pt x="34" y="2"/>
                      </a:cubicBezTo>
                      <a:cubicBezTo>
                        <a:pt x="35" y="3"/>
                        <a:pt x="35" y="5"/>
                        <a:pt x="33" y="6"/>
                      </a:cubicBezTo>
                      <a:cubicBezTo>
                        <a:pt x="5" y="22"/>
                        <a:pt x="5" y="22"/>
                        <a:pt x="5" y="22"/>
                      </a:cubicBezTo>
                      <a:cubicBezTo>
                        <a:pt x="5" y="22"/>
                        <a:pt x="4" y="23"/>
                        <a:pt x="4"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89"/>
                <p:cNvSpPr>
                  <a:spLocks/>
                </p:cNvSpPr>
                <p:nvPr/>
              </p:nvSpPr>
              <p:spPr bwMode="auto">
                <a:xfrm>
                  <a:off x="1852" y="3264"/>
                  <a:ext cx="38" cy="22"/>
                </a:xfrm>
                <a:custGeom>
                  <a:avLst/>
                  <a:gdLst>
                    <a:gd name="T0" fmla="*/ 38 w 38"/>
                    <a:gd name="T1" fmla="*/ 0 h 22"/>
                    <a:gd name="T2" fmla="*/ 0 w 38"/>
                    <a:gd name="T3" fmla="*/ 22 h 22"/>
                    <a:gd name="T4" fmla="*/ 38 w 38"/>
                    <a:gd name="T5" fmla="*/ 0 h 22"/>
                  </a:gdLst>
                  <a:ahLst/>
                  <a:cxnLst>
                    <a:cxn ang="0">
                      <a:pos x="T0" y="T1"/>
                    </a:cxn>
                    <a:cxn ang="0">
                      <a:pos x="T2" y="T3"/>
                    </a:cxn>
                    <a:cxn ang="0">
                      <a:pos x="T4" y="T5"/>
                    </a:cxn>
                  </a:cxnLst>
                  <a:rect l="0" t="0" r="r" b="b"/>
                  <a:pathLst>
                    <a:path w="38" h="22">
                      <a:moveTo>
                        <a:pt x="38" y="0"/>
                      </a:moveTo>
                      <a:lnTo>
                        <a:pt x="0" y="22"/>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Line 90"/>
                <p:cNvSpPr>
                  <a:spLocks noChangeShapeType="1"/>
                </p:cNvSpPr>
                <p:nvPr/>
              </p:nvSpPr>
              <p:spPr bwMode="auto">
                <a:xfrm flipH="1">
                  <a:off x="1852" y="3264"/>
                  <a:ext cx="38" cy="22"/>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91"/>
                <p:cNvSpPr>
                  <a:spLocks/>
                </p:cNvSpPr>
                <p:nvPr/>
              </p:nvSpPr>
              <p:spPr bwMode="auto">
                <a:xfrm>
                  <a:off x="1848" y="3260"/>
                  <a:ext cx="47" cy="30"/>
                </a:xfrm>
                <a:custGeom>
                  <a:avLst/>
                  <a:gdLst>
                    <a:gd name="T0" fmla="*/ 3 w 35"/>
                    <a:gd name="T1" fmla="*/ 22 h 22"/>
                    <a:gd name="T2" fmla="*/ 1 w 35"/>
                    <a:gd name="T3" fmla="*/ 21 h 22"/>
                    <a:gd name="T4" fmla="*/ 2 w 35"/>
                    <a:gd name="T5" fmla="*/ 17 h 22"/>
                    <a:gd name="T6" fmla="*/ 30 w 35"/>
                    <a:gd name="T7" fmla="*/ 1 h 22"/>
                    <a:gd name="T8" fmla="*/ 34 w 35"/>
                    <a:gd name="T9" fmla="*/ 2 h 22"/>
                    <a:gd name="T10" fmla="*/ 33 w 35"/>
                    <a:gd name="T11" fmla="*/ 6 h 22"/>
                    <a:gd name="T12" fmla="*/ 5 w 35"/>
                    <a:gd name="T13" fmla="*/ 22 h 22"/>
                    <a:gd name="T14" fmla="*/ 3 w 35"/>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2">
                      <a:moveTo>
                        <a:pt x="3" y="22"/>
                      </a:moveTo>
                      <a:cubicBezTo>
                        <a:pt x="2" y="22"/>
                        <a:pt x="1" y="22"/>
                        <a:pt x="1" y="21"/>
                      </a:cubicBezTo>
                      <a:cubicBezTo>
                        <a:pt x="0" y="19"/>
                        <a:pt x="0" y="18"/>
                        <a:pt x="2" y="17"/>
                      </a:cubicBezTo>
                      <a:cubicBezTo>
                        <a:pt x="30" y="1"/>
                        <a:pt x="30" y="1"/>
                        <a:pt x="30" y="1"/>
                      </a:cubicBezTo>
                      <a:cubicBezTo>
                        <a:pt x="31" y="0"/>
                        <a:pt x="33" y="0"/>
                        <a:pt x="34" y="2"/>
                      </a:cubicBezTo>
                      <a:cubicBezTo>
                        <a:pt x="35" y="3"/>
                        <a:pt x="34" y="5"/>
                        <a:pt x="33" y="6"/>
                      </a:cubicBezTo>
                      <a:cubicBezTo>
                        <a:pt x="5" y="22"/>
                        <a:pt x="5" y="22"/>
                        <a:pt x="5" y="22"/>
                      </a:cubicBezTo>
                      <a:cubicBezTo>
                        <a:pt x="4" y="22"/>
                        <a:pt x="4" y="22"/>
                        <a:pt x="3"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92"/>
                <p:cNvSpPr>
                  <a:spLocks/>
                </p:cNvSpPr>
                <p:nvPr/>
              </p:nvSpPr>
              <p:spPr bwMode="auto">
                <a:xfrm>
                  <a:off x="2609" y="2879"/>
                  <a:ext cx="40" cy="19"/>
                </a:xfrm>
                <a:custGeom>
                  <a:avLst/>
                  <a:gdLst>
                    <a:gd name="T0" fmla="*/ 40 w 40"/>
                    <a:gd name="T1" fmla="*/ 0 h 19"/>
                    <a:gd name="T2" fmla="*/ 0 w 40"/>
                    <a:gd name="T3" fmla="*/ 19 h 19"/>
                    <a:gd name="T4" fmla="*/ 40 w 40"/>
                    <a:gd name="T5" fmla="*/ 0 h 19"/>
                  </a:gdLst>
                  <a:ahLst/>
                  <a:cxnLst>
                    <a:cxn ang="0">
                      <a:pos x="T0" y="T1"/>
                    </a:cxn>
                    <a:cxn ang="0">
                      <a:pos x="T2" y="T3"/>
                    </a:cxn>
                    <a:cxn ang="0">
                      <a:pos x="T4" y="T5"/>
                    </a:cxn>
                  </a:cxnLst>
                  <a:rect l="0" t="0" r="r" b="b"/>
                  <a:pathLst>
                    <a:path w="40" h="19">
                      <a:moveTo>
                        <a:pt x="40" y="0"/>
                      </a:moveTo>
                      <a:lnTo>
                        <a:pt x="0" y="19"/>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Line 93"/>
                <p:cNvSpPr>
                  <a:spLocks noChangeShapeType="1"/>
                </p:cNvSpPr>
                <p:nvPr/>
              </p:nvSpPr>
              <p:spPr bwMode="auto">
                <a:xfrm flipH="1">
                  <a:off x="2609" y="2879"/>
                  <a:ext cx="40" cy="19"/>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94"/>
                <p:cNvSpPr>
                  <a:spLocks/>
                </p:cNvSpPr>
                <p:nvPr/>
              </p:nvSpPr>
              <p:spPr bwMode="auto">
                <a:xfrm>
                  <a:off x="2605" y="2875"/>
                  <a:ext cx="48" cy="27"/>
                </a:xfrm>
                <a:custGeom>
                  <a:avLst/>
                  <a:gdLst>
                    <a:gd name="T0" fmla="*/ 3 w 36"/>
                    <a:gd name="T1" fmla="*/ 20 h 20"/>
                    <a:gd name="T2" fmla="*/ 0 w 36"/>
                    <a:gd name="T3" fmla="*/ 18 h 20"/>
                    <a:gd name="T4" fmla="*/ 2 w 36"/>
                    <a:gd name="T5" fmla="*/ 14 h 20"/>
                    <a:gd name="T6" fmla="*/ 31 w 36"/>
                    <a:gd name="T7" fmla="*/ 1 h 20"/>
                    <a:gd name="T8" fmla="*/ 35 w 36"/>
                    <a:gd name="T9" fmla="*/ 2 h 20"/>
                    <a:gd name="T10" fmla="*/ 34 w 36"/>
                    <a:gd name="T11" fmla="*/ 6 h 20"/>
                    <a:gd name="T12" fmla="*/ 4 w 36"/>
                    <a:gd name="T13" fmla="*/ 19 h 20"/>
                    <a:gd name="T14" fmla="*/ 3 w 36"/>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0">
                      <a:moveTo>
                        <a:pt x="3" y="20"/>
                      </a:moveTo>
                      <a:cubicBezTo>
                        <a:pt x="2" y="20"/>
                        <a:pt x="1" y="19"/>
                        <a:pt x="0" y="18"/>
                      </a:cubicBezTo>
                      <a:cubicBezTo>
                        <a:pt x="0" y="16"/>
                        <a:pt x="0" y="15"/>
                        <a:pt x="2" y="14"/>
                      </a:cubicBezTo>
                      <a:cubicBezTo>
                        <a:pt x="31" y="1"/>
                        <a:pt x="31" y="1"/>
                        <a:pt x="31" y="1"/>
                      </a:cubicBezTo>
                      <a:cubicBezTo>
                        <a:pt x="33" y="0"/>
                        <a:pt x="35" y="1"/>
                        <a:pt x="35" y="2"/>
                      </a:cubicBezTo>
                      <a:cubicBezTo>
                        <a:pt x="36" y="4"/>
                        <a:pt x="35" y="5"/>
                        <a:pt x="34" y="6"/>
                      </a:cubicBezTo>
                      <a:cubicBezTo>
                        <a:pt x="4" y="19"/>
                        <a:pt x="4" y="19"/>
                        <a:pt x="4" y="19"/>
                      </a:cubicBezTo>
                      <a:cubicBezTo>
                        <a:pt x="4" y="20"/>
                        <a:pt x="3" y="20"/>
                        <a:pt x="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95"/>
                <p:cNvSpPr>
                  <a:spLocks/>
                </p:cNvSpPr>
                <p:nvPr/>
              </p:nvSpPr>
              <p:spPr bwMode="auto">
                <a:xfrm>
                  <a:off x="1831" y="3226"/>
                  <a:ext cx="40" cy="18"/>
                </a:xfrm>
                <a:custGeom>
                  <a:avLst/>
                  <a:gdLst>
                    <a:gd name="T0" fmla="*/ 40 w 40"/>
                    <a:gd name="T1" fmla="*/ 0 h 18"/>
                    <a:gd name="T2" fmla="*/ 0 w 40"/>
                    <a:gd name="T3" fmla="*/ 18 h 18"/>
                    <a:gd name="T4" fmla="*/ 40 w 40"/>
                    <a:gd name="T5" fmla="*/ 0 h 18"/>
                  </a:gdLst>
                  <a:ahLst/>
                  <a:cxnLst>
                    <a:cxn ang="0">
                      <a:pos x="T0" y="T1"/>
                    </a:cxn>
                    <a:cxn ang="0">
                      <a:pos x="T2" y="T3"/>
                    </a:cxn>
                    <a:cxn ang="0">
                      <a:pos x="T4" y="T5"/>
                    </a:cxn>
                  </a:cxnLst>
                  <a:rect l="0" t="0" r="r" b="b"/>
                  <a:pathLst>
                    <a:path w="40" h="18">
                      <a:moveTo>
                        <a:pt x="40" y="0"/>
                      </a:moveTo>
                      <a:lnTo>
                        <a:pt x="0" y="18"/>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Line 96"/>
                <p:cNvSpPr>
                  <a:spLocks noChangeShapeType="1"/>
                </p:cNvSpPr>
                <p:nvPr/>
              </p:nvSpPr>
              <p:spPr bwMode="auto">
                <a:xfrm flipH="1">
                  <a:off x="1831" y="3226"/>
                  <a:ext cx="40" cy="1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97"/>
                <p:cNvSpPr>
                  <a:spLocks/>
                </p:cNvSpPr>
                <p:nvPr/>
              </p:nvSpPr>
              <p:spPr bwMode="auto">
                <a:xfrm>
                  <a:off x="1827" y="3222"/>
                  <a:ext cx="48" cy="26"/>
                </a:xfrm>
                <a:custGeom>
                  <a:avLst/>
                  <a:gdLst>
                    <a:gd name="T0" fmla="*/ 3 w 36"/>
                    <a:gd name="T1" fmla="*/ 19 h 19"/>
                    <a:gd name="T2" fmla="*/ 1 w 36"/>
                    <a:gd name="T3" fmla="*/ 17 h 19"/>
                    <a:gd name="T4" fmla="*/ 2 w 36"/>
                    <a:gd name="T5" fmla="*/ 14 h 19"/>
                    <a:gd name="T6" fmla="*/ 32 w 36"/>
                    <a:gd name="T7" fmla="*/ 0 h 19"/>
                    <a:gd name="T8" fmla="*/ 36 w 36"/>
                    <a:gd name="T9" fmla="*/ 2 h 19"/>
                    <a:gd name="T10" fmla="*/ 34 w 36"/>
                    <a:gd name="T11" fmla="*/ 6 h 19"/>
                    <a:gd name="T12" fmla="*/ 4 w 36"/>
                    <a:gd name="T13" fmla="*/ 19 h 19"/>
                    <a:gd name="T14" fmla="*/ 3 w 36"/>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9">
                      <a:moveTo>
                        <a:pt x="3" y="19"/>
                      </a:moveTo>
                      <a:cubicBezTo>
                        <a:pt x="2" y="19"/>
                        <a:pt x="1" y="19"/>
                        <a:pt x="1" y="17"/>
                      </a:cubicBezTo>
                      <a:cubicBezTo>
                        <a:pt x="0" y="16"/>
                        <a:pt x="1" y="14"/>
                        <a:pt x="2" y="14"/>
                      </a:cubicBezTo>
                      <a:cubicBezTo>
                        <a:pt x="32" y="0"/>
                        <a:pt x="32" y="0"/>
                        <a:pt x="32" y="0"/>
                      </a:cubicBezTo>
                      <a:cubicBezTo>
                        <a:pt x="33" y="0"/>
                        <a:pt x="35" y="0"/>
                        <a:pt x="36" y="2"/>
                      </a:cubicBezTo>
                      <a:cubicBezTo>
                        <a:pt x="36" y="3"/>
                        <a:pt x="36" y="5"/>
                        <a:pt x="34" y="6"/>
                      </a:cubicBezTo>
                      <a:cubicBezTo>
                        <a:pt x="4" y="19"/>
                        <a:pt x="4" y="19"/>
                        <a:pt x="4" y="19"/>
                      </a:cubicBezTo>
                      <a:cubicBezTo>
                        <a:pt x="4" y="19"/>
                        <a:pt x="4" y="19"/>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98"/>
                <p:cNvSpPr>
                  <a:spLocks/>
                </p:cNvSpPr>
                <p:nvPr/>
              </p:nvSpPr>
              <p:spPr bwMode="auto">
                <a:xfrm>
                  <a:off x="2624" y="2924"/>
                  <a:ext cx="41" cy="13"/>
                </a:xfrm>
                <a:custGeom>
                  <a:avLst/>
                  <a:gdLst>
                    <a:gd name="T0" fmla="*/ 41 w 41"/>
                    <a:gd name="T1" fmla="*/ 0 h 13"/>
                    <a:gd name="T2" fmla="*/ 0 w 41"/>
                    <a:gd name="T3" fmla="*/ 13 h 13"/>
                    <a:gd name="T4" fmla="*/ 41 w 41"/>
                    <a:gd name="T5" fmla="*/ 0 h 13"/>
                  </a:gdLst>
                  <a:ahLst/>
                  <a:cxnLst>
                    <a:cxn ang="0">
                      <a:pos x="T0" y="T1"/>
                    </a:cxn>
                    <a:cxn ang="0">
                      <a:pos x="T2" y="T3"/>
                    </a:cxn>
                    <a:cxn ang="0">
                      <a:pos x="T4" y="T5"/>
                    </a:cxn>
                  </a:cxnLst>
                  <a:rect l="0" t="0" r="r" b="b"/>
                  <a:pathLst>
                    <a:path w="41" h="13">
                      <a:moveTo>
                        <a:pt x="41" y="0"/>
                      </a:moveTo>
                      <a:lnTo>
                        <a:pt x="0" y="13"/>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Line 99"/>
                <p:cNvSpPr>
                  <a:spLocks noChangeShapeType="1"/>
                </p:cNvSpPr>
                <p:nvPr/>
              </p:nvSpPr>
              <p:spPr bwMode="auto">
                <a:xfrm flipH="1">
                  <a:off x="2624" y="2924"/>
                  <a:ext cx="41" cy="13"/>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100"/>
                <p:cNvSpPr>
                  <a:spLocks/>
                </p:cNvSpPr>
                <p:nvPr/>
              </p:nvSpPr>
              <p:spPr bwMode="auto">
                <a:xfrm>
                  <a:off x="2620" y="2920"/>
                  <a:ext cx="49" cy="21"/>
                </a:xfrm>
                <a:custGeom>
                  <a:avLst/>
                  <a:gdLst>
                    <a:gd name="T0" fmla="*/ 3 w 37"/>
                    <a:gd name="T1" fmla="*/ 16 h 16"/>
                    <a:gd name="T2" fmla="*/ 0 w 37"/>
                    <a:gd name="T3" fmla="*/ 14 h 16"/>
                    <a:gd name="T4" fmla="*/ 2 w 37"/>
                    <a:gd name="T5" fmla="*/ 10 h 16"/>
                    <a:gd name="T6" fmla="*/ 33 w 37"/>
                    <a:gd name="T7" fmla="*/ 0 h 16"/>
                    <a:gd name="T8" fmla="*/ 37 w 37"/>
                    <a:gd name="T9" fmla="*/ 2 h 16"/>
                    <a:gd name="T10" fmla="*/ 35 w 37"/>
                    <a:gd name="T11" fmla="*/ 6 h 16"/>
                    <a:gd name="T12" fmla="*/ 4 w 37"/>
                    <a:gd name="T13" fmla="*/ 16 h 16"/>
                    <a:gd name="T14" fmla="*/ 3 w 3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6">
                      <a:moveTo>
                        <a:pt x="3" y="16"/>
                      </a:moveTo>
                      <a:cubicBezTo>
                        <a:pt x="2" y="16"/>
                        <a:pt x="1" y="15"/>
                        <a:pt x="0" y="14"/>
                      </a:cubicBezTo>
                      <a:cubicBezTo>
                        <a:pt x="0" y="12"/>
                        <a:pt x="1" y="11"/>
                        <a:pt x="2" y="10"/>
                      </a:cubicBezTo>
                      <a:cubicBezTo>
                        <a:pt x="33" y="0"/>
                        <a:pt x="33" y="0"/>
                        <a:pt x="33" y="0"/>
                      </a:cubicBezTo>
                      <a:cubicBezTo>
                        <a:pt x="35" y="0"/>
                        <a:pt x="36" y="1"/>
                        <a:pt x="37" y="2"/>
                      </a:cubicBezTo>
                      <a:cubicBezTo>
                        <a:pt x="37" y="4"/>
                        <a:pt x="36" y="5"/>
                        <a:pt x="35" y="6"/>
                      </a:cubicBezTo>
                      <a:cubicBezTo>
                        <a:pt x="4" y="16"/>
                        <a:pt x="4" y="16"/>
                        <a:pt x="4" y="16"/>
                      </a:cubicBezTo>
                      <a:cubicBezTo>
                        <a:pt x="4" y="16"/>
                        <a:pt x="3"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101"/>
                <p:cNvSpPr>
                  <a:spLocks/>
                </p:cNvSpPr>
                <p:nvPr/>
              </p:nvSpPr>
              <p:spPr bwMode="auto">
                <a:xfrm>
                  <a:off x="1815" y="3187"/>
                  <a:ext cx="41" cy="14"/>
                </a:xfrm>
                <a:custGeom>
                  <a:avLst/>
                  <a:gdLst>
                    <a:gd name="T0" fmla="*/ 41 w 41"/>
                    <a:gd name="T1" fmla="*/ 0 h 14"/>
                    <a:gd name="T2" fmla="*/ 0 w 41"/>
                    <a:gd name="T3" fmla="*/ 14 h 14"/>
                    <a:gd name="T4" fmla="*/ 41 w 41"/>
                    <a:gd name="T5" fmla="*/ 0 h 14"/>
                  </a:gdLst>
                  <a:ahLst/>
                  <a:cxnLst>
                    <a:cxn ang="0">
                      <a:pos x="T0" y="T1"/>
                    </a:cxn>
                    <a:cxn ang="0">
                      <a:pos x="T2" y="T3"/>
                    </a:cxn>
                    <a:cxn ang="0">
                      <a:pos x="T4" y="T5"/>
                    </a:cxn>
                  </a:cxnLst>
                  <a:rect l="0" t="0" r="r" b="b"/>
                  <a:pathLst>
                    <a:path w="41" h="14">
                      <a:moveTo>
                        <a:pt x="41" y="0"/>
                      </a:moveTo>
                      <a:lnTo>
                        <a:pt x="0" y="14"/>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Line 102"/>
                <p:cNvSpPr>
                  <a:spLocks noChangeShapeType="1"/>
                </p:cNvSpPr>
                <p:nvPr/>
              </p:nvSpPr>
              <p:spPr bwMode="auto">
                <a:xfrm flipH="1">
                  <a:off x="1815" y="3187"/>
                  <a:ext cx="41" cy="14"/>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103"/>
                <p:cNvSpPr>
                  <a:spLocks/>
                </p:cNvSpPr>
                <p:nvPr/>
              </p:nvSpPr>
              <p:spPr bwMode="auto">
                <a:xfrm>
                  <a:off x="1811" y="3183"/>
                  <a:ext cx="49" cy="22"/>
                </a:xfrm>
                <a:custGeom>
                  <a:avLst/>
                  <a:gdLst>
                    <a:gd name="T0" fmla="*/ 3 w 37"/>
                    <a:gd name="T1" fmla="*/ 16 h 16"/>
                    <a:gd name="T2" fmla="*/ 0 w 37"/>
                    <a:gd name="T3" fmla="*/ 14 h 16"/>
                    <a:gd name="T4" fmla="*/ 2 w 37"/>
                    <a:gd name="T5" fmla="*/ 10 h 16"/>
                    <a:gd name="T6" fmla="*/ 33 w 37"/>
                    <a:gd name="T7" fmla="*/ 0 h 16"/>
                    <a:gd name="T8" fmla="*/ 36 w 37"/>
                    <a:gd name="T9" fmla="*/ 2 h 16"/>
                    <a:gd name="T10" fmla="*/ 35 w 37"/>
                    <a:gd name="T11" fmla="*/ 5 h 16"/>
                    <a:gd name="T12" fmla="*/ 4 w 37"/>
                    <a:gd name="T13" fmla="*/ 16 h 16"/>
                    <a:gd name="T14" fmla="*/ 3 w 3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6">
                      <a:moveTo>
                        <a:pt x="3" y="16"/>
                      </a:moveTo>
                      <a:cubicBezTo>
                        <a:pt x="2" y="16"/>
                        <a:pt x="0" y="15"/>
                        <a:pt x="0" y="14"/>
                      </a:cubicBezTo>
                      <a:cubicBezTo>
                        <a:pt x="0" y="12"/>
                        <a:pt x="0" y="11"/>
                        <a:pt x="2" y="10"/>
                      </a:cubicBezTo>
                      <a:cubicBezTo>
                        <a:pt x="33" y="0"/>
                        <a:pt x="33" y="0"/>
                        <a:pt x="33" y="0"/>
                      </a:cubicBezTo>
                      <a:cubicBezTo>
                        <a:pt x="34" y="0"/>
                        <a:pt x="36" y="0"/>
                        <a:pt x="36" y="2"/>
                      </a:cubicBezTo>
                      <a:cubicBezTo>
                        <a:pt x="37" y="3"/>
                        <a:pt x="36" y="5"/>
                        <a:pt x="35" y="5"/>
                      </a:cubicBezTo>
                      <a:cubicBezTo>
                        <a:pt x="4" y="16"/>
                        <a:pt x="4" y="16"/>
                        <a:pt x="4" y="16"/>
                      </a:cubicBezTo>
                      <a:cubicBezTo>
                        <a:pt x="3" y="16"/>
                        <a:pt x="3"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104"/>
                <p:cNvSpPr>
                  <a:spLocks/>
                </p:cNvSpPr>
                <p:nvPr/>
              </p:nvSpPr>
              <p:spPr bwMode="auto">
                <a:xfrm>
                  <a:off x="2635" y="2970"/>
                  <a:ext cx="43" cy="8"/>
                </a:xfrm>
                <a:custGeom>
                  <a:avLst/>
                  <a:gdLst>
                    <a:gd name="T0" fmla="*/ 43 w 43"/>
                    <a:gd name="T1" fmla="*/ 0 h 8"/>
                    <a:gd name="T2" fmla="*/ 0 w 43"/>
                    <a:gd name="T3" fmla="*/ 8 h 8"/>
                    <a:gd name="T4" fmla="*/ 43 w 43"/>
                    <a:gd name="T5" fmla="*/ 0 h 8"/>
                  </a:gdLst>
                  <a:ahLst/>
                  <a:cxnLst>
                    <a:cxn ang="0">
                      <a:pos x="T0" y="T1"/>
                    </a:cxn>
                    <a:cxn ang="0">
                      <a:pos x="T2" y="T3"/>
                    </a:cxn>
                    <a:cxn ang="0">
                      <a:pos x="T4" y="T5"/>
                    </a:cxn>
                  </a:cxnLst>
                  <a:rect l="0" t="0" r="r" b="b"/>
                  <a:pathLst>
                    <a:path w="43" h="8">
                      <a:moveTo>
                        <a:pt x="43" y="0"/>
                      </a:moveTo>
                      <a:lnTo>
                        <a:pt x="0" y="8"/>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Line 105"/>
                <p:cNvSpPr>
                  <a:spLocks noChangeShapeType="1"/>
                </p:cNvSpPr>
                <p:nvPr/>
              </p:nvSpPr>
              <p:spPr bwMode="auto">
                <a:xfrm flipH="1">
                  <a:off x="2635" y="2970"/>
                  <a:ext cx="43" cy="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106"/>
                <p:cNvSpPr>
                  <a:spLocks/>
                </p:cNvSpPr>
                <p:nvPr/>
              </p:nvSpPr>
              <p:spPr bwMode="auto">
                <a:xfrm>
                  <a:off x="2631" y="2966"/>
                  <a:ext cx="51" cy="16"/>
                </a:xfrm>
                <a:custGeom>
                  <a:avLst/>
                  <a:gdLst>
                    <a:gd name="T0" fmla="*/ 3 w 38"/>
                    <a:gd name="T1" fmla="*/ 12 h 12"/>
                    <a:gd name="T2" fmla="*/ 1 w 38"/>
                    <a:gd name="T3" fmla="*/ 10 h 12"/>
                    <a:gd name="T4" fmla="*/ 3 w 38"/>
                    <a:gd name="T5" fmla="*/ 7 h 12"/>
                    <a:gd name="T6" fmla="*/ 35 w 38"/>
                    <a:gd name="T7" fmla="*/ 0 h 12"/>
                    <a:gd name="T8" fmla="*/ 38 w 38"/>
                    <a:gd name="T9" fmla="*/ 2 h 12"/>
                    <a:gd name="T10" fmla="*/ 36 w 38"/>
                    <a:gd name="T11" fmla="*/ 5 h 12"/>
                    <a:gd name="T12" fmla="*/ 4 w 38"/>
                    <a:gd name="T13" fmla="*/ 12 h 12"/>
                    <a:gd name="T14" fmla="*/ 3 w 38"/>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2">
                      <a:moveTo>
                        <a:pt x="3" y="12"/>
                      </a:moveTo>
                      <a:cubicBezTo>
                        <a:pt x="2" y="12"/>
                        <a:pt x="1" y="11"/>
                        <a:pt x="1" y="10"/>
                      </a:cubicBezTo>
                      <a:cubicBezTo>
                        <a:pt x="0" y="8"/>
                        <a:pt x="1" y="7"/>
                        <a:pt x="3" y="7"/>
                      </a:cubicBezTo>
                      <a:cubicBezTo>
                        <a:pt x="35" y="0"/>
                        <a:pt x="35" y="0"/>
                        <a:pt x="35" y="0"/>
                      </a:cubicBezTo>
                      <a:cubicBezTo>
                        <a:pt x="36" y="0"/>
                        <a:pt x="38" y="1"/>
                        <a:pt x="38" y="2"/>
                      </a:cubicBezTo>
                      <a:cubicBezTo>
                        <a:pt x="38" y="4"/>
                        <a:pt x="37" y="5"/>
                        <a:pt x="36" y="5"/>
                      </a:cubicBezTo>
                      <a:cubicBezTo>
                        <a:pt x="4" y="12"/>
                        <a:pt x="4" y="12"/>
                        <a:pt x="4" y="12"/>
                      </a:cubicBezTo>
                      <a:cubicBezTo>
                        <a:pt x="4" y="12"/>
                        <a:pt x="4" y="12"/>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107"/>
                <p:cNvSpPr>
                  <a:spLocks/>
                </p:cNvSpPr>
                <p:nvPr/>
              </p:nvSpPr>
              <p:spPr bwMode="auto">
                <a:xfrm>
                  <a:off x="1802" y="3146"/>
                  <a:ext cx="43" cy="9"/>
                </a:xfrm>
                <a:custGeom>
                  <a:avLst/>
                  <a:gdLst>
                    <a:gd name="T0" fmla="*/ 43 w 43"/>
                    <a:gd name="T1" fmla="*/ 0 h 9"/>
                    <a:gd name="T2" fmla="*/ 0 w 43"/>
                    <a:gd name="T3" fmla="*/ 9 h 9"/>
                    <a:gd name="T4" fmla="*/ 43 w 43"/>
                    <a:gd name="T5" fmla="*/ 0 h 9"/>
                  </a:gdLst>
                  <a:ahLst/>
                  <a:cxnLst>
                    <a:cxn ang="0">
                      <a:pos x="T0" y="T1"/>
                    </a:cxn>
                    <a:cxn ang="0">
                      <a:pos x="T2" y="T3"/>
                    </a:cxn>
                    <a:cxn ang="0">
                      <a:pos x="T4" y="T5"/>
                    </a:cxn>
                  </a:cxnLst>
                  <a:rect l="0" t="0" r="r" b="b"/>
                  <a:pathLst>
                    <a:path w="43" h="9">
                      <a:moveTo>
                        <a:pt x="43" y="0"/>
                      </a:moveTo>
                      <a:lnTo>
                        <a:pt x="0" y="9"/>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Line 108"/>
                <p:cNvSpPr>
                  <a:spLocks noChangeShapeType="1"/>
                </p:cNvSpPr>
                <p:nvPr/>
              </p:nvSpPr>
              <p:spPr bwMode="auto">
                <a:xfrm flipH="1">
                  <a:off x="1802" y="3146"/>
                  <a:ext cx="43" cy="9"/>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Freeform 109"/>
                <p:cNvSpPr>
                  <a:spLocks/>
                </p:cNvSpPr>
                <p:nvPr/>
              </p:nvSpPr>
              <p:spPr bwMode="auto">
                <a:xfrm>
                  <a:off x="1798" y="3142"/>
                  <a:ext cx="51" cy="17"/>
                </a:xfrm>
                <a:custGeom>
                  <a:avLst/>
                  <a:gdLst>
                    <a:gd name="T0" fmla="*/ 3 w 38"/>
                    <a:gd name="T1" fmla="*/ 13 h 13"/>
                    <a:gd name="T2" fmla="*/ 0 w 38"/>
                    <a:gd name="T3" fmla="*/ 11 h 13"/>
                    <a:gd name="T4" fmla="*/ 2 w 38"/>
                    <a:gd name="T5" fmla="*/ 7 h 13"/>
                    <a:gd name="T6" fmla="*/ 34 w 38"/>
                    <a:gd name="T7" fmla="*/ 1 h 13"/>
                    <a:gd name="T8" fmla="*/ 37 w 38"/>
                    <a:gd name="T9" fmla="*/ 3 h 13"/>
                    <a:gd name="T10" fmla="*/ 35 w 38"/>
                    <a:gd name="T11" fmla="*/ 6 h 13"/>
                    <a:gd name="T12" fmla="*/ 3 w 38"/>
                    <a:gd name="T13" fmla="*/ 13 h 13"/>
                    <a:gd name="T14" fmla="*/ 3 w 3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3">
                      <a:moveTo>
                        <a:pt x="3" y="13"/>
                      </a:moveTo>
                      <a:cubicBezTo>
                        <a:pt x="1" y="13"/>
                        <a:pt x="0" y="12"/>
                        <a:pt x="0" y="11"/>
                      </a:cubicBezTo>
                      <a:cubicBezTo>
                        <a:pt x="0" y="9"/>
                        <a:pt x="1" y="8"/>
                        <a:pt x="2" y="7"/>
                      </a:cubicBezTo>
                      <a:cubicBezTo>
                        <a:pt x="34" y="1"/>
                        <a:pt x="34" y="1"/>
                        <a:pt x="34" y="1"/>
                      </a:cubicBezTo>
                      <a:cubicBezTo>
                        <a:pt x="36" y="0"/>
                        <a:pt x="37" y="1"/>
                        <a:pt x="37" y="3"/>
                      </a:cubicBezTo>
                      <a:cubicBezTo>
                        <a:pt x="38" y="4"/>
                        <a:pt x="37" y="6"/>
                        <a:pt x="35" y="6"/>
                      </a:cubicBezTo>
                      <a:cubicBezTo>
                        <a:pt x="3" y="13"/>
                        <a:pt x="3" y="13"/>
                        <a:pt x="3" y="13"/>
                      </a:cubicBezTo>
                      <a:cubicBezTo>
                        <a:pt x="3" y="13"/>
                        <a:pt x="3" y="13"/>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Freeform 110"/>
                <p:cNvSpPr>
                  <a:spLocks/>
                </p:cNvSpPr>
                <p:nvPr/>
              </p:nvSpPr>
              <p:spPr bwMode="auto">
                <a:xfrm>
                  <a:off x="2641" y="3015"/>
                  <a:ext cx="45" cy="6"/>
                </a:xfrm>
                <a:custGeom>
                  <a:avLst/>
                  <a:gdLst>
                    <a:gd name="T0" fmla="*/ 45 w 45"/>
                    <a:gd name="T1" fmla="*/ 0 h 6"/>
                    <a:gd name="T2" fmla="*/ 0 w 45"/>
                    <a:gd name="T3" fmla="*/ 6 h 6"/>
                    <a:gd name="T4" fmla="*/ 45 w 45"/>
                    <a:gd name="T5" fmla="*/ 0 h 6"/>
                  </a:gdLst>
                  <a:ahLst/>
                  <a:cxnLst>
                    <a:cxn ang="0">
                      <a:pos x="T0" y="T1"/>
                    </a:cxn>
                    <a:cxn ang="0">
                      <a:pos x="T2" y="T3"/>
                    </a:cxn>
                    <a:cxn ang="0">
                      <a:pos x="T4" y="T5"/>
                    </a:cxn>
                  </a:cxnLst>
                  <a:rect l="0" t="0" r="r" b="b"/>
                  <a:pathLst>
                    <a:path w="45" h="6">
                      <a:moveTo>
                        <a:pt x="45" y="0"/>
                      </a:moveTo>
                      <a:lnTo>
                        <a:pt x="0" y="6"/>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Line 111"/>
                <p:cNvSpPr>
                  <a:spLocks noChangeShapeType="1"/>
                </p:cNvSpPr>
                <p:nvPr/>
              </p:nvSpPr>
              <p:spPr bwMode="auto">
                <a:xfrm flipH="1">
                  <a:off x="2641" y="3015"/>
                  <a:ext cx="45" cy="6"/>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Freeform 112"/>
                <p:cNvSpPr>
                  <a:spLocks/>
                </p:cNvSpPr>
                <p:nvPr/>
              </p:nvSpPr>
              <p:spPr bwMode="auto">
                <a:xfrm>
                  <a:off x="2637" y="3011"/>
                  <a:ext cx="53" cy="12"/>
                </a:xfrm>
                <a:custGeom>
                  <a:avLst/>
                  <a:gdLst>
                    <a:gd name="T0" fmla="*/ 3 w 39"/>
                    <a:gd name="T1" fmla="*/ 9 h 9"/>
                    <a:gd name="T2" fmla="*/ 0 w 39"/>
                    <a:gd name="T3" fmla="*/ 7 h 9"/>
                    <a:gd name="T4" fmla="*/ 3 w 39"/>
                    <a:gd name="T5" fmla="*/ 4 h 9"/>
                    <a:gd name="T6" fmla="*/ 35 w 39"/>
                    <a:gd name="T7" fmla="*/ 0 h 9"/>
                    <a:gd name="T8" fmla="*/ 38 w 39"/>
                    <a:gd name="T9" fmla="*/ 3 h 9"/>
                    <a:gd name="T10" fmla="*/ 36 w 39"/>
                    <a:gd name="T11" fmla="*/ 6 h 9"/>
                    <a:gd name="T12" fmla="*/ 4 w 39"/>
                    <a:gd name="T13" fmla="*/ 9 h 9"/>
                    <a:gd name="T14" fmla="*/ 3 w 3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9">
                      <a:moveTo>
                        <a:pt x="3" y="9"/>
                      </a:moveTo>
                      <a:cubicBezTo>
                        <a:pt x="2" y="9"/>
                        <a:pt x="1" y="8"/>
                        <a:pt x="0" y="7"/>
                      </a:cubicBezTo>
                      <a:cubicBezTo>
                        <a:pt x="0" y="5"/>
                        <a:pt x="1" y="4"/>
                        <a:pt x="3" y="4"/>
                      </a:cubicBezTo>
                      <a:cubicBezTo>
                        <a:pt x="35" y="0"/>
                        <a:pt x="35" y="0"/>
                        <a:pt x="35" y="0"/>
                      </a:cubicBezTo>
                      <a:cubicBezTo>
                        <a:pt x="37" y="0"/>
                        <a:pt x="38" y="1"/>
                        <a:pt x="38" y="3"/>
                      </a:cubicBezTo>
                      <a:cubicBezTo>
                        <a:pt x="39" y="4"/>
                        <a:pt x="37" y="6"/>
                        <a:pt x="36" y="6"/>
                      </a:cubicBezTo>
                      <a:cubicBezTo>
                        <a:pt x="4" y="9"/>
                        <a:pt x="4" y="9"/>
                        <a:pt x="4" y="9"/>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113"/>
                <p:cNvSpPr>
                  <a:spLocks/>
                </p:cNvSpPr>
                <p:nvPr/>
              </p:nvSpPr>
              <p:spPr bwMode="auto">
                <a:xfrm>
                  <a:off x="1794" y="3104"/>
                  <a:ext cx="45" cy="5"/>
                </a:xfrm>
                <a:custGeom>
                  <a:avLst/>
                  <a:gdLst>
                    <a:gd name="T0" fmla="*/ 45 w 45"/>
                    <a:gd name="T1" fmla="*/ 0 h 5"/>
                    <a:gd name="T2" fmla="*/ 0 w 45"/>
                    <a:gd name="T3" fmla="*/ 5 h 5"/>
                    <a:gd name="T4" fmla="*/ 45 w 45"/>
                    <a:gd name="T5" fmla="*/ 0 h 5"/>
                  </a:gdLst>
                  <a:ahLst/>
                  <a:cxnLst>
                    <a:cxn ang="0">
                      <a:pos x="T0" y="T1"/>
                    </a:cxn>
                    <a:cxn ang="0">
                      <a:pos x="T2" y="T3"/>
                    </a:cxn>
                    <a:cxn ang="0">
                      <a:pos x="T4" y="T5"/>
                    </a:cxn>
                  </a:cxnLst>
                  <a:rect l="0" t="0" r="r" b="b"/>
                  <a:pathLst>
                    <a:path w="45" h="5">
                      <a:moveTo>
                        <a:pt x="45" y="0"/>
                      </a:moveTo>
                      <a:lnTo>
                        <a:pt x="0" y="5"/>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Line 114"/>
                <p:cNvSpPr>
                  <a:spLocks noChangeShapeType="1"/>
                </p:cNvSpPr>
                <p:nvPr/>
              </p:nvSpPr>
              <p:spPr bwMode="auto">
                <a:xfrm flipH="1">
                  <a:off x="1794" y="3104"/>
                  <a:ext cx="45" cy="5"/>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115"/>
                <p:cNvSpPr>
                  <a:spLocks/>
                </p:cNvSpPr>
                <p:nvPr/>
              </p:nvSpPr>
              <p:spPr bwMode="auto">
                <a:xfrm>
                  <a:off x="1790" y="3100"/>
                  <a:ext cx="53" cy="13"/>
                </a:xfrm>
                <a:custGeom>
                  <a:avLst/>
                  <a:gdLst>
                    <a:gd name="T0" fmla="*/ 3 w 39"/>
                    <a:gd name="T1" fmla="*/ 10 h 10"/>
                    <a:gd name="T2" fmla="*/ 0 w 39"/>
                    <a:gd name="T3" fmla="*/ 7 h 10"/>
                    <a:gd name="T4" fmla="*/ 3 w 39"/>
                    <a:gd name="T5" fmla="*/ 4 h 10"/>
                    <a:gd name="T6" fmla="*/ 35 w 39"/>
                    <a:gd name="T7" fmla="*/ 0 h 10"/>
                    <a:gd name="T8" fmla="*/ 39 w 39"/>
                    <a:gd name="T9" fmla="*/ 3 h 10"/>
                    <a:gd name="T10" fmla="*/ 36 w 39"/>
                    <a:gd name="T11" fmla="*/ 6 h 10"/>
                    <a:gd name="T12" fmla="*/ 4 w 39"/>
                    <a:gd name="T13" fmla="*/ 10 h 10"/>
                    <a:gd name="T14" fmla="*/ 3 w 3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
                      <a:moveTo>
                        <a:pt x="3" y="10"/>
                      </a:moveTo>
                      <a:cubicBezTo>
                        <a:pt x="2" y="10"/>
                        <a:pt x="1" y="8"/>
                        <a:pt x="0" y="7"/>
                      </a:cubicBezTo>
                      <a:cubicBezTo>
                        <a:pt x="0" y="5"/>
                        <a:pt x="1" y="4"/>
                        <a:pt x="3" y="4"/>
                      </a:cubicBezTo>
                      <a:cubicBezTo>
                        <a:pt x="35" y="0"/>
                        <a:pt x="35" y="0"/>
                        <a:pt x="35" y="0"/>
                      </a:cubicBezTo>
                      <a:cubicBezTo>
                        <a:pt x="37" y="0"/>
                        <a:pt x="38" y="1"/>
                        <a:pt x="39" y="3"/>
                      </a:cubicBezTo>
                      <a:cubicBezTo>
                        <a:pt x="39" y="5"/>
                        <a:pt x="38" y="6"/>
                        <a:pt x="36" y="6"/>
                      </a:cubicBezTo>
                      <a:cubicBezTo>
                        <a:pt x="4" y="10"/>
                        <a:pt x="4" y="10"/>
                        <a:pt x="4" y="10"/>
                      </a:cubicBezTo>
                      <a:cubicBezTo>
                        <a:pt x="4" y="10"/>
                        <a:pt x="3" y="10"/>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116"/>
                <p:cNvSpPr>
                  <a:spLocks/>
                </p:cNvSpPr>
                <p:nvPr/>
              </p:nvSpPr>
              <p:spPr bwMode="auto">
                <a:xfrm>
                  <a:off x="2644" y="3062"/>
                  <a:ext cx="43" cy="0"/>
                </a:xfrm>
                <a:custGeom>
                  <a:avLst/>
                  <a:gdLst>
                    <a:gd name="T0" fmla="*/ 43 w 43"/>
                    <a:gd name="T1" fmla="*/ 0 w 43"/>
                    <a:gd name="T2" fmla="*/ 43 w 43"/>
                  </a:gdLst>
                  <a:ahLst/>
                  <a:cxnLst>
                    <a:cxn ang="0">
                      <a:pos x="T0" y="0"/>
                    </a:cxn>
                    <a:cxn ang="0">
                      <a:pos x="T1" y="0"/>
                    </a:cxn>
                    <a:cxn ang="0">
                      <a:pos x="T2" y="0"/>
                    </a:cxn>
                  </a:cxnLst>
                  <a:rect l="0" t="0" r="r" b="b"/>
                  <a:pathLst>
                    <a:path w="43">
                      <a:moveTo>
                        <a:pt x="43" y="0"/>
                      </a:moveTo>
                      <a:lnTo>
                        <a:pt x="0" y="0"/>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Line 117"/>
                <p:cNvSpPr>
                  <a:spLocks noChangeShapeType="1"/>
                </p:cNvSpPr>
                <p:nvPr/>
              </p:nvSpPr>
              <p:spPr bwMode="auto">
                <a:xfrm flipH="1">
                  <a:off x="2644" y="3062"/>
                  <a:ext cx="43"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118"/>
                <p:cNvSpPr>
                  <a:spLocks/>
                </p:cNvSpPr>
                <p:nvPr/>
              </p:nvSpPr>
              <p:spPr bwMode="auto">
                <a:xfrm>
                  <a:off x="2640" y="3058"/>
                  <a:ext cx="51" cy="8"/>
                </a:xfrm>
                <a:custGeom>
                  <a:avLst/>
                  <a:gdLst>
                    <a:gd name="T0" fmla="*/ 3 w 38"/>
                    <a:gd name="T1" fmla="*/ 6 h 6"/>
                    <a:gd name="T2" fmla="*/ 0 w 38"/>
                    <a:gd name="T3" fmla="*/ 3 h 6"/>
                    <a:gd name="T4" fmla="*/ 3 w 38"/>
                    <a:gd name="T5" fmla="*/ 0 h 6"/>
                    <a:gd name="T6" fmla="*/ 35 w 38"/>
                    <a:gd name="T7" fmla="*/ 0 h 6"/>
                    <a:gd name="T8" fmla="*/ 38 w 38"/>
                    <a:gd name="T9" fmla="*/ 3 h 6"/>
                    <a:gd name="T10" fmla="*/ 35 w 38"/>
                    <a:gd name="T11" fmla="*/ 6 h 6"/>
                    <a:gd name="T12" fmla="*/ 3 w 3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8" h="6">
                      <a:moveTo>
                        <a:pt x="3" y="6"/>
                      </a:moveTo>
                      <a:cubicBezTo>
                        <a:pt x="1" y="6"/>
                        <a:pt x="0" y="4"/>
                        <a:pt x="0" y="3"/>
                      </a:cubicBezTo>
                      <a:cubicBezTo>
                        <a:pt x="0" y="1"/>
                        <a:pt x="1" y="0"/>
                        <a:pt x="3" y="0"/>
                      </a:cubicBezTo>
                      <a:cubicBezTo>
                        <a:pt x="35" y="0"/>
                        <a:pt x="35" y="0"/>
                        <a:pt x="35" y="0"/>
                      </a:cubicBezTo>
                      <a:cubicBezTo>
                        <a:pt x="37" y="0"/>
                        <a:pt x="38" y="1"/>
                        <a:pt x="38" y="3"/>
                      </a:cubicBezTo>
                      <a:cubicBezTo>
                        <a:pt x="38" y="4"/>
                        <a:pt x="37" y="6"/>
                        <a:pt x="35" y="6"/>
                      </a:cubicBez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119"/>
                <p:cNvSpPr>
                  <a:spLocks/>
                </p:cNvSpPr>
                <p:nvPr/>
              </p:nvSpPr>
              <p:spPr bwMode="auto">
                <a:xfrm>
                  <a:off x="1793" y="3062"/>
                  <a:ext cx="43" cy="0"/>
                </a:xfrm>
                <a:custGeom>
                  <a:avLst/>
                  <a:gdLst>
                    <a:gd name="T0" fmla="*/ 43 w 43"/>
                    <a:gd name="T1" fmla="*/ 0 w 43"/>
                    <a:gd name="T2" fmla="*/ 43 w 43"/>
                  </a:gdLst>
                  <a:ahLst/>
                  <a:cxnLst>
                    <a:cxn ang="0">
                      <a:pos x="T0" y="0"/>
                    </a:cxn>
                    <a:cxn ang="0">
                      <a:pos x="T1" y="0"/>
                    </a:cxn>
                    <a:cxn ang="0">
                      <a:pos x="T2" y="0"/>
                    </a:cxn>
                  </a:cxnLst>
                  <a:rect l="0" t="0" r="r" b="b"/>
                  <a:pathLst>
                    <a:path w="43">
                      <a:moveTo>
                        <a:pt x="43" y="0"/>
                      </a:moveTo>
                      <a:lnTo>
                        <a:pt x="0" y="0"/>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Line 120"/>
                <p:cNvSpPr>
                  <a:spLocks noChangeShapeType="1"/>
                </p:cNvSpPr>
                <p:nvPr/>
              </p:nvSpPr>
              <p:spPr bwMode="auto">
                <a:xfrm flipH="1">
                  <a:off x="1793" y="3062"/>
                  <a:ext cx="43"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121"/>
                <p:cNvSpPr>
                  <a:spLocks/>
                </p:cNvSpPr>
                <p:nvPr/>
              </p:nvSpPr>
              <p:spPr bwMode="auto">
                <a:xfrm>
                  <a:off x="1789" y="3058"/>
                  <a:ext cx="51" cy="8"/>
                </a:xfrm>
                <a:custGeom>
                  <a:avLst/>
                  <a:gdLst>
                    <a:gd name="T0" fmla="*/ 35 w 38"/>
                    <a:gd name="T1" fmla="*/ 6 h 6"/>
                    <a:gd name="T2" fmla="*/ 3 w 38"/>
                    <a:gd name="T3" fmla="*/ 6 h 6"/>
                    <a:gd name="T4" fmla="*/ 0 w 38"/>
                    <a:gd name="T5" fmla="*/ 3 h 6"/>
                    <a:gd name="T6" fmla="*/ 3 w 38"/>
                    <a:gd name="T7" fmla="*/ 0 h 6"/>
                    <a:gd name="T8" fmla="*/ 35 w 38"/>
                    <a:gd name="T9" fmla="*/ 0 h 6"/>
                    <a:gd name="T10" fmla="*/ 38 w 38"/>
                    <a:gd name="T11" fmla="*/ 3 h 6"/>
                    <a:gd name="T12" fmla="*/ 35 w 3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8" h="6">
                      <a:moveTo>
                        <a:pt x="35" y="6"/>
                      </a:moveTo>
                      <a:cubicBezTo>
                        <a:pt x="3" y="6"/>
                        <a:pt x="3" y="6"/>
                        <a:pt x="3" y="6"/>
                      </a:cubicBezTo>
                      <a:cubicBezTo>
                        <a:pt x="1" y="6"/>
                        <a:pt x="0" y="4"/>
                        <a:pt x="0" y="3"/>
                      </a:cubicBezTo>
                      <a:cubicBezTo>
                        <a:pt x="0" y="1"/>
                        <a:pt x="1" y="0"/>
                        <a:pt x="3" y="0"/>
                      </a:cubicBezTo>
                      <a:cubicBezTo>
                        <a:pt x="35" y="0"/>
                        <a:pt x="35" y="0"/>
                        <a:pt x="35" y="0"/>
                      </a:cubicBezTo>
                      <a:cubicBezTo>
                        <a:pt x="37" y="0"/>
                        <a:pt x="38" y="1"/>
                        <a:pt x="38" y="3"/>
                      </a:cubicBezTo>
                      <a:cubicBezTo>
                        <a:pt x="38" y="4"/>
                        <a:pt x="37" y="6"/>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122"/>
                <p:cNvSpPr>
                  <a:spLocks/>
                </p:cNvSpPr>
                <p:nvPr/>
              </p:nvSpPr>
              <p:spPr bwMode="auto">
                <a:xfrm>
                  <a:off x="2641" y="3104"/>
                  <a:ext cx="45" cy="5"/>
                </a:xfrm>
                <a:custGeom>
                  <a:avLst/>
                  <a:gdLst>
                    <a:gd name="T0" fmla="*/ 45 w 45"/>
                    <a:gd name="T1" fmla="*/ 5 h 5"/>
                    <a:gd name="T2" fmla="*/ 0 w 45"/>
                    <a:gd name="T3" fmla="*/ 0 h 5"/>
                    <a:gd name="T4" fmla="*/ 45 w 45"/>
                    <a:gd name="T5" fmla="*/ 5 h 5"/>
                  </a:gdLst>
                  <a:ahLst/>
                  <a:cxnLst>
                    <a:cxn ang="0">
                      <a:pos x="T0" y="T1"/>
                    </a:cxn>
                    <a:cxn ang="0">
                      <a:pos x="T2" y="T3"/>
                    </a:cxn>
                    <a:cxn ang="0">
                      <a:pos x="T4" y="T5"/>
                    </a:cxn>
                  </a:cxnLst>
                  <a:rect l="0" t="0" r="r" b="b"/>
                  <a:pathLst>
                    <a:path w="45" h="5">
                      <a:moveTo>
                        <a:pt x="45" y="5"/>
                      </a:moveTo>
                      <a:lnTo>
                        <a:pt x="0" y="0"/>
                      </a:ln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Line 123"/>
                <p:cNvSpPr>
                  <a:spLocks noChangeShapeType="1"/>
                </p:cNvSpPr>
                <p:nvPr/>
              </p:nvSpPr>
              <p:spPr bwMode="auto">
                <a:xfrm flipH="1" flipV="1">
                  <a:off x="2641" y="3104"/>
                  <a:ext cx="45" cy="5"/>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Freeform 124"/>
                <p:cNvSpPr>
                  <a:spLocks/>
                </p:cNvSpPr>
                <p:nvPr/>
              </p:nvSpPr>
              <p:spPr bwMode="auto">
                <a:xfrm>
                  <a:off x="2637" y="3100"/>
                  <a:ext cx="53" cy="13"/>
                </a:xfrm>
                <a:custGeom>
                  <a:avLst/>
                  <a:gdLst>
                    <a:gd name="T0" fmla="*/ 36 w 39"/>
                    <a:gd name="T1" fmla="*/ 10 h 10"/>
                    <a:gd name="T2" fmla="*/ 35 w 39"/>
                    <a:gd name="T3" fmla="*/ 10 h 10"/>
                    <a:gd name="T4" fmla="*/ 3 w 39"/>
                    <a:gd name="T5" fmla="*/ 6 h 10"/>
                    <a:gd name="T6" fmla="*/ 0 w 39"/>
                    <a:gd name="T7" fmla="*/ 3 h 10"/>
                    <a:gd name="T8" fmla="*/ 4 w 39"/>
                    <a:gd name="T9" fmla="*/ 0 h 10"/>
                    <a:gd name="T10" fmla="*/ 36 w 39"/>
                    <a:gd name="T11" fmla="*/ 4 h 10"/>
                    <a:gd name="T12" fmla="*/ 38 w 39"/>
                    <a:gd name="T13" fmla="*/ 7 h 10"/>
                    <a:gd name="T14" fmla="*/ 36 w 3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
                      <a:moveTo>
                        <a:pt x="36" y="10"/>
                      </a:moveTo>
                      <a:cubicBezTo>
                        <a:pt x="35" y="10"/>
                        <a:pt x="35" y="10"/>
                        <a:pt x="35" y="10"/>
                      </a:cubicBezTo>
                      <a:cubicBezTo>
                        <a:pt x="3" y="6"/>
                        <a:pt x="3" y="6"/>
                        <a:pt x="3" y="6"/>
                      </a:cubicBezTo>
                      <a:cubicBezTo>
                        <a:pt x="1" y="6"/>
                        <a:pt x="0" y="5"/>
                        <a:pt x="0" y="3"/>
                      </a:cubicBezTo>
                      <a:cubicBezTo>
                        <a:pt x="1" y="1"/>
                        <a:pt x="2" y="0"/>
                        <a:pt x="4" y="0"/>
                      </a:cubicBezTo>
                      <a:cubicBezTo>
                        <a:pt x="36" y="4"/>
                        <a:pt x="36" y="4"/>
                        <a:pt x="36" y="4"/>
                      </a:cubicBezTo>
                      <a:cubicBezTo>
                        <a:pt x="37" y="4"/>
                        <a:pt x="39" y="5"/>
                        <a:pt x="38" y="7"/>
                      </a:cubicBezTo>
                      <a:cubicBezTo>
                        <a:pt x="38" y="8"/>
                        <a:pt x="37" y="10"/>
                        <a:pt x="3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Freeform 125"/>
                <p:cNvSpPr>
                  <a:spLocks/>
                </p:cNvSpPr>
                <p:nvPr/>
              </p:nvSpPr>
              <p:spPr bwMode="auto">
                <a:xfrm>
                  <a:off x="1794" y="3015"/>
                  <a:ext cx="45" cy="4"/>
                </a:xfrm>
                <a:custGeom>
                  <a:avLst/>
                  <a:gdLst>
                    <a:gd name="T0" fmla="*/ 45 w 45"/>
                    <a:gd name="T1" fmla="*/ 4 h 4"/>
                    <a:gd name="T2" fmla="*/ 0 w 45"/>
                    <a:gd name="T3" fmla="*/ 0 h 4"/>
                    <a:gd name="T4" fmla="*/ 45 w 45"/>
                    <a:gd name="T5" fmla="*/ 4 h 4"/>
                  </a:gdLst>
                  <a:ahLst/>
                  <a:cxnLst>
                    <a:cxn ang="0">
                      <a:pos x="T0" y="T1"/>
                    </a:cxn>
                    <a:cxn ang="0">
                      <a:pos x="T2" y="T3"/>
                    </a:cxn>
                    <a:cxn ang="0">
                      <a:pos x="T4" y="T5"/>
                    </a:cxn>
                  </a:cxnLst>
                  <a:rect l="0" t="0" r="r" b="b"/>
                  <a:pathLst>
                    <a:path w="45" h="4">
                      <a:moveTo>
                        <a:pt x="45" y="4"/>
                      </a:moveTo>
                      <a:lnTo>
                        <a:pt x="0" y="0"/>
                      </a:lnTo>
                      <a:lnTo>
                        <a:pt x="4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Line 126"/>
                <p:cNvSpPr>
                  <a:spLocks noChangeShapeType="1"/>
                </p:cNvSpPr>
                <p:nvPr/>
              </p:nvSpPr>
              <p:spPr bwMode="auto">
                <a:xfrm flipH="1" flipV="1">
                  <a:off x="1794" y="3015"/>
                  <a:ext cx="45" cy="4"/>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9" name="Freeform 127"/>
                <p:cNvSpPr>
                  <a:spLocks/>
                </p:cNvSpPr>
                <p:nvPr/>
              </p:nvSpPr>
              <p:spPr bwMode="auto">
                <a:xfrm>
                  <a:off x="1790" y="3011"/>
                  <a:ext cx="53" cy="12"/>
                </a:xfrm>
                <a:custGeom>
                  <a:avLst/>
                  <a:gdLst>
                    <a:gd name="T0" fmla="*/ 36 w 39"/>
                    <a:gd name="T1" fmla="*/ 9 h 9"/>
                    <a:gd name="T2" fmla="*/ 35 w 39"/>
                    <a:gd name="T3" fmla="*/ 9 h 9"/>
                    <a:gd name="T4" fmla="*/ 3 w 39"/>
                    <a:gd name="T5" fmla="*/ 6 h 9"/>
                    <a:gd name="T6" fmla="*/ 0 w 39"/>
                    <a:gd name="T7" fmla="*/ 3 h 9"/>
                    <a:gd name="T8" fmla="*/ 4 w 39"/>
                    <a:gd name="T9" fmla="*/ 0 h 9"/>
                    <a:gd name="T10" fmla="*/ 36 w 39"/>
                    <a:gd name="T11" fmla="*/ 4 h 9"/>
                    <a:gd name="T12" fmla="*/ 39 w 39"/>
                    <a:gd name="T13" fmla="*/ 7 h 9"/>
                    <a:gd name="T14" fmla="*/ 36 w 3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9">
                      <a:moveTo>
                        <a:pt x="36" y="9"/>
                      </a:moveTo>
                      <a:cubicBezTo>
                        <a:pt x="36" y="9"/>
                        <a:pt x="35" y="9"/>
                        <a:pt x="35" y="9"/>
                      </a:cubicBezTo>
                      <a:cubicBezTo>
                        <a:pt x="3" y="6"/>
                        <a:pt x="3" y="6"/>
                        <a:pt x="3" y="6"/>
                      </a:cubicBezTo>
                      <a:cubicBezTo>
                        <a:pt x="1" y="6"/>
                        <a:pt x="0" y="4"/>
                        <a:pt x="0" y="3"/>
                      </a:cubicBezTo>
                      <a:cubicBezTo>
                        <a:pt x="1" y="1"/>
                        <a:pt x="2" y="0"/>
                        <a:pt x="4" y="0"/>
                      </a:cubicBezTo>
                      <a:cubicBezTo>
                        <a:pt x="36" y="4"/>
                        <a:pt x="36" y="4"/>
                        <a:pt x="36" y="4"/>
                      </a:cubicBezTo>
                      <a:cubicBezTo>
                        <a:pt x="38" y="4"/>
                        <a:pt x="39" y="5"/>
                        <a:pt x="39" y="7"/>
                      </a:cubicBezTo>
                      <a:cubicBezTo>
                        <a:pt x="38" y="8"/>
                        <a:pt x="37" y="9"/>
                        <a:pt x="3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Freeform 128"/>
                <p:cNvSpPr>
                  <a:spLocks/>
                </p:cNvSpPr>
                <p:nvPr/>
              </p:nvSpPr>
              <p:spPr bwMode="auto">
                <a:xfrm>
                  <a:off x="2635" y="3146"/>
                  <a:ext cx="43" cy="9"/>
                </a:xfrm>
                <a:custGeom>
                  <a:avLst/>
                  <a:gdLst>
                    <a:gd name="T0" fmla="*/ 43 w 43"/>
                    <a:gd name="T1" fmla="*/ 9 h 9"/>
                    <a:gd name="T2" fmla="*/ 0 w 43"/>
                    <a:gd name="T3" fmla="*/ 0 h 9"/>
                    <a:gd name="T4" fmla="*/ 43 w 43"/>
                    <a:gd name="T5" fmla="*/ 9 h 9"/>
                  </a:gdLst>
                  <a:ahLst/>
                  <a:cxnLst>
                    <a:cxn ang="0">
                      <a:pos x="T0" y="T1"/>
                    </a:cxn>
                    <a:cxn ang="0">
                      <a:pos x="T2" y="T3"/>
                    </a:cxn>
                    <a:cxn ang="0">
                      <a:pos x="T4" y="T5"/>
                    </a:cxn>
                  </a:cxnLst>
                  <a:rect l="0" t="0" r="r" b="b"/>
                  <a:pathLst>
                    <a:path w="43" h="9">
                      <a:moveTo>
                        <a:pt x="43" y="9"/>
                      </a:moveTo>
                      <a:lnTo>
                        <a:pt x="0" y="0"/>
                      </a:lnTo>
                      <a:lnTo>
                        <a:pt x="4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1" name="Line 129"/>
                <p:cNvSpPr>
                  <a:spLocks noChangeShapeType="1"/>
                </p:cNvSpPr>
                <p:nvPr/>
              </p:nvSpPr>
              <p:spPr bwMode="auto">
                <a:xfrm flipH="1" flipV="1">
                  <a:off x="2635" y="3146"/>
                  <a:ext cx="43" cy="9"/>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2" name="Freeform 130"/>
                <p:cNvSpPr>
                  <a:spLocks/>
                </p:cNvSpPr>
                <p:nvPr/>
              </p:nvSpPr>
              <p:spPr bwMode="auto">
                <a:xfrm>
                  <a:off x="2631" y="3142"/>
                  <a:ext cx="51" cy="17"/>
                </a:xfrm>
                <a:custGeom>
                  <a:avLst/>
                  <a:gdLst>
                    <a:gd name="T0" fmla="*/ 35 w 38"/>
                    <a:gd name="T1" fmla="*/ 13 h 13"/>
                    <a:gd name="T2" fmla="*/ 35 w 38"/>
                    <a:gd name="T3" fmla="*/ 13 h 13"/>
                    <a:gd name="T4" fmla="*/ 3 w 38"/>
                    <a:gd name="T5" fmla="*/ 6 h 13"/>
                    <a:gd name="T6" fmla="*/ 1 w 38"/>
                    <a:gd name="T7" fmla="*/ 3 h 13"/>
                    <a:gd name="T8" fmla="*/ 4 w 38"/>
                    <a:gd name="T9" fmla="*/ 1 h 13"/>
                    <a:gd name="T10" fmla="*/ 36 w 38"/>
                    <a:gd name="T11" fmla="*/ 7 h 13"/>
                    <a:gd name="T12" fmla="*/ 38 w 38"/>
                    <a:gd name="T13" fmla="*/ 11 h 13"/>
                    <a:gd name="T14" fmla="*/ 35 w 3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3">
                      <a:moveTo>
                        <a:pt x="35" y="13"/>
                      </a:moveTo>
                      <a:cubicBezTo>
                        <a:pt x="35" y="13"/>
                        <a:pt x="35" y="13"/>
                        <a:pt x="35" y="13"/>
                      </a:cubicBezTo>
                      <a:cubicBezTo>
                        <a:pt x="3" y="6"/>
                        <a:pt x="3" y="6"/>
                        <a:pt x="3" y="6"/>
                      </a:cubicBezTo>
                      <a:cubicBezTo>
                        <a:pt x="1" y="6"/>
                        <a:pt x="0" y="4"/>
                        <a:pt x="1" y="3"/>
                      </a:cubicBezTo>
                      <a:cubicBezTo>
                        <a:pt x="1" y="1"/>
                        <a:pt x="2" y="0"/>
                        <a:pt x="4" y="1"/>
                      </a:cubicBezTo>
                      <a:cubicBezTo>
                        <a:pt x="36" y="7"/>
                        <a:pt x="36" y="7"/>
                        <a:pt x="36" y="7"/>
                      </a:cubicBezTo>
                      <a:cubicBezTo>
                        <a:pt x="37" y="8"/>
                        <a:pt x="38" y="9"/>
                        <a:pt x="38" y="11"/>
                      </a:cubicBezTo>
                      <a:cubicBezTo>
                        <a:pt x="38" y="12"/>
                        <a:pt x="36" y="13"/>
                        <a:pt x="3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3" name="Freeform 131"/>
                <p:cNvSpPr>
                  <a:spLocks/>
                </p:cNvSpPr>
                <p:nvPr/>
              </p:nvSpPr>
              <p:spPr bwMode="auto">
                <a:xfrm>
                  <a:off x="1802" y="2970"/>
                  <a:ext cx="43" cy="8"/>
                </a:xfrm>
                <a:custGeom>
                  <a:avLst/>
                  <a:gdLst>
                    <a:gd name="T0" fmla="*/ 43 w 43"/>
                    <a:gd name="T1" fmla="*/ 8 h 8"/>
                    <a:gd name="T2" fmla="*/ 0 w 43"/>
                    <a:gd name="T3" fmla="*/ 0 h 8"/>
                    <a:gd name="T4" fmla="*/ 43 w 43"/>
                    <a:gd name="T5" fmla="*/ 8 h 8"/>
                  </a:gdLst>
                  <a:ahLst/>
                  <a:cxnLst>
                    <a:cxn ang="0">
                      <a:pos x="T0" y="T1"/>
                    </a:cxn>
                    <a:cxn ang="0">
                      <a:pos x="T2" y="T3"/>
                    </a:cxn>
                    <a:cxn ang="0">
                      <a:pos x="T4" y="T5"/>
                    </a:cxn>
                  </a:cxnLst>
                  <a:rect l="0" t="0" r="r" b="b"/>
                  <a:pathLst>
                    <a:path w="43" h="8">
                      <a:moveTo>
                        <a:pt x="43" y="8"/>
                      </a:moveTo>
                      <a:lnTo>
                        <a:pt x="0" y="0"/>
                      </a:lnTo>
                      <a:lnTo>
                        <a:pt x="4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4" name="Line 132"/>
                <p:cNvSpPr>
                  <a:spLocks noChangeShapeType="1"/>
                </p:cNvSpPr>
                <p:nvPr/>
              </p:nvSpPr>
              <p:spPr bwMode="auto">
                <a:xfrm flipH="1" flipV="1">
                  <a:off x="1802" y="2970"/>
                  <a:ext cx="43" cy="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5" name="Freeform 133"/>
                <p:cNvSpPr>
                  <a:spLocks/>
                </p:cNvSpPr>
                <p:nvPr/>
              </p:nvSpPr>
              <p:spPr bwMode="auto">
                <a:xfrm>
                  <a:off x="1798" y="2966"/>
                  <a:ext cx="51" cy="16"/>
                </a:xfrm>
                <a:custGeom>
                  <a:avLst/>
                  <a:gdLst>
                    <a:gd name="T0" fmla="*/ 35 w 38"/>
                    <a:gd name="T1" fmla="*/ 12 h 12"/>
                    <a:gd name="T2" fmla="*/ 34 w 38"/>
                    <a:gd name="T3" fmla="*/ 12 h 12"/>
                    <a:gd name="T4" fmla="*/ 2 w 38"/>
                    <a:gd name="T5" fmla="*/ 5 h 12"/>
                    <a:gd name="T6" fmla="*/ 0 w 38"/>
                    <a:gd name="T7" fmla="*/ 2 h 12"/>
                    <a:gd name="T8" fmla="*/ 3 w 38"/>
                    <a:gd name="T9" fmla="*/ 0 h 12"/>
                    <a:gd name="T10" fmla="*/ 35 w 38"/>
                    <a:gd name="T11" fmla="*/ 7 h 12"/>
                    <a:gd name="T12" fmla="*/ 37 w 38"/>
                    <a:gd name="T13" fmla="*/ 10 h 12"/>
                    <a:gd name="T14" fmla="*/ 35 w 38"/>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2">
                      <a:moveTo>
                        <a:pt x="35" y="12"/>
                      </a:moveTo>
                      <a:cubicBezTo>
                        <a:pt x="34" y="12"/>
                        <a:pt x="34" y="12"/>
                        <a:pt x="34" y="12"/>
                      </a:cubicBezTo>
                      <a:cubicBezTo>
                        <a:pt x="2" y="5"/>
                        <a:pt x="2" y="5"/>
                        <a:pt x="2" y="5"/>
                      </a:cubicBezTo>
                      <a:cubicBezTo>
                        <a:pt x="1" y="5"/>
                        <a:pt x="0" y="4"/>
                        <a:pt x="0" y="2"/>
                      </a:cubicBezTo>
                      <a:cubicBezTo>
                        <a:pt x="0" y="1"/>
                        <a:pt x="2" y="0"/>
                        <a:pt x="3" y="0"/>
                      </a:cubicBezTo>
                      <a:cubicBezTo>
                        <a:pt x="35" y="7"/>
                        <a:pt x="35" y="7"/>
                        <a:pt x="35" y="7"/>
                      </a:cubicBezTo>
                      <a:cubicBezTo>
                        <a:pt x="37" y="7"/>
                        <a:pt x="38" y="8"/>
                        <a:pt x="37" y="10"/>
                      </a:cubicBezTo>
                      <a:cubicBezTo>
                        <a:pt x="37" y="11"/>
                        <a:pt x="36" y="12"/>
                        <a:pt x="3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6" name="Freeform 134"/>
                <p:cNvSpPr>
                  <a:spLocks/>
                </p:cNvSpPr>
                <p:nvPr/>
              </p:nvSpPr>
              <p:spPr bwMode="auto">
                <a:xfrm>
                  <a:off x="2624" y="3187"/>
                  <a:ext cx="41" cy="14"/>
                </a:xfrm>
                <a:custGeom>
                  <a:avLst/>
                  <a:gdLst>
                    <a:gd name="T0" fmla="*/ 41 w 41"/>
                    <a:gd name="T1" fmla="*/ 14 h 14"/>
                    <a:gd name="T2" fmla="*/ 0 w 41"/>
                    <a:gd name="T3" fmla="*/ 0 h 14"/>
                    <a:gd name="T4" fmla="*/ 41 w 41"/>
                    <a:gd name="T5" fmla="*/ 14 h 14"/>
                  </a:gdLst>
                  <a:ahLst/>
                  <a:cxnLst>
                    <a:cxn ang="0">
                      <a:pos x="T0" y="T1"/>
                    </a:cxn>
                    <a:cxn ang="0">
                      <a:pos x="T2" y="T3"/>
                    </a:cxn>
                    <a:cxn ang="0">
                      <a:pos x="T4" y="T5"/>
                    </a:cxn>
                  </a:cxnLst>
                  <a:rect l="0" t="0" r="r" b="b"/>
                  <a:pathLst>
                    <a:path w="41" h="14">
                      <a:moveTo>
                        <a:pt x="41" y="14"/>
                      </a:moveTo>
                      <a:lnTo>
                        <a:pt x="0" y="0"/>
                      </a:lnTo>
                      <a:lnTo>
                        <a:pt x="4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Line 135"/>
                <p:cNvSpPr>
                  <a:spLocks noChangeShapeType="1"/>
                </p:cNvSpPr>
                <p:nvPr/>
              </p:nvSpPr>
              <p:spPr bwMode="auto">
                <a:xfrm flipH="1" flipV="1">
                  <a:off x="2624" y="3187"/>
                  <a:ext cx="41" cy="14"/>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136"/>
                <p:cNvSpPr>
                  <a:spLocks/>
                </p:cNvSpPr>
                <p:nvPr/>
              </p:nvSpPr>
              <p:spPr bwMode="auto">
                <a:xfrm>
                  <a:off x="2620" y="3183"/>
                  <a:ext cx="49" cy="22"/>
                </a:xfrm>
                <a:custGeom>
                  <a:avLst/>
                  <a:gdLst>
                    <a:gd name="T0" fmla="*/ 34 w 37"/>
                    <a:gd name="T1" fmla="*/ 16 h 16"/>
                    <a:gd name="T2" fmla="*/ 33 w 37"/>
                    <a:gd name="T3" fmla="*/ 16 h 16"/>
                    <a:gd name="T4" fmla="*/ 2 w 37"/>
                    <a:gd name="T5" fmla="*/ 5 h 16"/>
                    <a:gd name="T6" fmla="*/ 0 w 37"/>
                    <a:gd name="T7" fmla="*/ 2 h 16"/>
                    <a:gd name="T8" fmla="*/ 4 w 37"/>
                    <a:gd name="T9" fmla="*/ 0 h 16"/>
                    <a:gd name="T10" fmla="*/ 35 w 37"/>
                    <a:gd name="T11" fmla="*/ 10 h 16"/>
                    <a:gd name="T12" fmla="*/ 37 w 37"/>
                    <a:gd name="T13" fmla="*/ 14 h 16"/>
                    <a:gd name="T14" fmla="*/ 34 w 3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6">
                      <a:moveTo>
                        <a:pt x="34" y="16"/>
                      </a:moveTo>
                      <a:cubicBezTo>
                        <a:pt x="34" y="16"/>
                        <a:pt x="34" y="16"/>
                        <a:pt x="33" y="16"/>
                      </a:cubicBezTo>
                      <a:cubicBezTo>
                        <a:pt x="2" y="5"/>
                        <a:pt x="2" y="5"/>
                        <a:pt x="2" y="5"/>
                      </a:cubicBezTo>
                      <a:cubicBezTo>
                        <a:pt x="1" y="5"/>
                        <a:pt x="0" y="3"/>
                        <a:pt x="0" y="2"/>
                      </a:cubicBezTo>
                      <a:cubicBezTo>
                        <a:pt x="1" y="0"/>
                        <a:pt x="3" y="0"/>
                        <a:pt x="4" y="0"/>
                      </a:cubicBezTo>
                      <a:cubicBezTo>
                        <a:pt x="35" y="10"/>
                        <a:pt x="35" y="10"/>
                        <a:pt x="35" y="10"/>
                      </a:cubicBezTo>
                      <a:cubicBezTo>
                        <a:pt x="36" y="11"/>
                        <a:pt x="37" y="12"/>
                        <a:pt x="37" y="14"/>
                      </a:cubicBezTo>
                      <a:cubicBezTo>
                        <a:pt x="36" y="15"/>
                        <a:pt x="35" y="16"/>
                        <a:pt x="3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137"/>
                <p:cNvSpPr>
                  <a:spLocks/>
                </p:cNvSpPr>
                <p:nvPr/>
              </p:nvSpPr>
              <p:spPr bwMode="auto">
                <a:xfrm>
                  <a:off x="1815" y="2924"/>
                  <a:ext cx="41" cy="13"/>
                </a:xfrm>
                <a:custGeom>
                  <a:avLst/>
                  <a:gdLst>
                    <a:gd name="T0" fmla="*/ 41 w 41"/>
                    <a:gd name="T1" fmla="*/ 13 h 13"/>
                    <a:gd name="T2" fmla="*/ 0 w 41"/>
                    <a:gd name="T3" fmla="*/ 0 h 13"/>
                    <a:gd name="T4" fmla="*/ 41 w 41"/>
                    <a:gd name="T5" fmla="*/ 13 h 13"/>
                  </a:gdLst>
                  <a:ahLst/>
                  <a:cxnLst>
                    <a:cxn ang="0">
                      <a:pos x="T0" y="T1"/>
                    </a:cxn>
                    <a:cxn ang="0">
                      <a:pos x="T2" y="T3"/>
                    </a:cxn>
                    <a:cxn ang="0">
                      <a:pos x="T4" y="T5"/>
                    </a:cxn>
                  </a:cxnLst>
                  <a:rect l="0" t="0" r="r" b="b"/>
                  <a:pathLst>
                    <a:path w="41" h="13">
                      <a:moveTo>
                        <a:pt x="41" y="13"/>
                      </a:moveTo>
                      <a:lnTo>
                        <a:pt x="0" y="0"/>
                      </a:lnTo>
                      <a:lnTo>
                        <a:pt x="4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Line 138"/>
                <p:cNvSpPr>
                  <a:spLocks noChangeShapeType="1"/>
                </p:cNvSpPr>
                <p:nvPr/>
              </p:nvSpPr>
              <p:spPr bwMode="auto">
                <a:xfrm flipH="1" flipV="1">
                  <a:off x="1815" y="2924"/>
                  <a:ext cx="41" cy="13"/>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Freeform 139"/>
                <p:cNvSpPr>
                  <a:spLocks/>
                </p:cNvSpPr>
                <p:nvPr/>
              </p:nvSpPr>
              <p:spPr bwMode="auto">
                <a:xfrm>
                  <a:off x="1811" y="2920"/>
                  <a:ext cx="49" cy="21"/>
                </a:xfrm>
                <a:custGeom>
                  <a:avLst/>
                  <a:gdLst>
                    <a:gd name="T0" fmla="*/ 34 w 37"/>
                    <a:gd name="T1" fmla="*/ 16 h 16"/>
                    <a:gd name="T2" fmla="*/ 33 w 37"/>
                    <a:gd name="T3" fmla="*/ 16 h 16"/>
                    <a:gd name="T4" fmla="*/ 2 w 37"/>
                    <a:gd name="T5" fmla="*/ 6 h 16"/>
                    <a:gd name="T6" fmla="*/ 0 w 37"/>
                    <a:gd name="T7" fmla="*/ 2 h 16"/>
                    <a:gd name="T8" fmla="*/ 4 w 37"/>
                    <a:gd name="T9" fmla="*/ 0 h 16"/>
                    <a:gd name="T10" fmla="*/ 35 w 37"/>
                    <a:gd name="T11" fmla="*/ 10 h 16"/>
                    <a:gd name="T12" fmla="*/ 36 w 37"/>
                    <a:gd name="T13" fmla="*/ 14 h 16"/>
                    <a:gd name="T14" fmla="*/ 34 w 3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6">
                      <a:moveTo>
                        <a:pt x="34" y="16"/>
                      </a:moveTo>
                      <a:cubicBezTo>
                        <a:pt x="33" y="16"/>
                        <a:pt x="33" y="16"/>
                        <a:pt x="33" y="16"/>
                      </a:cubicBezTo>
                      <a:cubicBezTo>
                        <a:pt x="2" y="6"/>
                        <a:pt x="2" y="6"/>
                        <a:pt x="2" y="6"/>
                      </a:cubicBezTo>
                      <a:cubicBezTo>
                        <a:pt x="0" y="5"/>
                        <a:pt x="0" y="4"/>
                        <a:pt x="0" y="2"/>
                      </a:cubicBezTo>
                      <a:cubicBezTo>
                        <a:pt x="1" y="1"/>
                        <a:pt x="2" y="0"/>
                        <a:pt x="4" y="0"/>
                      </a:cubicBezTo>
                      <a:cubicBezTo>
                        <a:pt x="35" y="10"/>
                        <a:pt x="35" y="10"/>
                        <a:pt x="35" y="10"/>
                      </a:cubicBezTo>
                      <a:cubicBezTo>
                        <a:pt x="36" y="11"/>
                        <a:pt x="37" y="12"/>
                        <a:pt x="36" y="14"/>
                      </a:cubicBezTo>
                      <a:cubicBezTo>
                        <a:pt x="36" y="15"/>
                        <a:pt x="35" y="16"/>
                        <a:pt x="3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2" name="Freeform 140"/>
                <p:cNvSpPr>
                  <a:spLocks/>
                </p:cNvSpPr>
                <p:nvPr/>
              </p:nvSpPr>
              <p:spPr bwMode="auto">
                <a:xfrm>
                  <a:off x="2609" y="3226"/>
                  <a:ext cx="40" cy="18"/>
                </a:xfrm>
                <a:custGeom>
                  <a:avLst/>
                  <a:gdLst>
                    <a:gd name="T0" fmla="*/ 40 w 40"/>
                    <a:gd name="T1" fmla="*/ 18 h 18"/>
                    <a:gd name="T2" fmla="*/ 0 w 40"/>
                    <a:gd name="T3" fmla="*/ 0 h 18"/>
                    <a:gd name="T4" fmla="*/ 40 w 40"/>
                    <a:gd name="T5" fmla="*/ 18 h 18"/>
                  </a:gdLst>
                  <a:ahLst/>
                  <a:cxnLst>
                    <a:cxn ang="0">
                      <a:pos x="T0" y="T1"/>
                    </a:cxn>
                    <a:cxn ang="0">
                      <a:pos x="T2" y="T3"/>
                    </a:cxn>
                    <a:cxn ang="0">
                      <a:pos x="T4" y="T5"/>
                    </a:cxn>
                  </a:cxnLst>
                  <a:rect l="0" t="0" r="r" b="b"/>
                  <a:pathLst>
                    <a:path w="40" h="18">
                      <a:moveTo>
                        <a:pt x="40" y="18"/>
                      </a:moveTo>
                      <a:lnTo>
                        <a:pt x="0" y="0"/>
                      </a:lnTo>
                      <a:lnTo>
                        <a:pt x="4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Line 141"/>
                <p:cNvSpPr>
                  <a:spLocks noChangeShapeType="1"/>
                </p:cNvSpPr>
                <p:nvPr/>
              </p:nvSpPr>
              <p:spPr bwMode="auto">
                <a:xfrm flipH="1" flipV="1">
                  <a:off x="2609" y="3226"/>
                  <a:ext cx="40" cy="1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 name="Freeform 142"/>
                <p:cNvSpPr>
                  <a:spLocks/>
                </p:cNvSpPr>
                <p:nvPr/>
              </p:nvSpPr>
              <p:spPr bwMode="auto">
                <a:xfrm>
                  <a:off x="2605" y="3222"/>
                  <a:ext cx="48" cy="26"/>
                </a:xfrm>
                <a:custGeom>
                  <a:avLst/>
                  <a:gdLst>
                    <a:gd name="T0" fmla="*/ 33 w 36"/>
                    <a:gd name="T1" fmla="*/ 19 h 19"/>
                    <a:gd name="T2" fmla="*/ 31 w 36"/>
                    <a:gd name="T3" fmla="*/ 19 h 19"/>
                    <a:gd name="T4" fmla="*/ 2 w 36"/>
                    <a:gd name="T5" fmla="*/ 6 h 19"/>
                    <a:gd name="T6" fmla="*/ 0 w 36"/>
                    <a:gd name="T7" fmla="*/ 2 h 19"/>
                    <a:gd name="T8" fmla="*/ 4 w 36"/>
                    <a:gd name="T9" fmla="*/ 0 h 19"/>
                    <a:gd name="T10" fmla="*/ 34 w 36"/>
                    <a:gd name="T11" fmla="*/ 14 h 19"/>
                    <a:gd name="T12" fmla="*/ 35 w 36"/>
                    <a:gd name="T13" fmla="*/ 17 h 19"/>
                    <a:gd name="T14" fmla="*/ 33 w 36"/>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9">
                      <a:moveTo>
                        <a:pt x="33" y="19"/>
                      </a:moveTo>
                      <a:cubicBezTo>
                        <a:pt x="32" y="19"/>
                        <a:pt x="32" y="19"/>
                        <a:pt x="31" y="19"/>
                      </a:cubicBezTo>
                      <a:cubicBezTo>
                        <a:pt x="2" y="6"/>
                        <a:pt x="2" y="6"/>
                        <a:pt x="2" y="6"/>
                      </a:cubicBezTo>
                      <a:cubicBezTo>
                        <a:pt x="0" y="5"/>
                        <a:pt x="0" y="3"/>
                        <a:pt x="0" y="2"/>
                      </a:cubicBezTo>
                      <a:cubicBezTo>
                        <a:pt x="1" y="0"/>
                        <a:pt x="3" y="0"/>
                        <a:pt x="4" y="0"/>
                      </a:cubicBezTo>
                      <a:cubicBezTo>
                        <a:pt x="34" y="14"/>
                        <a:pt x="34" y="14"/>
                        <a:pt x="34" y="14"/>
                      </a:cubicBezTo>
                      <a:cubicBezTo>
                        <a:pt x="35" y="14"/>
                        <a:pt x="36" y="16"/>
                        <a:pt x="35" y="17"/>
                      </a:cubicBezTo>
                      <a:cubicBezTo>
                        <a:pt x="35" y="19"/>
                        <a:pt x="34" y="19"/>
                        <a:pt x="3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143"/>
                <p:cNvSpPr>
                  <a:spLocks/>
                </p:cNvSpPr>
                <p:nvPr/>
              </p:nvSpPr>
              <p:spPr bwMode="auto">
                <a:xfrm>
                  <a:off x="1831" y="2879"/>
                  <a:ext cx="40" cy="19"/>
                </a:xfrm>
                <a:custGeom>
                  <a:avLst/>
                  <a:gdLst>
                    <a:gd name="T0" fmla="*/ 40 w 40"/>
                    <a:gd name="T1" fmla="*/ 19 h 19"/>
                    <a:gd name="T2" fmla="*/ 0 w 40"/>
                    <a:gd name="T3" fmla="*/ 0 h 19"/>
                    <a:gd name="T4" fmla="*/ 40 w 40"/>
                    <a:gd name="T5" fmla="*/ 19 h 19"/>
                  </a:gdLst>
                  <a:ahLst/>
                  <a:cxnLst>
                    <a:cxn ang="0">
                      <a:pos x="T0" y="T1"/>
                    </a:cxn>
                    <a:cxn ang="0">
                      <a:pos x="T2" y="T3"/>
                    </a:cxn>
                    <a:cxn ang="0">
                      <a:pos x="T4" y="T5"/>
                    </a:cxn>
                  </a:cxnLst>
                  <a:rect l="0" t="0" r="r" b="b"/>
                  <a:pathLst>
                    <a:path w="40" h="19">
                      <a:moveTo>
                        <a:pt x="40" y="19"/>
                      </a:moveTo>
                      <a:lnTo>
                        <a:pt x="0" y="0"/>
                      </a:lnTo>
                      <a:lnTo>
                        <a:pt x="4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 name="Line 144"/>
                <p:cNvSpPr>
                  <a:spLocks noChangeShapeType="1"/>
                </p:cNvSpPr>
                <p:nvPr/>
              </p:nvSpPr>
              <p:spPr bwMode="auto">
                <a:xfrm flipH="1" flipV="1">
                  <a:off x="1831" y="2879"/>
                  <a:ext cx="40" cy="19"/>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 name="Freeform 145"/>
                <p:cNvSpPr>
                  <a:spLocks/>
                </p:cNvSpPr>
                <p:nvPr/>
              </p:nvSpPr>
              <p:spPr bwMode="auto">
                <a:xfrm>
                  <a:off x="1827" y="2875"/>
                  <a:ext cx="48" cy="27"/>
                </a:xfrm>
                <a:custGeom>
                  <a:avLst/>
                  <a:gdLst>
                    <a:gd name="T0" fmla="*/ 33 w 36"/>
                    <a:gd name="T1" fmla="*/ 20 h 20"/>
                    <a:gd name="T2" fmla="*/ 32 w 36"/>
                    <a:gd name="T3" fmla="*/ 19 h 20"/>
                    <a:gd name="T4" fmla="*/ 2 w 36"/>
                    <a:gd name="T5" fmla="*/ 6 h 20"/>
                    <a:gd name="T6" fmla="*/ 1 w 36"/>
                    <a:gd name="T7" fmla="*/ 2 h 20"/>
                    <a:gd name="T8" fmla="*/ 4 w 36"/>
                    <a:gd name="T9" fmla="*/ 1 h 20"/>
                    <a:gd name="T10" fmla="*/ 34 w 36"/>
                    <a:gd name="T11" fmla="*/ 14 h 20"/>
                    <a:gd name="T12" fmla="*/ 36 w 36"/>
                    <a:gd name="T13" fmla="*/ 18 h 20"/>
                    <a:gd name="T14" fmla="*/ 33 w 36"/>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0">
                      <a:moveTo>
                        <a:pt x="33" y="20"/>
                      </a:moveTo>
                      <a:cubicBezTo>
                        <a:pt x="33" y="20"/>
                        <a:pt x="32" y="19"/>
                        <a:pt x="32" y="19"/>
                      </a:cubicBezTo>
                      <a:cubicBezTo>
                        <a:pt x="2" y="6"/>
                        <a:pt x="2" y="6"/>
                        <a:pt x="2" y="6"/>
                      </a:cubicBezTo>
                      <a:cubicBezTo>
                        <a:pt x="1" y="5"/>
                        <a:pt x="0" y="4"/>
                        <a:pt x="1" y="2"/>
                      </a:cubicBezTo>
                      <a:cubicBezTo>
                        <a:pt x="1" y="1"/>
                        <a:pt x="3" y="0"/>
                        <a:pt x="4" y="1"/>
                      </a:cubicBezTo>
                      <a:cubicBezTo>
                        <a:pt x="34" y="14"/>
                        <a:pt x="34" y="14"/>
                        <a:pt x="34" y="14"/>
                      </a:cubicBezTo>
                      <a:cubicBezTo>
                        <a:pt x="36" y="15"/>
                        <a:pt x="36" y="16"/>
                        <a:pt x="36" y="18"/>
                      </a:cubicBezTo>
                      <a:cubicBezTo>
                        <a:pt x="35" y="19"/>
                        <a:pt x="34" y="20"/>
                        <a:pt x="3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146"/>
                <p:cNvSpPr>
                  <a:spLocks/>
                </p:cNvSpPr>
                <p:nvPr/>
              </p:nvSpPr>
              <p:spPr bwMode="auto">
                <a:xfrm>
                  <a:off x="2590" y="3264"/>
                  <a:ext cx="38" cy="22"/>
                </a:xfrm>
                <a:custGeom>
                  <a:avLst/>
                  <a:gdLst>
                    <a:gd name="T0" fmla="*/ 38 w 38"/>
                    <a:gd name="T1" fmla="*/ 22 h 22"/>
                    <a:gd name="T2" fmla="*/ 0 w 38"/>
                    <a:gd name="T3" fmla="*/ 0 h 22"/>
                    <a:gd name="T4" fmla="*/ 38 w 38"/>
                    <a:gd name="T5" fmla="*/ 22 h 22"/>
                  </a:gdLst>
                  <a:ahLst/>
                  <a:cxnLst>
                    <a:cxn ang="0">
                      <a:pos x="T0" y="T1"/>
                    </a:cxn>
                    <a:cxn ang="0">
                      <a:pos x="T2" y="T3"/>
                    </a:cxn>
                    <a:cxn ang="0">
                      <a:pos x="T4" y="T5"/>
                    </a:cxn>
                  </a:cxnLst>
                  <a:rect l="0" t="0" r="r" b="b"/>
                  <a:pathLst>
                    <a:path w="38" h="22">
                      <a:moveTo>
                        <a:pt x="38" y="22"/>
                      </a:moveTo>
                      <a:lnTo>
                        <a:pt x="0" y="0"/>
                      </a:lnTo>
                      <a:lnTo>
                        <a:pt x="38"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 name="Line 147"/>
                <p:cNvSpPr>
                  <a:spLocks noChangeShapeType="1"/>
                </p:cNvSpPr>
                <p:nvPr/>
              </p:nvSpPr>
              <p:spPr bwMode="auto">
                <a:xfrm flipH="1" flipV="1">
                  <a:off x="2590" y="3264"/>
                  <a:ext cx="38" cy="22"/>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 name="Freeform 148"/>
                <p:cNvSpPr>
                  <a:spLocks/>
                </p:cNvSpPr>
                <p:nvPr/>
              </p:nvSpPr>
              <p:spPr bwMode="auto">
                <a:xfrm>
                  <a:off x="2585" y="3260"/>
                  <a:ext cx="47" cy="30"/>
                </a:xfrm>
                <a:custGeom>
                  <a:avLst/>
                  <a:gdLst>
                    <a:gd name="T0" fmla="*/ 32 w 35"/>
                    <a:gd name="T1" fmla="*/ 22 h 22"/>
                    <a:gd name="T2" fmla="*/ 30 w 35"/>
                    <a:gd name="T3" fmla="*/ 22 h 22"/>
                    <a:gd name="T4" fmla="*/ 2 w 35"/>
                    <a:gd name="T5" fmla="*/ 6 h 22"/>
                    <a:gd name="T6" fmla="*/ 1 w 35"/>
                    <a:gd name="T7" fmla="*/ 2 h 22"/>
                    <a:gd name="T8" fmla="*/ 5 w 35"/>
                    <a:gd name="T9" fmla="*/ 1 h 22"/>
                    <a:gd name="T10" fmla="*/ 33 w 35"/>
                    <a:gd name="T11" fmla="*/ 17 h 22"/>
                    <a:gd name="T12" fmla="*/ 34 w 35"/>
                    <a:gd name="T13" fmla="*/ 21 h 22"/>
                    <a:gd name="T14" fmla="*/ 32 w 35"/>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2">
                      <a:moveTo>
                        <a:pt x="32" y="22"/>
                      </a:moveTo>
                      <a:cubicBezTo>
                        <a:pt x="31" y="22"/>
                        <a:pt x="31" y="22"/>
                        <a:pt x="30" y="22"/>
                      </a:cubicBezTo>
                      <a:cubicBezTo>
                        <a:pt x="2" y="6"/>
                        <a:pt x="2" y="6"/>
                        <a:pt x="2" y="6"/>
                      </a:cubicBezTo>
                      <a:cubicBezTo>
                        <a:pt x="1" y="5"/>
                        <a:pt x="0" y="3"/>
                        <a:pt x="1" y="2"/>
                      </a:cubicBezTo>
                      <a:cubicBezTo>
                        <a:pt x="2" y="0"/>
                        <a:pt x="4" y="0"/>
                        <a:pt x="5" y="1"/>
                      </a:cubicBezTo>
                      <a:cubicBezTo>
                        <a:pt x="33" y="17"/>
                        <a:pt x="33" y="17"/>
                        <a:pt x="33" y="17"/>
                      </a:cubicBezTo>
                      <a:cubicBezTo>
                        <a:pt x="35" y="18"/>
                        <a:pt x="35" y="19"/>
                        <a:pt x="34" y="21"/>
                      </a:cubicBezTo>
                      <a:cubicBezTo>
                        <a:pt x="34" y="22"/>
                        <a:pt x="33" y="22"/>
                        <a:pt x="3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Freeform 149"/>
                <p:cNvSpPr>
                  <a:spLocks/>
                </p:cNvSpPr>
                <p:nvPr/>
              </p:nvSpPr>
              <p:spPr bwMode="auto">
                <a:xfrm>
                  <a:off x="1852" y="2838"/>
                  <a:ext cx="38" cy="23"/>
                </a:xfrm>
                <a:custGeom>
                  <a:avLst/>
                  <a:gdLst>
                    <a:gd name="T0" fmla="*/ 38 w 38"/>
                    <a:gd name="T1" fmla="*/ 23 h 23"/>
                    <a:gd name="T2" fmla="*/ 0 w 38"/>
                    <a:gd name="T3" fmla="*/ 0 h 23"/>
                    <a:gd name="T4" fmla="*/ 38 w 38"/>
                    <a:gd name="T5" fmla="*/ 23 h 23"/>
                  </a:gdLst>
                  <a:ahLst/>
                  <a:cxnLst>
                    <a:cxn ang="0">
                      <a:pos x="T0" y="T1"/>
                    </a:cxn>
                    <a:cxn ang="0">
                      <a:pos x="T2" y="T3"/>
                    </a:cxn>
                    <a:cxn ang="0">
                      <a:pos x="T4" y="T5"/>
                    </a:cxn>
                  </a:cxnLst>
                  <a:rect l="0" t="0" r="r" b="b"/>
                  <a:pathLst>
                    <a:path w="38" h="23">
                      <a:moveTo>
                        <a:pt x="38" y="23"/>
                      </a:moveTo>
                      <a:lnTo>
                        <a:pt x="0" y="0"/>
                      </a:lnTo>
                      <a:lnTo>
                        <a:pt x="3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Line 150"/>
                <p:cNvSpPr>
                  <a:spLocks noChangeShapeType="1"/>
                </p:cNvSpPr>
                <p:nvPr/>
              </p:nvSpPr>
              <p:spPr bwMode="auto">
                <a:xfrm flipH="1" flipV="1">
                  <a:off x="1852" y="2838"/>
                  <a:ext cx="38" cy="23"/>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 name="Freeform 151"/>
                <p:cNvSpPr>
                  <a:spLocks/>
                </p:cNvSpPr>
                <p:nvPr/>
              </p:nvSpPr>
              <p:spPr bwMode="auto">
                <a:xfrm>
                  <a:off x="1848" y="2834"/>
                  <a:ext cx="47" cy="31"/>
                </a:xfrm>
                <a:custGeom>
                  <a:avLst/>
                  <a:gdLst>
                    <a:gd name="T0" fmla="*/ 31 w 35"/>
                    <a:gd name="T1" fmla="*/ 23 h 23"/>
                    <a:gd name="T2" fmla="*/ 30 w 35"/>
                    <a:gd name="T3" fmla="*/ 22 h 23"/>
                    <a:gd name="T4" fmla="*/ 2 w 35"/>
                    <a:gd name="T5" fmla="*/ 6 h 23"/>
                    <a:gd name="T6" fmla="*/ 1 w 35"/>
                    <a:gd name="T7" fmla="*/ 2 h 23"/>
                    <a:gd name="T8" fmla="*/ 5 w 35"/>
                    <a:gd name="T9" fmla="*/ 1 h 23"/>
                    <a:gd name="T10" fmla="*/ 33 w 35"/>
                    <a:gd name="T11" fmla="*/ 17 h 23"/>
                    <a:gd name="T12" fmla="*/ 34 w 35"/>
                    <a:gd name="T13" fmla="*/ 21 h 23"/>
                    <a:gd name="T14" fmla="*/ 31 w 35"/>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3">
                      <a:moveTo>
                        <a:pt x="31" y="23"/>
                      </a:moveTo>
                      <a:cubicBezTo>
                        <a:pt x="31" y="23"/>
                        <a:pt x="30" y="22"/>
                        <a:pt x="30" y="22"/>
                      </a:cubicBezTo>
                      <a:cubicBezTo>
                        <a:pt x="2" y="6"/>
                        <a:pt x="2" y="6"/>
                        <a:pt x="2" y="6"/>
                      </a:cubicBezTo>
                      <a:cubicBezTo>
                        <a:pt x="0" y="5"/>
                        <a:pt x="0" y="3"/>
                        <a:pt x="1" y="2"/>
                      </a:cubicBezTo>
                      <a:cubicBezTo>
                        <a:pt x="1" y="1"/>
                        <a:pt x="3" y="0"/>
                        <a:pt x="5" y="1"/>
                      </a:cubicBezTo>
                      <a:cubicBezTo>
                        <a:pt x="33" y="17"/>
                        <a:pt x="33" y="17"/>
                        <a:pt x="33" y="17"/>
                      </a:cubicBezTo>
                      <a:cubicBezTo>
                        <a:pt x="34" y="18"/>
                        <a:pt x="35" y="20"/>
                        <a:pt x="34" y="21"/>
                      </a:cubicBezTo>
                      <a:cubicBezTo>
                        <a:pt x="33" y="22"/>
                        <a:pt x="32" y="23"/>
                        <a:pt x="3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Freeform 152"/>
                <p:cNvSpPr>
                  <a:spLocks/>
                </p:cNvSpPr>
                <p:nvPr/>
              </p:nvSpPr>
              <p:spPr bwMode="auto">
                <a:xfrm>
                  <a:off x="2567" y="3299"/>
                  <a:ext cx="35" cy="27"/>
                </a:xfrm>
                <a:custGeom>
                  <a:avLst/>
                  <a:gdLst>
                    <a:gd name="T0" fmla="*/ 35 w 35"/>
                    <a:gd name="T1" fmla="*/ 27 h 27"/>
                    <a:gd name="T2" fmla="*/ 0 w 35"/>
                    <a:gd name="T3" fmla="*/ 0 h 27"/>
                    <a:gd name="T4" fmla="*/ 35 w 35"/>
                    <a:gd name="T5" fmla="*/ 27 h 27"/>
                  </a:gdLst>
                  <a:ahLst/>
                  <a:cxnLst>
                    <a:cxn ang="0">
                      <a:pos x="T0" y="T1"/>
                    </a:cxn>
                    <a:cxn ang="0">
                      <a:pos x="T2" y="T3"/>
                    </a:cxn>
                    <a:cxn ang="0">
                      <a:pos x="T4" y="T5"/>
                    </a:cxn>
                  </a:cxnLst>
                  <a:rect l="0" t="0" r="r" b="b"/>
                  <a:pathLst>
                    <a:path w="35" h="27">
                      <a:moveTo>
                        <a:pt x="35" y="27"/>
                      </a:moveTo>
                      <a:lnTo>
                        <a:pt x="0" y="0"/>
                      </a:lnTo>
                      <a:lnTo>
                        <a:pt x="3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Line 153"/>
                <p:cNvSpPr>
                  <a:spLocks noChangeShapeType="1"/>
                </p:cNvSpPr>
                <p:nvPr/>
              </p:nvSpPr>
              <p:spPr bwMode="auto">
                <a:xfrm flipH="1" flipV="1">
                  <a:off x="2567" y="3299"/>
                  <a:ext cx="35" cy="27"/>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154"/>
                <p:cNvSpPr>
                  <a:spLocks/>
                </p:cNvSpPr>
                <p:nvPr/>
              </p:nvSpPr>
              <p:spPr bwMode="auto">
                <a:xfrm>
                  <a:off x="2562" y="3295"/>
                  <a:ext cx="44" cy="34"/>
                </a:xfrm>
                <a:custGeom>
                  <a:avLst/>
                  <a:gdLst>
                    <a:gd name="T0" fmla="*/ 30 w 33"/>
                    <a:gd name="T1" fmla="*/ 25 h 25"/>
                    <a:gd name="T2" fmla="*/ 28 w 33"/>
                    <a:gd name="T3" fmla="*/ 25 h 25"/>
                    <a:gd name="T4" fmla="*/ 2 w 33"/>
                    <a:gd name="T5" fmla="*/ 6 h 25"/>
                    <a:gd name="T6" fmla="*/ 1 w 33"/>
                    <a:gd name="T7" fmla="*/ 2 h 25"/>
                    <a:gd name="T8" fmla="*/ 5 w 33"/>
                    <a:gd name="T9" fmla="*/ 1 h 25"/>
                    <a:gd name="T10" fmla="*/ 32 w 33"/>
                    <a:gd name="T11" fmla="*/ 20 h 25"/>
                    <a:gd name="T12" fmla="*/ 32 w 33"/>
                    <a:gd name="T13" fmla="*/ 24 h 25"/>
                    <a:gd name="T14" fmla="*/ 30 w 33"/>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5">
                      <a:moveTo>
                        <a:pt x="30" y="25"/>
                      </a:moveTo>
                      <a:cubicBezTo>
                        <a:pt x="29" y="25"/>
                        <a:pt x="29" y="25"/>
                        <a:pt x="28" y="25"/>
                      </a:cubicBezTo>
                      <a:cubicBezTo>
                        <a:pt x="2" y="6"/>
                        <a:pt x="2" y="6"/>
                        <a:pt x="2" y="6"/>
                      </a:cubicBezTo>
                      <a:cubicBezTo>
                        <a:pt x="1" y="5"/>
                        <a:pt x="0" y="3"/>
                        <a:pt x="1" y="2"/>
                      </a:cubicBezTo>
                      <a:cubicBezTo>
                        <a:pt x="2" y="1"/>
                        <a:pt x="4" y="0"/>
                        <a:pt x="5" y="1"/>
                      </a:cubicBezTo>
                      <a:cubicBezTo>
                        <a:pt x="32" y="20"/>
                        <a:pt x="32" y="20"/>
                        <a:pt x="32" y="20"/>
                      </a:cubicBezTo>
                      <a:cubicBezTo>
                        <a:pt x="33" y="21"/>
                        <a:pt x="33" y="23"/>
                        <a:pt x="32" y="24"/>
                      </a:cubicBezTo>
                      <a:cubicBezTo>
                        <a:pt x="32" y="25"/>
                        <a:pt x="31" y="25"/>
                        <a:pt x="3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155"/>
                <p:cNvSpPr>
                  <a:spLocks/>
                </p:cNvSpPr>
                <p:nvPr/>
              </p:nvSpPr>
              <p:spPr bwMode="auto">
                <a:xfrm>
                  <a:off x="1878" y="2799"/>
                  <a:ext cx="35" cy="25"/>
                </a:xfrm>
                <a:custGeom>
                  <a:avLst/>
                  <a:gdLst>
                    <a:gd name="T0" fmla="*/ 35 w 35"/>
                    <a:gd name="T1" fmla="*/ 25 h 25"/>
                    <a:gd name="T2" fmla="*/ 0 w 35"/>
                    <a:gd name="T3" fmla="*/ 0 h 25"/>
                    <a:gd name="T4" fmla="*/ 35 w 35"/>
                    <a:gd name="T5" fmla="*/ 25 h 25"/>
                  </a:gdLst>
                  <a:ahLst/>
                  <a:cxnLst>
                    <a:cxn ang="0">
                      <a:pos x="T0" y="T1"/>
                    </a:cxn>
                    <a:cxn ang="0">
                      <a:pos x="T2" y="T3"/>
                    </a:cxn>
                    <a:cxn ang="0">
                      <a:pos x="T4" y="T5"/>
                    </a:cxn>
                  </a:cxnLst>
                  <a:rect l="0" t="0" r="r" b="b"/>
                  <a:pathLst>
                    <a:path w="35" h="25">
                      <a:moveTo>
                        <a:pt x="35" y="25"/>
                      </a:moveTo>
                      <a:lnTo>
                        <a:pt x="0" y="0"/>
                      </a:lnTo>
                      <a:lnTo>
                        <a:pt x="35"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 name="Line 156"/>
                <p:cNvSpPr>
                  <a:spLocks noChangeShapeType="1"/>
                </p:cNvSpPr>
                <p:nvPr/>
              </p:nvSpPr>
              <p:spPr bwMode="auto">
                <a:xfrm flipH="1" flipV="1">
                  <a:off x="1878" y="2799"/>
                  <a:ext cx="35" cy="25"/>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 name="Freeform 157"/>
                <p:cNvSpPr>
                  <a:spLocks/>
                </p:cNvSpPr>
                <p:nvPr/>
              </p:nvSpPr>
              <p:spPr bwMode="auto">
                <a:xfrm>
                  <a:off x="1874" y="2795"/>
                  <a:ext cx="44" cy="33"/>
                </a:xfrm>
                <a:custGeom>
                  <a:avLst/>
                  <a:gdLst>
                    <a:gd name="T0" fmla="*/ 29 w 33"/>
                    <a:gd name="T1" fmla="*/ 25 h 25"/>
                    <a:gd name="T2" fmla="*/ 28 w 33"/>
                    <a:gd name="T3" fmla="*/ 25 h 25"/>
                    <a:gd name="T4" fmla="*/ 1 w 33"/>
                    <a:gd name="T5" fmla="*/ 6 h 25"/>
                    <a:gd name="T6" fmla="*/ 1 w 33"/>
                    <a:gd name="T7" fmla="*/ 2 h 25"/>
                    <a:gd name="T8" fmla="*/ 5 w 33"/>
                    <a:gd name="T9" fmla="*/ 1 h 25"/>
                    <a:gd name="T10" fmla="*/ 31 w 33"/>
                    <a:gd name="T11" fmla="*/ 20 h 25"/>
                    <a:gd name="T12" fmla="*/ 32 w 33"/>
                    <a:gd name="T13" fmla="*/ 24 h 25"/>
                    <a:gd name="T14" fmla="*/ 29 w 33"/>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5">
                      <a:moveTo>
                        <a:pt x="29" y="25"/>
                      </a:moveTo>
                      <a:cubicBezTo>
                        <a:pt x="29" y="25"/>
                        <a:pt x="28" y="25"/>
                        <a:pt x="28" y="25"/>
                      </a:cubicBezTo>
                      <a:cubicBezTo>
                        <a:pt x="1" y="6"/>
                        <a:pt x="1" y="6"/>
                        <a:pt x="1" y="6"/>
                      </a:cubicBezTo>
                      <a:cubicBezTo>
                        <a:pt x="0" y="5"/>
                        <a:pt x="0" y="3"/>
                        <a:pt x="1" y="2"/>
                      </a:cubicBezTo>
                      <a:cubicBezTo>
                        <a:pt x="2" y="0"/>
                        <a:pt x="3" y="0"/>
                        <a:pt x="5" y="1"/>
                      </a:cubicBezTo>
                      <a:cubicBezTo>
                        <a:pt x="31" y="20"/>
                        <a:pt x="31" y="20"/>
                        <a:pt x="31" y="20"/>
                      </a:cubicBezTo>
                      <a:cubicBezTo>
                        <a:pt x="32" y="21"/>
                        <a:pt x="33" y="23"/>
                        <a:pt x="32" y="24"/>
                      </a:cubicBezTo>
                      <a:cubicBezTo>
                        <a:pt x="31" y="25"/>
                        <a:pt x="30" y="25"/>
                        <a:pt x="2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158"/>
                <p:cNvSpPr>
                  <a:spLocks/>
                </p:cNvSpPr>
                <p:nvPr/>
              </p:nvSpPr>
              <p:spPr bwMode="auto">
                <a:xfrm>
                  <a:off x="2540" y="3333"/>
                  <a:ext cx="33" cy="29"/>
                </a:xfrm>
                <a:custGeom>
                  <a:avLst/>
                  <a:gdLst>
                    <a:gd name="T0" fmla="*/ 33 w 33"/>
                    <a:gd name="T1" fmla="*/ 29 h 29"/>
                    <a:gd name="T2" fmla="*/ 0 w 33"/>
                    <a:gd name="T3" fmla="*/ 0 h 29"/>
                    <a:gd name="T4" fmla="*/ 33 w 33"/>
                    <a:gd name="T5" fmla="*/ 29 h 29"/>
                  </a:gdLst>
                  <a:ahLst/>
                  <a:cxnLst>
                    <a:cxn ang="0">
                      <a:pos x="T0" y="T1"/>
                    </a:cxn>
                    <a:cxn ang="0">
                      <a:pos x="T2" y="T3"/>
                    </a:cxn>
                    <a:cxn ang="0">
                      <a:pos x="T4" y="T5"/>
                    </a:cxn>
                  </a:cxnLst>
                  <a:rect l="0" t="0" r="r" b="b"/>
                  <a:pathLst>
                    <a:path w="33" h="29">
                      <a:moveTo>
                        <a:pt x="33" y="29"/>
                      </a:moveTo>
                      <a:lnTo>
                        <a:pt x="0" y="0"/>
                      </a:lnTo>
                      <a:lnTo>
                        <a:pt x="33"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 name="Line 159"/>
                <p:cNvSpPr>
                  <a:spLocks noChangeShapeType="1"/>
                </p:cNvSpPr>
                <p:nvPr/>
              </p:nvSpPr>
              <p:spPr bwMode="auto">
                <a:xfrm flipH="1" flipV="1">
                  <a:off x="2540" y="3333"/>
                  <a:ext cx="33" cy="29"/>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 name="Freeform 160"/>
                <p:cNvSpPr>
                  <a:spLocks/>
                </p:cNvSpPr>
                <p:nvPr/>
              </p:nvSpPr>
              <p:spPr bwMode="auto">
                <a:xfrm>
                  <a:off x="2536" y="3329"/>
                  <a:ext cx="41" cy="37"/>
                </a:xfrm>
                <a:custGeom>
                  <a:avLst/>
                  <a:gdLst>
                    <a:gd name="T0" fmla="*/ 27 w 30"/>
                    <a:gd name="T1" fmla="*/ 28 h 28"/>
                    <a:gd name="T2" fmla="*/ 25 w 30"/>
                    <a:gd name="T3" fmla="*/ 27 h 28"/>
                    <a:gd name="T4" fmla="*/ 1 w 30"/>
                    <a:gd name="T5" fmla="*/ 5 h 28"/>
                    <a:gd name="T6" fmla="*/ 1 w 30"/>
                    <a:gd name="T7" fmla="*/ 1 h 28"/>
                    <a:gd name="T8" fmla="*/ 5 w 30"/>
                    <a:gd name="T9" fmla="*/ 1 h 28"/>
                    <a:gd name="T10" fmla="*/ 29 w 30"/>
                    <a:gd name="T11" fmla="*/ 23 h 28"/>
                    <a:gd name="T12" fmla="*/ 29 w 30"/>
                    <a:gd name="T13" fmla="*/ 27 h 28"/>
                    <a:gd name="T14" fmla="*/ 27 w 3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8">
                      <a:moveTo>
                        <a:pt x="27" y="28"/>
                      </a:moveTo>
                      <a:cubicBezTo>
                        <a:pt x="26" y="28"/>
                        <a:pt x="26" y="27"/>
                        <a:pt x="25" y="27"/>
                      </a:cubicBezTo>
                      <a:cubicBezTo>
                        <a:pt x="1" y="5"/>
                        <a:pt x="1" y="5"/>
                        <a:pt x="1" y="5"/>
                      </a:cubicBezTo>
                      <a:cubicBezTo>
                        <a:pt x="0" y="4"/>
                        <a:pt x="0" y="2"/>
                        <a:pt x="1" y="1"/>
                      </a:cubicBezTo>
                      <a:cubicBezTo>
                        <a:pt x="2" y="0"/>
                        <a:pt x="3" y="0"/>
                        <a:pt x="5" y="1"/>
                      </a:cubicBezTo>
                      <a:cubicBezTo>
                        <a:pt x="29" y="23"/>
                        <a:pt x="29" y="23"/>
                        <a:pt x="29" y="23"/>
                      </a:cubicBezTo>
                      <a:cubicBezTo>
                        <a:pt x="30" y="24"/>
                        <a:pt x="30" y="25"/>
                        <a:pt x="29" y="27"/>
                      </a:cubicBezTo>
                      <a:cubicBezTo>
                        <a:pt x="28" y="27"/>
                        <a:pt x="28" y="28"/>
                        <a:pt x="2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 name="Freeform 161"/>
                <p:cNvSpPr>
                  <a:spLocks/>
                </p:cNvSpPr>
                <p:nvPr/>
              </p:nvSpPr>
              <p:spPr bwMode="auto">
                <a:xfrm>
                  <a:off x="1907" y="2762"/>
                  <a:ext cx="33" cy="30"/>
                </a:xfrm>
                <a:custGeom>
                  <a:avLst/>
                  <a:gdLst>
                    <a:gd name="T0" fmla="*/ 33 w 33"/>
                    <a:gd name="T1" fmla="*/ 30 h 30"/>
                    <a:gd name="T2" fmla="*/ 0 w 33"/>
                    <a:gd name="T3" fmla="*/ 0 h 30"/>
                    <a:gd name="T4" fmla="*/ 33 w 33"/>
                    <a:gd name="T5" fmla="*/ 30 h 30"/>
                  </a:gdLst>
                  <a:ahLst/>
                  <a:cxnLst>
                    <a:cxn ang="0">
                      <a:pos x="T0" y="T1"/>
                    </a:cxn>
                    <a:cxn ang="0">
                      <a:pos x="T2" y="T3"/>
                    </a:cxn>
                    <a:cxn ang="0">
                      <a:pos x="T4" y="T5"/>
                    </a:cxn>
                  </a:cxnLst>
                  <a:rect l="0" t="0" r="r" b="b"/>
                  <a:pathLst>
                    <a:path w="33" h="30">
                      <a:moveTo>
                        <a:pt x="33" y="30"/>
                      </a:moveTo>
                      <a:lnTo>
                        <a:pt x="0" y="0"/>
                      </a:lnTo>
                      <a:lnTo>
                        <a:pt x="3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Line 162"/>
                <p:cNvSpPr>
                  <a:spLocks noChangeShapeType="1"/>
                </p:cNvSpPr>
                <p:nvPr/>
              </p:nvSpPr>
              <p:spPr bwMode="auto">
                <a:xfrm flipH="1" flipV="1">
                  <a:off x="1907" y="2762"/>
                  <a:ext cx="33" cy="3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 name="Freeform 163"/>
                <p:cNvSpPr>
                  <a:spLocks/>
                </p:cNvSpPr>
                <p:nvPr/>
              </p:nvSpPr>
              <p:spPr bwMode="auto">
                <a:xfrm>
                  <a:off x="1903" y="2758"/>
                  <a:ext cx="41" cy="38"/>
                </a:xfrm>
                <a:custGeom>
                  <a:avLst/>
                  <a:gdLst>
                    <a:gd name="T0" fmla="*/ 27 w 30"/>
                    <a:gd name="T1" fmla="*/ 28 h 28"/>
                    <a:gd name="T2" fmla="*/ 25 w 30"/>
                    <a:gd name="T3" fmla="*/ 27 h 28"/>
                    <a:gd name="T4" fmla="*/ 1 w 30"/>
                    <a:gd name="T5" fmla="*/ 5 h 28"/>
                    <a:gd name="T6" fmla="*/ 1 w 30"/>
                    <a:gd name="T7" fmla="*/ 1 h 28"/>
                    <a:gd name="T8" fmla="*/ 5 w 30"/>
                    <a:gd name="T9" fmla="*/ 1 h 28"/>
                    <a:gd name="T10" fmla="*/ 29 w 30"/>
                    <a:gd name="T11" fmla="*/ 23 h 28"/>
                    <a:gd name="T12" fmla="*/ 29 w 30"/>
                    <a:gd name="T13" fmla="*/ 27 h 28"/>
                    <a:gd name="T14" fmla="*/ 27 w 3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8">
                      <a:moveTo>
                        <a:pt x="27" y="28"/>
                      </a:moveTo>
                      <a:cubicBezTo>
                        <a:pt x="27" y="28"/>
                        <a:pt x="26" y="27"/>
                        <a:pt x="25" y="27"/>
                      </a:cubicBezTo>
                      <a:cubicBezTo>
                        <a:pt x="1" y="5"/>
                        <a:pt x="1" y="5"/>
                        <a:pt x="1" y="5"/>
                      </a:cubicBezTo>
                      <a:cubicBezTo>
                        <a:pt x="0" y="4"/>
                        <a:pt x="0" y="2"/>
                        <a:pt x="1" y="1"/>
                      </a:cubicBezTo>
                      <a:cubicBezTo>
                        <a:pt x="2" y="0"/>
                        <a:pt x="4" y="0"/>
                        <a:pt x="5" y="1"/>
                      </a:cubicBezTo>
                      <a:cubicBezTo>
                        <a:pt x="29" y="23"/>
                        <a:pt x="29" y="23"/>
                        <a:pt x="29" y="23"/>
                      </a:cubicBezTo>
                      <a:cubicBezTo>
                        <a:pt x="30" y="24"/>
                        <a:pt x="30" y="26"/>
                        <a:pt x="29" y="27"/>
                      </a:cubicBezTo>
                      <a:cubicBezTo>
                        <a:pt x="29" y="27"/>
                        <a:pt x="28" y="28"/>
                        <a:pt x="2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 name="Freeform 164"/>
                <p:cNvSpPr>
                  <a:spLocks/>
                </p:cNvSpPr>
                <p:nvPr/>
              </p:nvSpPr>
              <p:spPr bwMode="auto">
                <a:xfrm>
                  <a:off x="2510" y="3362"/>
                  <a:ext cx="29" cy="33"/>
                </a:xfrm>
                <a:custGeom>
                  <a:avLst/>
                  <a:gdLst>
                    <a:gd name="T0" fmla="*/ 29 w 29"/>
                    <a:gd name="T1" fmla="*/ 33 h 33"/>
                    <a:gd name="T2" fmla="*/ 0 w 29"/>
                    <a:gd name="T3" fmla="*/ 0 h 33"/>
                    <a:gd name="T4" fmla="*/ 29 w 29"/>
                    <a:gd name="T5" fmla="*/ 33 h 33"/>
                  </a:gdLst>
                  <a:ahLst/>
                  <a:cxnLst>
                    <a:cxn ang="0">
                      <a:pos x="T0" y="T1"/>
                    </a:cxn>
                    <a:cxn ang="0">
                      <a:pos x="T2" y="T3"/>
                    </a:cxn>
                    <a:cxn ang="0">
                      <a:pos x="T4" y="T5"/>
                    </a:cxn>
                  </a:cxnLst>
                  <a:rect l="0" t="0" r="r" b="b"/>
                  <a:pathLst>
                    <a:path w="29" h="33">
                      <a:moveTo>
                        <a:pt x="29" y="33"/>
                      </a:moveTo>
                      <a:lnTo>
                        <a:pt x="0" y="0"/>
                      </a:lnTo>
                      <a:lnTo>
                        <a:pt x="29"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Line 165"/>
                <p:cNvSpPr>
                  <a:spLocks noChangeShapeType="1"/>
                </p:cNvSpPr>
                <p:nvPr/>
              </p:nvSpPr>
              <p:spPr bwMode="auto">
                <a:xfrm flipH="1" flipV="1">
                  <a:off x="2510" y="3362"/>
                  <a:ext cx="29" cy="33"/>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Freeform 166"/>
                <p:cNvSpPr>
                  <a:spLocks/>
                </p:cNvSpPr>
                <p:nvPr/>
              </p:nvSpPr>
              <p:spPr bwMode="auto">
                <a:xfrm>
                  <a:off x="2505" y="3358"/>
                  <a:ext cx="38" cy="41"/>
                </a:xfrm>
                <a:custGeom>
                  <a:avLst/>
                  <a:gdLst>
                    <a:gd name="T0" fmla="*/ 25 w 28"/>
                    <a:gd name="T1" fmla="*/ 30 h 30"/>
                    <a:gd name="T2" fmla="*/ 23 w 28"/>
                    <a:gd name="T3" fmla="*/ 29 h 30"/>
                    <a:gd name="T4" fmla="*/ 1 w 28"/>
                    <a:gd name="T5" fmla="*/ 5 h 30"/>
                    <a:gd name="T6" fmla="*/ 2 w 28"/>
                    <a:gd name="T7" fmla="*/ 1 h 30"/>
                    <a:gd name="T8" fmla="*/ 6 w 28"/>
                    <a:gd name="T9" fmla="*/ 1 h 30"/>
                    <a:gd name="T10" fmla="*/ 27 w 28"/>
                    <a:gd name="T11" fmla="*/ 25 h 30"/>
                    <a:gd name="T12" fmla="*/ 27 w 28"/>
                    <a:gd name="T13" fmla="*/ 29 h 30"/>
                    <a:gd name="T14" fmla="*/ 25 w 28"/>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0">
                      <a:moveTo>
                        <a:pt x="25" y="30"/>
                      </a:moveTo>
                      <a:cubicBezTo>
                        <a:pt x="24" y="30"/>
                        <a:pt x="24" y="30"/>
                        <a:pt x="23" y="29"/>
                      </a:cubicBezTo>
                      <a:cubicBezTo>
                        <a:pt x="1" y="5"/>
                        <a:pt x="1" y="5"/>
                        <a:pt x="1" y="5"/>
                      </a:cubicBezTo>
                      <a:cubicBezTo>
                        <a:pt x="0" y="4"/>
                        <a:pt x="0" y="2"/>
                        <a:pt x="2" y="1"/>
                      </a:cubicBezTo>
                      <a:cubicBezTo>
                        <a:pt x="3" y="0"/>
                        <a:pt x="5" y="0"/>
                        <a:pt x="6" y="1"/>
                      </a:cubicBezTo>
                      <a:cubicBezTo>
                        <a:pt x="27" y="25"/>
                        <a:pt x="27" y="25"/>
                        <a:pt x="27" y="25"/>
                      </a:cubicBezTo>
                      <a:cubicBezTo>
                        <a:pt x="28" y="27"/>
                        <a:pt x="28" y="28"/>
                        <a:pt x="27" y="29"/>
                      </a:cubicBezTo>
                      <a:cubicBezTo>
                        <a:pt x="27" y="30"/>
                        <a:pt x="26" y="30"/>
                        <a:pt x="2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Freeform 167"/>
                <p:cNvSpPr>
                  <a:spLocks/>
                </p:cNvSpPr>
                <p:nvPr/>
              </p:nvSpPr>
              <p:spPr bwMode="auto">
                <a:xfrm>
                  <a:off x="1941" y="2729"/>
                  <a:ext cx="28" cy="33"/>
                </a:xfrm>
                <a:custGeom>
                  <a:avLst/>
                  <a:gdLst>
                    <a:gd name="T0" fmla="*/ 28 w 28"/>
                    <a:gd name="T1" fmla="*/ 33 h 33"/>
                    <a:gd name="T2" fmla="*/ 0 w 28"/>
                    <a:gd name="T3" fmla="*/ 0 h 33"/>
                    <a:gd name="T4" fmla="*/ 28 w 28"/>
                    <a:gd name="T5" fmla="*/ 33 h 33"/>
                  </a:gdLst>
                  <a:ahLst/>
                  <a:cxnLst>
                    <a:cxn ang="0">
                      <a:pos x="T0" y="T1"/>
                    </a:cxn>
                    <a:cxn ang="0">
                      <a:pos x="T2" y="T3"/>
                    </a:cxn>
                    <a:cxn ang="0">
                      <a:pos x="T4" y="T5"/>
                    </a:cxn>
                  </a:cxnLst>
                  <a:rect l="0" t="0" r="r" b="b"/>
                  <a:pathLst>
                    <a:path w="28" h="33">
                      <a:moveTo>
                        <a:pt x="28" y="33"/>
                      </a:moveTo>
                      <a:lnTo>
                        <a:pt x="0" y="0"/>
                      </a:lnTo>
                      <a:lnTo>
                        <a:pt x="2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 name="Line 168"/>
                <p:cNvSpPr>
                  <a:spLocks noChangeShapeType="1"/>
                </p:cNvSpPr>
                <p:nvPr/>
              </p:nvSpPr>
              <p:spPr bwMode="auto">
                <a:xfrm flipH="1" flipV="1">
                  <a:off x="1941" y="2729"/>
                  <a:ext cx="28" cy="33"/>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Freeform 169"/>
                <p:cNvSpPr>
                  <a:spLocks/>
                </p:cNvSpPr>
                <p:nvPr/>
              </p:nvSpPr>
              <p:spPr bwMode="auto">
                <a:xfrm>
                  <a:off x="1936" y="2725"/>
                  <a:ext cx="39" cy="41"/>
                </a:xfrm>
                <a:custGeom>
                  <a:avLst/>
                  <a:gdLst>
                    <a:gd name="T0" fmla="*/ 25 w 29"/>
                    <a:gd name="T1" fmla="*/ 31 h 31"/>
                    <a:gd name="T2" fmla="*/ 23 w 29"/>
                    <a:gd name="T3" fmla="*/ 30 h 31"/>
                    <a:gd name="T4" fmla="*/ 2 w 29"/>
                    <a:gd name="T5" fmla="*/ 5 h 31"/>
                    <a:gd name="T6" fmla="*/ 2 w 29"/>
                    <a:gd name="T7" fmla="*/ 1 h 31"/>
                    <a:gd name="T8" fmla="*/ 6 w 29"/>
                    <a:gd name="T9" fmla="*/ 2 h 31"/>
                    <a:gd name="T10" fmla="*/ 28 w 29"/>
                    <a:gd name="T11" fmla="*/ 26 h 31"/>
                    <a:gd name="T12" fmla="*/ 27 w 29"/>
                    <a:gd name="T13" fmla="*/ 30 h 31"/>
                    <a:gd name="T14" fmla="*/ 25 w 29"/>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5" y="31"/>
                      </a:moveTo>
                      <a:cubicBezTo>
                        <a:pt x="25" y="31"/>
                        <a:pt x="24" y="30"/>
                        <a:pt x="23" y="30"/>
                      </a:cubicBezTo>
                      <a:cubicBezTo>
                        <a:pt x="2" y="5"/>
                        <a:pt x="2" y="5"/>
                        <a:pt x="2" y="5"/>
                      </a:cubicBezTo>
                      <a:cubicBezTo>
                        <a:pt x="0" y="4"/>
                        <a:pt x="1" y="2"/>
                        <a:pt x="2" y="1"/>
                      </a:cubicBezTo>
                      <a:cubicBezTo>
                        <a:pt x="3" y="0"/>
                        <a:pt x="5" y="0"/>
                        <a:pt x="6" y="2"/>
                      </a:cubicBezTo>
                      <a:cubicBezTo>
                        <a:pt x="28" y="26"/>
                        <a:pt x="28" y="26"/>
                        <a:pt x="28" y="26"/>
                      </a:cubicBezTo>
                      <a:cubicBezTo>
                        <a:pt x="29" y="27"/>
                        <a:pt x="29" y="29"/>
                        <a:pt x="27" y="30"/>
                      </a:cubicBezTo>
                      <a:cubicBezTo>
                        <a:pt x="27" y="30"/>
                        <a:pt x="26" y="31"/>
                        <a:pt x="25"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 name="Freeform 170"/>
                <p:cNvSpPr>
                  <a:spLocks/>
                </p:cNvSpPr>
                <p:nvPr/>
              </p:nvSpPr>
              <p:spPr bwMode="auto">
                <a:xfrm>
                  <a:off x="2477" y="3389"/>
                  <a:ext cx="26" cy="35"/>
                </a:xfrm>
                <a:custGeom>
                  <a:avLst/>
                  <a:gdLst>
                    <a:gd name="T0" fmla="*/ 26 w 26"/>
                    <a:gd name="T1" fmla="*/ 35 h 35"/>
                    <a:gd name="T2" fmla="*/ 0 w 26"/>
                    <a:gd name="T3" fmla="*/ 0 h 35"/>
                    <a:gd name="T4" fmla="*/ 26 w 26"/>
                    <a:gd name="T5" fmla="*/ 35 h 35"/>
                  </a:gdLst>
                  <a:ahLst/>
                  <a:cxnLst>
                    <a:cxn ang="0">
                      <a:pos x="T0" y="T1"/>
                    </a:cxn>
                    <a:cxn ang="0">
                      <a:pos x="T2" y="T3"/>
                    </a:cxn>
                    <a:cxn ang="0">
                      <a:pos x="T4" y="T5"/>
                    </a:cxn>
                  </a:cxnLst>
                  <a:rect l="0" t="0" r="r" b="b"/>
                  <a:pathLst>
                    <a:path w="26" h="35">
                      <a:moveTo>
                        <a:pt x="26" y="35"/>
                      </a:moveTo>
                      <a:lnTo>
                        <a:pt x="0" y="0"/>
                      </a:lnTo>
                      <a:lnTo>
                        <a:pt x="2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 name="Line 171"/>
                <p:cNvSpPr>
                  <a:spLocks noChangeShapeType="1"/>
                </p:cNvSpPr>
                <p:nvPr/>
              </p:nvSpPr>
              <p:spPr bwMode="auto">
                <a:xfrm flipH="1" flipV="1">
                  <a:off x="2477" y="3389"/>
                  <a:ext cx="26" cy="35"/>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Freeform 172"/>
                <p:cNvSpPr>
                  <a:spLocks/>
                </p:cNvSpPr>
                <p:nvPr/>
              </p:nvSpPr>
              <p:spPr bwMode="auto">
                <a:xfrm>
                  <a:off x="2473" y="3385"/>
                  <a:ext cx="34" cy="43"/>
                </a:xfrm>
                <a:custGeom>
                  <a:avLst/>
                  <a:gdLst>
                    <a:gd name="T0" fmla="*/ 22 w 25"/>
                    <a:gd name="T1" fmla="*/ 32 h 32"/>
                    <a:gd name="T2" fmla="*/ 20 w 25"/>
                    <a:gd name="T3" fmla="*/ 31 h 32"/>
                    <a:gd name="T4" fmla="*/ 1 w 25"/>
                    <a:gd name="T5" fmla="*/ 5 h 32"/>
                    <a:gd name="T6" fmla="*/ 1 w 25"/>
                    <a:gd name="T7" fmla="*/ 1 h 32"/>
                    <a:gd name="T8" fmla="*/ 5 w 25"/>
                    <a:gd name="T9" fmla="*/ 1 h 32"/>
                    <a:gd name="T10" fmla="*/ 24 w 25"/>
                    <a:gd name="T11" fmla="*/ 28 h 32"/>
                    <a:gd name="T12" fmla="*/ 24 w 25"/>
                    <a:gd name="T13" fmla="*/ 32 h 32"/>
                    <a:gd name="T14" fmla="*/ 22 w 25"/>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2">
                      <a:moveTo>
                        <a:pt x="22" y="32"/>
                      </a:moveTo>
                      <a:cubicBezTo>
                        <a:pt x="21" y="32"/>
                        <a:pt x="20" y="32"/>
                        <a:pt x="20" y="31"/>
                      </a:cubicBezTo>
                      <a:cubicBezTo>
                        <a:pt x="1" y="5"/>
                        <a:pt x="1" y="5"/>
                        <a:pt x="1" y="5"/>
                      </a:cubicBezTo>
                      <a:cubicBezTo>
                        <a:pt x="0" y="3"/>
                        <a:pt x="0" y="2"/>
                        <a:pt x="1" y="1"/>
                      </a:cubicBezTo>
                      <a:cubicBezTo>
                        <a:pt x="3" y="0"/>
                        <a:pt x="4" y="0"/>
                        <a:pt x="5" y="1"/>
                      </a:cubicBezTo>
                      <a:cubicBezTo>
                        <a:pt x="24" y="28"/>
                        <a:pt x="24" y="28"/>
                        <a:pt x="24" y="28"/>
                      </a:cubicBezTo>
                      <a:cubicBezTo>
                        <a:pt x="25" y="29"/>
                        <a:pt x="25" y="31"/>
                        <a:pt x="24" y="32"/>
                      </a:cubicBezTo>
                      <a:cubicBezTo>
                        <a:pt x="23" y="32"/>
                        <a:pt x="23" y="32"/>
                        <a:pt x="2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Freeform 173"/>
                <p:cNvSpPr>
                  <a:spLocks/>
                </p:cNvSpPr>
                <p:nvPr/>
              </p:nvSpPr>
              <p:spPr bwMode="auto">
                <a:xfrm>
                  <a:off x="1977" y="2701"/>
                  <a:ext cx="26" cy="34"/>
                </a:xfrm>
                <a:custGeom>
                  <a:avLst/>
                  <a:gdLst>
                    <a:gd name="T0" fmla="*/ 26 w 26"/>
                    <a:gd name="T1" fmla="*/ 34 h 34"/>
                    <a:gd name="T2" fmla="*/ 0 w 26"/>
                    <a:gd name="T3" fmla="*/ 0 h 34"/>
                    <a:gd name="T4" fmla="*/ 26 w 26"/>
                    <a:gd name="T5" fmla="*/ 34 h 34"/>
                  </a:gdLst>
                  <a:ahLst/>
                  <a:cxnLst>
                    <a:cxn ang="0">
                      <a:pos x="T0" y="T1"/>
                    </a:cxn>
                    <a:cxn ang="0">
                      <a:pos x="T2" y="T3"/>
                    </a:cxn>
                    <a:cxn ang="0">
                      <a:pos x="T4" y="T5"/>
                    </a:cxn>
                  </a:cxnLst>
                  <a:rect l="0" t="0" r="r" b="b"/>
                  <a:pathLst>
                    <a:path w="26" h="34">
                      <a:moveTo>
                        <a:pt x="26" y="34"/>
                      </a:moveTo>
                      <a:lnTo>
                        <a:pt x="0" y="0"/>
                      </a:lnTo>
                      <a:lnTo>
                        <a:pt x="2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 name="Line 174"/>
                <p:cNvSpPr>
                  <a:spLocks noChangeShapeType="1"/>
                </p:cNvSpPr>
                <p:nvPr/>
              </p:nvSpPr>
              <p:spPr bwMode="auto">
                <a:xfrm flipH="1" flipV="1">
                  <a:off x="1977" y="2701"/>
                  <a:ext cx="26" cy="34"/>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 name="Freeform 175"/>
                <p:cNvSpPr>
                  <a:spLocks/>
                </p:cNvSpPr>
                <p:nvPr/>
              </p:nvSpPr>
              <p:spPr bwMode="auto">
                <a:xfrm>
                  <a:off x="1973" y="2695"/>
                  <a:ext cx="34" cy="45"/>
                </a:xfrm>
                <a:custGeom>
                  <a:avLst/>
                  <a:gdLst>
                    <a:gd name="T0" fmla="*/ 22 w 25"/>
                    <a:gd name="T1" fmla="*/ 33 h 33"/>
                    <a:gd name="T2" fmla="*/ 20 w 25"/>
                    <a:gd name="T3" fmla="*/ 32 h 33"/>
                    <a:gd name="T4" fmla="*/ 0 w 25"/>
                    <a:gd name="T5" fmla="*/ 5 h 33"/>
                    <a:gd name="T6" fmla="*/ 1 w 25"/>
                    <a:gd name="T7" fmla="*/ 1 h 33"/>
                    <a:gd name="T8" fmla="*/ 5 w 25"/>
                    <a:gd name="T9" fmla="*/ 2 h 33"/>
                    <a:gd name="T10" fmla="*/ 24 w 25"/>
                    <a:gd name="T11" fmla="*/ 28 h 33"/>
                    <a:gd name="T12" fmla="*/ 24 w 25"/>
                    <a:gd name="T13" fmla="*/ 32 h 33"/>
                    <a:gd name="T14" fmla="*/ 22 w 25"/>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3">
                      <a:moveTo>
                        <a:pt x="22" y="33"/>
                      </a:moveTo>
                      <a:cubicBezTo>
                        <a:pt x="21" y="33"/>
                        <a:pt x="20" y="32"/>
                        <a:pt x="20" y="32"/>
                      </a:cubicBezTo>
                      <a:cubicBezTo>
                        <a:pt x="0" y="5"/>
                        <a:pt x="0" y="5"/>
                        <a:pt x="0" y="5"/>
                      </a:cubicBezTo>
                      <a:cubicBezTo>
                        <a:pt x="0" y="4"/>
                        <a:pt x="0" y="2"/>
                        <a:pt x="1" y="1"/>
                      </a:cubicBezTo>
                      <a:cubicBezTo>
                        <a:pt x="2" y="0"/>
                        <a:pt x="4" y="1"/>
                        <a:pt x="5" y="2"/>
                      </a:cubicBezTo>
                      <a:cubicBezTo>
                        <a:pt x="24" y="28"/>
                        <a:pt x="24" y="28"/>
                        <a:pt x="24" y="28"/>
                      </a:cubicBezTo>
                      <a:cubicBezTo>
                        <a:pt x="25" y="29"/>
                        <a:pt x="25" y="31"/>
                        <a:pt x="24" y="32"/>
                      </a:cubicBezTo>
                      <a:cubicBezTo>
                        <a:pt x="23" y="33"/>
                        <a:pt x="22" y="33"/>
                        <a:pt x="2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 name="Freeform 176"/>
                <p:cNvSpPr>
                  <a:spLocks/>
                </p:cNvSpPr>
                <p:nvPr/>
              </p:nvSpPr>
              <p:spPr bwMode="auto">
                <a:xfrm>
                  <a:off x="2442" y="3412"/>
                  <a:ext cx="22" cy="38"/>
                </a:xfrm>
                <a:custGeom>
                  <a:avLst/>
                  <a:gdLst>
                    <a:gd name="T0" fmla="*/ 22 w 22"/>
                    <a:gd name="T1" fmla="*/ 38 h 38"/>
                    <a:gd name="T2" fmla="*/ 0 w 22"/>
                    <a:gd name="T3" fmla="*/ 0 h 38"/>
                    <a:gd name="T4" fmla="*/ 22 w 22"/>
                    <a:gd name="T5" fmla="*/ 38 h 38"/>
                  </a:gdLst>
                  <a:ahLst/>
                  <a:cxnLst>
                    <a:cxn ang="0">
                      <a:pos x="T0" y="T1"/>
                    </a:cxn>
                    <a:cxn ang="0">
                      <a:pos x="T2" y="T3"/>
                    </a:cxn>
                    <a:cxn ang="0">
                      <a:pos x="T4" y="T5"/>
                    </a:cxn>
                  </a:cxnLst>
                  <a:rect l="0" t="0" r="r" b="b"/>
                  <a:pathLst>
                    <a:path w="22" h="38">
                      <a:moveTo>
                        <a:pt x="22" y="38"/>
                      </a:moveTo>
                      <a:lnTo>
                        <a:pt x="0" y="0"/>
                      </a:lnTo>
                      <a:lnTo>
                        <a:pt x="2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 name="Line 177"/>
                <p:cNvSpPr>
                  <a:spLocks noChangeShapeType="1"/>
                </p:cNvSpPr>
                <p:nvPr/>
              </p:nvSpPr>
              <p:spPr bwMode="auto">
                <a:xfrm flipH="1" flipV="1">
                  <a:off x="2442" y="3412"/>
                  <a:ext cx="22" cy="3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 name="Freeform 178"/>
                <p:cNvSpPr>
                  <a:spLocks/>
                </p:cNvSpPr>
                <p:nvPr/>
              </p:nvSpPr>
              <p:spPr bwMode="auto">
                <a:xfrm>
                  <a:off x="2437" y="3408"/>
                  <a:ext cx="31" cy="46"/>
                </a:xfrm>
                <a:custGeom>
                  <a:avLst/>
                  <a:gdLst>
                    <a:gd name="T0" fmla="*/ 20 w 23"/>
                    <a:gd name="T1" fmla="*/ 34 h 34"/>
                    <a:gd name="T2" fmla="*/ 17 w 23"/>
                    <a:gd name="T3" fmla="*/ 33 h 34"/>
                    <a:gd name="T4" fmla="*/ 1 w 23"/>
                    <a:gd name="T5" fmla="*/ 4 h 34"/>
                    <a:gd name="T6" fmla="*/ 2 w 23"/>
                    <a:gd name="T7" fmla="*/ 1 h 34"/>
                    <a:gd name="T8" fmla="*/ 6 w 23"/>
                    <a:gd name="T9" fmla="*/ 2 h 34"/>
                    <a:gd name="T10" fmla="*/ 22 w 23"/>
                    <a:gd name="T11" fmla="*/ 30 h 34"/>
                    <a:gd name="T12" fmla="*/ 21 w 23"/>
                    <a:gd name="T13" fmla="*/ 34 h 34"/>
                    <a:gd name="T14" fmla="*/ 20 w 23"/>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4">
                      <a:moveTo>
                        <a:pt x="20" y="34"/>
                      </a:moveTo>
                      <a:cubicBezTo>
                        <a:pt x="19" y="34"/>
                        <a:pt x="18" y="34"/>
                        <a:pt x="17" y="33"/>
                      </a:cubicBezTo>
                      <a:cubicBezTo>
                        <a:pt x="1" y="4"/>
                        <a:pt x="1" y="4"/>
                        <a:pt x="1" y="4"/>
                      </a:cubicBezTo>
                      <a:cubicBezTo>
                        <a:pt x="0" y="3"/>
                        <a:pt x="1" y="1"/>
                        <a:pt x="2" y="1"/>
                      </a:cubicBezTo>
                      <a:cubicBezTo>
                        <a:pt x="4" y="0"/>
                        <a:pt x="5" y="0"/>
                        <a:pt x="6" y="2"/>
                      </a:cubicBezTo>
                      <a:cubicBezTo>
                        <a:pt x="22" y="30"/>
                        <a:pt x="22" y="30"/>
                        <a:pt x="22" y="30"/>
                      </a:cubicBezTo>
                      <a:cubicBezTo>
                        <a:pt x="23" y="31"/>
                        <a:pt x="23" y="33"/>
                        <a:pt x="21" y="34"/>
                      </a:cubicBezTo>
                      <a:cubicBezTo>
                        <a:pt x="21" y="34"/>
                        <a:pt x="20" y="34"/>
                        <a:pt x="2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 name="Freeform 179"/>
                <p:cNvSpPr>
                  <a:spLocks/>
                </p:cNvSpPr>
                <p:nvPr/>
              </p:nvSpPr>
              <p:spPr bwMode="auto">
                <a:xfrm>
                  <a:off x="2016" y="2675"/>
                  <a:ext cx="22" cy="38"/>
                </a:xfrm>
                <a:custGeom>
                  <a:avLst/>
                  <a:gdLst>
                    <a:gd name="T0" fmla="*/ 22 w 22"/>
                    <a:gd name="T1" fmla="*/ 38 h 38"/>
                    <a:gd name="T2" fmla="*/ 0 w 22"/>
                    <a:gd name="T3" fmla="*/ 0 h 38"/>
                    <a:gd name="T4" fmla="*/ 22 w 22"/>
                    <a:gd name="T5" fmla="*/ 38 h 38"/>
                  </a:gdLst>
                  <a:ahLst/>
                  <a:cxnLst>
                    <a:cxn ang="0">
                      <a:pos x="T0" y="T1"/>
                    </a:cxn>
                    <a:cxn ang="0">
                      <a:pos x="T2" y="T3"/>
                    </a:cxn>
                    <a:cxn ang="0">
                      <a:pos x="T4" y="T5"/>
                    </a:cxn>
                  </a:cxnLst>
                  <a:rect l="0" t="0" r="r" b="b"/>
                  <a:pathLst>
                    <a:path w="22" h="38">
                      <a:moveTo>
                        <a:pt x="22" y="38"/>
                      </a:moveTo>
                      <a:lnTo>
                        <a:pt x="0" y="0"/>
                      </a:lnTo>
                      <a:lnTo>
                        <a:pt x="2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Line 180"/>
                <p:cNvSpPr>
                  <a:spLocks noChangeShapeType="1"/>
                </p:cNvSpPr>
                <p:nvPr/>
              </p:nvSpPr>
              <p:spPr bwMode="auto">
                <a:xfrm flipH="1" flipV="1">
                  <a:off x="2016" y="2675"/>
                  <a:ext cx="22" cy="38"/>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181"/>
                <p:cNvSpPr>
                  <a:spLocks/>
                </p:cNvSpPr>
                <p:nvPr/>
              </p:nvSpPr>
              <p:spPr bwMode="auto">
                <a:xfrm>
                  <a:off x="2012" y="2670"/>
                  <a:ext cx="31" cy="47"/>
                </a:xfrm>
                <a:custGeom>
                  <a:avLst/>
                  <a:gdLst>
                    <a:gd name="T0" fmla="*/ 19 w 23"/>
                    <a:gd name="T1" fmla="*/ 35 h 35"/>
                    <a:gd name="T2" fmla="*/ 17 w 23"/>
                    <a:gd name="T3" fmla="*/ 33 h 35"/>
                    <a:gd name="T4" fmla="*/ 1 w 23"/>
                    <a:gd name="T5" fmla="*/ 5 h 35"/>
                    <a:gd name="T6" fmla="*/ 2 w 23"/>
                    <a:gd name="T7" fmla="*/ 1 h 35"/>
                    <a:gd name="T8" fmla="*/ 5 w 23"/>
                    <a:gd name="T9" fmla="*/ 2 h 35"/>
                    <a:gd name="T10" fmla="*/ 22 w 23"/>
                    <a:gd name="T11" fmla="*/ 30 h 35"/>
                    <a:gd name="T12" fmla="*/ 21 w 23"/>
                    <a:gd name="T13" fmla="*/ 34 h 35"/>
                    <a:gd name="T14" fmla="*/ 19 w 23"/>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5">
                      <a:moveTo>
                        <a:pt x="19" y="35"/>
                      </a:moveTo>
                      <a:cubicBezTo>
                        <a:pt x="18" y="35"/>
                        <a:pt x="17" y="34"/>
                        <a:pt x="17" y="33"/>
                      </a:cubicBezTo>
                      <a:cubicBezTo>
                        <a:pt x="1" y="5"/>
                        <a:pt x="1" y="5"/>
                        <a:pt x="1" y="5"/>
                      </a:cubicBezTo>
                      <a:cubicBezTo>
                        <a:pt x="0" y="4"/>
                        <a:pt x="0" y="2"/>
                        <a:pt x="2" y="1"/>
                      </a:cubicBezTo>
                      <a:cubicBezTo>
                        <a:pt x="3" y="0"/>
                        <a:pt x="5" y="1"/>
                        <a:pt x="5" y="2"/>
                      </a:cubicBezTo>
                      <a:cubicBezTo>
                        <a:pt x="22" y="30"/>
                        <a:pt x="22" y="30"/>
                        <a:pt x="22" y="30"/>
                      </a:cubicBezTo>
                      <a:cubicBezTo>
                        <a:pt x="23" y="32"/>
                        <a:pt x="22" y="33"/>
                        <a:pt x="21" y="34"/>
                      </a:cubicBezTo>
                      <a:cubicBezTo>
                        <a:pt x="20" y="34"/>
                        <a:pt x="20" y="35"/>
                        <a:pt x="1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182"/>
                <p:cNvSpPr>
                  <a:spLocks/>
                </p:cNvSpPr>
                <p:nvPr/>
              </p:nvSpPr>
              <p:spPr bwMode="auto">
                <a:xfrm>
                  <a:off x="2405" y="3431"/>
                  <a:ext cx="17" cy="40"/>
                </a:xfrm>
                <a:custGeom>
                  <a:avLst/>
                  <a:gdLst>
                    <a:gd name="T0" fmla="*/ 17 w 17"/>
                    <a:gd name="T1" fmla="*/ 40 h 40"/>
                    <a:gd name="T2" fmla="*/ 0 w 17"/>
                    <a:gd name="T3" fmla="*/ 0 h 40"/>
                    <a:gd name="T4" fmla="*/ 17 w 17"/>
                    <a:gd name="T5" fmla="*/ 40 h 40"/>
                  </a:gdLst>
                  <a:ahLst/>
                  <a:cxnLst>
                    <a:cxn ang="0">
                      <a:pos x="T0" y="T1"/>
                    </a:cxn>
                    <a:cxn ang="0">
                      <a:pos x="T2" y="T3"/>
                    </a:cxn>
                    <a:cxn ang="0">
                      <a:pos x="T4" y="T5"/>
                    </a:cxn>
                  </a:cxnLst>
                  <a:rect l="0" t="0" r="r" b="b"/>
                  <a:pathLst>
                    <a:path w="17" h="40">
                      <a:moveTo>
                        <a:pt x="17" y="40"/>
                      </a:moveTo>
                      <a:lnTo>
                        <a:pt x="0" y="0"/>
                      </a:lnTo>
                      <a:lnTo>
                        <a:pt x="1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Line 183"/>
                <p:cNvSpPr>
                  <a:spLocks noChangeShapeType="1"/>
                </p:cNvSpPr>
                <p:nvPr/>
              </p:nvSpPr>
              <p:spPr bwMode="auto">
                <a:xfrm flipH="1" flipV="1">
                  <a:off x="2405" y="3431"/>
                  <a:ext cx="17" cy="4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184"/>
                <p:cNvSpPr>
                  <a:spLocks/>
                </p:cNvSpPr>
                <p:nvPr/>
              </p:nvSpPr>
              <p:spPr bwMode="auto">
                <a:xfrm>
                  <a:off x="2399" y="3427"/>
                  <a:ext cx="27" cy="48"/>
                </a:xfrm>
                <a:custGeom>
                  <a:avLst/>
                  <a:gdLst>
                    <a:gd name="T0" fmla="*/ 17 w 20"/>
                    <a:gd name="T1" fmla="*/ 36 h 36"/>
                    <a:gd name="T2" fmla="*/ 14 w 20"/>
                    <a:gd name="T3" fmla="*/ 34 h 36"/>
                    <a:gd name="T4" fmla="*/ 1 w 20"/>
                    <a:gd name="T5" fmla="*/ 5 h 36"/>
                    <a:gd name="T6" fmla="*/ 2 w 20"/>
                    <a:gd name="T7" fmla="*/ 1 h 36"/>
                    <a:gd name="T8" fmla="*/ 6 w 20"/>
                    <a:gd name="T9" fmla="*/ 2 h 36"/>
                    <a:gd name="T10" fmla="*/ 20 w 20"/>
                    <a:gd name="T11" fmla="*/ 32 h 36"/>
                    <a:gd name="T12" fmla="*/ 18 w 20"/>
                    <a:gd name="T13" fmla="*/ 36 h 36"/>
                    <a:gd name="T14" fmla="*/ 17 w 20"/>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6">
                      <a:moveTo>
                        <a:pt x="17" y="36"/>
                      </a:moveTo>
                      <a:cubicBezTo>
                        <a:pt x="16" y="36"/>
                        <a:pt x="15" y="35"/>
                        <a:pt x="14" y="34"/>
                      </a:cubicBezTo>
                      <a:cubicBezTo>
                        <a:pt x="1" y="5"/>
                        <a:pt x="1" y="5"/>
                        <a:pt x="1" y="5"/>
                      </a:cubicBezTo>
                      <a:cubicBezTo>
                        <a:pt x="0" y="3"/>
                        <a:pt x="1" y="1"/>
                        <a:pt x="2" y="1"/>
                      </a:cubicBezTo>
                      <a:cubicBezTo>
                        <a:pt x="4" y="0"/>
                        <a:pt x="6" y="1"/>
                        <a:pt x="6" y="2"/>
                      </a:cubicBezTo>
                      <a:cubicBezTo>
                        <a:pt x="20" y="32"/>
                        <a:pt x="20" y="32"/>
                        <a:pt x="20" y="32"/>
                      </a:cubicBezTo>
                      <a:cubicBezTo>
                        <a:pt x="20" y="33"/>
                        <a:pt x="20" y="35"/>
                        <a:pt x="18" y="36"/>
                      </a:cubicBezTo>
                      <a:cubicBezTo>
                        <a:pt x="18" y="36"/>
                        <a:pt x="17" y="36"/>
                        <a:pt x="17"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185"/>
                <p:cNvSpPr>
                  <a:spLocks/>
                </p:cNvSpPr>
                <p:nvPr/>
              </p:nvSpPr>
              <p:spPr bwMode="auto">
                <a:xfrm>
                  <a:off x="2058" y="2653"/>
                  <a:ext cx="17" cy="39"/>
                </a:xfrm>
                <a:custGeom>
                  <a:avLst/>
                  <a:gdLst>
                    <a:gd name="T0" fmla="*/ 17 w 17"/>
                    <a:gd name="T1" fmla="*/ 39 h 39"/>
                    <a:gd name="T2" fmla="*/ 0 w 17"/>
                    <a:gd name="T3" fmla="*/ 0 h 39"/>
                    <a:gd name="T4" fmla="*/ 17 w 17"/>
                    <a:gd name="T5" fmla="*/ 39 h 39"/>
                  </a:gdLst>
                  <a:ahLst/>
                  <a:cxnLst>
                    <a:cxn ang="0">
                      <a:pos x="T0" y="T1"/>
                    </a:cxn>
                    <a:cxn ang="0">
                      <a:pos x="T2" y="T3"/>
                    </a:cxn>
                    <a:cxn ang="0">
                      <a:pos x="T4" y="T5"/>
                    </a:cxn>
                  </a:cxnLst>
                  <a:rect l="0" t="0" r="r" b="b"/>
                  <a:pathLst>
                    <a:path w="17" h="39">
                      <a:moveTo>
                        <a:pt x="17" y="39"/>
                      </a:moveTo>
                      <a:lnTo>
                        <a:pt x="0" y="0"/>
                      </a:lnTo>
                      <a:lnTo>
                        <a:pt x="17"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Line 186"/>
                <p:cNvSpPr>
                  <a:spLocks noChangeShapeType="1"/>
                </p:cNvSpPr>
                <p:nvPr/>
              </p:nvSpPr>
              <p:spPr bwMode="auto">
                <a:xfrm flipH="1" flipV="1">
                  <a:off x="2058" y="2653"/>
                  <a:ext cx="17" cy="39"/>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187"/>
                <p:cNvSpPr>
                  <a:spLocks/>
                </p:cNvSpPr>
                <p:nvPr/>
              </p:nvSpPr>
              <p:spPr bwMode="auto">
                <a:xfrm>
                  <a:off x="2054" y="2648"/>
                  <a:ext cx="27" cy="48"/>
                </a:xfrm>
                <a:custGeom>
                  <a:avLst/>
                  <a:gdLst>
                    <a:gd name="T0" fmla="*/ 16 w 20"/>
                    <a:gd name="T1" fmla="*/ 36 h 36"/>
                    <a:gd name="T2" fmla="*/ 14 w 20"/>
                    <a:gd name="T3" fmla="*/ 35 h 36"/>
                    <a:gd name="T4" fmla="*/ 0 w 20"/>
                    <a:gd name="T5" fmla="*/ 5 h 36"/>
                    <a:gd name="T6" fmla="*/ 2 w 20"/>
                    <a:gd name="T7" fmla="*/ 1 h 36"/>
                    <a:gd name="T8" fmla="*/ 6 w 20"/>
                    <a:gd name="T9" fmla="*/ 3 h 36"/>
                    <a:gd name="T10" fmla="*/ 19 w 20"/>
                    <a:gd name="T11" fmla="*/ 32 h 36"/>
                    <a:gd name="T12" fmla="*/ 17 w 20"/>
                    <a:gd name="T13" fmla="*/ 36 h 36"/>
                    <a:gd name="T14" fmla="*/ 16 w 20"/>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6">
                      <a:moveTo>
                        <a:pt x="16" y="36"/>
                      </a:moveTo>
                      <a:cubicBezTo>
                        <a:pt x="15" y="36"/>
                        <a:pt x="14" y="36"/>
                        <a:pt x="14" y="35"/>
                      </a:cubicBezTo>
                      <a:cubicBezTo>
                        <a:pt x="0" y="5"/>
                        <a:pt x="0" y="5"/>
                        <a:pt x="0" y="5"/>
                      </a:cubicBezTo>
                      <a:cubicBezTo>
                        <a:pt x="0" y="3"/>
                        <a:pt x="0" y="2"/>
                        <a:pt x="2" y="1"/>
                      </a:cubicBezTo>
                      <a:cubicBezTo>
                        <a:pt x="3" y="0"/>
                        <a:pt x="5" y="1"/>
                        <a:pt x="6" y="3"/>
                      </a:cubicBezTo>
                      <a:cubicBezTo>
                        <a:pt x="19" y="32"/>
                        <a:pt x="19" y="32"/>
                        <a:pt x="19" y="32"/>
                      </a:cubicBezTo>
                      <a:cubicBezTo>
                        <a:pt x="20" y="34"/>
                        <a:pt x="19" y="35"/>
                        <a:pt x="17" y="36"/>
                      </a:cubicBezTo>
                      <a:cubicBezTo>
                        <a:pt x="17" y="36"/>
                        <a:pt x="17" y="36"/>
                        <a:pt x="1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188"/>
                <p:cNvSpPr>
                  <a:spLocks/>
                </p:cNvSpPr>
                <p:nvPr/>
              </p:nvSpPr>
              <p:spPr bwMode="auto">
                <a:xfrm>
                  <a:off x="2364" y="3447"/>
                  <a:ext cx="14" cy="42"/>
                </a:xfrm>
                <a:custGeom>
                  <a:avLst/>
                  <a:gdLst>
                    <a:gd name="T0" fmla="*/ 14 w 14"/>
                    <a:gd name="T1" fmla="*/ 42 h 42"/>
                    <a:gd name="T2" fmla="*/ 0 w 14"/>
                    <a:gd name="T3" fmla="*/ 0 h 42"/>
                    <a:gd name="T4" fmla="*/ 14 w 14"/>
                    <a:gd name="T5" fmla="*/ 42 h 42"/>
                  </a:gdLst>
                  <a:ahLst/>
                  <a:cxnLst>
                    <a:cxn ang="0">
                      <a:pos x="T0" y="T1"/>
                    </a:cxn>
                    <a:cxn ang="0">
                      <a:pos x="T2" y="T3"/>
                    </a:cxn>
                    <a:cxn ang="0">
                      <a:pos x="T4" y="T5"/>
                    </a:cxn>
                  </a:cxnLst>
                  <a:rect l="0" t="0" r="r" b="b"/>
                  <a:pathLst>
                    <a:path w="14" h="42">
                      <a:moveTo>
                        <a:pt x="14" y="42"/>
                      </a:moveTo>
                      <a:lnTo>
                        <a:pt x="0" y="0"/>
                      </a:lnTo>
                      <a:lnTo>
                        <a:pt x="1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Line 189"/>
                <p:cNvSpPr>
                  <a:spLocks noChangeShapeType="1"/>
                </p:cNvSpPr>
                <p:nvPr/>
              </p:nvSpPr>
              <p:spPr bwMode="auto">
                <a:xfrm flipH="1" flipV="1">
                  <a:off x="2364" y="3447"/>
                  <a:ext cx="14" cy="42"/>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 name="Freeform 190"/>
                <p:cNvSpPr>
                  <a:spLocks/>
                </p:cNvSpPr>
                <p:nvPr/>
              </p:nvSpPr>
              <p:spPr bwMode="auto">
                <a:xfrm>
                  <a:off x="2360" y="3442"/>
                  <a:ext cx="23" cy="49"/>
                </a:xfrm>
                <a:custGeom>
                  <a:avLst/>
                  <a:gdLst>
                    <a:gd name="T0" fmla="*/ 13 w 17"/>
                    <a:gd name="T1" fmla="*/ 37 h 37"/>
                    <a:gd name="T2" fmla="*/ 11 w 17"/>
                    <a:gd name="T3" fmla="*/ 35 h 37"/>
                    <a:gd name="T4" fmla="*/ 1 w 17"/>
                    <a:gd name="T5" fmla="*/ 4 h 37"/>
                    <a:gd name="T6" fmla="*/ 2 w 17"/>
                    <a:gd name="T7" fmla="*/ 1 h 37"/>
                    <a:gd name="T8" fmla="*/ 6 w 17"/>
                    <a:gd name="T9" fmla="*/ 3 h 37"/>
                    <a:gd name="T10" fmla="*/ 16 w 17"/>
                    <a:gd name="T11" fmla="*/ 34 h 37"/>
                    <a:gd name="T12" fmla="*/ 14 w 17"/>
                    <a:gd name="T13" fmla="*/ 37 h 37"/>
                    <a:gd name="T14" fmla="*/ 13 w 17"/>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13" y="37"/>
                      </a:moveTo>
                      <a:cubicBezTo>
                        <a:pt x="12" y="37"/>
                        <a:pt x="11" y="37"/>
                        <a:pt x="11" y="35"/>
                      </a:cubicBezTo>
                      <a:cubicBezTo>
                        <a:pt x="1" y="4"/>
                        <a:pt x="1" y="4"/>
                        <a:pt x="1" y="4"/>
                      </a:cubicBezTo>
                      <a:cubicBezTo>
                        <a:pt x="0" y="3"/>
                        <a:pt x="1" y="1"/>
                        <a:pt x="2" y="1"/>
                      </a:cubicBezTo>
                      <a:cubicBezTo>
                        <a:pt x="4" y="0"/>
                        <a:pt x="6" y="1"/>
                        <a:pt x="6" y="3"/>
                      </a:cubicBezTo>
                      <a:cubicBezTo>
                        <a:pt x="16" y="34"/>
                        <a:pt x="16" y="34"/>
                        <a:pt x="16" y="34"/>
                      </a:cubicBezTo>
                      <a:cubicBezTo>
                        <a:pt x="17" y="35"/>
                        <a:pt x="16" y="37"/>
                        <a:pt x="14" y="37"/>
                      </a:cubicBezTo>
                      <a:cubicBezTo>
                        <a:pt x="14" y="37"/>
                        <a:pt x="14" y="37"/>
                        <a:pt x="1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 name="Freeform 191"/>
                <p:cNvSpPr>
                  <a:spLocks/>
                </p:cNvSpPr>
                <p:nvPr/>
              </p:nvSpPr>
              <p:spPr bwMode="auto">
                <a:xfrm>
                  <a:off x="2102" y="2636"/>
                  <a:ext cx="14" cy="42"/>
                </a:xfrm>
                <a:custGeom>
                  <a:avLst/>
                  <a:gdLst>
                    <a:gd name="T0" fmla="*/ 14 w 14"/>
                    <a:gd name="T1" fmla="*/ 42 h 42"/>
                    <a:gd name="T2" fmla="*/ 0 w 14"/>
                    <a:gd name="T3" fmla="*/ 0 h 42"/>
                    <a:gd name="T4" fmla="*/ 14 w 14"/>
                    <a:gd name="T5" fmla="*/ 42 h 42"/>
                  </a:gdLst>
                  <a:ahLst/>
                  <a:cxnLst>
                    <a:cxn ang="0">
                      <a:pos x="T0" y="T1"/>
                    </a:cxn>
                    <a:cxn ang="0">
                      <a:pos x="T2" y="T3"/>
                    </a:cxn>
                    <a:cxn ang="0">
                      <a:pos x="T4" y="T5"/>
                    </a:cxn>
                  </a:cxnLst>
                  <a:rect l="0" t="0" r="r" b="b"/>
                  <a:pathLst>
                    <a:path w="14" h="42">
                      <a:moveTo>
                        <a:pt x="14" y="42"/>
                      </a:moveTo>
                      <a:lnTo>
                        <a:pt x="0" y="0"/>
                      </a:lnTo>
                      <a:lnTo>
                        <a:pt x="1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 name="Line 192"/>
                <p:cNvSpPr>
                  <a:spLocks noChangeShapeType="1"/>
                </p:cNvSpPr>
                <p:nvPr/>
              </p:nvSpPr>
              <p:spPr bwMode="auto">
                <a:xfrm flipH="1" flipV="1">
                  <a:off x="2102" y="2636"/>
                  <a:ext cx="14" cy="42"/>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 name="Freeform 193"/>
                <p:cNvSpPr>
                  <a:spLocks/>
                </p:cNvSpPr>
                <p:nvPr/>
              </p:nvSpPr>
              <p:spPr bwMode="auto">
                <a:xfrm>
                  <a:off x="2097" y="2632"/>
                  <a:ext cx="23" cy="50"/>
                </a:xfrm>
                <a:custGeom>
                  <a:avLst/>
                  <a:gdLst>
                    <a:gd name="T0" fmla="*/ 14 w 17"/>
                    <a:gd name="T1" fmla="*/ 37 h 37"/>
                    <a:gd name="T2" fmla="*/ 11 w 17"/>
                    <a:gd name="T3" fmla="*/ 35 h 37"/>
                    <a:gd name="T4" fmla="*/ 1 w 17"/>
                    <a:gd name="T5" fmla="*/ 4 h 37"/>
                    <a:gd name="T6" fmla="*/ 3 w 17"/>
                    <a:gd name="T7" fmla="*/ 1 h 37"/>
                    <a:gd name="T8" fmla="*/ 6 w 17"/>
                    <a:gd name="T9" fmla="*/ 2 h 37"/>
                    <a:gd name="T10" fmla="*/ 16 w 17"/>
                    <a:gd name="T11" fmla="*/ 33 h 37"/>
                    <a:gd name="T12" fmla="*/ 15 w 17"/>
                    <a:gd name="T13" fmla="*/ 37 h 37"/>
                    <a:gd name="T14" fmla="*/ 14 w 17"/>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14" y="37"/>
                      </a:moveTo>
                      <a:cubicBezTo>
                        <a:pt x="12" y="37"/>
                        <a:pt x="11" y="36"/>
                        <a:pt x="11" y="35"/>
                      </a:cubicBezTo>
                      <a:cubicBezTo>
                        <a:pt x="1" y="4"/>
                        <a:pt x="1" y="4"/>
                        <a:pt x="1" y="4"/>
                      </a:cubicBezTo>
                      <a:cubicBezTo>
                        <a:pt x="0" y="3"/>
                        <a:pt x="1" y="1"/>
                        <a:pt x="3" y="1"/>
                      </a:cubicBezTo>
                      <a:cubicBezTo>
                        <a:pt x="4" y="0"/>
                        <a:pt x="6" y="1"/>
                        <a:pt x="6" y="2"/>
                      </a:cubicBezTo>
                      <a:cubicBezTo>
                        <a:pt x="16" y="33"/>
                        <a:pt x="16" y="33"/>
                        <a:pt x="16" y="33"/>
                      </a:cubicBezTo>
                      <a:cubicBezTo>
                        <a:pt x="17" y="35"/>
                        <a:pt x="16" y="36"/>
                        <a:pt x="15" y="37"/>
                      </a:cubicBezTo>
                      <a:cubicBezTo>
                        <a:pt x="14" y="37"/>
                        <a:pt x="14" y="37"/>
                        <a:pt x="1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 name="Freeform 194"/>
                <p:cNvSpPr>
                  <a:spLocks/>
                </p:cNvSpPr>
                <p:nvPr/>
              </p:nvSpPr>
              <p:spPr bwMode="auto">
                <a:xfrm>
                  <a:off x="2324" y="3458"/>
                  <a:ext cx="9" cy="43"/>
                </a:xfrm>
                <a:custGeom>
                  <a:avLst/>
                  <a:gdLst>
                    <a:gd name="T0" fmla="*/ 9 w 9"/>
                    <a:gd name="T1" fmla="*/ 43 h 43"/>
                    <a:gd name="T2" fmla="*/ 0 w 9"/>
                    <a:gd name="T3" fmla="*/ 0 h 43"/>
                    <a:gd name="T4" fmla="*/ 9 w 9"/>
                    <a:gd name="T5" fmla="*/ 43 h 43"/>
                  </a:gdLst>
                  <a:ahLst/>
                  <a:cxnLst>
                    <a:cxn ang="0">
                      <a:pos x="T0" y="T1"/>
                    </a:cxn>
                    <a:cxn ang="0">
                      <a:pos x="T2" y="T3"/>
                    </a:cxn>
                    <a:cxn ang="0">
                      <a:pos x="T4" y="T5"/>
                    </a:cxn>
                  </a:cxnLst>
                  <a:rect l="0" t="0" r="r" b="b"/>
                  <a:pathLst>
                    <a:path w="9" h="43">
                      <a:moveTo>
                        <a:pt x="9" y="43"/>
                      </a:moveTo>
                      <a:lnTo>
                        <a:pt x="0" y="0"/>
                      </a:lnTo>
                      <a:lnTo>
                        <a:pt x="9"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 name="Line 195"/>
                <p:cNvSpPr>
                  <a:spLocks noChangeShapeType="1"/>
                </p:cNvSpPr>
                <p:nvPr/>
              </p:nvSpPr>
              <p:spPr bwMode="auto">
                <a:xfrm flipH="1" flipV="1">
                  <a:off x="2324" y="3458"/>
                  <a:ext cx="9" cy="43"/>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 name="Freeform 196"/>
                <p:cNvSpPr>
                  <a:spLocks/>
                </p:cNvSpPr>
                <p:nvPr/>
              </p:nvSpPr>
              <p:spPr bwMode="auto">
                <a:xfrm>
                  <a:off x="2320" y="3454"/>
                  <a:ext cx="17" cy="50"/>
                </a:xfrm>
                <a:custGeom>
                  <a:avLst/>
                  <a:gdLst>
                    <a:gd name="T0" fmla="*/ 10 w 13"/>
                    <a:gd name="T1" fmla="*/ 37 h 37"/>
                    <a:gd name="T2" fmla="*/ 7 w 13"/>
                    <a:gd name="T3" fmla="*/ 35 h 37"/>
                    <a:gd name="T4" fmla="*/ 0 w 13"/>
                    <a:gd name="T5" fmla="*/ 3 h 37"/>
                    <a:gd name="T6" fmla="*/ 2 w 13"/>
                    <a:gd name="T7" fmla="*/ 0 h 37"/>
                    <a:gd name="T8" fmla="*/ 6 w 13"/>
                    <a:gd name="T9" fmla="*/ 2 h 37"/>
                    <a:gd name="T10" fmla="*/ 13 w 13"/>
                    <a:gd name="T11" fmla="*/ 34 h 37"/>
                    <a:gd name="T12" fmla="*/ 10 w 13"/>
                    <a:gd name="T13" fmla="*/ 37 h 37"/>
                    <a:gd name="T14" fmla="*/ 10 w 13"/>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7">
                      <a:moveTo>
                        <a:pt x="10" y="37"/>
                      </a:moveTo>
                      <a:cubicBezTo>
                        <a:pt x="8" y="37"/>
                        <a:pt x="7" y="36"/>
                        <a:pt x="7" y="35"/>
                      </a:cubicBezTo>
                      <a:cubicBezTo>
                        <a:pt x="0" y="3"/>
                        <a:pt x="0" y="3"/>
                        <a:pt x="0" y="3"/>
                      </a:cubicBezTo>
                      <a:cubicBezTo>
                        <a:pt x="0" y="2"/>
                        <a:pt x="1" y="0"/>
                        <a:pt x="2" y="0"/>
                      </a:cubicBezTo>
                      <a:cubicBezTo>
                        <a:pt x="4" y="0"/>
                        <a:pt x="5" y="1"/>
                        <a:pt x="6" y="2"/>
                      </a:cubicBezTo>
                      <a:cubicBezTo>
                        <a:pt x="13" y="34"/>
                        <a:pt x="13" y="34"/>
                        <a:pt x="13" y="34"/>
                      </a:cubicBezTo>
                      <a:cubicBezTo>
                        <a:pt x="13" y="36"/>
                        <a:pt x="12" y="37"/>
                        <a:pt x="10" y="37"/>
                      </a:cubicBezTo>
                      <a:cubicBezTo>
                        <a:pt x="10" y="37"/>
                        <a:pt x="10" y="37"/>
                        <a:pt x="1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 name="Freeform 197"/>
                <p:cNvSpPr>
                  <a:spLocks/>
                </p:cNvSpPr>
                <p:nvPr/>
              </p:nvSpPr>
              <p:spPr bwMode="auto">
                <a:xfrm>
                  <a:off x="2147" y="2624"/>
                  <a:ext cx="9" cy="43"/>
                </a:xfrm>
                <a:custGeom>
                  <a:avLst/>
                  <a:gdLst>
                    <a:gd name="T0" fmla="*/ 9 w 9"/>
                    <a:gd name="T1" fmla="*/ 43 h 43"/>
                    <a:gd name="T2" fmla="*/ 0 w 9"/>
                    <a:gd name="T3" fmla="*/ 0 h 43"/>
                    <a:gd name="T4" fmla="*/ 9 w 9"/>
                    <a:gd name="T5" fmla="*/ 43 h 43"/>
                  </a:gdLst>
                  <a:ahLst/>
                  <a:cxnLst>
                    <a:cxn ang="0">
                      <a:pos x="T0" y="T1"/>
                    </a:cxn>
                    <a:cxn ang="0">
                      <a:pos x="T2" y="T3"/>
                    </a:cxn>
                    <a:cxn ang="0">
                      <a:pos x="T4" y="T5"/>
                    </a:cxn>
                  </a:cxnLst>
                  <a:rect l="0" t="0" r="r" b="b"/>
                  <a:pathLst>
                    <a:path w="9" h="43">
                      <a:moveTo>
                        <a:pt x="9" y="43"/>
                      </a:moveTo>
                      <a:lnTo>
                        <a:pt x="0" y="0"/>
                      </a:lnTo>
                      <a:lnTo>
                        <a:pt x="9"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 name="Line 198"/>
                <p:cNvSpPr>
                  <a:spLocks noChangeShapeType="1"/>
                </p:cNvSpPr>
                <p:nvPr/>
              </p:nvSpPr>
              <p:spPr bwMode="auto">
                <a:xfrm flipH="1" flipV="1">
                  <a:off x="2147" y="2624"/>
                  <a:ext cx="9" cy="43"/>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 name="Freeform 199"/>
                <p:cNvSpPr>
                  <a:spLocks/>
                </p:cNvSpPr>
                <p:nvPr/>
              </p:nvSpPr>
              <p:spPr bwMode="auto">
                <a:xfrm>
                  <a:off x="2143" y="2620"/>
                  <a:ext cx="17" cy="51"/>
                </a:xfrm>
                <a:custGeom>
                  <a:avLst/>
                  <a:gdLst>
                    <a:gd name="T0" fmla="*/ 10 w 13"/>
                    <a:gd name="T1" fmla="*/ 38 h 38"/>
                    <a:gd name="T2" fmla="*/ 7 w 13"/>
                    <a:gd name="T3" fmla="*/ 36 h 38"/>
                    <a:gd name="T4" fmla="*/ 0 w 13"/>
                    <a:gd name="T5" fmla="*/ 4 h 38"/>
                    <a:gd name="T6" fmla="*/ 3 w 13"/>
                    <a:gd name="T7" fmla="*/ 0 h 38"/>
                    <a:gd name="T8" fmla="*/ 6 w 13"/>
                    <a:gd name="T9" fmla="*/ 3 h 38"/>
                    <a:gd name="T10" fmla="*/ 13 w 13"/>
                    <a:gd name="T11" fmla="*/ 34 h 38"/>
                    <a:gd name="T12" fmla="*/ 11 w 13"/>
                    <a:gd name="T13" fmla="*/ 38 h 38"/>
                    <a:gd name="T14" fmla="*/ 10 w 1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8">
                      <a:moveTo>
                        <a:pt x="10" y="38"/>
                      </a:moveTo>
                      <a:cubicBezTo>
                        <a:pt x="9" y="38"/>
                        <a:pt x="7" y="37"/>
                        <a:pt x="7" y="36"/>
                      </a:cubicBezTo>
                      <a:cubicBezTo>
                        <a:pt x="0" y="4"/>
                        <a:pt x="0" y="4"/>
                        <a:pt x="0" y="4"/>
                      </a:cubicBezTo>
                      <a:cubicBezTo>
                        <a:pt x="0" y="2"/>
                        <a:pt x="1" y="1"/>
                        <a:pt x="3" y="0"/>
                      </a:cubicBezTo>
                      <a:cubicBezTo>
                        <a:pt x="4" y="0"/>
                        <a:pt x="6" y="1"/>
                        <a:pt x="6" y="3"/>
                      </a:cubicBezTo>
                      <a:cubicBezTo>
                        <a:pt x="13" y="34"/>
                        <a:pt x="13" y="34"/>
                        <a:pt x="13" y="34"/>
                      </a:cubicBezTo>
                      <a:cubicBezTo>
                        <a:pt x="13" y="36"/>
                        <a:pt x="12" y="38"/>
                        <a:pt x="11" y="38"/>
                      </a:cubicBezTo>
                      <a:cubicBezTo>
                        <a:pt x="10" y="38"/>
                        <a:pt x="10" y="38"/>
                        <a:pt x="1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 name="Freeform 200"/>
                <p:cNvSpPr>
                  <a:spLocks/>
                </p:cNvSpPr>
                <p:nvPr/>
              </p:nvSpPr>
              <p:spPr bwMode="auto">
                <a:xfrm>
                  <a:off x="2282" y="3465"/>
                  <a:ext cx="4" cy="43"/>
                </a:xfrm>
                <a:custGeom>
                  <a:avLst/>
                  <a:gdLst>
                    <a:gd name="T0" fmla="*/ 4 w 4"/>
                    <a:gd name="T1" fmla="*/ 43 h 43"/>
                    <a:gd name="T2" fmla="*/ 0 w 4"/>
                    <a:gd name="T3" fmla="*/ 0 h 43"/>
                    <a:gd name="T4" fmla="*/ 4 w 4"/>
                    <a:gd name="T5" fmla="*/ 43 h 43"/>
                  </a:gdLst>
                  <a:ahLst/>
                  <a:cxnLst>
                    <a:cxn ang="0">
                      <a:pos x="T0" y="T1"/>
                    </a:cxn>
                    <a:cxn ang="0">
                      <a:pos x="T2" y="T3"/>
                    </a:cxn>
                    <a:cxn ang="0">
                      <a:pos x="T4" y="T5"/>
                    </a:cxn>
                  </a:cxnLst>
                  <a:rect l="0" t="0" r="r" b="b"/>
                  <a:pathLst>
                    <a:path w="4" h="43">
                      <a:moveTo>
                        <a:pt x="4" y="43"/>
                      </a:moveTo>
                      <a:lnTo>
                        <a:pt x="0" y="0"/>
                      </a:lnTo>
                      <a:lnTo>
                        <a:pt x="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3" name="Line 201"/>
                <p:cNvSpPr>
                  <a:spLocks noChangeShapeType="1"/>
                </p:cNvSpPr>
                <p:nvPr/>
              </p:nvSpPr>
              <p:spPr bwMode="auto">
                <a:xfrm flipH="1" flipV="1">
                  <a:off x="2282" y="3465"/>
                  <a:ext cx="4" cy="43"/>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4" name="Freeform 202"/>
                <p:cNvSpPr>
                  <a:spLocks/>
                </p:cNvSpPr>
                <p:nvPr/>
              </p:nvSpPr>
              <p:spPr bwMode="auto">
                <a:xfrm>
                  <a:off x="2278" y="3460"/>
                  <a:ext cx="12" cy="52"/>
                </a:xfrm>
                <a:custGeom>
                  <a:avLst/>
                  <a:gdLst>
                    <a:gd name="T0" fmla="*/ 6 w 9"/>
                    <a:gd name="T1" fmla="*/ 38 h 38"/>
                    <a:gd name="T2" fmla="*/ 3 w 9"/>
                    <a:gd name="T3" fmla="*/ 35 h 38"/>
                    <a:gd name="T4" fmla="*/ 0 w 9"/>
                    <a:gd name="T5" fmla="*/ 3 h 38"/>
                    <a:gd name="T6" fmla="*/ 3 w 9"/>
                    <a:gd name="T7" fmla="*/ 0 h 38"/>
                    <a:gd name="T8" fmla="*/ 6 w 9"/>
                    <a:gd name="T9" fmla="*/ 2 h 38"/>
                    <a:gd name="T10" fmla="*/ 9 w 9"/>
                    <a:gd name="T11" fmla="*/ 35 h 38"/>
                    <a:gd name="T12" fmla="*/ 7 w 9"/>
                    <a:gd name="T13" fmla="*/ 38 h 38"/>
                    <a:gd name="T14" fmla="*/ 6 w 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38">
                      <a:moveTo>
                        <a:pt x="6" y="38"/>
                      </a:moveTo>
                      <a:cubicBezTo>
                        <a:pt x="5" y="38"/>
                        <a:pt x="4" y="37"/>
                        <a:pt x="3" y="35"/>
                      </a:cubicBezTo>
                      <a:cubicBezTo>
                        <a:pt x="0" y="3"/>
                        <a:pt x="0" y="3"/>
                        <a:pt x="0" y="3"/>
                      </a:cubicBezTo>
                      <a:cubicBezTo>
                        <a:pt x="0" y="1"/>
                        <a:pt x="1" y="0"/>
                        <a:pt x="3" y="0"/>
                      </a:cubicBezTo>
                      <a:cubicBezTo>
                        <a:pt x="4" y="0"/>
                        <a:pt x="6" y="1"/>
                        <a:pt x="6" y="2"/>
                      </a:cubicBezTo>
                      <a:cubicBezTo>
                        <a:pt x="9" y="35"/>
                        <a:pt x="9" y="35"/>
                        <a:pt x="9" y="35"/>
                      </a:cubicBezTo>
                      <a:cubicBezTo>
                        <a:pt x="9" y="36"/>
                        <a:pt x="8" y="38"/>
                        <a:pt x="7" y="38"/>
                      </a:cubicBezTo>
                      <a:cubicBezTo>
                        <a:pt x="6" y="38"/>
                        <a:pt x="6" y="38"/>
                        <a:pt x="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5" name="Freeform 203"/>
                <p:cNvSpPr>
                  <a:spLocks/>
                </p:cNvSpPr>
                <p:nvPr/>
              </p:nvSpPr>
              <p:spPr bwMode="auto">
                <a:xfrm>
                  <a:off x="2194" y="2617"/>
                  <a:ext cx="4" cy="43"/>
                </a:xfrm>
                <a:custGeom>
                  <a:avLst/>
                  <a:gdLst>
                    <a:gd name="T0" fmla="*/ 4 w 4"/>
                    <a:gd name="T1" fmla="*/ 43 h 43"/>
                    <a:gd name="T2" fmla="*/ 0 w 4"/>
                    <a:gd name="T3" fmla="*/ 0 h 43"/>
                    <a:gd name="T4" fmla="*/ 4 w 4"/>
                    <a:gd name="T5" fmla="*/ 43 h 43"/>
                  </a:gdLst>
                  <a:ahLst/>
                  <a:cxnLst>
                    <a:cxn ang="0">
                      <a:pos x="T0" y="T1"/>
                    </a:cxn>
                    <a:cxn ang="0">
                      <a:pos x="T2" y="T3"/>
                    </a:cxn>
                    <a:cxn ang="0">
                      <a:pos x="T4" y="T5"/>
                    </a:cxn>
                  </a:cxnLst>
                  <a:rect l="0" t="0" r="r" b="b"/>
                  <a:pathLst>
                    <a:path w="4" h="43">
                      <a:moveTo>
                        <a:pt x="4" y="43"/>
                      </a:moveTo>
                      <a:lnTo>
                        <a:pt x="0" y="0"/>
                      </a:lnTo>
                      <a:lnTo>
                        <a:pt x="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 name="Line 204"/>
                <p:cNvSpPr>
                  <a:spLocks noChangeShapeType="1"/>
                </p:cNvSpPr>
                <p:nvPr/>
              </p:nvSpPr>
              <p:spPr bwMode="auto">
                <a:xfrm flipH="1" flipV="1">
                  <a:off x="2194" y="2617"/>
                  <a:ext cx="4" cy="43"/>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 name="Freeform 205"/>
                <p:cNvSpPr>
                  <a:spLocks/>
                </p:cNvSpPr>
                <p:nvPr/>
              </p:nvSpPr>
              <p:spPr bwMode="auto">
                <a:xfrm>
                  <a:off x="2190" y="2613"/>
                  <a:ext cx="12" cy="51"/>
                </a:xfrm>
                <a:custGeom>
                  <a:avLst/>
                  <a:gdLst>
                    <a:gd name="T0" fmla="*/ 6 w 9"/>
                    <a:gd name="T1" fmla="*/ 38 h 38"/>
                    <a:gd name="T2" fmla="*/ 3 w 9"/>
                    <a:gd name="T3" fmla="*/ 35 h 38"/>
                    <a:gd name="T4" fmla="*/ 0 w 9"/>
                    <a:gd name="T5" fmla="*/ 3 h 38"/>
                    <a:gd name="T6" fmla="*/ 2 w 9"/>
                    <a:gd name="T7" fmla="*/ 0 h 38"/>
                    <a:gd name="T8" fmla="*/ 6 w 9"/>
                    <a:gd name="T9" fmla="*/ 2 h 38"/>
                    <a:gd name="T10" fmla="*/ 9 w 9"/>
                    <a:gd name="T11" fmla="*/ 35 h 38"/>
                    <a:gd name="T12" fmla="*/ 6 w 9"/>
                    <a:gd name="T13" fmla="*/ 38 h 38"/>
                    <a:gd name="T14" fmla="*/ 6 w 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38">
                      <a:moveTo>
                        <a:pt x="6" y="38"/>
                      </a:moveTo>
                      <a:cubicBezTo>
                        <a:pt x="5" y="38"/>
                        <a:pt x="3" y="37"/>
                        <a:pt x="3" y="35"/>
                      </a:cubicBezTo>
                      <a:cubicBezTo>
                        <a:pt x="0" y="3"/>
                        <a:pt x="0" y="3"/>
                        <a:pt x="0" y="3"/>
                      </a:cubicBezTo>
                      <a:cubicBezTo>
                        <a:pt x="0" y="1"/>
                        <a:pt x="1" y="0"/>
                        <a:pt x="2" y="0"/>
                      </a:cubicBezTo>
                      <a:cubicBezTo>
                        <a:pt x="4" y="0"/>
                        <a:pt x="5" y="1"/>
                        <a:pt x="6" y="2"/>
                      </a:cubicBezTo>
                      <a:cubicBezTo>
                        <a:pt x="9" y="35"/>
                        <a:pt x="9" y="35"/>
                        <a:pt x="9" y="35"/>
                      </a:cubicBezTo>
                      <a:cubicBezTo>
                        <a:pt x="9" y="36"/>
                        <a:pt x="8" y="38"/>
                        <a:pt x="6" y="38"/>
                      </a:cubicBezTo>
                      <a:cubicBezTo>
                        <a:pt x="6" y="38"/>
                        <a:pt x="6" y="38"/>
                        <a:pt x="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8" name="Freeform 206"/>
                <p:cNvSpPr>
                  <a:spLocks/>
                </p:cNvSpPr>
                <p:nvPr/>
              </p:nvSpPr>
              <p:spPr bwMode="auto">
                <a:xfrm>
                  <a:off x="2417" y="2679"/>
                  <a:ext cx="44" cy="75"/>
                </a:xfrm>
                <a:custGeom>
                  <a:avLst/>
                  <a:gdLst>
                    <a:gd name="T0" fmla="*/ 44 w 44"/>
                    <a:gd name="T1" fmla="*/ 0 h 75"/>
                    <a:gd name="T2" fmla="*/ 0 w 44"/>
                    <a:gd name="T3" fmla="*/ 75 h 75"/>
                    <a:gd name="T4" fmla="*/ 44 w 44"/>
                    <a:gd name="T5" fmla="*/ 0 h 75"/>
                  </a:gdLst>
                  <a:ahLst/>
                  <a:cxnLst>
                    <a:cxn ang="0">
                      <a:pos x="T0" y="T1"/>
                    </a:cxn>
                    <a:cxn ang="0">
                      <a:pos x="T2" y="T3"/>
                    </a:cxn>
                    <a:cxn ang="0">
                      <a:pos x="T4" y="T5"/>
                    </a:cxn>
                  </a:cxnLst>
                  <a:rect l="0" t="0" r="r" b="b"/>
                  <a:pathLst>
                    <a:path w="44" h="75">
                      <a:moveTo>
                        <a:pt x="44" y="0"/>
                      </a:moveTo>
                      <a:lnTo>
                        <a:pt x="0" y="75"/>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9" name="Line 207"/>
                <p:cNvSpPr>
                  <a:spLocks noChangeShapeType="1"/>
                </p:cNvSpPr>
                <p:nvPr/>
              </p:nvSpPr>
              <p:spPr bwMode="auto">
                <a:xfrm flipH="1">
                  <a:off x="2417" y="2679"/>
                  <a:ext cx="44" cy="75"/>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0" name="Freeform 208"/>
                <p:cNvSpPr>
                  <a:spLocks/>
                </p:cNvSpPr>
                <p:nvPr/>
              </p:nvSpPr>
              <p:spPr bwMode="auto">
                <a:xfrm>
                  <a:off x="2406" y="2668"/>
                  <a:ext cx="66" cy="97"/>
                </a:xfrm>
                <a:custGeom>
                  <a:avLst/>
                  <a:gdLst>
                    <a:gd name="T0" fmla="*/ 8 w 49"/>
                    <a:gd name="T1" fmla="*/ 72 h 72"/>
                    <a:gd name="T2" fmla="*/ 5 w 49"/>
                    <a:gd name="T3" fmla="*/ 71 h 72"/>
                    <a:gd name="T4" fmla="*/ 2 w 49"/>
                    <a:gd name="T5" fmla="*/ 61 h 72"/>
                    <a:gd name="T6" fmla="*/ 35 w 49"/>
                    <a:gd name="T7" fmla="*/ 5 h 72"/>
                    <a:gd name="T8" fmla="*/ 44 w 49"/>
                    <a:gd name="T9" fmla="*/ 2 h 72"/>
                    <a:gd name="T10" fmla="*/ 47 w 49"/>
                    <a:gd name="T11" fmla="*/ 12 h 72"/>
                    <a:gd name="T12" fmla="*/ 14 w 49"/>
                    <a:gd name="T13" fmla="*/ 68 h 72"/>
                    <a:gd name="T14" fmla="*/ 8 w 49"/>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72">
                      <a:moveTo>
                        <a:pt x="8" y="72"/>
                      </a:moveTo>
                      <a:cubicBezTo>
                        <a:pt x="7" y="72"/>
                        <a:pt x="6" y="71"/>
                        <a:pt x="5" y="71"/>
                      </a:cubicBezTo>
                      <a:cubicBezTo>
                        <a:pt x="1" y="69"/>
                        <a:pt x="0" y="64"/>
                        <a:pt x="2" y="61"/>
                      </a:cubicBezTo>
                      <a:cubicBezTo>
                        <a:pt x="35" y="5"/>
                        <a:pt x="35" y="5"/>
                        <a:pt x="35" y="5"/>
                      </a:cubicBezTo>
                      <a:cubicBezTo>
                        <a:pt x="37" y="1"/>
                        <a:pt x="41" y="0"/>
                        <a:pt x="44" y="2"/>
                      </a:cubicBezTo>
                      <a:cubicBezTo>
                        <a:pt x="48" y="4"/>
                        <a:pt x="49" y="8"/>
                        <a:pt x="47" y="12"/>
                      </a:cubicBezTo>
                      <a:cubicBezTo>
                        <a:pt x="14" y="68"/>
                        <a:pt x="14" y="68"/>
                        <a:pt x="14" y="68"/>
                      </a:cubicBezTo>
                      <a:cubicBezTo>
                        <a:pt x="13" y="70"/>
                        <a:pt x="11" y="72"/>
                        <a:pt x="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 name="Freeform 209"/>
                <p:cNvSpPr>
                  <a:spLocks/>
                </p:cNvSpPr>
                <p:nvPr/>
              </p:nvSpPr>
              <p:spPr bwMode="auto">
                <a:xfrm>
                  <a:off x="2019" y="3369"/>
                  <a:ext cx="44" cy="75"/>
                </a:xfrm>
                <a:custGeom>
                  <a:avLst/>
                  <a:gdLst>
                    <a:gd name="T0" fmla="*/ 44 w 44"/>
                    <a:gd name="T1" fmla="*/ 0 h 75"/>
                    <a:gd name="T2" fmla="*/ 0 w 44"/>
                    <a:gd name="T3" fmla="*/ 75 h 75"/>
                    <a:gd name="T4" fmla="*/ 44 w 44"/>
                    <a:gd name="T5" fmla="*/ 0 h 75"/>
                  </a:gdLst>
                  <a:ahLst/>
                  <a:cxnLst>
                    <a:cxn ang="0">
                      <a:pos x="T0" y="T1"/>
                    </a:cxn>
                    <a:cxn ang="0">
                      <a:pos x="T2" y="T3"/>
                    </a:cxn>
                    <a:cxn ang="0">
                      <a:pos x="T4" y="T5"/>
                    </a:cxn>
                  </a:cxnLst>
                  <a:rect l="0" t="0" r="r" b="b"/>
                  <a:pathLst>
                    <a:path w="44" h="75">
                      <a:moveTo>
                        <a:pt x="44" y="0"/>
                      </a:moveTo>
                      <a:lnTo>
                        <a:pt x="0" y="75"/>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2" name="Line 210"/>
                <p:cNvSpPr>
                  <a:spLocks noChangeShapeType="1"/>
                </p:cNvSpPr>
                <p:nvPr/>
              </p:nvSpPr>
              <p:spPr bwMode="auto">
                <a:xfrm flipH="1">
                  <a:off x="2019" y="3369"/>
                  <a:ext cx="44" cy="75"/>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3" name="Freeform 211"/>
                <p:cNvSpPr>
                  <a:spLocks/>
                </p:cNvSpPr>
                <p:nvPr/>
              </p:nvSpPr>
              <p:spPr bwMode="auto">
                <a:xfrm>
                  <a:off x="2008" y="3358"/>
                  <a:ext cx="66" cy="97"/>
                </a:xfrm>
                <a:custGeom>
                  <a:avLst/>
                  <a:gdLst>
                    <a:gd name="T0" fmla="*/ 8 w 49"/>
                    <a:gd name="T1" fmla="*/ 72 h 72"/>
                    <a:gd name="T2" fmla="*/ 5 w 49"/>
                    <a:gd name="T3" fmla="*/ 71 h 72"/>
                    <a:gd name="T4" fmla="*/ 2 w 49"/>
                    <a:gd name="T5" fmla="*/ 61 h 72"/>
                    <a:gd name="T6" fmla="*/ 34 w 49"/>
                    <a:gd name="T7" fmla="*/ 4 h 72"/>
                    <a:gd name="T8" fmla="*/ 44 w 49"/>
                    <a:gd name="T9" fmla="*/ 2 h 72"/>
                    <a:gd name="T10" fmla="*/ 47 w 49"/>
                    <a:gd name="T11" fmla="*/ 12 h 72"/>
                    <a:gd name="T12" fmla="*/ 14 w 49"/>
                    <a:gd name="T13" fmla="*/ 68 h 72"/>
                    <a:gd name="T14" fmla="*/ 8 w 49"/>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72">
                      <a:moveTo>
                        <a:pt x="8" y="72"/>
                      </a:moveTo>
                      <a:cubicBezTo>
                        <a:pt x="7" y="72"/>
                        <a:pt x="6" y="71"/>
                        <a:pt x="5" y="71"/>
                      </a:cubicBezTo>
                      <a:cubicBezTo>
                        <a:pt x="1" y="69"/>
                        <a:pt x="0" y="64"/>
                        <a:pt x="2" y="61"/>
                      </a:cubicBezTo>
                      <a:cubicBezTo>
                        <a:pt x="34" y="4"/>
                        <a:pt x="34" y="4"/>
                        <a:pt x="34" y="4"/>
                      </a:cubicBezTo>
                      <a:cubicBezTo>
                        <a:pt x="36" y="1"/>
                        <a:pt x="41" y="0"/>
                        <a:pt x="44" y="2"/>
                      </a:cubicBezTo>
                      <a:cubicBezTo>
                        <a:pt x="48" y="4"/>
                        <a:pt x="49" y="8"/>
                        <a:pt x="47" y="12"/>
                      </a:cubicBezTo>
                      <a:cubicBezTo>
                        <a:pt x="14" y="68"/>
                        <a:pt x="14" y="68"/>
                        <a:pt x="14" y="68"/>
                      </a:cubicBezTo>
                      <a:cubicBezTo>
                        <a:pt x="13" y="70"/>
                        <a:pt x="11" y="72"/>
                        <a:pt x="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6" name="Freeform 213"/>
              <p:cNvSpPr>
                <a:spLocks/>
              </p:cNvSpPr>
              <p:nvPr/>
            </p:nvSpPr>
            <p:spPr bwMode="auto">
              <a:xfrm>
                <a:off x="2547" y="2840"/>
                <a:ext cx="75" cy="45"/>
              </a:xfrm>
              <a:custGeom>
                <a:avLst/>
                <a:gdLst>
                  <a:gd name="T0" fmla="*/ 75 w 75"/>
                  <a:gd name="T1" fmla="*/ 0 h 45"/>
                  <a:gd name="T2" fmla="*/ 0 w 75"/>
                  <a:gd name="T3" fmla="*/ 45 h 45"/>
                  <a:gd name="T4" fmla="*/ 75 w 75"/>
                  <a:gd name="T5" fmla="*/ 0 h 45"/>
                </a:gdLst>
                <a:ahLst/>
                <a:cxnLst>
                  <a:cxn ang="0">
                    <a:pos x="T0" y="T1"/>
                  </a:cxn>
                  <a:cxn ang="0">
                    <a:pos x="T2" y="T3"/>
                  </a:cxn>
                  <a:cxn ang="0">
                    <a:pos x="T4" y="T5"/>
                  </a:cxn>
                </a:cxnLst>
                <a:rect l="0" t="0" r="r" b="b"/>
                <a:pathLst>
                  <a:path w="75" h="45">
                    <a:moveTo>
                      <a:pt x="75" y="0"/>
                    </a:moveTo>
                    <a:lnTo>
                      <a:pt x="0" y="45"/>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Line 214"/>
              <p:cNvSpPr>
                <a:spLocks noChangeShapeType="1"/>
              </p:cNvSpPr>
              <p:nvPr/>
            </p:nvSpPr>
            <p:spPr bwMode="auto">
              <a:xfrm flipH="1">
                <a:off x="2547" y="2840"/>
                <a:ext cx="75" cy="45"/>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15"/>
              <p:cNvSpPr>
                <a:spLocks/>
              </p:cNvSpPr>
              <p:nvPr/>
            </p:nvSpPr>
            <p:spPr bwMode="auto">
              <a:xfrm>
                <a:off x="2536" y="2830"/>
                <a:ext cx="97" cy="64"/>
              </a:xfrm>
              <a:custGeom>
                <a:avLst/>
                <a:gdLst>
                  <a:gd name="T0" fmla="*/ 8 w 72"/>
                  <a:gd name="T1" fmla="*/ 48 h 48"/>
                  <a:gd name="T2" fmla="*/ 2 w 72"/>
                  <a:gd name="T3" fmla="*/ 45 h 48"/>
                  <a:gd name="T4" fmla="*/ 4 w 72"/>
                  <a:gd name="T5" fmla="*/ 35 h 48"/>
                  <a:gd name="T6" fmla="*/ 61 w 72"/>
                  <a:gd name="T7" fmla="*/ 2 h 48"/>
                  <a:gd name="T8" fmla="*/ 70 w 72"/>
                  <a:gd name="T9" fmla="*/ 5 h 48"/>
                  <a:gd name="T10" fmla="*/ 68 w 72"/>
                  <a:gd name="T11" fmla="*/ 15 h 48"/>
                  <a:gd name="T12" fmla="*/ 11 w 72"/>
                  <a:gd name="T13" fmla="*/ 47 h 48"/>
                  <a:gd name="T14" fmla="*/ 8 w 72"/>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48">
                    <a:moveTo>
                      <a:pt x="8" y="48"/>
                    </a:moveTo>
                    <a:cubicBezTo>
                      <a:pt x="5" y="48"/>
                      <a:pt x="3" y="47"/>
                      <a:pt x="2" y="45"/>
                    </a:cubicBezTo>
                    <a:cubicBezTo>
                      <a:pt x="0" y="41"/>
                      <a:pt x="1" y="37"/>
                      <a:pt x="4" y="35"/>
                    </a:cubicBezTo>
                    <a:cubicBezTo>
                      <a:pt x="61" y="2"/>
                      <a:pt x="61" y="2"/>
                      <a:pt x="61" y="2"/>
                    </a:cubicBezTo>
                    <a:cubicBezTo>
                      <a:pt x="64" y="0"/>
                      <a:pt x="68" y="1"/>
                      <a:pt x="70" y="5"/>
                    </a:cubicBezTo>
                    <a:cubicBezTo>
                      <a:pt x="72" y="8"/>
                      <a:pt x="71" y="13"/>
                      <a:pt x="68" y="15"/>
                    </a:cubicBezTo>
                    <a:cubicBezTo>
                      <a:pt x="11" y="47"/>
                      <a:pt x="11" y="47"/>
                      <a:pt x="11" y="47"/>
                    </a:cubicBezTo>
                    <a:cubicBezTo>
                      <a:pt x="10" y="48"/>
                      <a:pt x="9" y="48"/>
                      <a:pt x="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16"/>
              <p:cNvSpPr>
                <a:spLocks/>
              </p:cNvSpPr>
              <p:nvPr/>
            </p:nvSpPr>
            <p:spPr bwMode="auto">
              <a:xfrm>
                <a:off x="1858" y="3240"/>
                <a:ext cx="75" cy="43"/>
              </a:xfrm>
              <a:custGeom>
                <a:avLst/>
                <a:gdLst>
                  <a:gd name="T0" fmla="*/ 75 w 75"/>
                  <a:gd name="T1" fmla="*/ 0 h 43"/>
                  <a:gd name="T2" fmla="*/ 0 w 75"/>
                  <a:gd name="T3" fmla="*/ 43 h 43"/>
                  <a:gd name="T4" fmla="*/ 75 w 75"/>
                  <a:gd name="T5" fmla="*/ 0 h 43"/>
                </a:gdLst>
                <a:ahLst/>
                <a:cxnLst>
                  <a:cxn ang="0">
                    <a:pos x="T0" y="T1"/>
                  </a:cxn>
                  <a:cxn ang="0">
                    <a:pos x="T2" y="T3"/>
                  </a:cxn>
                  <a:cxn ang="0">
                    <a:pos x="T4" y="T5"/>
                  </a:cxn>
                </a:cxnLst>
                <a:rect l="0" t="0" r="r" b="b"/>
                <a:pathLst>
                  <a:path w="75" h="43">
                    <a:moveTo>
                      <a:pt x="75" y="0"/>
                    </a:moveTo>
                    <a:lnTo>
                      <a:pt x="0" y="43"/>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Line 217"/>
              <p:cNvSpPr>
                <a:spLocks noChangeShapeType="1"/>
              </p:cNvSpPr>
              <p:nvPr/>
            </p:nvSpPr>
            <p:spPr bwMode="auto">
              <a:xfrm flipH="1">
                <a:off x="1858" y="3240"/>
                <a:ext cx="75" cy="43"/>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8"/>
              <p:cNvSpPr>
                <a:spLocks/>
              </p:cNvSpPr>
              <p:nvPr/>
            </p:nvSpPr>
            <p:spPr bwMode="auto">
              <a:xfrm>
                <a:off x="1847" y="3228"/>
                <a:ext cx="97" cy="64"/>
              </a:xfrm>
              <a:custGeom>
                <a:avLst/>
                <a:gdLst>
                  <a:gd name="T0" fmla="*/ 8 w 72"/>
                  <a:gd name="T1" fmla="*/ 48 h 48"/>
                  <a:gd name="T2" fmla="*/ 2 w 72"/>
                  <a:gd name="T3" fmla="*/ 45 h 48"/>
                  <a:gd name="T4" fmla="*/ 4 w 72"/>
                  <a:gd name="T5" fmla="*/ 35 h 48"/>
                  <a:gd name="T6" fmla="*/ 61 w 72"/>
                  <a:gd name="T7" fmla="*/ 2 h 48"/>
                  <a:gd name="T8" fmla="*/ 70 w 72"/>
                  <a:gd name="T9" fmla="*/ 5 h 48"/>
                  <a:gd name="T10" fmla="*/ 68 w 72"/>
                  <a:gd name="T11" fmla="*/ 15 h 48"/>
                  <a:gd name="T12" fmla="*/ 11 w 72"/>
                  <a:gd name="T13" fmla="*/ 47 h 48"/>
                  <a:gd name="T14" fmla="*/ 8 w 72"/>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48">
                    <a:moveTo>
                      <a:pt x="8" y="48"/>
                    </a:moveTo>
                    <a:cubicBezTo>
                      <a:pt x="5" y="48"/>
                      <a:pt x="3" y="47"/>
                      <a:pt x="2" y="45"/>
                    </a:cubicBezTo>
                    <a:cubicBezTo>
                      <a:pt x="0" y="41"/>
                      <a:pt x="1" y="37"/>
                      <a:pt x="4" y="35"/>
                    </a:cubicBezTo>
                    <a:cubicBezTo>
                      <a:pt x="61" y="2"/>
                      <a:pt x="61" y="2"/>
                      <a:pt x="61" y="2"/>
                    </a:cubicBezTo>
                    <a:cubicBezTo>
                      <a:pt x="64" y="0"/>
                      <a:pt x="68" y="2"/>
                      <a:pt x="70" y="5"/>
                    </a:cubicBezTo>
                    <a:cubicBezTo>
                      <a:pt x="72" y="8"/>
                      <a:pt x="71" y="13"/>
                      <a:pt x="68" y="15"/>
                    </a:cubicBezTo>
                    <a:cubicBezTo>
                      <a:pt x="11" y="47"/>
                      <a:pt x="11" y="47"/>
                      <a:pt x="11" y="47"/>
                    </a:cubicBezTo>
                    <a:cubicBezTo>
                      <a:pt x="10" y="48"/>
                      <a:pt x="9" y="48"/>
                      <a:pt x="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19"/>
              <p:cNvSpPr>
                <a:spLocks/>
              </p:cNvSpPr>
              <p:nvPr/>
            </p:nvSpPr>
            <p:spPr bwMode="auto">
              <a:xfrm>
                <a:off x="2594" y="3062"/>
                <a:ext cx="88" cy="0"/>
              </a:xfrm>
              <a:custGeom>
                <a:avLst/>
                <a:gdLst>
                  <a:gd name="T0" fmla="*/ 88 w 88"/>
                  <a:gd name="T1" fmla="*/ 0 w 88"/>
                  <a:gd name="T2" fmla="*/ 88 w 88"/>
                </a:gdLst>
                <a:ahLst/>
                <a:cxnLst>
                  <a:cxn ang="0">
                    <a:pos x="T0" y="0"/>
                  </a:cxn>
                  <a:cxn ang="0">
                    <a:pos x="T1" y="0"/>
                  </a:cxn>
                  <a:cxn ang="0">
                    <a:pos x="T2" y="0"/>
                  </a:cxn>
                </a:cxnLst>
                <a:rect l="0" t="0" r="r" b="b"/>
                <a:pathLst>
                  <a:path w="88">
                    <a:moveTo>
                      <a:pt x="88" y="0"/>
                    </a:moveTo>
                    <a:lnTo>
                      <a:pt x="0" y="0"/>
                    </a:lnTo>
                    <a:lnTo>
                      <a:pt x="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Line 220"/>
              <p:cNvSpPr>
                <a:spLocks noChangeShapeType="1"/>
              </p:cNvSpPr>
              <p:nvPr/>
            </p:nvSpPr>
            <p:spPr bwMode="auto">
              <a:xfrm flipH="1">
                <a:off x="2594" y="3062"/>
                <a:ext cx="88"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21"/>
              <p:cNvSpPr>
                <a:spLocks/>
              </p:cNvSpPr>
              <p:nvPr/>
            </p:nvSpPr>
            <p:spPr bwMode="auto">
              <a:xfrm>
                <a:off x="2585" y="3053"/>
                <a:ext cx="106" cy="19"/>
              </a:xfrm>
              <a:custGeom>
                <a:avLst/>
                <a:gdLst>
                  <a:gd name="T0" fmla="*/ 72 w 79"/>
                  <a:gd name="T1" fmla="*/ 14 h 14"/>
                  <a:gd name="T2" fmla="*/ 7 w 79"/>
                  <a:gd name="T3" fmla="*/ 14 h 14"/>
                  <a:gd name="T4" fmla="*/ 0 w 79"/>
                  <a:gd name="T5" fmla="*/ 7 h 14"/>
                  <a:gd name="T6" fmla="*/ 7 w 79"/>
                  <a:gd name="T7" fmla="*/ 0 h 14"/>
                  <a:gd name="T8" fmla="*/ 72 w 79"/>
                  <a:gd name="T9" fmla="*/ 0 h 14"/>
                  <a:gd name="T10" fmla="*/ 79 w 79"/>
                  <a:gd name="T11" fmla="*/ 7 h 14"/>
                  <a:gd name="T12" fmla="*/ 72 w 7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9" h="14">
                    <a:moveTo>
                      <a:pt x="72" y="14"/>
                    </a:moveTo>
                    <a:cubicBezTo>
                      <a:pt x="7" y="14"/>
                      <a:pt x="7" y="14"/>
                      <a:pt x="7" y="14"/>
                    </a:cubicBezTo>
                    <a:cubicBezTo>
                      <a:pt x="3" y="14"/>
                      <a:pt x="0" y="11"/>
                      <a:pt x="0" y="7"/>
                    </a:cubicBezTo>
                    <a:cubicBezTo>
                      <a:pt x="0" y="3"/>
                      <a:pt x="3" y="0"/>
                      <a:pt x="7" y="0"/>
                    </a:cubicBezTo>
                    <a:cubicBezTo>
                      <a:pt x="72" y="0"/>
                      <a:pt x="72" y="0"/>
                      <a:pt x="72" y="0"/>
                    </a:cubicBezTo>
                    <a:cubicBezTo>
                      <a:pt x="76" y="0"/>
                      <a:pt x="79" y="3"/>
                      <a:pt x="79" y="7"/>
                    </a:cubicBezTo>
                    <a:cubicBezTo>
                      <a:pt x="79" y="11"/>
                      <a:pt x="76" y="14"/>
                      <a:pt x="7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22"/>
              <p:cNvSpPr>
                <a:spLocks/>
              </p:cNvSpPr>
              <p:nvPr/>
            </p:nvSpPr>
            <p:spPr bwMode="auto">
              <a:xfrm>
                <a:off x="1798" y="3062"/>
                <a:ext cx="88" cy="0"/>
              </a:xfrm>
              <a:custGeom>
                <a:avLst/>
                <a:gdLst>
                  <a:gd name="T0" fmla="*/ 88 w 88"/>
                  <a:gd name="T1" fmla="*/ 0 w 88"/>
                  <a:gd name="T2" fmla="*/ 88 w 88"/>
                </a:gdLst>
                <a:ahLst/>
                <a:cxnLst>
                  <a:cxn ang="0">
                    <a:pos x="T0" y="0"/>
                  </a:cxn>
                  <a:cxn ang="0">
                    <a:pos x="T1" y="0"/>
                  </a:cxn>
                  <a:cxn ang="0">
                    <a:pos x="T2" y="0"/>
                  </a:cxn>
                </a:cxnLst>
                <a:rect l="0" t="0" r="r" b="b"/>
                <a:pathLst>
                  <a:path w="88">
                    <a:moveTo>
                      <a:pt x="88" y="0"/>
                    </a:moveTo>
                    <a:lnTo>
                      <a:pt x="0" y="0"/>
                    </a:lnTo>
                    <a:lnTo>
                      <a:pt x="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Line 223"/>
              <p:cNvSpPr>
                <a:spLocks noChangeShapeType="1"/>
              </p:cNvSpPr>
              <p:nvPr/>
            </p:nvSpPr>
            <p:spPr bwMode="auto">
              <a:xfrm flipH="1">
                <a:off x="1798" y="3062"/>
                <a:ext cx="88"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24"/>
              <p:cNvSpPr>
                <a:spLocks/>
              </p:cNvSpPr>
              <p:nvPr/>
            </p:nvSpPr>
            <p:spPr bwMode="auto">
              <a:xfrm>
                <a:off x="1789" y="3053"/>
                <a:ext cx="106" cy="19"/>
              </a:xfrm>
              <a:custGeom>
                <a:avLst/>
                <a:gdLst>
                  <a:gd name="T0" fmla="*/ 72 w 79"/>
                  <a:gd name="T1" fmla="*/ 14 h 14"/>
                  <a:gd name="T2" fmla="*/ 7 w 79"/>
                  <a:gd name="T3" fmla="*/ 14 h 14"/>
                  <a:gd name="T4" fmla="*/ 0 w 79"/>
                  <a:gd name="T5" fmla="*/ 7 h 14"/>
                  <a:gd name="T6" fmla="*/ 7 w 79"/>
                  <a:gd name="T7" fmla="*/ 0 h 14"/>
                  <a:gd name="T8" fmla="*/ 72 w 79"/>
                  <a:gd name="T9" fmla="*/ 0 h 14"/>
                  <a:gd name="T10" fmla="*/ 79 w 79"/>
                  <a:gd name="T11" fmla="*/ 7 h 14"/>
                  <a:gd name="T12" fmla="*/ 72 w 7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9" h="14">
                    <a:moveTo>
                      <a:pt x="72" y="14"/>
                    </a:moveTo>
                    <a:cubicBezTo>
                      <a:pt x="7" y="14"/>
                      <a:pt x="7" y="14"/>
                      <a:pt x="7" y="14"/>
                    </a:cubicBezTo>
                    <a:cubicBezTo>
                      <a:pt x="3" y="14"/>
                      <a:pt x="0" y="11"/>
                      <a:pt x="0" y="7"/>
                    </a:cubicBezTo>
                    <a:cubicBezTo>
                      <a:pt x="0" y="3"/>
                      <a:pt x="3" y="0"/>
                      <a:pt x="7" y="0"/>
                    </a:cubicBezTo>
                    <a:cubicBezTo>
                      <a:pt x="72" y="0"/>
                      <a:pt x="72" y="0"/>
                      <a:pt x="72" y="0"/>
                    </a:cubicBezTo>
                    <a:cubicBezTo>
                      <a:pt x="76" y="0"/>
                      <a:pt x="79" y="3"/>
                      <a:pt x="79" y="7"/>
                    </a:cubicBezTo>
                    <a:cubicBezTo>
                      <a:pt x="79" y="11"/>
                      <a:pt x="76" y="14"/>
                      <a:pt x="7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25"/>
              <p:cNvSpPr>
                <a:spLocks/>
              </p:cNvSpPr>
              <p:nvPr/>
            </p:nvSpPr>
            <p:spPr bwMode="auto">
              <a:xfrm>
                <a:off x="2547" y="3240"/>
                <a:ext cx="75" cy="43"/>
              </a:xfrm>
              <a:custGeom>
                <a:avLst/>
                <a:gdLst>
                  <a:gd name="T0" fmla="*/ 75 w 75"/>
                  <a:gd name="T1" fmla="*/ 43 h 43"/>
                  <a:gd name="T2" fmla="*/ 0 w 75"/>
                  <a:gd name="T3" fmla="*/ 0 h 43"/>
                  <a:gd name="T4" fmla="*/ 75 w 75"/>
                  <a:gd name="T5" fmla="*/ 43 h 43"/>
                </a:gdLst>
                <a:ahLst/>
                <a:cxnLst>
                  <a:cxn ang="0">
                    <a:pos x="T0" y="T1"/>
                  </a:cxn>
                  <a:cxn ang="0">
                    <a:pos x="T2" y="T3"/>
                  </a:cxn>
                  <a:cxn ang="0">
                    <a:pos x="T4" y="T5"/>
                  </a:cxn>
                </a:cxnLst>
                <a:rect l="0" t="0" r="r" b="b"/>
                <a:pathLst>
                  <a:path w="75" h="43">
                    <a:moveTo>
                      <a:pt x="75" y="43"/>
                    </a:moveTo>
                    <a:lnTo>
                      <a:pt x="0" y="0"/>
                    </a:lnTo>
                    <a:lnTo>
                      <a:pt x="75"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Line 226"/>
              <p:cNvSpPr>
                <a:spLocks noChangeShapeType="1"/>
              </p:cNvSpPr>
              <p:nvPr/>
            </p:nvSpPr>
            <p:spPr bwMode="auto">
              <a:xfrm flipH="1" flipV="1">
                <a:off x="2547" y="3240"/>
                <a:ext cx="75" cy="43"/>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27"/>
              <p:cNvSpPr>
                <a:spLocks/>
              </p:cNvSpPr>
              <p:nvPr/>
            </p:nvSpPr>
            <p:spPr bwMode="auto">
              <a:xfrm>
                <a:off x="2536" y="3228"/>
                <a:ext cx="97" cy="64"/>
              </a:xfrm>
              <a:custGeom>
                <a:avLst/>
                <a:gdLst>
                  <a:gd name="T0" fmla="*/ 64 w 72"/>
                  <a:gd name="T1" fmla="*/ 48 h 48"/>
                  <a:gd name="T2" fmla="*/ 61 w 72"/>
                  <a:gd name="T3" fmla="*/ 47 h 48"/>
                  <a:gd name="T4" fmla="*/ 4 w 72"/>
                  <a:gd name="T5" fmla="*/ 15 h 48"/>
                  <a:gd name="T6" fmla="*/ 2 w 72"/>
                  <a:gd name="T7" fmla="*/ 5 h 48"/>
                  <a:gd name="T8" fmla="*/ 11 w 72"/>
                  <a:gd name="T9" fmla="*/ 2 h 48"/>
                  <a:gd name="T10" fmla="*/ 68 w 72"/>
                  <a:gd name="T11" fmla="*/ 35 h 48"/>
                  <a:gd name="T12" fmla="*/ 70 w 72"/>
                  <a:gd name="T13" fmla="*/ 45 h 48"/>
                  <a:gd name="T14" fmla="*/ 64 w 72"/>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48">
                    <a:moveTo>
                      <a:pt x="64" y="48"/>
                    </a:moveTo>
                    <a:cubicBezTo>
                      <a:pt x="63" y="48"/>
                      <a:pt x="62" y="48"/>
                      <a:pt x="61" y="47"/>
                    </a:cubicBezTo>
                    <a:cubicBezTo>
                      <a:pt x="4" y="15"/>
                      <a:pt x="4" y="15"/>
                      <a:pt x="4" y="15"/>
                    </a:cubicBezTo>
                    <a:cubicBezTo>
                      <a:pt x="1" y="13"/>
                      <a:pt x="0" y="8"/>
                      <a:pt x="2" y="5"/>
                    </a:cubicBezTo>
                    <a:cubicBezTo>
                      <a:pt x="4" y="2"/>
                      <a:pt x="8" y="0"/>
                      <a:pt x="11" y="2"/>
                    </a:cubicBezTo>
                    <a:cubicBezTo>
                      <a:pt x="68" y="35"/>
                      <a:pt x="68" y="35"/>
                      <a:pt x="68" y="35"/>
                    </a:cubicBezTo>
                    <a:cubicBezTo>
                      <a:pt x="71" y="37"/>
                      <a:pt x="72" y="41"/>
                      <a:pt x="70" y="45"/>
                    </a:cubicBezTo>
                    <a:cubicBezTo>
                      <a:pt x="69" y="47"/>
                      <a:pt x="67" y="48"/>
                      <a:pt x="6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28"/>
              <p:cNvSpPr>
                <a:spLocks/>
              </p:cNvSpPr>
              <p:nvPr/>
            </p:nvSpPr>
            <p:spPr bwMode="auto">
              <a:xfrm>
                <a:off x="1858" y="2840"/>
                <a:ext cx="75" cy="45"/>
              </a:xfrm>
              <a:custGeom>
                <a:avLst/>
                <a:gdLst>
                  <a:gd name="T0" fmla="*/ 75 w 75"/>
                  <a:gd name="T1" fmla="*/ 45 h 45"/>
                  <a:gd name="T2" fmla="*/ 0 w 75"/>
                  <a:gd name="T3" fmla="*/ 0 h 45"/>
                  <a:gd name="T4" fmla="*/ 75 w 75"/>
                  <a:gd name="T5" fmla="*/ 45 h 45"/>
                </a:gdLst>
                <a:ahLst/>
                <a:cxnLst>
                  <a:cxn ang="0">
                    <a:pos x="T0" y="T1"/>
                  </a:cxn>
                  <a:cxn ang="0">
                    <a:pos x="T2" y="T3"/>
                  </a:cxn>
                  <a:cxn ang="0">
                    <a:pos x="T4" y="T5"/>
                  </a:cxn>
                </a:cxnLst>
                <a:rect l="0" t="0" r="r" b="b"/>
                <a:pathLst>
                  <a:path w="75" h="45">
                    <a:moveTo>
                      <a:pt x="75" y="45"/>
                    </a:moveTo>
                    <a:lnTo>
                      <a:pt x="0" y="0"/>
                    </a:lnTo>
                    <a:lnTo>
                      <a:pt x="75"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Line 229"/>
              <p:cNvSpPr>
                <a:spLocks noChangeShapeType="1"/>
              </p:cNvSpPr>
              <p:nvPr/>
            </p:nvSpPr>
            <p:spPr bwMode="auto">
              <a:xfrm flipH="1" flipV="1">
                <a:off x="1858" y="2840"/>
                <a:ext cx="75" cy="45"/>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230"/>
              <p:cNvSpPr>
                <a:spLocks/>
              </p:cNvSpPr>
              <p:nvPr/>
            </p:nvSpPr>
            <p:spPr bwMode="auto">
              <a:xfrm>
                <a:off x="1847" y="2830"/>
                <a:ext cx="97" cy="64"/>
              </a:xfrm>
              <a:custGeom>
                <a:avLst/>
                <a:gdLst>
                  <a:gd name="T0" fmla="*/ 64 w 72"/>
                  <a:gd name="T1" fmla="*/ 48 h 48"/>
                  <a:gd name="T2" fmla="*/ 61 w 72"/>
                  <a:gd name="T3" fmla="*/ 47 h 48"/>
                  <a:gd name="T4" fmla="*/ 4 w 72"/>
                  <a:gd name="T5" fmla="*/ 15 h 48"/>
                  <a:gd name="T6" fmla="*/ 2 w 72"/>
                  <a:gd name="T7" fmla="*/ 5 h 48"/>
                  <a:gd name="T8" fmla="*/ 11 w 72"/>
                  <a:gd name="T9" fmla="*/ 2 h 48"/>
                  <a:gd name="T10" fmla="*/ 68 w 72"/>
                  <a:gd name="T11" fmla="*/ 35 h 48"/>
                  <a:gd name="T12" fmla="*/ 70 w 72"/>
                  <a:gd name="T13" fmla="*/ 45 h 48"/>
                  <a:gd name="T14" fmla="*/ 64 w 72"/>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48">
                    <a:moveTo>
                      <a:pt x="64" y="48"/>
                    </a:moveTo>
                    <a:cubicBezTo>
                      <a:pt x="63" y="48"/>
                      <a:pt x="62" y="48"/>
                      <a:pt x="61" y="47"/>
                    </a:cubicBezTo>
                    <a:cubicBezTo>
                      <a:pt x="4" y="15"/>
                      <a:pt x="4" y="15"/>
                      <a:pt x="4" y="15"/>
                    </a:cubicBezTo>
                    <a:cubicBezTo>
                      <a:pt x="1" y="13"/>
                      <a:pt x="0" y="8"/>
                      <a:pt x="2" y="5"/>
                    </a:cubicBezTo>
                    <a:cubicBezTo>
                      <a:pt x="4" y="1"/>
                      <a:pt x="8" y="0"/>
                      <a:pt x="11" y="2"/>
                    </a:cubicBezTo>
                    <a:cubicBezTo>
                      <a:pt x="68" y="35"/>
                      <a:pt x="68" y="35"/>
                      <a:pt x="68" y="35"/>
                    </a:cubicBezTo>
                    <a:cubicBezTo>
                      <a:pt x="71" y="37"/>
                      <a:pt x="72" y="41"/>
                      <a:pt x="70" y="45"/>
                    </a:cubicBezTo>
                    <a:cubicBezTo>
                      <a:pt x="69" y="47"/>
                      <a:pt x="67" y="48"/>
                      <a:pt x="6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231"/>
              <p:cNvSpPr>
                <a:spLocks/>
              </p:cNvSpPr>
              <p:nvPr/>
            </p:nvSpPr>
            <p:spPr bwMode="auto">
              <a:xfrm>
                <a:off x="2417" y="3369"/>
                <a:ext cx="44" cy="75"/>
              </a:xfrm>
              <a:custGeom>
                <a:avLst/>
                <a:gdLst>
                  <a:gd name="T0" fmla="*/ 44 w 44"/>
                  <a:gd name="T1" fmla="*/ 75 h 75"/>
                  <a:gd name="T2" fmla="*/ 0 w 44"/>
                  <a:gd name="T3" fmla="*/ 0 h 75"/>
                  <a:gd name="T4" fmla="*/ 44 w 44"/>
                  <a:gd name="T5" fmla="*/ 75 h 75"/>
                </a:gdLst>
                <a:ahLst/>
                <a:cxnLst>
                  <a:cxn ang="0">
                    <a:pos x="T0" y="T1"/>
                  </a:cxn>
                  <a:cxn ang="0">
                    <a:pos x="T2" y="T3"/>
                  </a:cxn>
                  <a:cxn ang="0">
                    <a:pos x="T4" y="T5"/>
                  </a:cxn>
                </a:cxnLst>
                <a:rect l="0" t="0" r="r" b="b"/>
                <a:pathLst>
                  <a:path w="44" h="75">
                    <a:moveTo>
                      <a:pt x="44" y="75"/>
                    </a:moveTo>
                    <a:lnTo>
                      <a:pt x="0" y="0"/>
                    </a:lnTo>
                    <a:lnTo>
                      <a:pt x="44"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Line 232"/>
              <p:cNvSpPr>
                <a:spLocks noChangeShapeType="1"/>
              </p:cNvSpPr>
              <p:nvPr/>
            </p:nvSpPr>
            <p:spPr bwMode="auto">
              <a:xfrm flipH="1" flipV="1">
                <a:off x="2417" y="3369"/>
                <a:ext cx="44" cy="75"/>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233"/>
              <p:cNvSpPr>
                <a:spLocks/>
              </p:cNvSpPr>
              <p:nvPr/>
            </p:nvSpPr>
            <p:spPr bwMode="auto">
              <a:xfrm>
                <a:off x="2406" y="3358"/>
                <a:ext cx="66" cy="97"/>
              </a:xfrm>
              <a:custGeom>
                <a:avLst/>
                <a:gdLst>
                  <a:gd name="T0" fmla="*/ 41 w 49"/>
                  <a:gd name="T1" fmla="*/ 72 h 72"/>
                  <a:gd name="T2" fmla="*/ 35 w 49"/>
                  <a:gd name="T3" fmla="*/ 68 h 72"/>
                  <a:gd name="T4" fmla="*/ 2 w 49"/>
                  <a:gd name="T5" fmla="*/ 12 h 72"/>
                  <a:gd name="T6" fmla="*/ 5 w 49"/>
                  <a:gd name="T7" fmla="*/ 2 h 72"/>
                  <a:gd name="T8" fmla="*/ 14 w 49"/>
                  <a:gd name="T9" fmla="*/ 4 h 72"/>
                  <a:gd name="T10" fmla="*/ 47 w 49"/>
                  <a:gd name="T11" fmla="*/ 61 h 72"/>
                  <a:gd name="T12" fmla="*/ 44 w 49"/>
                  <a:gd name="T13" fmla="*/ 71 h 72"/>
                  <a:gd name="T14" fmla="*/ 41 w 49"/>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72">
                    <a:moveTo>
                      <a:pt x="41" y="72"/>
                    </a:moveTo>
                    <a:cubicBezTo>
                      <a:pt x="38" y="72"/>
                      <a:pt x="36" y="70"/>
                      <a:pt x="35" y="68"/>
                    </a:cubicBezTo>
                    <a:cubicBezTo>
                      <a:pt x="2" y="12"/>
                      <a:pt x="2" y="12"/>
                      <a:pt x="2" y="12"/>
                    </a:cubicBezTo>
                    <a:cubicBezTo>
                      <a:pt x="0" y="8"/>
                      <a:pt x="1" y="4"/>
                      <a:pt x="5" y="2"/>
                    </a:cubicBezTo>
                    <a:cubicBezTo>
                      <a:pt x="8" y="0"/>
                      <a:pt x="13" y="1"/>
                      <a:pt x="14" y="4"/>
                    </a:cubicBezTo>
                    <a:cubicBezTo>
                      <a:pt x="47" y="61"/>
                      <a:pt x="47" y="61"/>
                      <a:pt x="47" y="61"/>
                    </a:cubicBezTo>
                    <a:cubicBezTo>
                      <a:pt x="49" y="64"/>
                      <a:pt x="48" y="69"/>
                      <a:pt x="44" y="71"/>
                    </a:cubicBezTo>
                    <a:cubicBezTo>
                      <a:pt x="43" y="71"/>
                      <a:pt x="42" y="72"/>
                      <a:pt x="41"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34"/>
              <p:cNvSpPr>
                <a:spLocks/>
              </p:cNvSpPr>
              <p:nvPr/>
            </p:nvSpPr>
            <p:spPr bwMode="auto">
              <a:xfrm>
                <a:off x="2019" y="2679"/>
                <a:ext cx="44" cy="75"/>
              </a:xfrm>
              <a:custGeom>
                <a:avLst/>
                <a:gdLst>
                  <a:gd name="T0" fmla="*/ 44 w 44"/>
                  <a:gd name="T1" fmla="*/ 75 h 75"/>
                  <a:gd name="T2" fmla="*/ 0 w 44"/>
                  <a:gd name="T3" fmla="*/ 0 h 75"/>
                  <a:gd name="T4" fmla="*/ 44 w 44"/>
                  <a:gd name="T5" fmla="*/ 75 h 75"/>
                </a:gdLst>
                <a:ahLst/>
                <a:cxnLst>
                  <a:cxn ang="0">
                    <a:pos x="T0" y="T1"/>
                  </a:cxn>
                  <a:cxn ang="0">
                    <a:pos x="T2" y="T3"/>
                  </a:cxn>
                  <a:cxn ang="0">
                    <a:pos x="T4" y="T5"/>
                  </a:cxn>
                </a:cxnLst>
                <a:rect l="0" t="0" r="r" b="b"/>
                <a:pathLst>
                  <a:path w="44" h="75">
                    <a:moveTo>
                      <a:pt x="44" y="75"/>
                    </a:moveTo>
                    <a:lnTo>
                      <a:pt x="0" y="0"/>
                    </a:lnTo>
                    <a:lnTo>
                      <a:pt x="44"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Line 235"/>
              <p:cNvSpPr>
                <a:spLocks noChangeShapeType="1"/>
              </p:cNvSpPr>
              <p:nvPr/>
            </p:nvSpPr>
            <p:spPr bwMode="auto">
              <a:xfrm flipH="1" flipV="1">
                <a:off x="2019" y="2679"/>
                <a:ext cx="44" cy="75"/>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6"/>
              <p:cNvSpPr>
                <a:spLocks/>
              </p:cNvSpPr>
              <p:nvPr/>
            </p:nvSpPr>
            <p:spPr bwMode="auto">
              <a:xfrm>
                <a:off x="2008" y="2668"/>
                <a:ext cx="66" cy="97"/>
              </a:xfrm>
              <a:custGeom>
                <a:avLst/>
                <a:gdLst>
                  <a:gd name="T0" fmla="*/ 41 w 49"/>
                  <a:gd name="T1" fmla="*/ 72 h 72"/>
                  <a:gd name="T2" fmla="*/ 34 w 49"/>
                  <a:gd name="T3" fmla="*/ 68 h 72"/>
                  <a:gd name="T4" fmla="*/ 2 w 49"/>
                  <a:gd name="T5" fmla="*/ 12 h 72"/>
                  <a:gd name="T6" fmla="*/ 5 w 49"/>
                  <a:gd name="T7" fmla="*/ 2 h 72"/>
                  <a:gd name="T8" fmla="*/ 14 w 49"/>
                  <a:gd name="T9" fmla="*/ 5 h 72"/>
                  <a:gd name="T10" fmla="*/ 47 w 49"/>
                  <a:gd name="T11" fmla="*/ 61 h 72"/>
                  <a:gd name="T12" fmla="*/ 44 w 49"/>
                  <a:gd name="T13" fmla="*/ 71 h 72"/>
                  <a:gd name="T14" fmla="*/ 41 w 49"/>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72">
                    <a:moveTo>
                      <a:pt x="41" y="72"/>
                    </a:moveTo>
                    <a:cubicBezTo>
                      <a:pt x="38" y="72"/>
                      <a:pt x="36" y="70"/>
                      <a:pt x="34" y="68"/>
                    </a:cubicBezTo>
                    <a:cubicBezTo>
                      <a:pt x="2" y="12"/>
                      <a:pt x="2" y="12"/>
                      <a:pt x="2" y="12"/>
                    </a:cubicBezTo>
                    <a:cubicBezTo>
                      <a:pt x="0" y="8"/>
                      <a:pt x="1" y="4"/>
                      <a:pt x="5" y="2"/>
                    </a:cubicBezTo>
                    <a:cubicBezTo>
                      <a:pt x="8" y="0"/>
                      <a:pt x="12" y="1"/>
                      <a:pt x="14" y="5"/>
                    </a:cubicBezTo>
                    <a:cubicBezTo>
                      <a:pt x="47" y="61"/>
                      <a:pt x="47" y="61"/>
                      <a:pt x="47" y="61"/>
                    </a:cubicBezTo>
                    <a:cubicBezTo>
                      <a:pt x="49" y="64"/>
                      <a:pt x="48" y="69"/>
                      <a:pt x="44" y="71"/>
                    </a:cubicBezTo>
                    <a:cubicBezTo>
                      <a:pt x="43" y="71"/>
                      <a:pt x="42" y="72"/>
                      <a:pt x="41"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237"/>
              <p:cNvSpPr>
                <a:spLocks/>
              </p:cNvSpPr>
              <p:nvPr/>
            </p:nvSpPr>
            <p:spPr bwMode="auto">
              <a:xfrm>
                <a:off x="1977" y="2801"/>
                <a:ext cx="309" cy="310"/>
              </a:xfrm>
              <a:custGeom>
                <a:avLst/>
                <a:gdLst>
                  <a:gd name="T0" fmla="*/ 230 w 230"/>
                  <a:gd name="T1" fmla="*/ 218 h 230"/>
                  <a:gd name="T2" fmla="*/ 211 w 230"/>
                  <a:gd name="T3" fmla="*/ 200 h 230"/>
                  <a:gd name="T4" fmla="*/ 212 w 230"/>
                  <a:gd name="T5" fmla="*/ 193 h 230"/>
                  <a:gd name="T6" fmla="*/ 193 w 230"/>
                  <a:gd name="T7" fmla="*/ 175 h 230"/>
                  <a:gd name="T8" fmla="*/ 186 w 230"/>
                  <a:gd name="T9" fmla="*/ 176 h 230"/>
                  <a:gd name="T10" fmla="*/ 0 w 230"/>
                  <a:gd name="T11" fmla="*/ 0 h 230"/>
                  <a:gd name="T12" fmla="*/ 176 w 230"/>
                  <a:gd name="T13" fmla="*/ 186 h 230"/>
                  <a:gd name="T14" fmla="*/ 174 w 230"/>
                  <a:gd name="T15" fmla="*/ 193 h 230"/>
                  <a:gd name="T16" fmla="*/ 193 w 230"/>
                  <a:gd name="T17" fmla="*/ 212 h 230"/>
                  <a:gd name="T18" fmla="*/ 200 w 230"/>
                  <a:gd name="T19" fmla="*/ 211 h 230"/>
                  <a:gd name="T20" fmla="*/ 218 w 230"/>
                  <a:gd name="T21" fmla="*/ 230 h 230"/>
                  <a:gd name="T22" fmla="*/ 230 w 230"/>
                  <a:gd name="T23" fmla="*/ 21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 h="230">
                    <a:moveTo>
                      <a:pt x="230" y="218"/>
                    </a:moveTo>
                    <a:cubicBezTo>
                      <a:pt x="211" y="200"/>
                      <a:pt x="211" y="200"/>
                      <a:pt x="211" y="200"/>
                    </a:cubicBezTo>
                    <a:cubicBezTo>
                      <a:pt x="211" y="198"/>
                      <a:pt x="212" y="196"/>
                      <a:pt x="212" y="193"/>
                    </a:cubicBezTo>
                    <a:cubicBezTo>
                      <a:pt x="212" y="183"/>
                      <a:pt x="203" y="175"/>
                      <a:pt x="193" y="175"/>
                    </a:cubicBezTo>
                    <a:cubicBezTo>
                      <a:pt x="190" y="175"/>
                      <a:pt x="188" y="175"/>
                      <a:pt x="186" y="176"/>
                    </a:cubicBezTo>
                    <a:cubicBezTo>
                      <a:pt x="0" y="0"/>
                      <a:pt x="0" y="0"/>
                      <a:pt x="0" y="0"/>
                    </a:cubicBezTo>
                    <a:cubicBezTo>
                      <a:pt x="176" y="186"/>
                      <a:pt x="176" y="186"/>
                      <a:pt x="176" y="186"/>
                    </a:cubicBezTo>
                    <a:cubicBezTo>
                      <a:pt x="175" y="188"/>
                      <a:pt x="174" y="191"/>
                      <a:pt x="174" y="193"/>
                    </a:cubicBezTo>
                    <a:cubicBezTo>
                      <a:pt x="174" y="204"/>
                      <a:pt x="183" y="212"/>
                      <a:pt x="193" y="212"/>
                    </a:cubicBezTo>
                    <a:cubicBezTo>
                      <a:pt x="195" y="212"/>
                      <a:pt x="198" y="212"/>
                      <a:pt x="200" y="211"/>
                    </a:cubicBezTo>
                    <a:cubicBezTo>
                      <a:pt x="218" y="230"/>
                      <a:pt x="218" y="230"/>
                      <a:pt x="218" y="230"/>
                    </a:cubicBezTo>
                    <a:lnTo>
                      <a:pt x="230"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38"/>
              <p:cNvSpPr>
                <a:spLocks noEditPoints="1"/>
              </p:cNvSpPr>
              <p:nvPr/>
            </p:nvSpPr>
            <p:spPr bwMode="auto">
              <a:xfrm>
                <a:off x="1972" y="2797"/>
                <a:ext cx="318" cy="318"/>
              </a:xfrm>
              <a:custGeom>
                <a:avLst/>
                <a:gdLst>
                  <a:gd name="T0" fmla="*/ 222 w 237"/>
                  <a:gd name="T1" fmla="*/ 236 h 236"/>
                  <a:gd name="T2" fmla="*/ 222 w 237"/>
                  <a:gd name="T3" fmla="*/ 236 h 236"/>
                  <a:gd name="T4" fmla="*/ 220 w 237"/>
                  <a:gd name="T5" fmla="*/ 235 h 236"/>
                  <a:gd name="T6" fmla="*/ 203 w 237"/>
                  <a:gd name="T7" fmla="*/ 217 h 236"/>
                  <a:gd name="T8" fmla="*/ 197 w 237"/>
                  <a:gd name="T9" fmla="*/ 218 h 236"/>
                  <a:gd name="T10" fmla="*/ 176 w 237"/>
                  <a:gd name="T11" fmla="*/ 196 h 236"/>
                  <a:gd name="T12" fmla="*/ 177 w 237"/>
                  <a:gd name="T13" fmla="*/ 190 h 236"/>
                  <a:gd name="T14" fmla="*/ 1 w 237"/>
                  <a:gd name="T15" fmla="*/ 5 h 236"/>
                  <a:gd name="T16" fmla="*/ 2 w 237"/>
                  <a:gd name="T17" fmla="*/ 1 h 236"/>
                  <a:gd name="T18" fmla="*/ 6 w 237"/>
                  <a:gd name="T19" fmla="*/ 1 h 236"/>
                  <a:gd name="T20" fmla="*/ 190 w 237"/>
                  <a:gd name="T21" fmla="*/ 176 h 236"/>
                  <a:gd name="T22" fmla="*/ 197 w 237"/>
                  <a:gd name="T23" fmla="*/ 175 h 236"/>
                  <a:gd name="T24" fmla="*/ 219 w 237"/>
                  <a:gd name="T25" fmla="*/ 196 h 236"/>
                  <a:gd name="T26" fmla="*/ 218 w 237"/>
                  <a:gd name="T27" fmla="*/ 202 h 236"/>
                  <a:gd name="T28" fmla="*/ 236 w 237"/>
                  <a:gd name="T29" fmla="*/ 219 h 236"/>
                  <a:gd name="T30" fmla="*/ 237 w 237"/>
                  <a:gd name="T31" fmla="*/ 221 h 236"/>
                  <a:gd name="T32" fmla="*/ 236 w 237"/>
                  <a:gd name="T33" fmla="*/ 223 h 236"/>
                  <a:gd name="T34" fmla="*/ 224 w 237"/>
                  <a:gd name="T35" fmla="*/ 235 h 236"/>
                  <a:gd name="T36" fmla="*/ 222 w 237"/>
                  <a:gd name="T37" fmla="*/ 236 h 236"/>
                  <a:gd name="T38" fmla="*/ 204 w 237"/>
                  <a:gd name="T39" fmla="*/ 211 h 236"/>
                  <a:gd name="T40" fmla="*/ 206 w 237"/>
                  <a:gd name="T41" fmla="*/ 212 h 236"/>
                  <a:gd name="T42" fmla="*/ 222 w 237"/>
                  <a:gd name="T43" fmla="*/ 229 h 236"/>
                  <a:gd name="T44" fmla="*/ 230 w 237"/>
                  <a:gd name="T45" fmla="*/ 221 h 236"/>
                  <a:gd name="T46" fmla="*/ 213 w 237"/>
                  <a:gd name="T47" fmla="*/ 205 h 236"/>
                  <a:gd name="T48" fmla="*/ 212 w 237"/>
                  <a:gd name="T49" fmla="*/ 202 h 236"/>
                  <a:gd name="T50" fmla="*/ 213 w 237"/>
                  <a:gd name="T51" fmla="*/ 196 h 236"/>
                  <a:gd name="T52" fmla="*/ 197 w 237"/>
                  <a:gd name="T53" fmla="*/ 181 h 236"/>
                  <a:gd name="T54" fmla="*/ 191 w 237"/>
                  <a:gd name="T55" fmla="*/ 182 h 236"/>
                  <a:gd name="T56" fmla="*/ 188 w 237"/>
                  <a:gd name="T57" fmla="*/ 181 h 236"/>
                  <a:gd name="T58" fmla="*/ 79 w 237"/>
                  <a:gd name="T59" fmla="*/ 79 h 236"/>
                  <a:gd name="T60" fmla="*/ 182 w 237"/>
                  <a:gd name="T61" fmla="*/ 187 h 236"/>
                  <a:gd name="T62" fmla="*/ 183 w 237"/>
                  <a:gd name="T63" fmla="*/ 190 h 236"/>
                  <a:gd name="T64" fmla="*/ 181 w 237"/>
                  <a:gd name="T65" fmla="*/ 196 h 236"/>
                  <a:gd name="T66" fmla="*/ 197 w 237"/>
                  <a:gd name="T67" fmla="*/ 212 h 236"/>
                  <a:gd name="T68" fmla="*/ 203 w 237"/>
                  <a:gd name="T69" fmla="*/ 211 h 236"/>
                  <a:gd name="T70" fmla="*/ 204 w 237"/>
                  <a:gd name="T71" fmla="*/ 21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236">
                    <a:moveTo>
                      <a:pt x="222" y="236"/>
                    </a:moveTo>
                    <a:cubicBezTo>
                      <a:pt x="222" y="236"/>
                      <a:pt x="222" y="236"/>
                      <a:pt x="222" y="236"/>
                    </a:cubicBezTo>
                    <a:cubicBezTo>
                      <a:pt x="221" y="236"/>
                      <a:pt x="220" y="236"/>
                      <a:pt x="220" y="235"/>
                    </a:cubicBezTo>
                    <a:cubicBezTo>
                      <a:pt x="203" y="217"/>
                      <a:pt x="203" y="217"/>
                      <a:pt x="203" y="217"/>
                    </a:cubicBezTo>
                    <a:cubicBezTo>
                      <a:pt x="201" y="218"/>
                      <a:pt x="199" y="218"/>
                      <a:pt x="197" y="218"/>
                    </a:cubicBezTo>
                    <a:cubicBezTo>
                      <a:pt x="185" y="218"/>
                      <a:pt x="176" y="208"/>
                      <a:pt x="176" y="196"/>
                    </a:cubicBezTo>
                    <a:cubicBezTo>
                      <a:pt x="176" y="194"/>
                      <a:pt x="176" y="192"/>
                      <a:pt x="177" y="190"/>
                    </a:cubicBezTo>
                    <a:cubicBezTo>
                      <a:pt x="1" y="5"/>
                      <a:pt x="1" y="5"/>
                      <a:pt x="1" y="5"/>
                    </a:cubicBezTo>
                    <a:cubicBezTo>
                      <a:pt x="0" y="4"/>
                      <a:pt x="0" y="2"/>
                      <a:pt x="2" y="1"/>
                    </a:cubicBezTo>
                    <a:cubicBezTo>
                      <a:pt x="3" y="0"/>
                      <a:pt x="4" y="0"/>
                      <a:pt x="6" y="1"/>
                    </a:cubicBezTo>
                    <a:cubicBezTo>
                      <a:pt x="190" y="176"/>
                      <a:pt x="190" y="176"/>
                      <a:pt x="190" y="176"/>
                    </a:cubicBezTo>
                    <a:cubicBezTo>
                      <a:pt x="193" y="175"/>
                      <a:pt x="195" y="175"/>
                      <a:pt x="197" y="175"/>
                    </a:cubicBezTo>
                    <a:cubicBezTo>
                      <a:pt x="209" y="175"/>
                      <a:pt x="219" y="185"/>
                      <a:pt x="219" y="196"/>
                    </a:cubicBezTo>
                    <a:cubicBezTo>
                      <a:pt x="219" y="198"/>
                      <a:pt x="218" y="200"/>
                      <a:pt x="218" y="202"/>
                    </a:cubicBezTo>
                    <a:cubicBezTo>
                      <a:pt x="236" y="219"/>
                      <a:pt x="236" y="219"/>
                      <a:pt x="236" y="219"/>
                    </a:cubicBezTo>
                    <a:cubicBezTo>
                      <a:pt x="237" y="220"/>
                      <a:pt x="237" y="221"/>
                      <a:pt x="237" y="221"/>
                    </a:cubicBezTo>
                    <a:cubicBezTo>
                      <a:pt x="237" y="222"/>
                      <a:pt x="237" y="223"/>
                      <a:pt x="236" y="223"/>
                    </a:cubicBezTo>
                    <a:cubicBezTo>
                      <a:pt x="224" y="235"/>
                      <a:pt x="224" y="235"/>
                      <a:pt x="224" y="235"/>
                    </a:cubicBezTo>
                    <a:cubicBezTo>
                      <a:pt x="223" y="236"/>
                      <a:pt x="223" y="236"/>
                      <a:pt x="222" y="236"/>
                    </a:cubicBezTo>
                    <a:close/>
                    <a:moveTo>
                      <a:pt x="204" y="211"/>
                    </a:moveTo>
                    <a:cubicBezTo>
                      <a:pt x="204" y="211"/>
                      <a:pt x="205" y="211"/>
                      <a:pt x="206" y="212"/>
                    </a:cubicBezTo>
                    <a:cubicBezTo>
                      <a:pt x="222" y="229"/>
                      <a:pt x="222" y="229"/>
                      <a:pt x="222" y="229"/>
                    </a:cubicBezTo>
                    <a:cubicBezTo>
                      <a:pt x="230" y="221"/>
                      <a:pt x="230" y="221"/>
                      <a:pt x="230" y="221"/>
                    </a:cubicBezTo>
                    <a:cubicBezTo>
                      <a:pt x="213" y="205"/>
                      <a:pt x="213" y="205"/>
                      <a:pt x="213" y="205"/>
                    </a:cubicBezTo>
                    <a:cubicBezTo>
                      <a:pt x="212" y="204"/>
                      <a:pt x="211" y="203"/>
                      <a:pt x="212" y="202"/>
                    </a:cubicBezTo>
                    <a:cubicBezTo>
                      <a:pt x="213" y="200"/>
                      <a:pt x="213" y="198"/>
                      <a:pt x="213" y="196"/>
                    </a:cubicBezTo>
                    <a:cubicBezTo>
                      <a:pt x="213" y="188"/>
                      <a:pt x="206" y="181"/>
                      <a:pt x="197" y="181"/>
                    </a:cubicBezTo>
                    <a:cubicBezTo>
                      <a:pt x="195" y="181"/>
                      <a:pt x="193" y="181"/>
                      <a:pt x="191" y="182"/>
                    </a:cubicBezTo>
                    <a:cubicBezTo>
                      <a:pt x="190" y="182"/>
                      <a:pt x="189" y="182"/>
                      <a:pt x="188" y="181"/>
                    </a:cubicBezTo>
                    <a:cubicBezTo>
                      <a:pt x="79" y="79"/>
                      <a:pt x="79" y="79"/>
                      <a:pt x="79" y="79"/>
                    </a:cubicBezTo>
                    <a:cubicBezTo>
                      <a:pt x="182" y="187"/>
                      <a:pt x="182" y="187"/>
                      <a:pt x="182" y="187"/>
                    </a:cubicBezTo>
                    <a:cubicBezTo>
                      <a:pt x="183" y="188"/>
                      <a:pt x="183" y="189"/>
                      <a:pt x="183" y="190"/>
                    </a:cubicBezTo>
                    <a:cubicBezTo>
                      <a:pt x="182" y="192"/>
                      <a:pt x="181" y="194"/>
                      <a:pt x="181" y="196"/>
                    </a:cubicBezTo>
                    <a:cubicBezTo>
                      <a:pt x="181" y="205"/>
                      <a:pt x="188" y="212"/>
                      <a:pt x="197" y="212"/>
                    </a:cubicBezTo>
                    <a:cubicBezTo>
                      <a:pt x="199" y="212"/>
                      <a:pt x="201" y="212"/>
                      <a:pt x="203" y="211"/>
                    </a:cubicBezTo>
                    <a:cubicBezTo>
                      <a:pt x="203" y="211"/>
                      <a:pt x="203" y="211"/>
                      <a:pt x="204"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39"/>
              <p:cNvSpPr>
                <a:spLocks noEditPoints="1"/>
              </p:cNvSpPr>
              <p:nvPr/>
            </p:nvSpPr>
            <p:spPr bwMode="auto">
              <a:xfrm>
                <a:off x="2207" y="2734"/>
                <a:ext cx="28" cy="45"/>
              </a:xfrm>
              <a:custGeom>
                <a:avLst/>
                <a:gdLst>
                  <a:gd name="T0" fmla="*/ 19 w 21"/>
                  <a:gd name="T1" fmla="*/ 6 h 33"/>
                  <a:gd name="T2" fmla="*/ 13 w 21"/>
                  <a:gd name="T3" fmla="*/ 5 h 33"/>
                  <a:gd name="T4" fmla="*/ 5 w 21"/>
                  <a:gd name="T5" fmla="*/ 15 h 33"/>
                  <a:gd name="T6" fmla="*/ 5 w 21"/>
                  <a:gd name="T7" fmla="*/ 15 h 33"/>
                  <a:gd name="T8" fmla="*/ 12 w 21"/>
                  <a:gd name="T9" fmla="*/ 11 h 33"/>
                  <a:gd name="T10" fmla="*/ 21 w 21"/>
                  <a:gd name="T11" fmla="*/ 21 h 33"/>
                  <a:gd name="T12" fmla="*/ 10 w 21"/>
                  <a:gd name="T13" fmla="*/ 33 h 33"/>
                  <a:gd name="T14" fmla="*/ 0 w 21"/>
                  <a:gd name="T15" fmla="*/ 18 h 33"/>
                  <a:gd name="T16" fmla="*/ 13 w 21"/>
                  <a:gd name="T17" fmla="*/ 0 h 33"/>
                  <a:gd name="T18" fmla="*/ 19 w 21"/>
                  <a:gd name="T19" fmla="*/ 1 h 33"/>
                  <a:gd name="T20" fmla="*/ 19 w 21"/>
                  <a:gd name="T21" fmla="*/ 6 h 33"/>
                  <a:gd name="T22" fmla="*/ 6 w 21"/>
                  <a:gd name="T23" fmla="*/ 22 h 33"/>
                  <a:gd name="T24" fmla="*/ 10 w 21"/>
                  <a:gd name="T25" fmla="*/ 28 h 33"/>
                  <a:gd name="T26" fmla="*/ 15 w 21"/>
                  <a:gd name="T27" fmla="*/ 22 h 33"/>
                  <a:gd name="T28" fmla="*/ 10 w 21"/>
                  <a:gd name="T29" fmla="*/ 16 h 33"/>
                  <a:gd name="T30" fmla="*/ 6 w 21"/>
                  <a:gd name="T31"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3">
                    <a:moveTo>
                      <a:pt x="19" y="6"/>
                    </a:moveTo>
                    <a:cubicBezTo>
                      <a:pt x="17" y="5"/>
                      <a:pt x="15" y="5"/>
                      <a:pt x="13" y="5"/>
                    </a:cubicBezTo>
                    <a:cubicBezTo>
                      <a:pt x="7" y="5"/>
                      <a:pt x="6" y="10"/>
                      <a:pt x="5" y="15"/>
                    </a:cubicBezTo>
                    <a:cubicBezTo>
                      <a:pt x="5" y="15"/>
                      <a:pt x="5" y="15"/>
                      <a:pt x="5" y="15"/>
                    </a:cubicBezTo>
                    <a:cubicBezTo>
                      <a:pt x="7" y="12"/>
                      <a:pt x="9" y="11"/>
                      <a:pt x="12" y="11"/>
                    </a:cubicBezTo>
                    <a:cubicBezTo>
                      <a:pt x="18" y="11"/>
                      <a:pt x="21" y="15"/>
                      <a:pt x="21" y="21"/>
                    </a:cubicBezTo>
                    <a:cubicBezTo>
                      <a:pt x="21" y="28"/>
                      <a:pt x="18" y="33"/>
                      <a:pt x="10" y="33"/>
                    </a:cubicBezTo>
                    <a:cubicBezTo>
                      <a:pt x="1" y="33"/>
                      <a:pt x="0" y="25"/>
                      <a:pt x="0" y="18"/>
                    </a:cubicBezTo>
                    <a:cubicBezTo>
                      <a:pt x="0" y="9"/>
                      <a:pt x="2" y="0"/>
                      <a:pt x="13" y="0"/>
                    </a:cubicBezTo>
                    <a:cubicBezTo>
                      <a:pt x="15" y="0"/>
                      <a:pt x="17" y="0"/>
                      <a:pt x="19" y="1"/>
                    </a:cubicBezTo>
                    <a:lnTo>
                      <a:pt x="19" y="6"/>
                    </a:lnTo>
                    <a:close/>
                    <a:moveTo>
                      <a:pt x="6" y="22"/>
                    </a:moveTo>
                    <a:cubicBezTo>
                      <a:pt x="6" y="25"/>
                      <a:pt x="7" y="28"/>
                      <a:pt x="10" y="28"/>
                    </a:cubicBezTo>
                    <a:cubicBezTo>
                      <a:pt x="13" y="28"/>
                      <a:pt x="15" y="25"/>
                      <a:pt x="15" y="22"/>
                    </a:cubicBezTo>
                    <a:cubicBezTo>
                      <a:pt x="15" y="19"/>
                      <a:pt x="13" y="16"/>
                      <a:pt x="10" y="16"/>
                    </a:cubicBezTo>
                    <a:cubicBezTo>
                      <a:pt x="7" y="16"/>
                      <a:pt x="6" y="19"/>
                      <a:pt x="6"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40"/>
              <p:cNvSpPr>
                <a:spLocks noEditPoints="1"/>
              </p:cNvSpPr>
              <p:nvPr/>
            </p:nvSpPr>
            <p:spPr bwMode="auto">
              <a:xfrm>
                <a:off x="2241" y="2734"/>
                <a:ext cx="29" cy="45"/>
              </a:xfrm>
              <a:custGeom>
                <a:avLst/>
                <a:gdLst>
                  <a:gd name="T0" fmla="*/ 0 w 22"/>
                  <a:gd name="T1" fmla="*/ 16 h 33"/>
                  <a:gd name="T2" fmla="*/ 11 w 22"/>
                  <a:gd name="T3" fmla="*/ 0 h 33"/>
                  <a:gd name="T4" fmla="*/ 22 w 22"/>
                  <a:gd name="T5" fmla="*/ 16 h 33"/>
                  <a:gd name="T6" fmla="*/ 11 w 22"/>
                  <a:gd name="T7" fmla="*/ 33 h 33"/>
                  <a:gd name="T8" fmla="*/ 0 w 22"/>
                  <a:gd name="T9" fmla="*/ 16 h 33"/>
                  <a:gd name="T10" fmla="*/ 16 w 22"/>
                  <a:gd name="T11" fmla="*/ 16 h 33"/>
                  <a:gd name="T12" fmla="*/ 11 w 22"/>
                  <a:gd name="T13" fmla="*/ 4 h 33"/>
                  <a:gd name="T14" fmla="*/ 6 w 22"/>
                  <a:gd name="T15" fmla="*/ 16 h 33"/>
                  <a:gd name="T16" fmla="*/ 11 w 22"/>
                  <a:gd name="T17" fmla="*/ 28 h 33"/>
                  <a:gd name="T18" fmla="*/ 16 w 22"/>
                  <a:gd name="T1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3">
                    <a:moveTo>
                      <a:pt x="0" y="16"/>
                    </a:moveTo>
                    <a:cubicBezTo>
                      <a:pt x="0" y="8"/>
                      <a:pt x="2" y="0"/>
                      <a:pt x="11" y="0"/>
                    </a:cubicBezTo>
                    <a:cubicBezTo>
                      <a:pt x="20" y="0"/>
                      <a:pt x="22" y="9"/>
                      <a:pt x="22" y="16"/>
                    </a:cubicBezTo>
                    <a:cubicBezTo>
                      <a:pt x="22" y="24"/>
                      <a:pt x="20" y="33"/>
                      <a:pt x="11" y="33"/>
                    </a:cubicBezTo>
                    <a:cubicBezTo>
                      <a:pt x="1" y="33"/>
                      <a:pt x="0" y="23"/>
                      <a:pt x="0" y="16"/>
                    </a:cubicBezTo>
                    <a:close/>
                    <a:moveTo>
                      <a:pt x="16" y="16"/>
                    </a:moveTo>
                    <a:cubicBezTo>
                      <a:pt x="16" y="12"/>
                      <a:pt x="16" y="4"/>
                      <a:pt x="11" y="4"/>
                    </a:cubicBezTo>
                    <a:cubicBezTo>
                      <a:pt x="6" y="4"/>
                      <a:pt x="6" y="12"/>
                      <a:pt x="6" y="16"/>
                    </a:cubicBezTo>
                    <a:cubicBezTo>
                      <a:pt x="6" y="20"/>
                      <a:pt x="6" y="28"/>
                      <a:pt x="11" y="28"/>
                    </a:cubicBezTo>
                    <a:cubicBezTo>
                      <a:pt x="16" y="28"/>
                      <a:pt x="16" y="20"/>
                      <a:pt x="1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241"/>
              <p:cNvSpPr>
                <a:spLocks/>
              </p:cNvSpPr>
              <p:nvPr/>
            </p:nvSpPr>
            <p:spPr bwMode="auto">
              <a:xfrm>
                <a:off x="2380" y="2772"/>
                <a:ext cx="22" cy="37"/>
              </a:xfrm>
              <a:custGeom>
                <a:avLst/>
                <a:gdLst>
                  <a:gd name="T0" fmla="*/ 15 w 16"/>
                  <a:gd name="T1" fmla="*/ 2 h 28"/>
                  <a:gd name="T2" fmla="*/ 3 w 16"/>
                  <a:gd name="T3" fmla="*/ 2 h 28"/>
                  <a:gd name="T4" fmla="*/ 3 w 16"/>
                  <a:gd name="T5" fmla="*/ 11 h 28"/>
                  <a:gd name="T6" fmla="*/ 7 w 16"/>
                  <a:gd name="T7" fmla="*/ 10 h 28"/>
                  <a:gd name="T8" fmla="*/ 16 w 16"/>
                  <a:gd name="T9" fmla="*/ 19 h 28"/>
                  <a:gd name="T10" fmla="*/ 6 w 16"/>
                  <a:gd name="T11" fmla="*/ 28 h 28"/>
                  <a:gd name="T12" fmla="*/ 0 w 16"/>
                  <a:gd name="T13" fmla="*/ 27 h 28"/>
                  <a:gd name="T14" fmla="*/ 0 w 16"/>
                  <a:gd name="T15" fmla="*/ 24 h 28"/>
                  <a:gd name="T16" fmla="*/ 6 w 16"/>
                  <a:gd name="T17" fmla="*/ 25 h 28"/>
                  <a:gd name="T18" fmla="*/ 13 w 16"/>
                  <a:gd name="T19" fmla="*/ 19 h 28"/>
                  <a:gd name="T20" fmla="*/ 6 w 16"/>
                  <a:gd name="T21" fmla="*/ 13 h 28"/>
                  <a:gd name="T22" fmla="*/ 0 w 16"/>
                  <a:gd name="T23" fmla="*/ 14 h 28"/>
                  <a:gd name="T24" fmla="*/ 1 w 16"/>
                  <a:gd name="T25" fmla="*/ 0 h 28"/>
                  <a:gd name="T26" fmla="*/ 15 w 16"/>
                  <a:gd name="T27" fmla="*/ 0 h 28"/>
                  <a:gd name="T28" fmla="*/ 15 w 16"/>
                  <a:gd name="T2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8">
                    <a:moveTo>
                      <a:pt x="15" y="2"/>
                    </a:moveTo>
                    <a:cubicBezTo>
                      <a:pt x="3" y="2"/>
                      <a:pt x="3" y="2"/>
                      <a:pt x="3" y="2"/>
                    </a:cubicBezTo>
                    <a:cubicBezTo>
                      <a:pt x="3" y="11"/>
                      <a:pt x="3" y="11"/>
                      <a:pt x="3" y="11"/>
                    </a:cubicBezTo>
                    <a:cubicBezTo>
                      <a:pt x="4" y="11"/>
                      <a:pt x="5" y="10"/>
                      <a:pt x="7" y="10"/>
                    </a:cubicBezTo>
                    <a:cubicBezTo>
                      <a:pt x="13" y="10"/>
                      <a:pt x="16" y="13"/>
                      <a:pt x="16" y="19"/>
                    </a:cubicBezTo>
                    <a:cubicBezTo>
                      <a:pt x="16" y="25"/>
                      <a:pt x="12" y="28"/>
                      <a:pt x="6" y="28"/>
                    </a:cubicBezTo>
                    <a:cubicBezTo>
                      <a:pt x="4" y="28"/>
                      <a:pt x="2" y="28"/>
                      <a:pt x="0" y="27"/>
                    </a:cubicBezTo>
                    <a:cubicBezTo>
                      <a:pt x="0" y="24"/>
                      <a:pt x="0" y="24"/>
                      <a:pt x="0" y="24"/>
                    </a:cubicBezTo>
                    <a:cubicBezTo>
                      <a:pt x="2" y="25"/>
                      <a:pt x="4" y="25"/>
                      <a:pt x="6" y="25"/>
                    </a:cubicBezTo>
                    <a:cubicBezTo>
                      <a:pt x="10" y="25"/>
                      <a:pt x="13" y="23"/>
                      <a:pt x="13" y="19"/>
                    </a:cubicBezTo>
                    <a:cubicBezTo>
                      <a:pt x="13" y="15"/>
                      <a:pt x="11" y="13"/>
                      <a:pt x="6" y="13"/>
                    </a:cubicBezTo>
                    <a:cubicBezTo>
                      <a:pt x="4" y="13"/>
                      <a:pt x="2" y="13"/>
                      <a:pt x="0" y="14"/>
                    </a:cubicBezTo>
                    <a:cubicBezTo>
                      <a:pt x="1" y="0"/>
                      <a:pt x="1" y="0"/>
                      <a:pt x="1" y="0"/>
                    </a:cubicBezTo>
                    <a:cubicBezTo>
                      <a:pt x="15" y="0"/>
                      <a:pt x="15" y="0"/>
                      <a:pt x="15" y="0"/>
                    </a:cubicBezTo>
                    <a:lnTo>
                      <a:pt x="1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242"/>
              <p:cNvSpPr>
                <a:spLocks/>
              </p:cNvSpPr>
              <p:nvPr/>
            </p:nvSpPr>
            <p:spPr bwMode="auto">
              <a:xfrm>
                <a:off x="2065" y="2772"/>
                <a:ext cx="21" cy="37"/>
              </a:xfrm>
              <a:custGeom>
                <a:avLst/>
                <a:gdLst>
                  <a:gd name="T0" fmla="*/ 15 w 16"/>
                  <a:gd name="T1" fmla="*/ 2 h 28"/>
                  <a:gd name="T2" fmla="*/ 4 w 16"/>
                  <a:gd name="T3" fmla="*/ 2 h 28"/>
                  <a:gd name="T4" fmla="*/ 3 w 16"/>
                  <a:gd name="T5" fmla="*/ 11 h 28"/>
                  <a:gd name="T6" fmla="*/ 8 w 16"/>
                  <a:gd name="T7" fmla="*/ 10 h 28"/>
                  <a:gd name="T8" fmla="*/ 16 w 16"/>
                  <a:gd name="T9" fmla="*/ 19 h 28"/>
                  <a:gd name="T10" fmla="*/ 6 w 16"/>
                  <a:gd name="T11" fmla="*/ 28 h 28"/>
                  <a:gd name="T12" fmla="*/ 0 w 16"/>
                  <a:gd name="T13" fmla="*/ 27 h 28"/>
                  <a:gd name="T14" fmla="*/ 0 w 16"/>
                  <a:gd name="T15" fmla="*/ 24 h 28"/>
                  <a:gd name="T16" fmla="*/ 6 w 16"/>
                  <a:gd name="T17" fmla="*/ 25 h 28"/>
                  <a:gd name="T18" fmla="*/ 14 w 16"/>
                  <a:gd name="T19" fmla="*/ 19 h 28"/>
                  <a:gd name="T20" fmla="*/ 7 w 16"/>
                  <a:gd name="T21" fmla="*/ 13 h 28"/>
                  <a:gd name="T22" fmla="*/ 1 w 16"/>
                  <a:gd name="T23" fmla="*/ 14 h 28"/>
                  <a:gd name="T24" fmla="*/ 1 w 16"/>
                  <a:gd name="T25" fmla="*/ 0 h 28"/>
                  <a:gd name="T26" fmla="*/ 15 w 16"/>
                  <a:gd name="T27" fmla="*/ 0 h 28"/>
                  <a:gd name="T28" fmla="*/ 15 w 16"/>
                  <a:gd name="T2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8">
                    <a:moveTo>
                      <a:pt x="15" y="2"/>
                    </a:moveTo>
                    <a:cubicBezTo>
                      <a:pt x="4" y="2"/>
                      <a:pt x="4" y="2"/>
                      <a:pt x="4" y="2"/>
                    </a:cubicBezTo>
                    <a:cubicBezTo>
                      <a:pt x="3" y="11"/>
                      <a:pt x="3" y="11"/>
                      <a:pt x="3" y="11"/>
                    </a:cubicBezTo>
                    <a:cubicBezTo>
                      <a:pt x="4" y="11"/>
                      <a:pt x="5" y="10"/>
                      <a:pt x="8" y="10"/>
                    </a:cubicBezTo>
                    <a:cubicBezTo>
                      <a:pt x="13" y="10"/>
                      <a:pt x="16" y="13"/>
                      <a:pt x="16" y="19"/>
                    </a:cubicBezTo>
                    <a:cubicBezTo>
                      <a:pt x="16" y="25"/>
                      <a:pt x="12" y="28"/>
                      <a:pt x="6" y="28"/>
                    </a:cubicBezTo>
                    <a:cubicBezTo>
                      <a:pt x="4" y="28"/>
                      <a:pt x="2" y="28"/>
                      <a:pt x="0" y="27"/>
                    </a:cubicBezTo>
                    <a:cubicBezTo>
                      <a:pt x="0" y="24"/>
                      <a:pt x="0" y="24"/>
                      <a:pt x="0" y="24"/>
                    </a:cubicBezTo>
                    <a:cubicBezTo>
                      <a:pt x="2" y="25"/>
                      <a:pt x="4" y="25"/>
                      <a:pt x="6" y="25"/>
                    </a:cubicBezTo>
                    <a:cubicBezTo>
                      <a:pt x="10" y="25"/>
                      <a:pt x="14" y="23"/>
                      <a:pt x="14" y="19"/>
                    </a:cubicBezTo>
                    <a:cubicBezTo>
                      <a:pt x="14" y="15"/>
                      <a:pt x="11" y="13"/>
                      <a:pt x="7" y="13"/>
                    </a:cubicBezTo>
                    <a:cubicBezTo>
                      <a:pt x="4" y="13"/>
                      <a:pt x="3" y="13"/>
                      <a:pt x="1" y="14"/>
                    </a:cubicBezTo>
                    <a:cubicBezTo>
                      <a:pt x="1" y="0"/>
                      <a:pt x="1" y="0"/>
                      <a:pt x="1" y="0"/>
                    </a:cubicBezTo>
                    <a:cubicBezTo>
                      <a:pt x="15" y="0"/>
                      <a:pt x="15" y="0"/>
                      <a:pt x="15" y="0"/>
                    </a:cubicBezTo>
                    <a:lnTo>
                      <a:pt x="1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243"/>
              <p:cNvSpPr>
                <a:spLocks/>
              </p:cNvSpPr>
              <p:nvPr/>
            </p:nvSpPr>
            <p:spPr bwMode="auto">
              <a:xfrm>
                <a:off x="2095" y="2772"/>
                <a:ext cx="22" cy="37"/>
              </a:xfrm>
              <a:custGeom>
                <a:avLst/>
                <a:gdLst>
                  <a:gd name="T0" fmla="*/ 14 w 16"/>
                  <a:gd name="T1" fmla="*/ 2 h 28"/>
                  <a:gd name="T2" fmla="*/ 3 w 16"/>
                  <a:gd name="T3" fmla="*/ 2 h 28"/>
                  <a:gd name="T4" fmla="*/ 3 w 16"/>
                  <a:gd name="T5" fmla="*/ 11 h 28"/>
                  <a:gd name="T6" fmla="*/ 7 w 16"/>
                  <a:gd name="T7" fmla="*/ 10 h 28"/>
                  <a:gd name="T8" fmla="*/ 16 w 16"/>
                  <a:gd name="T9" fmla="*/ 19 h 28"/>
                  <a:gd name="T10" fmla="*/ 6 w 16"/>
                  <a:gd name="T11" fmla="*/ 28 h 28"/>
                  <a:gd name="T12" fmla="*/ 0 w 16"/>
                  <a:gd name="T13" fmla="*/ 27 h 28"/>
                  <a:gd name="T14" fmla="*/ 0 w 16"/>
                  <a:gd name="T15" fmla="*/ 24 h 28"/>
                  <a:gd name="T16" fmla="*/ 6 w 16"/>
                  <a:gd name="T17" fmla="*/ 25 h 28"/>
                  <a:gd name="T18" fmla="*/ 13 w 16"/>
                  <a:gd name="T19" fmla="*/ 19 h 28"/>
                  <a:gd name="T20" fmla="*/ 6 w 16"/>
                  <a:gd name="T21" fmla="*/ 13 h 28"/>
                  <a:gd name="T22" fmla="*/ 0 w 16"/>
                  <a:gd name="T23" fmla="*/ 14 h 28"/>
                  <a:gd name="T24" fmla="*/ 0 w 16"/>
                  <a:gd name="T25" fmla="*/ 0 h 28"/>
                  <a:gd name="T26" fmla="*/ 14 w 16"/>
                  <a:gd name="T27" fmla="*/ 0 h 28"/>
                  <a:gd name="T28" fmla="*/ 14 w 16"/>
                  <a:gd name="T2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8">
                    <a:moveTo>
                      <a:pt x="14" y="2"/>
                    </a:moveTo>
                    <a:cubicBezTo>
                      <a:pt x="3" y="2"/>
                      <a:pt x="3" y="2"/>
                      <a:pt x="3" y="2"/>
                    </a:cubicBezTo>
                    <a:cubicBezTo>
                      <a:pt x="3" y="11"/>
                      <a:pt x="3" y="11"/>
                      <a:pt x="3" y="11"/>
                    </a:cubicBezTo>
                    <a:cubicBezTo>
                      <a:pt x="4" y="11"/>
                      <a:pt x="5" y="10"/>
                      <a:pt x="7" y="10"/>
                    </a:cubicBezTo>
                    <a:cubicBezTo>
                      <a:pt x="12" y="10"/>
                      <a:pt x="16" y="13"/>
                      <a:pt x="16" y="19"/>
                    </a:cubicBezTo>
                    <a:cubicBezTo>
                      <a:pt x="16" y="25"/>
                      <a:pt x="11" y="28"/>
                      <a:pt x="6" y="28"/>
                    </a:cubicBezTo>
                    <a:cubicBezTo>
                      <a:pt x="3" y="28"/>
                      <a:pt x="1" y="28"/>
                      <a:pt x="0" y="27"/>
                    </a:cubicBezTo>
                    <a:cubicBezTo>
                      <a:pt x="0" y="24"/>
                      <a:pt x="0" y="24"/>
                      <a:pt x="0" y="24"/>
                    </a:cubicBezTo>
                    <a:cubicBezTo>
                      <a:pt x="1" y="25"/>
                      <a:pt x="4" y="25"/>
                      <a:pt x="6" y="25"/>
                    </a:cubicBezTo>
                    <a:cubicBezTo>
                      <a:pt x="9" y="25"/>
                      <a:pt x="13" y="23"/>
                      <a:pt x="13" y="19"/>
                    </a:cubicBezTo>
                    <a:cubicBezTo>
                      <a:pt x="13" y="15"/>
                      <a:pt x="11" y="13"/>
                      <a:pt x="6" y="13"/>
                    </a:cubicBezTo>
                    <a:cubicBezTo>
                      <a:pt x="4" y="13"/>
                      <a:pt x="2" y="13"/>
                      <a:pt x="0" y="14"/>
                    </a:cubicBezTo>
                    <a:cubicBezTo>
                      <a:pt x="0" y="0"/>
                      <a:pt x="0" y="0"/>
                      <a:pt x="0" y="0"/>
                    </a:cubicBezTo>
                    <a:cubicBezTo>
                      <a:pt x="14" y="0"/>
                      <a:pt x="14" y="0"/>
                      <a:pt x="14" y="0"/>
                    </a:cubicBezTo>
                    <a:lnTo>
                      <a:pt x="1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4"/>
              <p:cNvSpPr>
                <a:spLocks/>
              </p:cNvSpPr>
              <p:nvPr/>
            </p:nvSpPr>
            <p:spPr bwMode="auto">
              <a:xfrm>
                <a:off x="2484" y="2897"/>
                <a:ext cx="12" cy="38"/>
              </a:xfrm>
              <a:custGeom>
                <a:avLst/>
                <a:gdLst>
                  <a:gd name="T0" fmla="*/ 9 w 12"/>
                  <a:gd name="T1" fmla="*/ 0 h 38"/>
                  <a:gd name="T2" fmla="*/ 12 w 12"/>
                  <a:gd name="T3" fmla="*/ 0 h 38"/>
                  <a:gd name="T4" fmla="*/ 12 w 12"/>
                  <a:gd name="T5" fmla="*/ 38 h 38"/>
                  <a:gd name="T6" fmla="*/ 9 w 12"/>
                  <a:gd name="T7" fmla="*/ 38 h 38"/>
                  <a:gd name="T8" fmla="*/ 9 w 12"/>
                  <a:gd name="T9" fmla="*/ 4 h 38"/>
                  <a:gd name="T10" fmla="*/ 3 w 12"/>
                  <a:gd name="T11" fmla="*/ 9 h 38"/>
                  <a:gd name="T12" fmla="*/ 0 w 12"/>
                  <a:gd name="T13" fmla="*/ 8 h 38"/>
                  <a:gd name="T14" fmla="*/ 9 w 12"/>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8">
                    <a:moveTo>
                      <a:pt x="9" y="0"/>
                    </a:moveTo>
                    <a:lnTo>
                      <a:pt x="12" y="0"/>
                    </a:lnTo>
                    <a:lnTo>
                      <a:pt x="12" y="38"/>
                    </a:lnTo>
                    <a:lnTo>
                      <a:pt x="9" y="38"/>
                    </a:lnTo>
                    <a:lnTo>
                      <a:pt x="9" y="4"/>
                    </a:lnTo>
                    <a:lnTo>
                      <a:pt x="3" y="9"/>
                    </a:lnTo>
                    <a:lnTo>
                      <a:pt x="0" y="8"/>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245"/>
              <p:cNvSpPr>
                <a:spLocks noEditPoints="1"/>
              </p:cNvSpPr>
              <p:nvPr/>
            </p:nvSpPr>
            <p:spPr bwMode="auto">
              <a:xfrm>
                <a:off x="2508" y="2897"/>
                <a:ext cx="24" cy="39"/>
              </a:xfrm>
              <a:custGeom>
                <a:avLst/>
                <a:gdLst>
                  <a:gd name="T0" fmla="*/ 18 w 18"/>
                  <a:gd name="T1" fmla="*/ 14 h 29"/>
                  <a:gd name="T2" fmla="*/ 9 w 18"/>
                  <a:gd name="T3" fmla="*/ 29 h 29"/>
                  <a:gd name="T4" fmla="*/ 0 w 18"/>
                  <a:gd name="T5" fmla="*/ 14 h 29"/>
                  <a:gd name="T6" fmla="*/ 9 w 18"/>
                  <a:gd name="T7" fmla="*/ 0 h 29"/>
                  <a:gd name="T8" fmla="*/ 18 w 18"/>
                  <a:gd name="T9" fmla="*/ 14 h 29"/>
                  <a:gd name="T10" fmla="*/ 3 w 18"/>
                  <a:gd name="T11" fmla="*/ 14 h 29"/>
                  <a:gd name="T12" fmla="*/ 9 w 18"/>
                  <a:gd name="T13" fmla="*/ 26 h 29"/>
                  <a:gd name="T14" fmla="*/ 15 w 18"/>
                  <a:gd name="T15" fmla="*/ 14 h 29"/>
                  <a:gd name="T16" fmla="*/ 9 w 18"/>
                  <a:gd name="T17" fmla="*/ 2 h 29"/>
                  <a:gd name="T18" fmla="*/ 3 w 18"/>
                  <a:gd name="T19"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9">
                    <a:moveTo>
                      <a:pt x="18" y="14"/>
                    </a:moveTo>
                    <a:cubicBezTo>
                      <a:pt x="18" y="20"/>
                      <a:pt x="17" y="29"/>
                      <a:pt x="9" y="29"/>
                    </a:cubicBezTo>
                    <a:cubicBezTo>
                      <a:pt x="1" y="29"/>
                      <a:pt x="0" y="20"/>
                      <a:pt x="0" y="14"/>
                    </a:cubicBezTo>
                    <a:cubicBezTo>
                      <a:pt x="0" y="8"/>
                      <a:pt x="2" y="0"/>
                      <a:pt x="9" y="0"/>
                    </a:cubicBezTo>
                    <a:cubicBezTo>
                      <a:pt x="16" y="0"/>
                      <a:pt x="18" y="8"/>
                      <a:pt x="18" y="14"/>
                    </a:cubicBezTo>
                    <a:close/>
                    <a:moveTo>
                      <a:pt x="3" y="14"/>
                    </a:moveTo>
                    <a:cubicBezTo>
                      <a:pt x="3" y="19"/>
                      <a:pt x="3" y="26"/>
                      <a:pt x="9" y="26"/>
                    </a:cubicBezTo>
                    <a:cubicBezTo>
                      <a:pt x="15" y="26"/>
                      <a:pt x="15" y="19"/>
                      <a:pt x="15" y="14"/>
                    </a:cubicBezTo>
                    <a:cubicBezTo>
                      <a:pt x="15" y="10"/>
                      <a:pt x="15" y="2"/>
                      <a:pt x="9" y="2"/>
                    </a:cubicBezTo>
                    <a:cubicBezTo>
                      <a:pt x="3" y="2"/>
                      <a:pt x="3" y="10"/>
                      <a:pt x="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246"/>
              <p:cNvSpPr>
                <a:spLocks/>
              </p:cNvSpPr>
              <p:nvPr/>
            </p:nvSpPr>
            <p:spPr bwMode="auto">
              <a:xfrm>
                <a:off x="1954" y="2897"/>
                <a:ext cx="22" cy="39"/>
              </a:xfrm>
              <a:custGeom>
                <a:avLst/>
                <a:gdLst>
                  <a:gd name="T0" fmla="*/ 15 w 16"/>
                  <a:gd name="T1" fmla="*/ 3 h 29"/>
                  <a:gd name="T2" fmla="*/ 3 w 16"/>
                  <a:gd name="T3" fmla="*/ 3 h 29"/>
                  <a:gd name="T4" fmla="*/ 3 w 16"/>
                  <a:gd name="T5" fmla="*/ 12 h 29"/>
                  <a:gd name="T6" fmla="*/ 7 w 16"/>
                  <a:gd name="T7" fmla="*/ 11 h 29"/>
                  <a:gd name="T8" fmla="*/ 16 w 16"/>
                  <a:gd name="T9" fmla="*/ 19 h 29"/>
                  <a:gd name="T10" fmla="*/ 6 w 16"/>
                  <a:gd name="T11" fmla="*/ 29 h 29"/>
                  <a:gd name="T12" fmla="*/ 0 w 16"/>
                  <a:gd name="T13" fmla="*/ 28 h 29"/>
                  <a:gd name="T14" fmla="*/ 0 w 16"/>
                  <a:gd name="T15" fmla="*/ 25 h 29"/>
                  <a:gd name="T16" fmla="*/ 6 w 16"/>
                  <a:gd name="T17" fmla="*/ 26 h 29"/>
                  <a:gd name="T18" fmla="*/ 13 w 16"/>
                  <a:gd name="T19" fmla="*/ 20 h 29"/>
                  <a:gd name="T20" fmla="*/ 6 w 16"/>
                  <a:gd name="T21" fmla="*/ 13 h 29"/>
                  <a:gd name="T22" fmla="*/ 0 w 16"/>
                  <a:gd name="T23" fmla="*/ 14 h 29"/>
                  <a:gd name="T24" fmla="*/ 1 w 16"/>
                  <a:gd name="T25" fmla="*/ 0 h 29"/>
                  <a:gd name="T26" fmla="*/ 15 w 16"/>
                  <a:gd name="T27" fmla="*/ 0 h 29"/>
                  <a:gd name="T28" fmla="*/ 15 w 16"/>
                  <a:gd name="T2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9">
                    <a:moveTo>
                      <a:pt x="15" y="3"/>
                    </a:moveTo>
                    <a:cubicBezTo>
                      <a:pt x="3" y="3"/>
                      <a:pt x="3" y="3"/>
                      <a:pt x="3" y="3"/>
                    </a:cubicBezTo>
                    <a:cubicBezTo>
                      <a:pt x="3" y="12"/>
                      <a:pt x="3" y="12"/>
                      <a:pt x="3" y="12"/>
                    </a:cubicBezTo>
                    <a:cubicBezTo>
                      <a:pt x="4" y="11"/>
                      <a:pt x="5" y="11"/>
                      <a:pt x="7" y="11"/>
                    </a:cubicBezTo>
                    <a:cubicBezTo>
                      <a:pt x="13" y="11"/>
                      <a:pt x="16" y="14"/>
                      <a:pt x="16" y="19"/>
                    </a:cubicBezTo>
                    <a:cubicBezTo>
                      <a:pt x="16" y="25"/>
                      <a:pt x="12" y="29"/>
                      <a:pt x="6" y="29"/>
                    </a:cubicBezTo>
                    <a:cubicBezTo>
                      <a:pt x="4" y="29"/>
                      <a:pt x="2" y="28"/>
                      <a:pt x="0" y="28"/>
                    </a:cubicBezTo>
                    <a:cubicBezTo>
                      <a:pt x="0" y="25"/>
                      <a:pt x="0" y="25"/>
                      <a:pt x="0" y="25"/>
                    </a:cubicBezTo>
                    <a:cubicBezTo>
                      <a:pt x="2" y="26"/>
                      <a:pt x="4" y="26"/>
                      <a:pt x="6" y="26"/>
                    </a:cubicBezTo>
                    <a:cubicBezTo>
                      <a:pt x="10" y="26"/>
                      <a:pt x="13" y="24"/>
                      <a:pt x="13" y="20"/>
                    </a:cubicBezTo>
                    <a:cubicBezTo>
                      <a:pt x="13" y="15"/>
                      <a:pt x="11" y="13"/>
                      <a:pt x="6" y="13"/>
                    </a:cubicBezTo>
                    <a:cubicBezTo>
                      <a:pt x="4" y="13"/>
                      <a:pt x="2" y="14"/>
                      <a:pt x="0" y="14"/>
                    </a:cubicBezTo>
                    <a:cubicBezTo>
                      <a:pt x="1" y="0"/>
                      <a:pt x="1" y="0"/>
                      <a:pt x="1" y="0"/>
                    </a:cubicBezTo>
                    <a:cubicBezTo>
                      <a:pt x="15" y="0"/>
                      <a:pt x="15" y="0"/>
                      <a:pt x="15" y="0"/>
                    </a:cubicBezTo>
                    <a:lnTo>
                      <a:pt x="1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247"/>
              <p:cNvSpPr>
                <a:spLocks noEditPoints="1"/>
              </p:cNvSpPr>
              <p:nvPr/>
            </p:nvSpPr>
            <p:spPr bwMode="auto">
              <a:xfrm>
                <a:off x="1983" y="2897"/>
                <a:ext cx="24" cy="39"/>
              </a:xfrm>
              <a:custGeom>
                <a:avLst/>
                <a:gdLst>
                  <a:gd name="T0" fmla="*/ 18 w 18"/>
                  <a:gd name="T1" fmla="*/ 14 h 29"/>
                  <a:gd name="T2" fmla="*/ 9 w 18"/>
                  <a:gd name="T3" fmla="*/ 29 h 29"/>
                  <a:gd name="T4" fmla="*/ 0 w 18"/>
                  <a:gd name="T5" fmla="*/ 14 h 29"/>
                  <a:gd name="T6" fmla="*/ 9 w 18"/>
                  <a:gd name="T7" fmla="*/ 0 h 29"/>
                  <a:gd name="T8" fmla="*/ 18 w 18"/>
                  <a:gd name="T9" fmla="*/ 14 h 29"/>
                  <a:gd name="T10" fmla="*/ 3 w 18"/>
                  <a:gd name="T11" fmla="*/ 14 h 29"/>
                  <a:gd name="T12" fmla="*/ 9 w 18"/>
                  <a:gd name="T13" fmla="*/ 26 h 29"/>
                  <a:gd name="T14" fmla="*/ 15 w 18"/>
                  <a:gd name="T15" fmla="*/ 14 h 29"/>
                  <a:gd name="T16" fmla="*/ 9 w 18"/>
                  <a:gd name="T17" fmla="*/ 2 h 29"/>
                  <a:gd name="T18" fmla="*/ 3 w 18"/>
                  <a:gd name="T19"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9">
                    <a:moveTo>
                      <a:pt x="18" y="14"/>
                    </a:moveTo>
                    <a:cubicBezTo>
                      <a:pt x="18" y="20"/>
                      <a:pt x="17" y="29"/>
                      <a:pt x="9" y="29"/>
                    </a:cubicBezTo>
                    <a:cubicBezTo>
                      <a:pt x="1" y="29"/>
                      <a:pt x="0" y="20"/>
                      <a:pt x="0" y="14"/>
                    </a:cubicBezTo>
                    <a:cubicBezTo>
                      <a:pt x="0" y="8"/>
                      <a:pt x="2" y="0"/>
                      <a:pt x="9" y="0"/>
                    </a:cubicBezTo>
                    <a:cubicBezTo>
                      <a:pt x="16" y="0"/>
                      <a:pt x="18" y="8"/>
                      <a:pt x="18" y="14"/>
                    </a:cubicBezTo>
                    <a:close/>
                    <a:moveTo>
                      <a:pt x="3" y="14"/>
                    </a:moveTo>
                    <a:cubicBezTo>
                      <a:pt x="3" y="19"/>
                      <a:pt x="3" y="26"/>
                      <a:pt x="9" y="26"/>
                    </a:cubicBezTo>
                    <a:cubicBezTo>
                      <a:pt x="15" y="26"/>
                      <a:pt x="15" y="19"/>
                      <a:pt x="15" y="14"/>
                    </a:cubicBezTo>
                    <a:cubicBezTo>
                      <a:pt x="15" y="10"/>
                      <a:pt x="15" y="2"/>
                      <a:pt x="9" y="2"/>
                    </a:cubicBezTo>
                    <a:cubicBezTo>
                      <a:pt x="3" y="2"/>
                      <a:pt x="3" y="10"/>
                      <a:pt x="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248"/>
              <p:cNvSpPr>
                <a:spLocks/>
              </p:cNvSpPr>
              <p:nvPr/>
            </p:nvSpPr>
            <p:spPr bwMode="auto">
              <a:xfrm>
                <a:off x="2468" y="3196"/>
                <a:ext cx="23" cy="37"/>
              </a:xfrm>
              <a:custGeom>
                <a:avLst/>
                <a:gdLst>
                  <a:gd name="T0" fmla="*/ 0 w 17"/>
                  <a:gd name="T1" fmla="*/ 26 h 28"/>
                  <a:gd name="T2" fmla="*/ 6 w 17"/>
                  <a:gd name="T3" fmla="*/ 19 h 28"/>
                  <a:gd name="T4" fmla="*/ 13 w 17"/>
                  <a:gd name="T5" fmla="*/ 7 h 28"/>
                  <a:gd name="T6" fmla="*/ 8 w 17"/>
                  <a:gd name="T7" fmla="*/ 2 h 28"/>
                  <a:gd name="T8" fmla="*/ 1 w 17"/>
                  <a:gd name="T9" fmla="*/ 4 h 28"/>
                  <a:gd name="T10" fmla="*/ 1 w 17"/>
                  <a:gd name="T11" fmla="*/ 2 h 28"/>
                  <a:gd name="T12" fmla="*/ 8 w 17"/>
                  <a:gd name="T13" fmla="*/ 0 h 28"/>
                  <a:gd name="T14" fmla="*/ 16 w 17"/>
                  <a:gd name="T15" fmla="*/ 7 h 28"/>
                  <a:gd name="T16" fmla="*/ 8 w 17"/>
                  <a:gd name="T17" fmla="*/ 20 h 28"/>
                  <a:gd name="T18" fmla="*/ 3 w 17"/>
                  <a:gd name="T19" fmla="*/ 26 h 28"/>
                  <a:gd name="T20" fmla="*/ 17 w 17"/>
                  <a:gd name="T21" fmla="*/ 26 h 28"/>
                  <a:gd name="T22" fmla="*/ 17 w 17"/>
                  <a:gd name="T23" fmla="*/ 28 h 28"/>
                  <a:gd name="T24" fmla="*/ 0 w 17"/>
                  <a:gd name="T25" fmla="*/ 28 h 28"/>
                  <a:gd name="T26" fmla="*/ 0 w 17"/>
                  <a:gd name="T2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8">
                    <a:moveTo>
                      <a:pt x="0" y="26"/>
                    </a:moveTo>
                    <a:cubicBezTo>
                      <a:pt x="6" y="19"/>
                      <a:pt x="6" y="19"/>
                      <a:pt x="6" y="19"/>
                    </a:cubicBezTo>
                    <a:cubicBezTo>
                      <a:pt x="10" y="15"/>
                      <a:pt x="13" y="11"/>
                      <a:pt x="13" y="7"/>
                    </a:cubicBezTo>
                    <a:cubicBezTo>
                      <a:pt x="13" y="4"/>
                      <a:pt x="11" y="2"/>
                      <a:pt x="8" y="2"/>
                    </a:cubicBezTo>
                    <a:cubicBezTo>
                      <a:pt x="6" y="2"/>
                      <a:pt x="4" y="3"/>
                      <a:pt x="1" y="4"/>
                    </a:cubicBezTo>
                    <a:cubicBezTo>
                      <a:pt x="1" y="2"/>
                      <a:pt x="1" y="2"/>
                      <a:pt x="1" y="2"/>
                    </a:cubicBezTo>
                    <a:cubicBezTo>
                      <a:pt x="3" y="1"/>
                      <a:pt x="6" y="0"/>
                      <a:pt x="8" y="0"/>
                    </a:cubicBezTo>
                    <a:cubicBezTo>
                      <a:pt x="13" y="0"/>
                      <a:pt x="16" y="2"/>
                      <a:pt x="16" y="7"/>
                    </a:cubicBezTo>
                    <a:cubicBezTo>
                      <a:pt x="16" y="11"/>
                      <a:pt x="12" y="16"/>
                      <a:pt x="8" y="20"/>
                    </a:cubicBezTo>
                    <a:cubicBezTo>
                      <a:pt x="3" y="26"/>
                      <a:pt x="3" y="26"/>
                      <a:pt x="3" y="26"/>
                    </a:cubicBezTo>
                    <a:cubicBezTo>
                      <a:pt x="17" y="26"/>
                      <a:pt x="17" y="26"/>
                      <a:pt x="17" y="26"/>
                    </a:cubicBezTo>
                    <a:cubicBezTo>
                      <a:pt x="17" y="28"/>
                      <a:pt x="17" y="28"/>
                      <a:pt x="17" y="28"/>
                    </a:cubicBezTo>
                    <a:cubicBezTo>
                      <a:pt x="0" y="28"/>
                      <a:pt x="0" y="28"/>
                      <a:pt x="0" y="28"/>
                    </a:cubicBez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249"/>
              <p:cNvSpPr>
                <a:spLocks noEditPoints="1"/>
              </p:cNvSpPr>
              <p:nvPr/>
            </p:nvSpPr>
            <p:spPr bwMode="auto">
              <a:xfrm>
                <a:off x="2495" y="3196"/>
                <a:ext cx="25" cy="37"/>
              </a:xfrm>
              <a:custGeom>
                <a:avLst/>
                <a:gdLst>
                  <a:gd name="T0" fmla="*/ 19 w 19"/>
                  <a:gd name="T1" fmla="*/ 14 h 28"/>
                  <a:gd name="T2" fmla="*/ 9 w 19"/>
                  <a:gd name="T3" fmla="*/ 28 h 28"/>
                  <a:gd name="T4" fmla="*/ 0 w 19"/>
                  <a:gd name="T5" fmla="*/ 14 h 28"/>
                  <a:gd name="T6" fmla="*/ 9 w 19"/>
                  <a:gd name="T7" fmla="*/ 0 h 28"/>
                  <a:gd name="T8" fmla="*/ 19 w 19"/>
                  <a:gd name="T9" fmla="*/ 14 h 28"/>
                  <a:gd name="T10" fmla="*/ 3 w 19"/>
                  <a:gd name="T11" fmla="*/ 14 h 28"/>
                  <a:gd name="T12" fmla="*/ 9 w 19"/>
                  <a:gd name="T13" fmla="*/ 26 h 28"/>
                  <a:gd name="T14" fmla="*/ 16 w 19"/>
                  <a:gd name="T15" fmla="*/ 14 h 28"/>
                  <a:gd name="T16" fmla="*/ 9 w 19"/>
                  <a:gd name="T17" fmla="*/ 2 h 28"/>
                  <a:gd name="T18" fmla="*/ 3 w 19"/>
                  <a:gd name="T1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8">
                    <a:moveTo>
                      <a:pt x="19" y="14"/>
                    </a:moveTo>
                    <a:cubicBezTo>
                      <a:pt x="19" y="20"/>
                      <a:pt x="17" y="28"/>
                      <a:pt x="9" y="28"/>
                    </a:cubicBezTo>
                    <a:cubicBezTo>
                      <a:pt x="1" y="28"/>
                      <a:pt x="0" y="20"/>
                      <a:pt x="0" y="14"/>
                    </a:cubicBezTo>
                    <a:cubicBezTo>
                      <a:pt x="0" y="8"/>
                      <a:pt x="2" y="0"/>
                      <a:pt x="9" y="0"/>
                    </a:cubicBezTo>
                    <a:cubicBezTo>
                      <a:pt x="17" y="0"/>
                      <a:pt x="19" y="8"/>
                      <a:pt x="19" y="14"/>
                    </a:cubicBezTo>
                    <a:close/>
                    <a:moveTo>
                      <a:pt x="3" y="14"/>
                    </a:moveTo>
                    <a:cubicBezTo>
                      <a:pt x="3" y="19"/>
                      <a:pt x="4" y="26"/>
                      <a:pt x="9" y="26"/>
                    </a:cubicBezTo>
                    <a:cubicBezTo>
                      <a:pt x="15" y="26"/>
                      <a:pt x="16" y="19"/>
                      <a:pt x="16" y="14"/>
                    </a:cubicBezTo>
                    <a:cubicBezTo>
                      <a:pt x="16" y="9"/>
                      <a:pt x="15" y="2"/>
                      <a:pt x="9" y="2"/>
                    </a:cubicBezTo>
                    <a:cubicBezTo>
                      <a:pt x="4" y="2"/>
                      <a:pt x="3" y="9"/>
                      <a:pt x="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250"/>
              <p:cNvSpPr>
                <a:spLocks noEditPoints="1"/>
              </p:cNvSpPr>
              <p:nvPr/>
            </p:nvSpPr>
            <p:spPr bwMode="auto">
              <a:xfrm>
                <a:off x="1956" y="3196"/>
                <a:ext cx="28" cy="37"/>
              </a:xfrm>
              <a:custGeom>
                <a:avLst/>
                <a:gdLst>
                  <a:gd name="T0" fmla="*/ 0 w 28"/>
                  <a:gd name="T1" fmla="*/ 25 h 37"/>
                  <a:gd name="T2" fmla="*/ 17 w 28"/>
                  <a:gd name="T3" fmla="*/ 0 h 37"/>
                  <a:gd name="T4" fmla="*/ 21 w 28"/>
                  <a:gd name="T5" fmla="*/ 0 h 37"/>
                  <a:gd name="T6" fmla="*/ 21 w 28"/>
                  <a:gd name="T7" fmla="*/ 25 h 37"/>
                  <a:gd name="T8" fmla="*/ 28 w 28"/>
                  <a:gd name="T9" fmla="*/ 25 h 37"/>
                  <a:gd name="T10" fmla="*/ 28 w 28"/>
                  <a:gd name="T11" fmla="*/ 29 h 37"/>
                  <a:gd name="T12" fmla="*/ 21 w 28"/>
                  <a:gd name="T13" fmla="*/ 29 h 37"/>
                  <a:gd name="T14" fmla="*/ 21 w 28"/>
                  <a:gd name="T15" fmla="*/ 37 h 37"/>
                  <a:gd name="T16" fmla="*/ 19 w 28"/>
                  <a:gd name="T17" fmla="*/ 37 h 37"/>
                  <a:gd name="T18" fmla="*/ 19 w 28"/>
                  <a:gd name="T19" fmla="*/ 29 h 37"/>
                  <a:gd name="T20" fmla="*/ 0 w 28"/>
                  <a:gd name="T21" fmla="*/ 29 h 37"/>
                  <a:gd name="T22" fmla="*/ 0 w 28"/>
                  <a:gd name="T23" fmla="*/ 25 h 37"/>
                  <a:gd name="T24" fmla="*/ 19 w 28"/>
                  <a:gd name="T25" fmla="*/ 4 h 37"/>
                  <a:gd name="T26" fmla="*/ 19 w 28"/>
                  <a:gd name="T27" fmla="*/ 4 h 37"/>
                  <a:gd name="T28" fmla="*/ 4 w 28"/>
                  <a:gd name="T29" fmla="*/ 25 h 37"/>
                  <a:gd name="T30" fmla="*/ 19 w 28"/>
                  <a:gd name="T31" fmla="*/ 25 h 37"/>
                  <a:gd name="T32" fmla="*/ 19 w 28"/>
                  <a:gd name="T33"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7">
                    <a:moveTo>
                      <a:pt x="0" y="25"/>
                    </a:moveTo>
                    <a:lnTo>
                      <a:pt x="17" y="0"/>
                    </a:lnTo>
                    <a:lnTo>
                      <a:pt x="21" y="0"/>
                    </a:lnTo>
                    <a:lnTo>
                      <a:pt x="21" y="25"/>
                    </a:lnTo>
                    <a:lnTo>
                      <a:pt x="28" y="25"/>
                    </a:lnTo>
                    <a:lnTo>
                      <a:pt x="28" y="29"/>
                    </a:lnTo>
                    <a:lnTo>
                      <a:pt x="21" y="29"/>
                    </a:lnTo>
                    <a:lnTo>
                      <a:pt x="21" y="37"/>
                    </a:lnTo>
                    <a:lnTo>
                      <a:pt x="19" y="37"/>
                    </a:lnTo>
                    <a:lnTo>
                      <a:pt x="19" y="29"/>
                    </a:lnTo>
                    <a:lnTo>
                      <a:pt x="0" y="29"/>
                    </a:lnTo>
                    <a:lnTo>
                      <a:pt x="0" y="25"/>
                    </a:lnTo>
                    <a:close/>
                    <a:moveTo>
                      <a:pt x="19" y="4"/>
                    </a:moveTo>
                    <a:lnTo>
                      <a:pt x="19" y="4"/>
                    </a:lnTo>
                    <a:lnTo>
                      <a:pt x="4" y="25"/>
                    </a:lnTo>
                    <a:lnTo>
                      <a:pt x="19" y="25"/>
                    </a:lnTo>
                    <a:lnTo>
                      <a:pt x="1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251"/>
              <p:cNvSpPr>
                <a:spLocks noEditPoints="1"/>
              </p:cNvSpPr>
              <p:nvPr/>
            </p:nvSpPr>
            <p:spPr bwMode="auto">
              <a:xfrm>
                <a:off x="1988" y="3196"/>
                <a:ext cx="24" cy="37"/>
              </a:xfrm>
              <a:custGeom>
                <a:avLst/>
                <a:gdLst>
                  <a:gd name="T0" fmla="*/ 18 w 18"/>
                  <a:gd name="T1" fmla="*/ 14 h 28"/>
                  <a:gd name="T2" fmla="*/ 9 w 18"/>
                  <a:gd name="T3" fmla="*/ 28 h 28"/>
                  <a:gd name="T4" fmla="*/ 0 w 18"/>
                  <a:gd name="T5" fmla="*/ 14 h 28"/>
                  <a:gd name="T6" fmla="*/ 9 w 18"/>
                  <a:gd name="T7" fmla="*/ 0 h 28"/>
                  <a:gd name="T8" fmla="*/ 18 w 18"/>
                  <a:gd name="T9" fmla="*/ 14 h 28"/>
                  <a:gd name="T10" fmla="*/ 2 w 18"/>
                  <a:gd name="T11" fmla="*/ 14 h 28"/>
                  <a:gd name="T12" fmla="*/ 9 w 18"/>
                  <a:gd name="T13" fmla="*/ 26 h 28"/>
                  <a:gd name="T14" fmla="*/ 15 w 18"/>
                  <a:gd name="T15" fmla="*/ 14 h 28"/>
                  <a:gd name="T16" fmla="*/ 9 w 18"/>
                  <a:gd name="T17" fmla="*/ 2 h 28"/>
                  <a:gd name="T18" fmla="*/ 2 w 18"/>
                  <a:gd name="T1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8">
                    <a:moveTo>
                      <a:pt x="18" y="14"/>
                    </a:moveTo>
                    <a:cubicBezTo>
                      <a:pt x="18" y="20"/>
                      <a:pt x="17" y="28"/>
                      <a:pt x="9" y="28"/>
                    </a:cubicBezTo>
                    <a:cubicBezTo>
                      <a:pt x="1" y="28"/>
                      <a:pt x="0" y="20"/>
                      <a:pt x="0" y="14"/>
                    </a:cubicBezTo>
                    <a:cubicBezTo>
                      <a:pt x="0" y="8"/>
                      <a:pt x="1" y="0"/>
                      <a:pt x="9" y="0"/>
                    </a:cubicBezTo>
                    <a:cubicBezTo>
                      <a:pt x="16" y="0"/>
                      <a:pt x="18" y="8"/>
                      <a:pt x="18" y="14"/>
                    </a:cubicBezTo>
                    <a:close/>
                    <a:moveTo>
                      <a:pt x="2" y="14"/>
                    </a:moveTo>
                    <a:cubicBezTo>
                      <a:pt x="2" y="19"/>
                      <a:pt x="3" y="26"/>
                      <a:pt x="9" y="26"/>
                    </a:cubicBezTo>
                    <a:cubicBezTo>
                      <a:pt x="15" y="26"/>
                      <a:pt x="15" y="19"/>
                      <a:pt x="15" y="14"/>
                    </a:cubicBezTo>
                    <a:cubicBezTo>
                      <a:pt x="15" y="9"/>
                      <a:pt x="15" y="2"/>
                      <a:pt x="9" y="2"/>
                    </a:cubicBezTo>
                    <a:cubicBezTo>
                      <a:pt x="3" y="2"/>
                      <a:pt x="2" y="9"/>
                      <a:pt x="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252"/>
              <p:cNvSpPr>
                <a:spLocks/>
              </p:cNvSpPr>
              <p:nvPr/>
            </p:nvSpPr>
            <p:spPr bwMode="auto">
              <a:xfrm>
                <a:off x="2061" y="3304"/>
                <a:ext cx="22" cy="39"/>
              </a:xfrm>
              <a:custGeom>
                <a:avLst/>
                <a:gdLst>
                  <a:gd name="T0" fmla="*/ 4 w 17"/>
                  <a:gd name="T1" fmla="*/ 13 h 29"/>
                  <a:gd name="T2" fmla="*/ 5 w 17"/>
                  <a:gd name="T3" fmla="*/ 13 h 29"/>
                  <a:gd name="T4" fmla="*/ 14 w 17"/>
                  <a:gd name="T5" fmla="*/ 7 h 29"/>
                  <a:gd name="T6" fmla="*/ 8 w 17"/>
                  <a:gd name="T7" fmla="*/ 2 h 29"/>
                  <a:gd name="T8" fmla="*/ 1 w 17"/>
                  <a:gd name="T9" fmla="*/ 4 h 29"/>
                  <a:gd name="T10" fmla="*/ 1 w 17"/>
                  <a:gd name="T11" fmla="*/ 1 h 29"/>
                  <a:gd name="T12" fmla="*/ 8 w 17"/>
                  <a:gd name="T13" fmla="*/ 0 h 29"/>
                  <a:gd name="T14" fmla="*/ 17 w 17"/>
                  <a:gd name="T15" fmla="*/ 7 h 29"/>
                  <a:gd name="T16" fmla="*/ 11 w 17"/>
                  <a:gd name="T17" fmla="*/ 14 h 29"/>
                  <a:gd name="T18" fmla="*/ 11 w 17"/>
                  <a:gd name="T19" fmla="*/ 14 h 29"/>
                  <a:gd name="T20" fmla="*/ 17 w 17"/>
                  <a:gd name="T21" fmla="*/ 21 h 29"/>
                  <a:gd name="T22" fmla="*/ 7 w 17"/>
                  <a:gd name="T23" fmla="*/ 29 h 29"/>
                  <a:gd name="T24" fmla="*/ 0 w 17"/>
                  <a:gd name="T25" fmla="*/ 28 h 29"/>
                  <a:gd name="T26" fmla="*/ 0 w 17"/>
                  <a:gd name="T27" fmla="*/ 25 h 29"/>
                  <a:gd name="T28" fmla="*/ 7 w 17"/>
                  <a:gd name="T29" fmla="*/ 26 h 29"/>
                  <a:gd name="T30" fmla="*/ 14 w 17"/>
                  <a:gd name="T31" fmla="*/ 20 h 29"/>
                  <a:gd name="T32" fmla="*/ 6 w 17"/>
                  <a:gd name="T33" fmla="*/ 15 h 29"/>
                  <a:gd name="T34" fmla="*/ 4 w 17"/>
                  <a:gd name="T35" fmla="*/ 15 h 29"/>
                  <a:gd name="T36" fmla="*/ 4 w 17"/>
                  <a:gd name="T37"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9">
                    <a:moveTo>
                      <a:pt x="4" y="13"/>
                    </a:moveTo>
                    <a:cubicBezTo>
                      <a:pt x="5" y="13"/>
                      <a:pt x="5" y="13"/>
                      <a:pt x="5" y="13"/>
                    </a:cubicBezTo>
                    <a:cubicBezTo>
                      <a:pt x="8" y="13"/>
                      <a:pt x="14" y="12"/>
                      <a:pt x="14" y="7"/>
                    </a:cubicBezTo>
                    <a:cubicBezTo>
                      <a:pt x="14" y="4"/>
                      <a:pt x="11" y="2"/>
                      <a:pt x="8" y="2"/>
                    </a:cubicBezTo>
                    <a:cubicBezTo>
                      <a:pt x="5" y="2"/>
                      <a:pt x="3" y="3"/>
                      <a:pt x="1" y="4"/>
                    </a:cubicBezTo>
                    <a:cubicBezTo>
                      <a:pt x="1" y="1"/>
                      <a:pt x="1" y="1"/>
                      <a:pt x="1" y="1"/>
                    </a:cubicBezTo>
                    <a:cubicBezTo>
                      <a:pt x="3" y="1"/>
                      <a:pt x="6" y="0"/>
                      <a:pt x="8" y="0"/>
                    </a:cubicBezTo>
                    <a:cubicBezTo>
                      <a:pt x="13" y="0"/>
                      <a:pt x="17" y="2"/>
                      <a:pt x="17" y="7"/>
                    </a:cubicBezTo>
                    <a:cubicBezTo>
                      <a:pt x="17" y="10"/>
                      <a:pt x="14" y="13"/>
                      <a:pt x="11" y="14"/>
                    </a:cubicBezTo>
                    <a:cubicBezTo>
                      <a:pt x="11" y="14"/>
                      <a:pt x="11" y="14"/>
                      <a:pt x="11" y="14"/>
                    </a:cubicBezTo>
                    <a:cubicBezTo>
                      <a:pt x="15" y="14"/>
                      <a:pt x="17" y="17"/>
                      <a:pt x="17" y="21"/>
                    </a:cubicBezTo>
                    <a:cubicBezTo>
                      <a:pt x="17" y="26"/>
                      <a:pt x="12" y="29"/>
                      <a:pt x="7" y="29"/>
                    </a:cubicBezTo>
                    <a:cubicBezTo>
                      <a:pt x="4" y="29"/>
                      <a:pt x="2" y="28"/>
                      <a:pt x="0" y="28"/>
                    </a:cubicBezTo>
                    <a:cubicBezTo>
                      <a:pt x="0" y="25"/>
                      <a:pt x="0" y="25"/>
                      <a:pt x="0" y="25"/>
                    </a:cubicBezTo>
                    <a:cubicBezTo>
                      <a:pt x="2" y="26"/>
                      <a:pt x="5" y="26"/>
                      <a:pt x="7" y="26"/>
                    </a:cubicBezTo>
                    <a:cubicBezTo>
                      <a:pt x="10" y="26"/>
                      <a:pt x="14" y="25"/>
                      <a:pt x="14" y="20"/>
                    </a:cubicBezTo>
                    <a:cubicBezTo>
                      <a:pt x="14" y="16"/>
                      <a:pt x="9" y="15"/>
                      <a:pt x="6" y="15"/>
                    </a:cubicBezTo>
                    <a:cubicBezTo>
                      <a:pt x="4" y="15"/>
                      <a:pt x="4" y="15"/>
                      <a:pt x="4" y="15"/>
                    </a:cubicBezTo>
                    <a:lnTo>
                      <a:pt x="4"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253"/>
              <p:cNvSpPr>
                <a:spLocks/>
              </p:cNvSpPr>
              <p:nvPr/>
            </p:nvSpPr>
            <p:spPr bwMode="auto">
              <a:xfrm>
                <a:off x="2093" y="3304"/>
                <a:ext cx="21" cy="39"/>
              </a:xfrm>
              <a:custGeom>
                <a:avLst/>
                <a:gdLst>
                  <a:gd name="T0" fmla="*/ 15 w 16"/>
                  <a:gd name="T1" fmla="*/ 3 h 29"/>
                  <a:gd name="T2" fmla="*/ 3 w 16"/>
                  <a:gd name="T3" fmla="*/ 3 h 29"/>
                  <a:gd name="T4" fmla="*/ 3 w 16"/>
                  <a:gd name="T5" fmla="*/ 12 h 29"/>
                  <a:gd name="T6" fmla="*/ 7 w 16"/>
                  <a:gd name="T7" fmla="*/ 11 h 29"/>
                  <a:gd name="T8" fmla="*/ 16 w 16"/>
                  <a:gd name="T9" fmla="*/ 19 h 29"/>
                  <a:gd name="T10" fmla="*/ 6 w 16"/>
                  <a:gd name="T11" fmla="*/ 29 h 29"/>
                  <a:gd name="T12" fmla="*/ 0 w 16"/>
                  <a:gd name="T13" fmla="*/ 28 h 29"/>
                  <a:gd name="T14" fmla="*/ 0 w 16"/>
                  <a:gd name="T15" fmla="*/ 25 h 29"/>
                  <a:gd name="T16" fmla="*/ 6 w 16"/>
                  <a:gd name="T17" fmla="*/ 26 h 29"/>
                  <a:gd name="T18" fmla="*/ 13 w 16"/>
                  <a:gd name="T19" fmla="*/ 20 h 29"/>
                  <a:gd name="T20" fmla="*/ 6 w 16"/>
                  <a:gd name="T21" fmla="*/ 14 h 29"/>
                  <a:gd name="T22" fmla="*/ 0 w 16"/>
                  <a:gd name="T23" fmla="*/ 14 h 29"/>
                  <a:gd name="T24" fmla="*/ 0 w 16"/>
                  <a:gd name="T25" fmla="*/ 0 h 29"/>
                  <a:gd name="T26" fmla="*/ 15 w 16"/>
                  <a:gd name="T27" fmla="*/ 0 h 29"/>
                  <a:gd name="T28" fmla="*/ 15 w 16"/>
                  <a:gd name="T2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9">
                    <a:moveTo>
                      <a:pt x="15" y="3"/>
                    </a:moveTo>
                    <a:cubicBezTo>
                      <a:pt x="3" y="3"/>
                      <a:pt x="3" y="3"/>
                      <a:pt x="3" y="3"/>
                    </a:cubicBezTo>
                    <a:cubicBezTo>
                      <a:pt x="3" y="12"/>
                      <a:pt x="3" y="12"/>
                      <a:pt x="3" y="12"/>
                    </a:cubicBezTo>
                    <a:cubicBezTo>
                      <a:pt x="4" y="11"/>
                      <a:pt x="5" y="11"/>
                      <a:pt x="7" y="11"/>
                    </a:cubicBezTo>
                    <a:cubicBezTo>
                      <a:pt x="12" y="11"/>
                      <a:pt x="16" y="14"/>
                      <a:pt x="16" y="19"/>
                    </a:cubicBezTo>
                    <a:cubicBezTo>
                      <a:pt x="16" y="26"/>
                      <a:pt x="12" y="29"/>
                      <a:pt x="6" y="29"/>
                    </a:cubicBezTo>
                    <a:cubicBezTo>
                      <a:pt x="4" y="29"/>
                      <a:pt x="1" y="28"/>
                      <a:pt x="0" y="28"/>
                    </a:cubicBezTo>
                    <a:cubicBezTo>
                      <a:pt x="0" y="25"/>
                      <a:pt x="0" y="25"/>
                      <a:pt x="0" y="25"/>
                    </a:cubicBezTo>
                    <a:cubicBezTo>
                      <a:pt x="1" y="26"/>
                      <a:pt x="4" y="26"/>
                      <a:pt x="6" y="26"/>
                    </a:cubicBezTo>
                    <a:cubicBezTo>
                      <a:pt x="9" y="26"/>
                      <a:pt x="13" y="24"/>
                      <a:pt x="13" y="20"/>
                    </a:cubicBezTo>
                    <a:cubicBezTo>
                      <a:pt x="13" y="16"/>
                      <a:pt x="11" y="14"/>
                      <a:pt x="6" y="14"/>
                    </a:cubicBezTo>
                    <a:cubicBezTo>
                      <a:pt x="4" y="14"/>
                      <a:pt x="2" y="14"/>
                      <a:pt x="0" y="14"/>
                    </a:cubicBezTo>
                    <a:cubicBezTo>
                      <a:pt x="0" y="0"/>
                      <a:pt x="0" y="0"/>
                      <a:pt x="0" y="0"/>
                    </a:cubicBezTo>
                    <a:cubicBezTo>
                      <a:pt x="15" y="0"/>
                      <a:pt x="15" y="0"/>
                      <a:pt x="15" y="0"/>
                    </a:cubicBezTo>
                    <a:lnTo>
                      <a:pt x="1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254"/>
              <p:cNvSpPr>
                <a:spLocks/>
              </p:cNvSpPr>
              <p:nvPr/>
            </p:nvSpPr>
            <p:spPr bwMode="auto">
              <a:xfrm>
                <a:off x="2359" y="3304"/>
                <a:ext cx="23" cy="38"/>
              </a:xfrm>
              <a:custGeom>
                <a:avLst/>
                <a:gdLst>
                  <a:gd name="T0" fmla="*/ 0 w 17"/>
                  <a:gd name="T1" fmla="*/ 26 h 28"/>
                  <a:gd name="T2" fmla="*/ 6 w 17"/>
                  <a:gd name="T3" fmla="*/ 19 h 28"/>
                  <a:gd name="T4" fmla="*/ 13 w 17"/>
                  <a:gd name="T5" fmla="*/ 8 h 28"/>
                  <a:gd name="T6" fmla="*/ 8 w 17"/>
                  <a:gd name="T7" fmla="*/ 2 h 28"/>
                  <a:gd name="T8" fmla="*/ 1 w 17"/>
                  <a:gd name="T9" fmla="*/ 4 h 28"/>
                  <a:gd name="T10" fmla="*/ 1 w 17"/>
                  <a:gd name="T11" fmla="*/ 2 h 28"/>
                  <a:gd name="T12" fmla="*/ 8 w 17"/>
                  <a:gd name="T13" fmla="*/ 0 h 28"/>
                  <a:gd name="T14" fmla="*/ 16 w 17"/>
                  <a:gd name="T15" fmla="*/ 7 h 28"/>
                  <a:gd name="T16" fmla="*/ 8 w 17"/>
                  <a:gd name="T17" fmla="*/ 20 h 28"/>
                  <a:gd name="T18" fmla="*/ 3 w 17"/>
                  <a:gd name="T19" fmla="*/ 26 h 28"/>
                  <a:gd name="T20" fmla="*/ 17 w 17"/>
                  <a:gd name="T21" fmla="*/ 26 h 28"/>
                  <a:gd name="T22" fmla="*/ 17 w 17"/>
                  <a:gd name="T23" fmla="*/ 28 h 28"/>
                  <a:gd name="T24" fmla="*/ 0 w 17"/>
                  <a:gd name="T25" fmla="*/ 28 h 28"/>
                  <a:gd name="T26" fmla="*/ 0 w 17"/>
                  <a:gd name="T2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8">
                    <a:moveTo>
                      <a:pt x="0" y="26"/>
                    </a:moveTo>
                    <a:cubicBezTo>
                      <a:pt x="6" y="19"/>
                      <a:pt x="6" y="19"/>
                      <a:pt x="6" y="19"/>
                    </a:cubicBezTo>
                    <a:cubicBezTo>
                      <a:pt x="9" y="15"/>
                      <a:pt x="13" y="11"/>
                      <a:pt x="13" y="8"/>
                    </a:cubicBezTo>
                    <a:cubicBezTo>
                      <a:pt x="13" y="5"/>
                      <a:pt x="11" y="2"/>
                      <a:pt x="8" y="2"/>
                    </a:cubicBezTo>
                    <a:cubicBezTo>
                      <a:pt x="5" y="2"/>
                      <a:pt x="3" y="3"/>
                      <a:pt x="1" y="4"/>
                    </a:cubicBezTo>
                    <a:cubicBezTo>
                      <a:pt x="1" y="2"/>
                      <a:pt x="1" y="2"/>
                      <a:pt x="1" y="2"/>
                    </a:cubicBezTo>
                    <a:cubicBezTo>
                      <a:pt x="3" y="1"/>
                      <a:pt x="5" y="0"/>
                      <a:pt x="8" y="0"/>
                    </a:cubicBezTo>
                    <a:cubicBezTo>
                      <a:pt x="12" y="0"/>
                      <a:pt x="16" y="2"/>
                      <a:pt x="16" y="7"/>
                    </a:cubicBezTo>
                    <a:cubicBezTo>
                      <a:pt x="16" y="12"/>
                      <a:pt x="12" y="16"/>
                      <a:pt x="8" y="20"/>
                    </a:cubicBezTo>
                    <a:cubicBezTo>
                      <a:pt x="3" y="26"/>
                      <a:pt x="3" y="26"/>
                      <a:pt x="3" y="26"/>
                    </a:cubicBezTo>
                    <a:cubicBezTo>
                      <a:pt x="17" y="26"/>
                      <a:pt x="17" y="26"/>
                      <a:pt x="17" y="26"/>
                    </a:cubicBezTo>
                    <a:cubicBezTo>
                      <a:pt x="17" y="28"/>
                      <a:pt x="17" y="28"/>
                      <a:pt x="17" y="28"/>
                    </a:cubicBezTo>
                    <a:cubicBezTo>
                      <a:pt x="0" y="28"/>
                      <a:pt x="0" y="28"/>
                      <a:pt x="0" y="28"/>
                    </a:cubicBez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255"/>
              <p:cNvSpPr>
                <a:spLocks/>
              </p:cNvSpPr>
              <p:nvPr/>
            </p:nvSpPr>
            <p:spPr bwMode="auto">
              <a:xfrm>
                <a:off x="2387" y="3304"/>
                <a:ext cx="23" cy="39"/>
              </a:xfrm>
              <a:custGeom>
                <a:avLst/>
                <a:gdLst>
                  <a:gd name="T0" fmla="*/ 15 w 17"/>
                  <a:gd name="T1" fmla="*/ 3 h 29"/>
                  <a:gd name="T2" fmla="*/ 4 w 17"/>
                  <a:gd name="T3" fmla="*/ 3 h 29"/>
                  <a:gd name="T4" fmla="*/ 4 w 17"/>
                  <a:gd name="T5" fmla="*/ 12 h 29"/>
                  <a:gd name="T6" fmla="*/ 8 w 17"/>
                  <a:gd name="T7" fmla="*/ 11 h 29"/>
                  <a:gd name="T8" fmla="*/ 17 w 17"/>
                  <a:gd name="T9" fmla="*/ 19 h 29"/>
                  <a:gd name="T10" fmla="*/ 6 w 17"/>
                  <a:gd name="T11" fmla="*/ 29 h 29"/>
                  <a:gd name="T12" fmla="*/ 0 w 17"/>
                  <a:gd name="T13" fmla="*/ 28 h 29"/>
                  <a:gd name="T14" fmla="*/ 0 w 17"/>
                  <a:gd name="T15" fmla="*/ 25 h 29"/>
                  <a:gd name="T16" fmla="*/ 6 w 17"/>
                  <a:gd name="T17" fmla="*/ 26 h 29"/>
                  <a:gd name="T18" fmla="*/ 14 w 17"/>
                  <a:gd name="T19" fmla="*/ 20 h 29"/>
                  <a:gd name="T20" fmla="*/ 7 w 17"/>
                  <a:gd name="T21" fmla="*/ 14 h 29"/>
                  <a:gd name="T22" fmla="*/ 1 w 17"/>
                  <a:gd name="T23" fmla="*/ 14 h 29"/>
                  <a:gd name="T24" fmla="*/ 1 w 17"/>
                  <a:gd name="T25" fmla="*/ 0 h 29"/>
                  <a:gd name="T26" fmla="*/ 15 w 17"/>
                  <a:gd name="T27" fmla="*/ 0 h 29"/>
                  <a:gd name="T28" fmla="*/ 15 w 17"/>
                  <a:gd name="T2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9">
                    <a:moveTo>
                      <a:pt x="15" y="3"/>
                    </a:moveTo>
                    <a:cubicBezTo>
                      <a:pt x="4" y="3"/>
                      <a:pt x="4" y="3"/>
                      <a:pt x="4" y="3"/>
                    </a:cubicBezTo>
                    <a:cubicBezTo>
                      <a:pt x="4" y="12"/>
                      <a:pt x="4" y="12"/>
                      <a:pt x="4" y="12"/>
                    </a:cubicBezTo>
                    <a:cubicBezTo>
                      <a:pt x="5" y="11"/>
                      <a:pt x="6" y="11"/>
                      <a:pt x="8" y="11"/>
                    </a:cubicBezTo>
                    <a:cubicBezTo>
                      <a:pt x="13" y="11"/>
                      <a:pt x="17" y="14"/>
                      <a:pt x="17" y="19"/>
                    </a:cubicBezTo>
                    <a:cubicBezTo>
                      <a:pt x="17" y="26"/>
                      <a:pt x="12" y="29"/>
                      <a:pt x="6" y="29"/>
                    </a:cubicBezTo>
                    <a:cubicBezTo>
                      <a:pt x="4" y="29"/>
                      <a:pt x="2" y="28"/>
                      <a:pt x="0" y="28"/>
                    </a:cubicBezTo>
                    <a:cubicBezTo>
                      <a:pt x="0" y="25"/>
                      <a:pt x="0" y="25"/>
                      <a:pt x="0" y="25"/>
                    </a:cubicBezTo>
                    <a:cubicBezTo>
                      <a:pt x="2" y="26"/>
                      <a:pt x="4" y="26"/>
                      <a:pt x="6" y="26"/>
                    </a:cubicBezTo>
                    <a:cubicBezTo>
                      <a:pt x="10" y="26"/>
                      <a:pt x="14" y="24"/>
                      <a:pt x="14" y="20"/>
                    </a:cubicBezTo>
                    <a:cubicBezTo>
                      <a:pt x="14" y="16"/>
                      <a:pt x="12" y="14"/>
                      <a:pt x="7" y="14"/>
                    </a:cubicBezTo>
                    <a:cubicBezTo>
                      <a:pt x="4" y="14"/>
                      <a:pt x="3" y="14"/>
                      <a:pt x="1" y="14"/>
                    </a:cubicBezTo>
                    <a:cubicBezTo>
                      <a:pt x="1" y="0"/>
                      <a:pt x="1" y="0"/>
                      <a:pt x="1" y="0"/>
                    </a:cubicBezTo>
                    <a:cubicBezTo>
                      <a:pt x="15" y="0"/>
                      <a:pt x="15" y="0"/>
                      <a:pt x="15" y="0"/>
                    </a:cubicBezTo>
                    <a:lnTo>
                      <a:pt x="1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256"/>
              <p:cNvSpPr>
                <a:spLocks/>
              </p:cNvSpPr>
              <p:nvPr/>
            </p:nvSpPr>
            <p:spPr bwMode="auto">
              <a:xfrm>
                <a:off x="2207" y="3352"/>
                <a:ext cx="27" cy="45"/>
              </a:xfrm>
              <a:custGeom>
                <a:avLst/>
                <a:gdLst>
                  <a:gd name="T0" fmla="*/ 0 w 20"/>
                  <a:gd name="T1" fmla="*/ 27 h 34"/>
                  <a:gd name="T2" fmla="*/ 7 w 20"/>
                  <a:gd name="T3" fmla="*/ 29 h 34"/>
                  <a:gd name="T4" fmla="*/ 14 w 20"/>
                  <a:gd name="T5" fmla="*/ 24 h 34"/>
                  <a:gd name="T6" fmla="*/ 7 w 20"/>
                  <a:gd name="T7" fmla="*/ 19 h 34"/>
                  <a:gd name="T8" fmla="*/ 4 w 20"/>
                  <a:gd name="T9" fmla="*/ 19 h 34"/>
                  <a:gd name="T10" fmla="*/ 4 w 20"/>
                  <a:gd name="T11" fmla="*/ 14 h 34"/>
                  <a:gd name="T12" fmla="*/ 7 w 20"/>
                  <a:gd name="T13" fmla="*/ 14 h 34"/>
                  <a:gd name="T14" fmla="*/ 14 w 20"/>
                  <a:gd name="T15" fmla="*/ 10 h 34"/>
                  <a:gd name="T16" fmla="*/ 8 w 20"/>
                  <a:gd name="T17" fmla="*/ 6 h 34"/>
                  <a:gd name="T18" fmla="*/ 1 w 20"/>
                  <a:gd name="T19" fmla="*/ 7 h 34"/>
                  <a:gd name="T20" fmla="*/ 1 w 20"/>
                  <a:gd name="T21" fmla="*/ 2 h 34"/>
                  <a:gd name="T22" fmla="*/ 10 w 20"/>
                  <a:gd name="T23" fmla="*/ 0 h 34"/>
                  <a:gd name="T24" fmla="*/ 20 w 20"/>
                  <a:gd name="T25" fmla="*/ 9 h 34"/>
                  <a:gd name="T26" fmla="*/ 14 w 20"/>
                  <a:gd name="T27" fmla="*/ 16 h 34"/>
                  <a:gd name="T28" fmla="*/ 14 w 20"/>
                  <a:gd name="T29" fmla="*/ 16 h 34"/>
                  <a:gd name="T30" fmla="*/ 20 w 20"/>
                  <a:gd name="T31" fmla="*/ 24 h 34"/>
                  <a:gd name="T32" fmla="*/ 8 w 20"/>
                  <a:gd name="T33" fmla="*/ 34 h 34"/>
                  <a:gd name="T34" fmla="*/ 0 w 20"/>
                  <a:gd name="T35" fmla="*/ 33 h 34"/>
                  <a:gd name="T36" fmla="*/ 0 w 20"/>
                  <a:gd name="T3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34">
                    <a:moveTo>
                      <a:pt x="0" y="27"/>
                    </a:moveTo>
                    <a:cubicBezTo>
                      <a:pt x="2" y="28"/>
                      <a:pt x="5" y="29"/>
                      <a:pt x="7" y="29"/>
                    </a:cubicBezTo>
                    <a:cubicBezTo>
                      <a:pt x="10" y="29"/>
                      <a:pt x="14" y="27"/>
                      <a:pt x="14" y="24"/>
                    </a:cubicBezTo>
                    <a:cubicBezTo>
                      <a:pt x="14" y="20"/>
                      <a:pt x="11" y="19"/>
                      <a:pt x="7" y="19"/>
                    </a:cubicBezTo>
                    <a:cubicBezTo>
                      <a:pt x="4" y="19"/>
                      <a:pt x="4" y="19"/>
                      <a:pt x="4" y="19"/>
                    </a:cubicBezTo>
                    <a:cubicBezTo>
                      <a:pt x="4" y="14"/>
                      <a:pt x="4" y="14"/>
                      <a:pt x="4" y="14"/>
                    </a:cubicBezTo>
                    <a:cubicBezTo>
                      <a:pt x="7" y="14"/>
                      <a:pt x="7" y="14"/>
                      <a:pt x="7" y="14"/>
                    </a:cubicBezTo>
                    <a:cubicBezTo>
                      <a:pt x="11" y="14"/>
                      <a:pt x="14" y="13"/>
                      <a:pt x="14" y="10"/>
                    </a:cubicBezTo>
                    <a:cubicBezTo>
                      <a:pt x="14" y="7"/>
                      <a:pt x="11" y="6"/>
                      <a:pt x="8" y="6"/>
                    </a:cubicBezTo>
                    <a:cubicBezTo>
                      <a:pt x="6" y="6"/>
                      <a:pt x="3" y="6"/>
                      <a:pt x="1" y="7"/>
                    </a:cubicBezTo>
                    <a:cubicBezTo>
                      <a:pt x="1" y="2"/>
                      <a:pt x="1" y="2"/>
                      <a:pt x="1" y="2"/>
                    </a:cubicBezTo>
                    <a:cubicBezTo>
                      <a:pt x="3" y="1"/>
                      <a:pt x="6" y="0"/>
                      <a:pt x="10" y="0"/>
                    </a:cubicBezTo>
                    <a:cubicBezTo>
                      <a:pt x="13" y="0"/>
                      <a:pt x="20" y="2"/>
                      <a:pt x="20" y="9"/>
                    </a:cubicBezTo>
                    <a:cubicBezTo>
                      <a:pt x="20" y="13"/>
                      <a:pt x="17" y="15"/>
                      <a:pt x="14" y="16"/>
                    </a:cubicBezTo>
                    <a:cubicBezTo>
                      <a:pt x="14" y="16"/>
                      <a:pt x="14" y="16"/>
                      <a:pt x="14" y="16"/>
                    </a:cubicBezTo>
                    <a:cubicBezTo>
                      <a:pt x="18" y="17"/>
                      <a:pt x="20" y="20"/>
                      <a:pt x="20" y="24"/>
                    </a:cubicBezTo>
                    <a:cubicBezTo>
                      <a:pt x="20" y="32"/>
                      <a:pt x="13" y="34"/>
                      <a:pt x="8" y="34"/>
                    </a:cubicBezTo>
                    <a:cubicBezTo>
                      <a:pt x="5" y="34"/>
                      <a:pt x="2" y="33"/>
                      <a:pt x="0" y="33"/>
                    </a:cubicBez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257"/>
              <p:cNvSpPr>
                <a:spLocks noEditPoints="1"/>
              </p:cNvSpPr>
              <p:nvPr/>
            </p:nvSpPr>
            <p:spPr bwMode="auto">
              <a:xfrm>
                <a:off x="2241" y="3352"/>
                <a:ext cx="29" cy="45"/>
              </a:xfrm>
              <a:custGeom>
                <a:avLst/>
                <a:gdLst>
                  <a:gd name="T0" fmla="*/ 0 w 22"/>
                  <a:gd name="T1" fmla="*/ 17 h 34"/>
                  <a:gd name="T2" fmla="*/ 11 w 22"/>
                  <a:gd name="T3" fmla="*/ 0 h 34"/>
                  <a:gd name="T4" fmla="*/ 22 w 22"/>
                  <a:gd name="T5" fmla="*/ 17 h 34"/>
                  <a:gd name="T6" fmla="*/ 11 w 22"/>
                  <a:gd name="T7" fmla="*/ 34 h 34"/>
                  <a:gd name="T8" fmla="*/ 0 w 22"/>
                  <a:gd name="T9" fmla="*/ 17 h 34"/>
                  <a:gd name="T10" fmla="*/ 16 w 22"/>
                  <a:gd name="T11" fmla="*/ 17 h 34"/>
                  <a:gd name="T12" fmla="*/ 11 w 22"/>
                  <a:gd name="T13" fmla="*/ 5 h 34"/>
                  <a:gd name="T14" fmla="*/ 6 w 22"/>
                  <a:gd name="T15" fmla="*/ 17 h 34"/>
                  <a:gd name="T16" fmla="*/ 11 w 22"/>
                  <a:gd name="T17" fmla="*/ 29 h 34"/>
                  <a:gd name="T18" fmla="*/ 16 w 22"/>
                  <a:gd name="T1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4">
                    <a:moveTo>
                      <a:pt x="0" y="17"/>
                    </a:moveTo>
                    <a:cubicBezTo>
                      <a:pt x="0" y="9"/>
                      <a:pt x="2" y="0"/>
                      <a:pt x="11" y="0"/>
                    </a:cubicBezTo>
                    <a:cubicBezTo>
                      <a:pt x="20" y="0"/>
                      <a:pt x="22" y="10"/>
                      <a:pt x="22" y="17"/>
                    </a:cubicBezTo>
                    <a:cubicBezTo>
                      <a:pt x="22" y="25"/>
                      <a:pt x="20" y="34"/>
                      <a:pt x="11" y="34"/>
                    </a:cubicBezTo>
                    <a:cubicBezTo>
                      <a:pt x="1" y="34"/>
                      <a:pt x="0" y="24"/>
                      <a:pt x="0" y="17"/>
                    </a:cubicBezTo>
                    <a:close/>
                    <a:moveTo>
                      <a:pt x="16" y="17"/>
                    </a:moveTo>
                    <a:cubicBezTo>
                      <a:pt x="16" y="13"/>
                      <a:pt x="16" y="5"/>
                      <a:pt x="11" y="5"/>
                    </a:cubicBezTo>
                    <a:cubicBezTo>
                      <a:pt x="6" y="5"/>
                      <a:pt x="6" y="13"/>
                      <a:pt x="6" y="17"/>
                    </a:cubicBezTo>
                    <a:cubicBezTo>
                      <a:pt x="6" y="21"/>
                      <a:pt x="6" y="29"/>
                      <a:pt x="11" y="29"/>
                    </a:cubicBezTo>
                    <a:cubicBezTo>
                      <a:pt x="16" y="29"/>
                      <a:pt x="16" y="21"/>
                      <a:pt x="1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258"/>
              <p:cNvSpPr>
                <a:spLocks noEditPoints="1"/>
              </p:cNvSpPr>
              <p:nvPr/>
            </p:nvSpPr>
            <p:spPr bwMode="auto">
              <a:xfrm>
                <a:off x="1911" y="3041"/>
                <a:ext cx="33" cy="43"/>
              </a:xfrm>
              <a:custGeom>
                <a:avLst/>
                <a:gdLst>
                  <a:gd name="T0" fmla="*/ 0 w 33"/>
                  <a:gd name="T1" fmla="*/ 27 h 43"/>
                  <a:gd name="T2" fmla="*/ 16 w 33"/>
                  <a:gd name="T3" fmla="*/ 0 h 43"/>
                  <a:gd name="T4" fmla="*/ 27 w 33"/>
                  <a:gd name="T5" fmla="*/ 0 h 43"/>
                  <a:gd name="T6" fmla="*/ 27 w 33"/>
                  <a:gd name="T7" fmla="*/ 27 h 43"/>
                  <a:gd name="T8" fmla="*/ 33 w 33"/>
                  <a:gd name="T9" fmla="*/ 27 h 43"/>
                  <a:gd name="T10" fmla="*/ 33 w 33"/>
                  <a:gd name="T11" fmla="*/ 33 h 43"/>
                  <a:gd name="T12" fmla="*/ 27 w 33"/>
                  <a:gd name="T13" fmla="*/ 33 h 43"/>
                  <a:gd name="T14" fmla="*/ 27 w 33"/>
                  <a:gd name="T15" fmla="*/ 43 h 43"/>
                  <a:gd name="T16" fmla="*/ 19 w 33"/>
                  <a:gd name="T17" fmla="*/ 43 h 43"/>
                  <a:gd name="T18" fmla="*/ 19 w 33"/>
                  <a:gd name="T19" fmla="*/ 33 h 43"/>
                  <a:gd name="T20" fmla="*/ 0 w 33"/>
                  <a:gd name="T21" fmla="*/ 33 h 43"/>
                  <a:gd name="T22" fmla="*/ 0 w 33"/>
                  <a:gd name="T23" fmla="*/ 27 h 43"/>
                  <a:gd name="T24" fmla="*/ 19 w 33"/>
                  <a:gd name="T25" fmla="*/ 27 h 43"/>
                  <a:gd name="T26" fmla="*/ 19 w 33"/>
                  <a:gd name="T27" fmla="*/ 8 h 43"/>
                  <a:gd name="T28" fmla="*/ 19 w 33"/>
                  <a:gd name="T29" fmla="*/ 8 h 43"/>
                  <a:gd name="T30" fmla="*/ 8 w 33"/>
                  <a:gd name="T31" fmla="*/ 27 h 43"/>
                  <a:gd name="T32" fmla="*/ 19 w 33"/>
                  <a:gd name="T33"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43">
                    <a:moveTo>
                      <a:pt x="0" y="27"/>
                    </a:moveTo>
                    <a:lnTo>
                      <a:pt x="16" y="0"/>
                    </a:lnTo>
                    <a:lnTo>
                      <a:pt x="27" y="0"/>
                    </a:lnTo>
                    <a:lnTo>
                      <a:pt x="27" y="27"/>
                    </a:lnTo>
                    <a:lnTo>
                      <a:pt x="33" y="27"/>
                    </a:lnTo>
                    <a:lnTo>
                      <a:pt x="33" y="33"/>
                    </a:lnTo>
                    <a:lnTo>
                      <a:pt x="27" y="33"/>
                    </a:lnTo>
                    <a:lnTo>
                      <a:pt x="27" y="43"/>
                    </a:lnTo>
                    <a:lnTo>
                      <a:pt x="19" y="43"/>
                    </a:lnTo>
                    <a:lnTo>
                      <a:pt x="19" y="33"/>
                    </a:lnTo>
                    <a:lnTo>
                      <a:pt x="0" y="33"/>
                    </a:lnTo>
                    <a:lnTo>
                      <a:pt x="0" y="27"/>
                    </a:lnTo>
                    <a:close/>
                    <a:moveTo>
                      <a:pt x="19" y="27"/>
                    </a:moveTo>
                    <a:lnTo>
                      <a:pt x="19" y="8"/>
                    </a:lnTo>
                    <a:lnTo>
                      <a:pt x="19" y="8"/>
                    </a:lnTo>
                    <a:lnTo>
                      <a:pt x="8" y="27"/>
                    </a:lnTo>
                    <a:lnTo>
                      <a:pt x="1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259"/>
              <p:cNvSpPr>
                <a:spLocks/>
              </p:cNvSpPr>
              <p:nvPr/>
            </p:nvSpPr>
            <p:spPr bwMode="auto">
              <a:xfrm>
                <a:off x="1949" y="3041"/>
                <a:ext cx="27" cy="43"/>
              </a:xfrm>
              <a:custGeom>
                <a:avLst/>
                <a:gdLst>
                  <a:gd name="T0" fmla="*/ 20 w 20"/>
                  <a:gd name="T1" fmla="*/ 4 h 32"/>
                  <a:gd name="T2" fmla="*/ 7 w 20"/>
                  <a:gd name="T3" fmla="*/ 4 h 32"/>
                  <a:gd name="T4" fmla="*/ 7 w 20"/>
                  <a:gd name="T5" fmla="*/ 11 h 32"/>
                  <a:gd name="T6" fmla="*/ 10 w 20"/>
                  <a:gd name="T7" fmla="*/ 11 h 32"/>
                  <a:gd name="T8" fmla="*/ 20 w 20"/>
                  <a:gd name="T9" fmla="*/ 21 h 32"/>
                  <a:gd name="T10" fmla="*/ 8 w 20"/>
                  <a:gd name="T11" fmla="*/ 32 h 32"/>
                  <a:gd name="T12" fmla="*/ 0 w 20"/>
                  <a:gd name="T13" fmla="*/ 31 h 32"/>
                  <a:gd name="T14" fmla="*/ 0 w 20"/>
                  <a:gd name="T15" fmla="*/ 26 h 32"/>
                  <a:gd name="T16" fmla="*/ 7 w 20"/>
                  <a:gd name="T17" fmla="*/ 27 h 32"/>
                  <a:gd name="T18" fmla="*/ 14 w 20"/>
                  <a:gd name="T19" fmla="*/ 22 h 32"/>
                  <a:gd name="T20" fmla="*/ 7 w 20"/>
                  <a:gd name="T21" fmla="*/ 16 h 32"/>
                  <a:gd name="T22" fmla="*/ 1 w 20"/>
                  <a:gd name="T23" fmla="*/ 17 h 32"/>
                  <a:gd name="T24" fmla="*/ 1 w 20"/>
                  <a:gd name="T25" fmla="*/ 0 h 32"/>
                  <a:gd name="T26" fmla="*/ 20 w 20"/>
                  <a:gd name="T27" fmla="*/ 0 h 32"/>
                  <a:gd name="T28" fmla="*/ 20 w 20"/>
                  <a:gd name="T2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2">
                    <a:moveTo>
                      <a:pt x="20" y="4"/>
                    </a:moveTo>
                    <a:cubicBezTo>
                      <a:pt x="7" y="4"/>
                      <a:pt x="7" y="4"/>
                      <a:pt x="7" y="4"/>
                    </a:cubicBezTo>
                    <a:cubicBezTo>
                      <a:pt x="7" y="11"/>
                      <a:pt x="7" y="11"/>
                      <a:pt x="7" y="11"/>
                    </a:cubicBezTo>
                    <a:cubicBezTo>
                      <a:pt x="8" y="11"/>
                      <a:pt x="9" y="11"/>
                      <a:pt x="10" y="11"/>
                    </a:cubicBezTo>
                    <a:cubicBezTo>
                      <a:pt x="14" y="11"/>
                      <a:pt x="20" y="13"/>
                      <a:pt x="20" y="21"/>
                    </a:cubicBezTo>
                    <a:cubicBezTo>
                      <a:pt x="20" y="27"/>
                      <a:pt x="16" y="32"/>
                      <a:pt x="8" y="32"/>
                    </a:cubicBezTo>
                    <a:cubicBezTo>
                      <a:pt x="5" y="32"/>
                      <a:pt x="2" y="32"/>
                      <a:pt x="0" y="31"/>
                    </a:cubicBezTo>
                    <a:cubicBezTo>
                      <a:pt x="0" y="26"/>
                      <a:pt x="0" y="26"/>
                      <a:pt x="0" y="26"/>
                    </a:cubicBezTo>
                    <a:cubicBezTo>
                      <a:pt x="2" y="26"/>
                      <a:pt x="4" y="27"/>
                      <a:pt x="7" y="27"/>
                    </a:cubicBezTo>
                    <a:cubicBezTo>
                      <a:pt x="10" y="27"/>
                      <a:pt x="14" y="26"/>
                      <a:pt x="14" y="22"/>
                    </a:cubicBezTo>
                    <a:cubicBezTo>
                      <a:pt x="14" y="17"/>
                      <a:pt x="10" y="16"/>
                      <a:pt x="7" y="16"/>
                    </a:cubicBezTo>
                    <a:cubicBezTo>
                      <a:pt x="5" y="16"/>
                      <a:pt x="3" y="16"/>
                      <a:pt x="1" y="17"/>
                    </a:cubicBezTo>
                    <a:cubicBezTo>
                      <a:pt x="1" y="0"/>
                      <a:pt x="1" y="0"/>
                      <a:pt x="1" y="0"/>
                    </a:cubicBezTo>
                    <a:cubicBezTo>
                      <a:pt x="20" y="0"/>
                      <a:pt x="20" y="0"/>
                      <a:pt x="20" y="0"/>
                    </a:cubicBezTo>
                    <a:lnTo>
                      <a:pt x="2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260"/>
              <p:cNvSpPr>
                <a:spLocks/>
              </p:cNvSpPr>
              <p:nvPr/>
            </p:nvSpPr>
            <p:spPr bwMode="auto">
              <a:xfrm>
                <a:off x="2505" y="3041"/>
                <a:ext cx="21" cy="43"/>
              </a:xfrm>
              <a:custGeom>
                <a:avLst/>
                <a:gdLst>
                  <a:gd name="T0" fmla="*/ 13 w 21"/>
                  <a:gd name="T1" fmla="*/ 0 h 43"/>
                  <a:gd name="T2" fmla="*/ 21 w 21"/>
                  <a:gd name="T3" fmla="*/ 0 h 43"/>
                  <a:gd name="T4" fmla="*/ 21 w 21"/>
                  <a:gd name="T5" fmla="*/ 43 h 43"/>
                  <a:gd name="T6" fmla="*/ 13 w 21"/>
                  <a:gd name="T7" fmla="*/ 43 h 43"/>
                  <a:gd name="T8" fmla="*/ 13 w 21"/>
                  <a:gd name="T9" fmla="*/ 9 h 43"/>
                  <a:gd name="T10" fmla="*/ 5 w 21"/>
                  <a:gd name="T11" fmla="*/ 15 h 43"/>
                  <a:gd name="T12" fmla="*/ 0 w 21"/>
                  <a:gd name="T13" fmla="*/ 9 h 43"/>
                  <a:gd name="T14" fmla="*/ 13 w 21"/>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3">
                    <a:moveTo>
                      <a:pt x="13" y="0"/>
                    </a:moveTo>
                    <a:lnTo>
                      <a:pt x="21" y="0"/>
                    </a:lnTo>
                    <a:lnTo>
                      <a:pt x="21" y="43"/>
                    </a:lnTo>
                    <a:lnTo>
                      <a:pt x="13" y="43"/>
                    </a:lnTo>
                    <a:lnTo>
                      <a:pt x="13" y="9"/>
                    </a:lnTo>
                    <a:lnTo>
                      <a:pt x="5" y="15"/>
                    </a:lnTo>
                    <a:lnTo>
                      <a:pt x="0" y="9"/>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261"/>
              <p:cNvSpPr>
                <a:spLocks/>
              </p:cNvSpPr>
              <p:nvPr/>
            </p:nvSpPr>
            <p:spPr bwMode="auto">
              <a:xfrm>
                <a:off x="2539" y="3041"/>
                <a:ext cx="27" cy="43"/>
              </a:xfrm>
              <a:custGeom>
                <a:avLst/>
                <a:gdLst>
                  <a:gd name="T0" fmla="*/ 19 w 20"/>
                  <a:gd name="T1" fmla="*/ 4 h 32"/>
                  <a:gd name="T2" fmla="*/ 7 w 20"/>
                  <a:gd name="T3" fmla="*/ 4 h 32"/>
                  <a:gd name="T4" fmla="*/ 7 w 20"/>
                  <a:gd name="T5" fmla="*/ 11 h 32"/>
                  <a:gd name="T6" fmla="*/ 10 w 20"/>
                  <a:gd name="T7" fmla="*/ 11 h 32"/>
                  <a:gd name="T8" fmla="*/ 20 w 20"/>
                  <a:gd name="T9" fmla="*/ 21 h 32"/>
                  <a:gd name="T10" fmla="*/ 8 w 20"/>
                  <a:gd name="T11" fmla="*/ 32 h 32"/>
                  <a:gd name="T12" fmla="*/ 0 w 20"/>
                  <a:gd name="T13" fmla="*/ 31 h 32"/>
                  <a:gd name="T14" fmla="*/ 0 w 20"/>
                  <a:gd name="T15" fmla="*/ 26 h 32"/>
                  <a:gd name="T16" fmla="*/ 7 w 20"/>
                  <a:gd name="T17" fmla="*/ 27 h 32"/>
                  <a:gd name="T18" fmla="*/ 14 w 20"/>
                  <a:gd name="T19" fmla="*/ 22 h 32"/>
                  <a:gd name="T20" fmla="*/ 6 w 20"/>
                  <a:gd name="T21" fmla="*/ 16 h 32"/>
                  <a:gd name="T22" fmla="*/ 1 w 20"/>
                  <a:gd name="T23" fmla="*/ 17 h 32"/>
                  <a:gd name="T24" fmla="*/ 1 w 20"/>
                  <a:gd name="T25" fmla="*/ 0 h 32"/>
                  <a:gd name="T26" fmla="*/ 19 w 20"/>
                  <a:gd name="T27" fmla="*/ 0 h 32"/>
                  <a:gd name="T28" fmla="*/ 19 w 20"/>
                  <a:gd name="T2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2">
                    <a:moveTo>
                      <a:pt x="19" y="4"/>
                    </a:moveTo>
                    <a:cubicBezTo>
                      <a:pt x="7" y="4"/>
                      <a:pt x="7" y="4"/>
                      <a:pt x="7" y="4"/>
                    </a:cubicBezTo>
                    <a:cubicBezTo>
                      <a:pt x="7" y="11"/>
                      <a:pt x="7" y="11"/>
                      <a:pt x="7" y="11"/>
                    </a:cubicBezTo>
                    <a:cubicBezTo>
                      <a:pt x="8" y="11"/>
                      <a:pt x="9" y="11"/>
                      <a:pt x="10" y="11"/>
                    </a:cubicBezTo>
                    <a:cubicBezTo>
                      <a:pt x="14" y="11"/>
                      <a:pt x="20" y="13"/>
                      <a:pt x="20" y="21"/>
                    </a:cubicBezTo>
                    <a:cubicBezTo>
                      <a:pt x="20" y="27"/>
                      <a:pt x="16" y="32"/>
                      <a:pt x="8" y="32"/>
                    </a:cubicBezTo>
                    <a:cubicBezTo>
                      <a:pt x="5" y="32"/>
                      <a:pt x="2" y="32"/>
                      <a:pt x="0" y="31"/>
                    </a:cubicBezTo>
                    <a:cubicBezTo>
                      <a:pt x="0" y="26"/>
                      <a:pt x="0" y="26"/>
                      <a:pt x="0" y="26"/>
                    </a:cubicBezTo>
                    <a:cubicBezTo>
                      <a:pt x="2" y="26"/>
                      <a:pt x="4" y="27"/>
                      <a:pt x="7" y="27"/>
                    </a:cubicBezTo>
                    <a:cubicBezTo>
                      <a:pt x="10" y="27"/>
                      <a:pt x="14" y="26"/>
                      <a:pt x="14" y="22"/>
                    </a:cubicBezTo>
                    <a:cubicBezTo>
                      <a:pt x="14" y="17"/>
                      <a:pt x="10" y="16"/>
                      <a:pt x="6" y="16"/>
                    </a:cubicBezTo>
                    <a:cubicBezTo>
                      <a:pt x="4" y="16"/>
                      <a:pt x="3" y="16"/>
                      <a:pt x="1" y="17"/>
                    </a:cubicBezTo>
                    <a:cubicBezTo>
                      <a:pt x="1" y="0"/>
                      <a:pt x="1" y="0"/>
                      <a:pt x="1" y="0"/>
                    </a:cubicBezTo>
                    <a:cubicBezTo>
                      <a:pt x="19" y="0"/>
                      <a:pt x="19" y="0"/>
                      <a:pt x="19" y="0"/>
                    </a:cubicBezTo>
                    <a:lnTo>
                      <a:pt x="1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283" name="Content Placeholder 5"/>
          <p:cNvSpPr>
            <a:spLocks noGrp="1"/>
          </p:cNvSpPr>
          <p:nvPr>
            <p:ph sz="quarter" idx="11"/>
          </p:nvPr>
        </p:nvSpPr>
        <p:spPr>
          <a:xfrm>
            <a:off x="290286" y="2749941"/>
            <a:ext cx="1944000" cy="701017"/>
          </a:xfrm>
        </p:spPr>
        <p:txBody>
          <a:bodyPr/>
          <a:lstStyle/>
          <a:p>
            <a:r>
              <a:rPr lang="en-GB" b="1" dirty="0" err="1" smtClean="0"/>
              <a:t>Utfordringer</a:t>
            </a:r>
            <a:r>
              <a:rPr lang="en-GB" b="1" dirty="0" smtClean="0"/>
              <a:t>:</a:t>
            </a:r>
            <a:endParaRPr lang="en-GB" b="1" dirty="0"/>
          </a:p>
        </p:txBody>
      </p:sp>
      <p:grpSp>
        <p:nvGrpSpPr>
          <p:cNvPr id="294" name="Group 293"/>
          <p:cNvGrpSpPr/>
          <p:nvPr/>
        </p:nvGrpSpPr>
        <p:grpSpPr>
          <a:xfrm>
            <a:off x="3472377" y="3572594"/>
            <a:ext cx="4422756" cy="258074"/>
            <a:chOff x="3472377" y="3354884"/>
            <a:chExt cx="4422756" cy="516148"/>
          </a:xfrm>
        </p:grpSpPr>
        <p:cxnSp>
          <p:nvCxnSpPr>
            <p:cNvPr id="278" name="Straight Connector 277"/>
            <p:cNvCxnSpPr/>
            <p:nvPr>
              <p:custDataLst>
                <p:tags r:id="rId5"/>
              </p:custDataLst>
            </p:nvPr>
          </p:nvCxnSpPr>
          <p:spPr>
            <a:xfrm>
              <a:off x="7895133" y="3354884"/>
              <a:ext cx="0" cy="516148"/>
            </a:xfrm>
            <a:prstGeom prst="line">
              <a:avLst/>
            </a:prstGeom>
            <a:ln w="28575">
              <a:solidFill>
                <a:srgbClr val="DEDEDE"/>
              </a:solidFill>
              <a:tailEnd type="triangle" len="lg"/>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custDataLst>
                <p:tags r:id="rId6"/>
              </p:custDataLst>
            </p:nvPr>
          </p:nvCxnSpPr>
          <p:spPr>
            <a:xfrm>
              <a:off x="5718653" y="3354884"/>
              <a:ext cx="0" cy="516148"/>
            </a:xfrm>
            <a:prstGeom prst="line">
              <a:avLst/>
            </a:prstGeom>
            <a:ln w="28575">
              <a:solidFill>
                <a:srgbClr val="DEDEDE"/>
              </a:solidFill>
              <a:tailEnd type="triangle" len="lg"/>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custDataLst>
                <p:tags r:id="rId7"/>
              </p:custDataLst>
            </p:nvPr>
          </p:nvCxnSpPr>
          <p:spPr>
            <a:xfrm>
              <a:off x="3472377" y="3354884"/>
              <a:ext cx="0" cy="516148"/>
            </a:xfrm>
            <a:prstGeom prst="line">
              <a:avLst/>
            </a:prstGeom>
            <a:ln w="28575">
              <a:solidFill>
                <a:srgbClr val="DEDEDE"/>
              </a:solidFill>
              <a:tailEnd type="triangle" len="lg"/>
            </a:ln>
          </p:spPr>
          <p:style>
            <a:lnRef idx="1">
              <a:schemeClr val="accent1"/>
            </a:lnRef>
            <a:fillRef idx="0">
              <a:schemeClr val="accent1"/>
            </a:fillRef>
            <a:effectRef idx="0">
              <a:schemeClr val="accent1"/>
            </a:effectRef>
            <a:fontRef idx="minor">
              <a:schemeClr val="tx1"/>
            </a:fontRef>
          </p:style>
        </p:cxnSp>
      </p:grpSp>
      <p:sp>
        <p:nvSpPr>
          <p:cNvPr id="287" name="Content Placeholder 5"/>
          <p:cNvSpPr>
            <a:spLocks noGrp="1"/>
          </p:cNvSpPr>
          <p:nvPr>
            <p:ph sz="quarter" idx="11"/>
          </p:nvPr>
        </p:nvSpPr>
        <p:spPr>
          <a:xfrm>
            <a:off x="261258" y="4753458"/>
            <a:ext cx="2162628" cy="701017"/>
          </a:xfrm>
        </p:spPr>
        <p:txBody>
          <a:bodyPr/>
          <a:lstStyle/>
          <a:p>
            <a:r>
              <a:rPr lang="en-GB" b="1" spc="-30" dirty="0" err="1" smtClean="0"/>
              <a:t>Muligheter</a:t>
            </a:r>
            <a:r>
              <a:rPr lang="en-GB" b="1" spc="-30" dirty="0" smtClean="0"/>
              <a:t>:</a:t>
            </a:r>
            <a:endParaRPr lang="en-GB" b="1" spc="-30" dirty="0"/>
          </a:p>
        </p:txBody>
      </p:sp>
      <p:grpSp>
        <p:nvGrpSpPr>
          <p:cNvPr id="298" name="Group 297"/>
          <p:cNvGrpSpPr/>
          <p:nvPr/>
        </p:nvGrpSpPr>
        <p:grpSpPr>
          <a:xfrm>
            <a:off x="4513945" y="2805918"/>
            <a:ext cx="2423882" cy="2999796"/>
            <a:chOff x="4513945" y="1242044"/>
            <a:chExt cx="2423882" cy="4563670"/>
          </a:xfrm>
        </p:grpSpPr>
        <p:cxnSp>
          <p:nvCxnSpPr>
            <p:cNvPr id="296" name="Straight Connector 295"/>
            <p:cNvCxnSpPr/>
            <p:nvPr/>
          </p:nvCxnSpPr>
          <p:spPr>
            <a:xfrm>
              <a:off x="4513945" y="1242044"/>
              <a:ext cx="0" cy="4563670"/>
            </a:xfrm>
            <a:prstGeom prst="line">
              <a:avLst/>
            </a:prstGeom>
            <a:ln w="19050">
              <a:solidFill>
                <a:srgbClr val="DEDEDE"/>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6937827" y="1242044"/>
              <a:ext cx="0" cy="4563670"/>
            </a:xfrm>
            <a:prstGeom prst="line">
              <a:avLst/>
            </a:prstGeom>
            <a:ln w="19050">
              <a:solidFill>
                <a:srgbClr val="DEDEDE"/>
              </a:solidFill>
            </a:ln>
          </p:spPr>
          <p:style>
            <a:lnRef idx="1">
              <a:schemeClr val="accent1"/>
            </a:lnRef>
            <a:fillRef idx="0">
              <a:schemeClr val="accent1"/>
            </a:fillRef>
            <a:effectRef idx="0">
              <a:schemeClr val="accent1"/>
            </a:effectRef>
            <a:fontRef idx="minor">
              <a:schemeClr val="tx1"/>
            </a:fontRef>
          </p:style>
        </p:cxnSp>
      </p:grpSp>
      <p:grpSp>
        <p:nvGrpSpPr>
          <p:cNvPr id="305" name="Group 304"/>
          <p:cNvGrpSpPr/>
          <p:nvPr/>
        </p:nvGrpSpPr>
        <p:grpSpPr>
          <a:xfrm>
            <a:off x="3472377" y="4548891"/>
            <a:ext cx="4422756" cy="258074"/>
            <a:chOff x="3472377" y="3354884"/>
            <a:chExt cx="4422756" cy="516148"/>
          </a:xfrm>
        </p:grpSpPr>
        <p:cxnSp>
          <p:nvCxnSpPr>
            <p:cNvPr id="306" name="Straight Connector 305"/>
            <p:cNvCxnSpPr/>
            <p:nvPr>
              <p:custDataLst>
                <p:tags r:id="rId2"/>
              </p:custDataLst>
            </p:nvPr>
          </p:nvCxnSpPr>
          <p:spPr>
            <a:xfrm>
              <a:off x="7895133" y="3354884"/>
              <a:ext cx="0" cy="516148"/>
            </a:xfrm>
            <a:prstGeom prst="line">
              <a:avLst/>
            </a:prstGeom>
            <a:ln w="28575">
              <a:solidFill>
                <a:srgbClr val="DEDEDE"/>
              </a:solidFill>
              <a:tailEnd type="triangle" len="lg"/>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custDataLst>
                <p:tags r:id="rId3"/>
              </p:custDataLst>
            </p:nvPr>
          </p:nvCxnSpPr>
          <p:spPr>
            <a:xfrm>
              <a:off x="5718653" y="3354884"/>
              <a:ext cx="0" cy="516148"/>
            </a:xfrm>
            <a:prstGeom prst="line">
              <a:avLst/>
            </a:prstGeom>
            <a:ln w="28575">
              <a:solidFill>
                <a:srgbClr val="DEDEDE"/>
              </a:solidFill>
              <a:tailEnd type="triangle" len="lg"/>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custDataLst>
                <p:tags r:id="rId4"/>
              </p:custDataLst>
            </p:nvPr>
          </p:nvCxnSpPr>
          <p:spPr>
            <a:xfrm>
              <a:off x="3472377" y="3354884"/>
              <a:ext cx="0" cy="516148"/>
            </a:xfrm>
            <a:prstGeom prst="line">
              <a:avLst/>
            </a:prstGeom>
            <a:ln w="28575">
              <a:solidFill>
                <a:srgbClr val="DEDEDE"/>
              </a:solidFill>
              <a:tailEnd type="triangle" len="lg"/>
            </a:ln>
          </p:spPr>
          <p:style>
            <a:lnRef idx="1">
              <a:schemeClr val="accent1"/>
            </a:lnRef>
            <a:fillRef idx="0">
              <a:schemeClr val="accent1"/>
            </a:fillRef>
            <a:effectRef idx="0">
              <a:schemeClr val="accent1"/>
            </a:effectRef>
            <a:fontRef idx="minor">
              <a:schemeClr val="tx1"/>
            </a:fontRef>
          </p:style>
        </p:cxnSp>
      </p:grpSp>
      <p:sp>
        <p:nvSpPr>
          <p:cNvPr id="318" name="Content Placeholder 5"/>
          <p:cNvSpPr>
            <a:spLocks noGrp="1"/>
          </p:cNvSpPr>
          <p:nvPr>
            <p:ph sz="quarter" idx="11"/>
          </p:nvPr>
        </p:nvSpPr>
        <p:spPr>
          <a:xfrm>
            <a:off x="2500377" y="4872726"/>
            <a:ext cx="1944000" cy="701017"/>
          </a:xfrm>
        </p:spPr>
        <p:txBody>
          <a:bodyPr/>
          <a:lstStyle/>
          <a:p>
            <a:pPr algn="ctr"/>
            <a:r>
              <a:rPr lang="en-GB" b="1" spc="-30" dirty="0" err="1" smtClean="0">
                <a:solidFill>
                  <a:schemeClr val="bg1"/>
                </a:solidFill>
              </a:rPr>
              <a:t>Kontekst</a:t>
            </a:r>
            <a:endParaRPr lang="en-GB" b="1" spc="-30" dirty="0">
              <a:solidFill>
                <a:schemeClr val="bg1"/>
              </a:solidFill>
            </a:endParaRPr>
          </a:p>
        </p:txBody>
      </p:sp>
      <p:sp>
        <p:nvSpPr>
          <p:cNvPr id="319" name="Content Placeholder 5"/>
          <p:cNvSpPr>
            <a:spLocks noGrp="1"/>
          </p:cNvSpPr>
          <p:nvPr>
            <p:ph sz="quarter" idx="11"/>
          </p:nvPr>
        </p:nvSpPr>
        <p:spPr>
          <a:xfrm>
            <a:off x="4744482" y="4872726"/>
            <a:ext cx="1944000" cy="701017"/>
          </a:xfrm>
        </p:spPr>
        <p:txBody>
          <a:bodyPr/>
          <a:lstStyle/>
          <a:p>
            <a:pPr algn="ctr"/>
            <a:r>
              <a:rPr lang="en-GB" b="1" spc="-30" dirty="0" smtClean="0">
                <a:solidFill>
                  <a:schemeClr val="bg1"/>
                </a:solidFill>
              </a:rPr>
              <a:t>Fart</a:t>
            </a:r>
            <a:endParaRPr lang="en-GB" b="1" spc="-30" dirty="0">
              <a:solidFill>
                <a:schemeClr val="bg1"/>
              </a:solidFill>
            </a:endParaRPr>
          </a:p>
        </p:txBody>
      </p:sp>
      <p:sp>
        <p:nvSpPr>
          <p:cNvPr id="320" name="Content Placeholder 5"/>
          <p:cNvSpPr>
            <a:spLocks noGrp="1"/>
          </p:cNvSpPr>
          <p:nvPr>
            <p:ph sz="quarter" idx="11"/>
          </p:nvPr>
        </p:nvSpPr>
        <p:spPr>
          <a:xfrm>
            <a:off x="6919798" y="4872726"/>
            <a:ext cx="1944000" cy="701017"/>
          </a:xfrm>
        </p:spPr>
        <p:txBody>
          <a:bodyPr/>
          <a:lstStyle/>
          <a:p>
            <a:pPr algn="ctr"/>
            <a:r>
              <a:rPr lang="en-GB" b="1" spc="-30" dirty="0" smtClean="0">
                <a:solidFill>
                  <a:schemeClr val="bg1"/>
                </a:solidFill>
              </a:rPr>
              <a:t>Service</a:t>
            </a:r>
            <a:endParaRPr lang="en-GB" b="1" spc="-30" dirty="0">
              <a:solidFill>
                <a:schemeClr val="bg1"/>
              </a:solidFill>
            </a:endParaRPr>
          </a:p>
        </p:txBody>
      </p:sp>
      <p:sp>
        <p:nvSpPr>
          <p:cNvPr id="2" name="TextBox 1"/>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smtClean="0">
                <a:solidFill>
                  <a:srgbClr val="333333"/>
                </a:solidFill>
                <a:latin typeface="+mn-lt"/>
              </a:rPr>
              <a:t>13</a:t>
            </a:r>
            <a:endParaRPr lang="en-GB" sz="750" b="0" dirty="0" err="1" smtClean="0">
              <a:solidFill>
                <a:srgbClr val="333333"/>
              </a:solidFill>
              <a:latin typeface="+mn-lt"/>
            </a:endParaRPr>
          </a:p>
        </p:txBody>
      </p:sp>
      <p:cxnSp>
        <p:nvCxnSpPr>
          <p:cNvPr id="4" name="Straight Arrow Connector 3"/>
          <p:cNvCxnSpPr/>
          <p:nvPr/>
        </p:nvCxnSpPr>
        <p:spPr>
          <a:xfrm>
            <a:off x="902368" y="3572594"/>
            <a:ext cx="0" cy="12343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55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0">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animBg="1"/>
      <p:bldP spid="322" grpId="0" animBg="1"/>
      <p:bldP spid="321" grpId="0" animBg="1"/>
      <p:bldP spid="302" grpId="0" uiExpand="1" build="p"/>
      <p:bldP spid="303" grpId="0" build="p"/>
      <p:bldP spid="304" grpId="0" build="p"/>
      <p:bldP spid="318" grpId="0" build="p"/>
      <p:bldP spid="319" grpId="0" build="p"/>
      <p:bldP spid="32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tOGradyG\Desktop\2016 client events_visual identity and branding_26112015-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252"/>
          <a:stretch/>
        </p:blipFill>
        <p:spPr bwMode="auto">
          <a:xfrm>
            <a:off x="2666999" y="1587588"/>
            <a:ext cx="3784601" cy="38988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smtClean="0"/>
              <a:t/>
            </a:r>
            <a:br>
              <a:rPr lang="en-AU" dirty="0" smtClean="0"/>
            </a:br>
            <a:r>
              <a:rPr lang="en-AU"/>
              <a:t/>
            </a:r>
            <a:br>
              <a:rPr lang="en-AU"/>
            </a:br>
            <a:r>
              <a:rPr lang="nb-NO" noProof="0" dirty="0" smtClean="0"/>
              <a:t>Nye muligheter gjennom ny forståelse av </a:t>
            </a:r>
            <a:r>
              <a:rPr lang="nb-NO" noProof="0" dirty="0" err="1" smtClean="0"/>
              <a:t>sanntid</a:t>
            </a:r>
            <a:endParaRPr lang="nb-NO" noProof="0" dirty="0"/>
          </a:p>
        </p:txBody>
      </p:sp>
      <p:sp>
        <p:nvSpPr>
          <p:cNvPr id="5" name="Rectangle 4"/>
          <p:cNvSpPr/>
          <p:nvPr/>
        </p:nvSpPr>
        <p:spPr bwMode="ltGray">
          <a:xfrm>
            <a:off x="235327" y="227857"/>
            <a:ext cx="1518700" cy="461067"/>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smtClean="0"/>
          </a:p>
        </p:txBody>
      </p:sp>
      <p:sp>
        <p:nvSpPr>
          <p:cNvPr id="6" name="Content Placeholder 5"/>
          <p:cNvSpPr txBox="1">
            <a:spLocks/>
          </p:cNvSpPr>
          <p:nvPr/>
        </p:nvSpPr>
        <p:spPr>
          <a:xfrm>
            <a:off x="8164" y="243576"/>
            <a:ext cx="1944000" cy="701017"/>
          </a:xfrm>
          <a:prstGeom prst="rect">
            <a:avLst/>
          </a:prstGeom>
        </p:spPr>
        <p:txBody>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GB" b="1" spc="-30" dirty="0" err="1" smtClean="0">
                <a:solidFill>
                  <a:schemeClr val="bg1"/>
                </a:solidFill>
              </a:rPr>
              <a:t>Kontekst</a:t>
            </a:r>
            <a:endParaRPr lang="en-GB" b="1" spc="-30" dirty="0">
              <a:solidFill>
                <a:schemeClr val="bg1"/>
              </a:solidFill>
            </a:endParaRPr>
          </a:p>
        </p:txBody>
      </p:sp>
    </p:spTree>
    <p:custDataLst>
      <p:tags r:id="rId1"/>
    </p:custDataLst>
    <p:extLst>
      <p:ext uri="{BB962C8B-B14F-4D97-AF65-F5344CB8AC3E}">
        <p14:creationId xmlns:p14="http://schemas.microsoft.com/office/powerpoint/2010/main" val="9140970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CKSLIDES" val="4001"/>
  <p:tag name="DESIGN" val="GREYBOX"/>
</p:tagLst>
</file>

<file path=ppt/tags/tag10.xml><?xml version="1.0" encoding="utf-8"?>
<p:tagLst xmlns:a="http://schemas.openxmlformats.org/drawingml/2006/main" xmlns:r="http://schemas.openxmlformats.org/officeDocument/2006/relationships" xmlns:p="http://schemas.openxmlformats.org/presentationml/2006/main">
  <p:tag name="FOOTER" val="LINE"/>
</p:tagLst>
</file>

<file path=ppt/tags/tag11.xml><?xml version="1.0" encoding="utf-8"?>
<p:tagLst xmlns:a="http://schemas.openxmlformats.org/drawingml/2006/main" xmlns:r="http://schemas.openxmlformats.org/officeDocument/2006/relationships" xmlns:p="http://schemas.openxmlformats.org/presentationml/2006/main">
  <p:tag name="SHP" val="DOCUMENTDATA"/>
</p:tagLst>
</file>

<file path=ppt/tags/tag12.xml><?xml version="1.0" encoding="utf-8"?>
<p:tagLst xmlns:a="http://schemas.openxmlformats.org/drawingml/2006/main" xmlns:r="http://schemas.openxmlformats.org/officeDocument/2006/relationships" xmlns:p="http://schemas.openxmlformats.org/presentationml/2006/main">
  <p:tag name="SHP" val="DOCUMENTDATA"/>
</p:tagLst>
</file>

<file path=ppt/tags/tag13.xml><?xml version="1.0" encoding="utf-8"?>
<p:tagLst xmlns:a="http://schemas.openxmlformats.org/drawingml/2006/main" xmlns:r="http://schemas.openxmlformats.org/officeDocument/2006/relationships" xmlns:p="http://schemas.openxmlformats.org/presentationml/2006/main">
  <p:tag name="SHP" val="DOCUMENTDATA"/>
</p:tagLst>
</file>

<file path=ppt/tags/tag14.xml><?xml version="1.0" encoding="utf-8"?>
<p:tagLst xmlns:a="http://schemas.openxmlformats.org/drawingml/2006/main" xmlns:r="http://schemas.openxmlformats.org/officeDocument/2006/relationships" xmlns:p="http://schemas.openxmlformats.org/presentationml/2006/main">
  <p:tag name="SHP" val="GREYBOX"/>
</p:tagLst>
</file>

<file path=ppt/tags/tag15.xml><?xml version="1.0" encoding="utf-8"?>
<p:tagLst xmlns:a="http://schemas.openxmlformats.org/drawingml/2006/main" xmlns:r="http://schemas.openxmlformats.org/officeDocument/2006/relationships" xmlns:p="http://schemas.openxmlformats.org/presentationml/2006/main">
  <p:tag name="FOOTER" val="LINE"/>
</p:tagLst>
</file>

<file path=ppt/tags/tag16.xml><?xml version="1.0" encoding="utf-8"?>
<p:tagLst xmlns:a="http://schemas.openxmlformats.org/drawingml/2006/main" xmlns:r="http://schemas.openxmlformats.org/officeDocument/2006/relationships" xmlns:p="http://schemas.openxmlformats.org/presentationml/2006/main">
  <p:tag name="SHP" val="DOCUMENTDATA"/>
</p:tagLst>
</file>

<file path=ppt/tags/tag17.xml><?xml version="1.0" encoding="utf-8"?>
<p:tagLst xmlns:a="http://schemas.openxmlformats.org/drawingml/2006/main" xmlns:r="http://schemas.openxmlformats.org/officeDocument/2006/relationships" xmlns:p="http://schemas.openxmlformats.org/presentationml/2006/main">
  <p:tag name="SHP" val="DOCUMENTDATA"/>
</p:tagLst>
</file>

<file path=ppt/tags/tag18.xml><?xml version="1.0" encoding="utf-8"?>
<p:tagLst xmlns:a="http://schemas.openxmlformats.org/drawingml/2006/main" xmlns:r="http://schemas.openxmlformats.org/officeDocument/2006/relationships" xmlns:p="http://schemas.openxmlformats.org/presentationml/2006/main">
  <p:tag name="SHP" val="DOCUMENTDATA"/>
</p:tagLst>
</file>

<file path=ppt/tags/tag19.xml><?xml version="1.0" encoding="utf-8"?>
<p:tagLst xmlns:a="http://schemas.openxmlformats.org/drawingml/2006/main" xmlns:r="http://schemas.openxmlformats.org/officeDocument/2006/relationships" xmlns:p="http://schemas.openxmlformats.org/presentationml/2006/main">
  <p:tag name="FOOTER" val="LINE"/>
</p:tagLst>
</file>

<file path=ppt/tags/tag2.xml><?xml version="1.0" encoding="utf-8"?>
<p:tagLst xmlns:a="http://schemas.openxmlformats.org/drawingml/2006/main" xmlns:r="http://schemas.openxmlformats.org/officeDocument/2006/relationships" xmlns:p="http://schemas.openxmlformats.org/presentationml/2006/main">
  <p:tag name="FOOTER" val="LINE"/>
</p:tagLst>
</file>

<file path=ppt/tags/tag20.xml><?xml version="1.0" encoding="utf-8"?>
<p:tagLst xmlns:a="http://schemas.openxmlformats.org/drawingml/2006/main" xmlns:r="http://schemas.openxmlformats.org/officeDocument/2006/relationships" xmlns:p="http://schemas.openxmlformats.org/presentationml/2006/main">
  <p:tag name="SHP" val="DOCUMENTDATA"/>
</p:tagLst>
</file>

<file path=ppt/tags/tag21.xml><?xml version="1.0" encoding="utf-8"?>
<p:tagLst xmlns:a="http://schemas.openxmlformats.org/drawingml/2006/main" xmlns:r="http://schemas.openxmlformats.org/officeDocument/2006/relationships" xmlns:p="http://schemas.openxmlformats.org/presentationml/2006/main">
  <p:tag name="SHP" val="DOCUMENTDATA"/>
</p:tagLst>
</file>

<file path=ppt/tags/tag22.xml><?xml version="1.0" encoding="utf-8"?>
<p:tagLst xmlns:a="http://schemas.openxmlformats.org/drawingml/2006/main" xmlns:r="http://schemas.openxmlformats.org/officeDocument/2006/relationships" xmlns:p="http://schemas.openxmlformats.org/presentationml/2006/main">
  <p:tag name="SHP" val="DOCUMENTDATA"/>
</p:tagLst>
</file>

<file path=ppt/tags/tag23.xml><?xml version="1.0" encoding="utf-8"?>
<p:tagLst xmlns:a="http://schemas.openxmlformats.org/drawingml/2006/main" xmlns:r="http://schemas.openxmlformats.org/officeDocument/2006/relationships" xmlns:p="http://schemas.openxmlformats.org/presentationml/2006/main">
  <p:tag name="SHP" val="DOCUMENTDATA"/>
</p:tagLst>
</file>

<file path=ppt/tags/tag24.xml><?xml version="1.0" encoding="utf-8"?>
<p:tagLst xmlns:a="http://schemas.openxmlformats.org/drawingml/2006/main" xmlns:r="http://schemas.openxmlformats.org/officeDocument/2006/relationships" xmlns:p="http://schemas.openxmlformats.org/presentationml/2006/main">
  <p:tag name="SHP" val="DOCUMENTDATA"/>
</p:tagLst>
</file>

<file path=ppt/tags/tag25.xml><?xml version="1.0" encoding="utf-8"?>
<p:tagLst xmlns:a="http://schemas.openxmlformats.org/drawingml/2006/main" xmlns:r="http://schemas.openxmlformats.org/officeDocument/2006/relationships" xmlns:p="http://schemas.openxmlformats.org/presentationml/2006/main">
  <p:tag name="SHP" val="DOCUMENTDATA"/>
</p:tagLst>
</file>

<file path=ppt/tags/tag26.xml><?xml version="1.0" encoding="utf-8"?>
<p:tagLst xmlns:a="http://schemas.openxmlformats.org/drawingml/2006/main" xmlns:r="http://schemas.openxmlformats.org/officeDocument/2006/relationships" xmlns:p="http://schemas.openxmlformats.org/presentationml/2006/main">
  <p:tag name="SHP" val="DOCUMENTDATA"/>
</p:tagLst>
</file>

<file path=ppt/tags/tag27.xml><?xml version="1.0" encoding="utf-8"?>
<p:tagLst xmlns:a="http://schemas.openxmlformats.org/drawingml/2006/main" xmlns:r="http://schemas.openxmlformats.org/officeDocument/2006/relationships" xmlns:p="http://schemas.openxmlformats.org/presentationml/2006/main">
  <p:tag name="SHP" val="DOCUMENTDATA"/>
</p:tagLst>
</file>

<file path=ppt/tags/tag28.xml><?xml version="1.0" encoding="utf-8"?>
<p:tagLst xmlns:a="http://schemas.openxmlformats.org/drawingml/2006/main" xmlns:r="http://schemas.openxmlformats.org/officeDocument/2006/relationships" xmlns:p="http://schemas.openxmlformats.org/presentationml/2006/main">
  <p:tag name="SHP" val="DOCUMENTDATA"/>
</p:tagLst>
</file>

<file path=ppt/tags/tag29.xml><?xml version="1.0" encoding="utf-8"?>
<p:tagLst xmlns:a="http://schemas.openxmlformats.org/drawingml/2006/main" xmlns:r="http://schemas.openxmlformats.org/officeDocument/2006/relationships" xmlns:p="http://schemas.openxmlformats.org/presentationml/2006/main">
  <p:tag name="SLIDE" val="COVER"/>
</p:tagLst>
</file>

<file path=ppt/tags/tag3.xml><?xml version="1.0" encoding="utf-8"?>
<p:tagLst xmlns:a="http://schemas.openxmlformats.org/drawingml/2006/main" xmlns:r="http://schemas.openxmlformats.org/officeDocument/2006/relationships" xmlns:p="http://schemas.openxmlformats.org/presentationml/2006/main">
  <p:tag name="SHP" val="DOCUMENTDATA"/>
</p:tagLst>
</file>

<file path=ppt/tags/tag30.xml><?xml version="1.0" encoding="utf-8"?>
<p:tagLst xmlns:a="http://schemas.openxmlformats.org/drawingml/2006/main" xmlns:r="http://schemas.openxmlformats.org/officeDocument/2006/relationships" xmlns:p="http://schemas.openxmlformats.org/presentationml/2006/main">
  <p:tag name="SHP" val="PAGENUMBER"/>
</p:tagLst>
</file>

<file path=ppt/tags/tag31.xml><?xml version="1.0" encoding="utf-8"?>
<p:tagLst xmlns:a="http://schemas.openxmlformats.org/drawingml/2006/main" xmlns:r="http://schemas.openxmlformats.org/officeDocument/2006/relationships" xmlns:p="http://schemas.openxmlformats.org/presentationml/2006/main">
  <p:tag name="SHP" val="PAGENUMBER"/>
</p:tagLst>
</file>

<file path=ppt/tags/tag32.xml><?xml version="1.0" encoding="utf-8"?>
<p:tagLst xmlns:a="http://schemas.openxmlformats.org/drawingml/2006/main" xmlns:r="http://schemas.openxmlformats.org/officeDocument/2006/relationships" xmlns:p="http://schemas.openxmlformats.org/presentationml/2006/main">
  <p:tag name="SHP" val="PAGENUMBER"/>
</p:tagLst>
</file>

<file path=ppt/tags/tag33.xml><?xml version="1.0" encoding="utf-8"?>
<p:tagLst xmlns:a="http://schemas.openxmlformats.org/drawingml/2006/main" xmlns:r="http://schemas.openxmlformats.org/officeDocument/2006/relationships" xmlns:p="http://schemas.openxmlformats.org/presentationml/2006/main">
  <p:tag name="SHP" val="PAGENUMBER"/>
</p:tagLst>
</file>

<file path=ppt/tags/tag34.xml><?xml version="1.0" encoding="utf-8"?>
<p:tagLst xmlns:a="http://schemas.openxmlformats.org/drawingml/2006/main" xmlns:r="http://schemas.openxmlformats.org/officeDocument/2006/relationships" xmlns:p="http://schemas.openxmlformats.org/presentationml/2006/main">
  <p:tag name="SHP" val="PAGENUMBER"/>
</p:tagLst>
</file>

<file path=ppt/tags/tag35.xml><?xml version="1.0" encoding="utf-8"?>
<p:tagLst xmlns:a="http://schemas.openxmlformats.org/drawingml/2006/main" xmlns:r="http://schemas.openxmlformats.org/officeDocument/2006/relationships" xmlns:p="http://schemas.openxmlformats.org/presentationml/2006/main">
  <p:tag name="SHP" val="PAGENUMBER"/>
</p:tagLst>
</file>

<file path=ppt/tags/tag36.xml><?xml version="1.0" encoding="utf-8"?>
<p:tagLst xmlns:a="http://schemas.openxmlformats.org/drawingml/2006/main" xmlns:r="http://schemas.openxmlformats.org/officeDocument/2006/relationships" xmlns:p="http://schemas.openxmlformats.org/presentationml/2006/main">
  <p:tag name="SHP" val="PAGENUMBER"/>
</p:tagLst>
</file>

<file path=ppt/tags/tag37.xml><?xml version="1.0" encoding="utf-8"?>
<p:tagLst xmlns:a="http://schemas.openxmlformats.org/drawingml/2006/main" xmlns:r="http://schemas.openxmlformats.org/officeDocument/2006/relationships" xmlns:p="http://schemas.openxmlformats.org/presentationml/2006/main">
  <p:tag name="LINEID" val="711"/>
</p:tagLst>
</file>

<file path=ppt/tags/tag38.xml><?xml version="1.0" encoding="utf-8"?>
<p:tagLst xmlns:a="http://schemas.openxmlformats.org/drawingml/2006/main" xmlns:r="http://schemas.openxmlformats.org/officeDocument/2006/relationships" xmlns:p="http://schemas.openxmlformats.org/presentationml/2006/main">
  <p:tag name="LINEID" val="711"/>
</p:tagLst>
</file>

<file path=ppt/tags/tag39.xml><?xml version="1.0" encoding="utf-8"?>
<p:tagLst xmlns:a="http://schemas.openxmlformats.org/drawingml/2006/main" xmlns:r="http://schemas.openxmlformats.org/officeDocument/2006/relationships" xmlns:p="http://schemas.openxmlformats.org/presentationml/2006/main">
  <p:tag name="LINEID" val="711"/>
</p:tagLst>
</file>

<file path=ppt/tags/tag4.xml><?xml version="1.0" encoding="utf-8"?>
<p:tagLst xmlns:a="http://schemas.openxmlformats.org/drawingml/2006/main" xmlns:r="http://schemas.openxmlformats.org/officeDocument/2006/relationships" xmlns:p="http://schemas.openxmlformats.org/presentationml/2006/main">
  <p:tag name="SHP" val="DOCUMENTDATA"/>
</p:tagLst>
</file>

<file path=ppt/tags/tag40.xml><?xml version="1.0" encoding="utf-8"?>
<p:tagLst xmlns:a="http://schemas.openxmlformats.org/drawingml/2006/main" xmlns:r="http://schemas.openxmlformats.org/officeDocument/2006/relationships" xmlns:p="http://schemas.openxmlformats.org/presentationml/2006/main">
  <p:tag name="LINEID" val="711"/>
</p:tagLst>
</file>

<file path=ppt/tags/tag41.xml><?xml version="1.0" encoding="utf-8"?>
<p:tagLst xmlns:a="http://schemas.openxmlformats.org/drawingml/2006/main" xmlns:r="http://schemas.openxmlformats.org/officeDocument/2006/relationships" xmlns:p="http://schemas.openxmlformats.org/presentationml/2006/main">
  <p:tag name="LINEID" val="711"/>
</p:tagLst>
</file>

<file path=ppt/tags/tag42.xml><?xml version="1.0" encoding="utf-8"?>
<p:tagLst xmlns:a="http://schemas.openxmlformats.org/drawingml/2006/main" xmlns:r="http://schemas.openxmlformats.org/officeDocument/2006/relationships" xmlns:p="http://schemas.openxmlformats.org/presentationml/2006/main">
  <p:tag name="LINEID" val="711"/>
</p:tagLst>
</file>

<file path=ppt/tags/tag43.xml><?xml version="1.0" encoding="utf-8"?>
<p:tagLst xmlns:a="http://schemas.openxmlformats.org/drawingml/2006/main" xmlns:r="http://schemas.openxmlformats.org/officeDocument/2006/relationships" xmlns:p="http://schemas.openxmlformats.org/presentationml/2006/main">
  <p:tag name="SLIDE" val="COVER"/>
</p:tagLst>
</file>

<file path=ppt/tags/tag44.xml><?xml version="1.0" encoding="utf-8"?>
<p:tagLst xmlns:a="http://schemas.openxmlformats.org/drawingml/2006/main" xmlns:r="http://schemas.openxmlformats.org/officeDocument/2006/relationships" xmlns:p="http://schemas.openxmlformats.org/presentationml/2006/main">
  <p:tag name="SHP" val="PAGENUMBER"/>
</p:tagLst>
</file>

<file path=ppt/tags/tag45.xml><?xml version="1.0" encoding="utf-8"?>
<p:tagLst xmlns:a="http://schemas.openxmlformats.org/drawingml/2006/main" xmlns:r="http://schemas.openxmlformats.org/officeDocument/2006/relationships" xmlns:p="http://schemas.openxmlformats.org/presentationml/2006/main">
  <p:tag name="SHP" val="PAGENUMBER"/>
</p:tagLst>
</file>

<file path=ppt/tags/tag46.xml><?xml version="1.0" encoding="utf-8"?>
<p:tagLst xmlns:a="http://schemas.openxmlformats.org/drawingml/2006/main" xmlns:r="http://schemas.openxmlformats.org/officeDocument/2006/relationships" xmlns:p="http://schemas.openxmlformats.org/presentationml/2006/main">
  <p:tag name="MARK" val="LAST"/>
</p:tagLst>
</file>

<file path=ppt/tags/tag47.xml><?xml version="1.0" encoding="utf-8"?>
<p:tagLst xmlns:a="http://schemas.openxmlformats.org/drawingml/2006/main" xmlns:r="http://schemas.openxmlformats.org/officeDocument/2006/relationships" xmlns:p="http://schemas.openxmlformats.org/presentationml/2006/main">
  <p:tag name="SHP" val="PAGENUMBER"/>
</p:tagLst>
</file>

<file path=ppt/tags/tag48.xml><?xml version="1.0" encoding="utf-8"?>
<p:tagLst xmlns:a="http://schemas.openxmlformats.org/drawingml/2006/main" xmlns:r="http://schemas.openxmlformats.org/officeDocument/2006/relationships" xmlns:p="http://schemas.openxmlformats.org/presentationml/2006/main">
  <p:tag name="SHP" val="PAGENUMBER"/>
</p:tagLst>
</file>

<file path=ppt/tags/tag49.xml><?xml version="1.0" encoding="utf-8"?>
<p:tagLst xmlns:a="http://schemas.openxmlformats.org/drawingml/2006/main" xmlns:r="http://schemas.openxmlformats.org/officeDocument/2006/relationships" xmlns:p="http://schemas.openxmlformats.org/presentationml/2006/main">
  <p:tag name="SHP" val="GREYBOX"/>
  <p:tag name="GREYBOX" val="NARROW"/>
</p:tagLst>
</file>

<file path=ppt/tags/tag5.xml><?xml version="1.0" encoding="utf-8"?>
<p:tagLst xmlns:a="http://schemas.openxmlformats.org/drawingml/2006/main" xmlns:r="http://schemas.openxmlformats.org/officeDocument/2006/relationships" xmlns:p="http://schemas.openxmlformats.org/presentationml/2006/main">
  <p:tag name="SHP" val="DOCUMENTDATA"/>
</p:tagLst>
</file>

<file path=ppt/tags/tag50.xml><?xml version="1.0" encoding="utf-8"?>
<p:tagLst xmlns:a="http://schemas.openxmlformats.org/drawingml/2006/main" xmlns:r="http://schemas.openxmlformats.org/officeDocument/2006/relationships" xmlns:p="http://schemas.openxmlformats.org/presentationml/2006/main">
  <p:tag name="SHP" val="PAGENUMBER"/>
</p:tagLst>
</file>

<file path=ppt/tags/tag51.xml><?xml version="1.0" encoding="utf-8"?>
<p:tagLst xmlns:a="http://schemas.openxmlformats.org/drawingml/2006/main" xmlns:r="http://schemas.openxmlformats.org/officeDocument/2006/relationships" xmlns:p="http://schemas.openxmlformats.org/presentationml/2006/main">
  <p:tag name="SHP" val="PAGENUMBER"/>
</p:tagLst>
</file>

<file path=ppt/tags/tag52.xml><?xml version="1.0" encoding="utf-8"?>
<p:tagLst xmlns:a="http://schemas.openxmlformats.org/drawingml/2006/main" xmlns:r="http://schemas.openxmlformats.org/officeDocument/2006/relationships" xmlns:p="http://schemas.openxmlformats.org/presentationml/2006/main">
  <p:tag name="SLIDE" val="COVER"/>
</p:tagLst>
</file>

<file path=ppt/tags/tag53.xml><?xml version="1.0" encoding="utf-8"?>
<p:tagLst xmlns:a="http://schemas.openxmlformats.org/drawingml/2006/main" xmlns:r="http://schemas.openxmlformats.org/officeDocument/2006/relationships" xmlns:p="http://schemas.openxmlformats.org/presentationml/2006/main">
  <p:tag name="SHP" val="PAGENUMBER"/>
</p:tagLst>
</file>

<file path=ppt/tags/tag54.xml><?xml version="1.0" encoding="utf-8"?>
<p:tagLst xmlns:a="http://schemas.openxmlformats.org/drawingml/2006/main" xmlns:r="http://schemas.openxmlformats.org/officeDocument/2006/relationships" xmlns:p="http://schemas.openxmlformats.org/presentationml/2006/main">
  <p:tag name="SHP" val="PAGENUMBER"/>
</p:tagLst>
</file>

<file path=ppt/tags/tag55.xml><?xml version="1.0" encoding="utf-8"?>
<p:tagLst xmlns:a="http://schemas.openxmlformats.org/drawingml/2006/main" xmlns:r="http://schemas.openxmlformats.org/officeDocument/2006/relationships" xmlns:p="http://schemas.openxmlformats.org/presentationml/2006/main">
  <p:tag name="SHP" val="PAGENUMBER"/>
</p:tagLst>
</file>

<file path=ppt/tags/tag56.xml><?xml version="1.0" encoding="utf-8"?>
<p:tagLst xmlns:a="http://schemas.openxmlformats.org/drawingml/2006/main" xmlns:r="http://schemas.openxmlformats.org/officeDocument/2006/relationships" xmlns:p="http://schemas.openxmlformats.org/presentationml/2006/main">
  <p:tag name="LINEID" val="89"/>
</p:tagLst>
</file>

<file path=ppt/tags/tag57.xml><?xml version="1.0" encoding="utf-8"?>
<p:tagLst xmlns:a="http://schemas.openxmlformats.org/drawingml/2006/main" xmlns:r="http://schemas.openxmlformats.org/officeDocument/2006/relationships" xmlns:p="http://schemas.openxmlformats.org/presentationml/2006/main">
  <p:tag name="LINEID" val="89"/>
</p:tagLst>
</file>

<file path=ppt/tags/tag58.xml><?xml version="1.0" encoding="utf-8"?>
<p:tagLst xmlns:a="http://schemas.openxmlformats.org/drawingml/2006/main" xmlns:r="http://schemas.openxmlformats.org/officeDocument/2006/relationships" xmlns:p="http://schemas.openxmlformats.org/presentationml/2006/main">
  <p:tag name="LINEID" val="89"/>
</p:tagLst>
</file>

<file path=ppt/tags/tag59.xml><?xml version="1.0" encoding="utf-8"?>
<p:tagLst xmlns:a="http://schemas.openxmlformats.org/drawingml/2006/main" xmlns:r="http://schemas.openxmlformats.org/officeDocument/2006/relationships" xmlns:p="http://schemas.openxmlformats.org/presentationml/2006/main">
  <p:tag name="SHP" val="PAGENUMBER"/>
</p:tagLst>
</file>

<file path=ppt/tags/tag6.xml><?xml version="1.0" encoding="utf-8"?>
<p:tagLst xmlns:a="http://schemas.openxmlformats.org/drawingml/2006/main" xmlns:r="http://schemas.openxmlformats.org/officeDocument/2006/relationships" xmlns:p="http://schemas.openxmlformats.org/presentationml/2006/main">
  <p:tag name="FOOTER" val="LINE"/>
</p:tagLst>
</file>

<file path=ppt/tags/tag60.xml><?xml version="1.0" encoding="utf-8"?>
<p:tagLst xmlns:a="http://schemas.openxmlformats.org/drawingml/2006/main" xmlns:r="http://schemas.openxmlformats.org/officeDocument/2006/relationships" xmlns:p="http://schemas.openxmlformats.org/presentationml/2006/main">
  <p:tag name="SHP" val="PAGENUMBER"/>
</p:tagLst>
</file>

<file path=ppt/tags/tag61.xml><?xml version="1.0" encoding="utf-8"?>
<p:tagLst xmlns:a="http://schemas.openxmlformats.org/drawingml/2006/main" xmlns:r="http://schemas.openxmlformats.org/officeDocument/2006/relationships" xmlns:p="http://schemas.openxmlformats.org/presentationml/2006/main">
  <p:tag name="SLIDE" val="COVER"/>
</p:tagLst>
</file>

<file path=ppt/tags/tag62.xml><?xml version="1.0" encoding="utf-8"?>
<p:tagLst xmlns:a="http://schemas.openxmlformats.org/drawingml/2006/main" xmlns:r="http://schemas.openxmlformats.org/officeDocument/2006/relationships" xmlns:p="http://schemas.openxmlformats.org/presentationml/2006/main">
  <p:tag name="SHP" val="PAGENUMBER"/>
</p:tagLst>
</file>

<file path=ppt/tags/tag63.xml><?xml version="1.0" encoding="utf-8"?>
<p:tagLst xmlns:a="http://schemas.openxmlformats.org/drawingml/2006/main" xmlns:r="http://schemas.openxmlformats.org/officeDocument/2006/relationships" xmlns:p="http://schemas.openxmlformats.org/presentationml/2006/main">
  <p:tag name="SHP" val="PAGENUMBER"/>
</p:tagLst>
</file>

<file path=ppt/tags/tag64.xml><?xml version="1.0" encoding="utf-8"?>
<p:tagLst xmlns:a="http://schemas.openxmlformats.org/drawingml/2006/main" xmlns:r="http://schemas.openxmlformats.org/officeDocument/2006/relationships" xmlns:p="http://schemas.openxmlformats.org/presentationml/2006/main">
  <p:tag name="SHP" val="PAGENUMBER"/>
</p:tagLst>
</file>

<file path=ppt/tags/tag65.xml><?xml version="1.0" encoding="utf-8"?>
<p:tagLst xmlns:a="http://schemas.openxmlformats.org/drawingml/2006/main" xmlns:r="http://schemas.openxmlformats.org/officeDocument/2006/relationships" xmlns:p="http://schemas.openxmlformats.org/presentationml/2006/main">
  <p:tag name="SHP" val="PAGENUMBER"/>
</p:tagLst>
</file>

<file path=ppt/tags/tag66.xml><?xml version="1.0" encoding="utf-8"?>
<p:tagLst xmlns:a="http://schemas.openxmlformats.org/drawingml/2006/main" xmlns:r="http://schemas.openxmlformats.org/officeDocument/2006/relationships" xmlns:p="http://schemas.openxmlformats.org/presentationml/2006/main">
  <p:tag name="SHP" val="GREYBOX"/>
  <p:tag name="GREYBOX" val="NARROW"/>
</p:tagLst>
</file>

<file path=ppt/tags/tag67.xml><?xml version="1.0" encoding="utf-8"?>
<p:tagLst xmlns:a="http://schemas.openxmlformats.org/drawingml/2006/main" xmlns:r="http://schemas.openxmlformats.org/officeDocument/2006/relationships" xmlns:p="http://schemas.openxmlformats.org/presentationml/2006/main">
  <p:tag name="SHP" val="PAGENUMBER"/>
</p:tagLst>
</file>

<file path=ppt/tags/tag68.xml><?xml version="1.0" encoding="utf-8"?>
<p:tagLst xmlns:a="http://schemas.openxmlformats.org/drawingml/2006/main" xmlns:r="http://schemas.openxmlformats.org/officeDocument/2006/relationships" xmlns:p="http://schemas.openxmlformats.org/presentationml/2006/main">
  <p:tag name="SHP" val="PAGENUMBER"/>
</p:tagLst>
</file>

<file path=ppt/tags/tag69.xml><?xml version="1.0" encoding="utf-8"?>
<p:tagLst xmlns:a="http://schemas.openxmlformats.org/drawingml/2006/main" xmlns:r="http://schemas.openxmlformats.org/officeDocument/2006/relationships" xmlns:p="http://schemas.openxmlformats.org/presentationml/2006/main">
  <p:tag name="LINEID" val="57"/>
</p:tagLst>
</file>

<file path=ppt/tags/tag7.xml><?xml version="1.0" encoding="utf-8"?>
<p:tagLst xmlns:a="http://schemas.openxmlformats.org/drawingml/2006/main" xmlns:r="http://schemas.openxmlformats.org/officeDocument/2006/relationships" xmlns:p="http://schemas.openxmlformats.org/presentationml/2006/main">
  <p:tag name="SHP" val="DOCUMENTDATA"/>
</p:tagLst>
</file>

<file path=ppt/tags/tag70.xml><?xml version="1.0" encoding="utf-8"?>
<p:tagLst xmlns:a="http://schemas.openxmlformats.org/drawingml/2006/main" xmlns:r="http://schemas.openxmlformats.org/officeDocument/2006/relationships" xmlns:p="http://schemas.openxmlformats.org/presentationml/2006/main">
  <p:tag name="SHP" val="PAGENUMBER"/>
</p:tagLst>
</file>

<file path=ppt/tags/tag71.xml><?xml version="1.0" encoding="utf-8"?>
<p:tagLst xmlns:a="http://schemas.openxmlformats.org/drawingml/2006/main" xmlns:r="http://schemas.openxmlformats.org/officeDocument/2006/relationships" xmlns:p="http://schemas.openxmlformats.org/presentationml/2006/main">
  <p:tag name="LINEID" val="57"/>
</p:tagLst>
</file>

<file path=ppt/tags/tag72.xml><?xml version="1.0" encoding="utf-8"?>
<p:tagLst xmlns:a="http://schemas.openxmlformats.org/drawingml/2006/main" xmlns:r="http://schemas.openxmlformats.org/officeDocument/2006/relationships" xmlns:p="http://schemas.openxmlformats.org/presentationml/2006/main">
  <p:tag name="LINEID" val="57"/>
</p:tagLst>
</file>

<file path=ppt/tags/tag73.xml><?xml version="1.0" encoding="utf-8"?>
<p:tagLst xmlns:a="http://schemas.openxmlformats.org/drawingml/2006/main" xmlns:r="http://schemas.openxmlformats.org/officeDocument/2006/relationships" xmlns:p="http://schemas.openxmlformats.org/presentationml/2006/main">
  <p:tag name="SHP" val="PAGENUMBER"/>
</p:tagLst>
</file>

<file path=ppt/tags/tag8.xml><?xml version="1.0" encoding="utf-8"?>
<p:tagLst xmlns:a="http://schemas.openxmlformats.org/drawingml/2006/main" xmlns:r="http://schemas.openxmlformats.org/officeDocument/2006/relationships" xmlns:p="http://schemas.openxmlformats.org/presentationml/2006/main">
  <p:tag name="SHP" val="DOCUMENTDATA"/>
</p:tagLst>
</file>

<file path=ppt/tags/tag9.xml><?xml version="1.0" encoding="utf-8"?>
<p:tagLst xmlns:a="http://schemas.openxmlformats.org/drawingml/2006/main" xmlns:r="http://schemas.openxmlformats.org/officeDocument/2006/relationships" xmlns:p="http://schemas.openxmlformats.org/presentationml/2006/main">
  <p:tag name="SHP" val="DOCUMENTDATA"/>
</p:tagLst>
</file>

<file path=ppt/theme/theme1.xml><?xml version="1.0" encoding="utf-8"?>
<a:theme xmlns:a="http://schemas.openxmlformats.org/drawingml/2006/main" name="1_blank">
  <a:themeElements>
    <a:clrScheme name="TNS Global">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2.xml><?xml version="1.0" encoding="utf-8"?>
<a:theme xmlns:a="http://schemas.openxmlformats.org/drawingml/2006/main" name="Chapter">
  <a:themeElements>
    <a:clrScheme name="TNSSSRevised">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3.xml><?xml version="1.0" encoding="utf-8"?>
<a:theme xmlns:a="http://schemas.openxmlformats.org/drawingml/2006/main" name="Standard">
  <a:themeElements>
    <a:clrScheme name="TNSSSRevised">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4.xml><?xml version="1.0" encoding="utf-8"?>
<a:theme xmlns:a="http://schemas.openxmlformats.org/drawingml/2006/main" name="Standard with Grey Box">
  <a:themeElements>
    <a:clrScheme name="TNSSSRevised">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5.xml><?xml version="1.0" encoding="utf-8"?>
<a:theme xmlns:a="http://schemas.openxmlformats.org/drawingml/2006/main" name="Standard with Narrow Grey Box">
  <a:themeElements>
    <a:clrScheme name="TNSSSRevised">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6.xml><?xml version="1.0" encoding="utf-8"?>
<a:theme xmlns:a="http://schemas.openxmlformats.org/drawingml/2006/main" name="Grid Layout">
  <a:themeElements>
    <a:clrScheme name="TNSSSRevised">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7.xml><?xml version="1.0" encoding="utf-8"?>
<a:theme xmlns:a="http://schemas.openxmlformats.org/drawingml/2006/main" name="Blank">
  <a:themeElements>
    <a:clrScheme name="TNSSSRevised">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Verdana" panose="020B0604030504040204" pitchFamily="34" charset="0"/>
            <a:ea typeface="Verdana" panose="020B0604030504040204" pitchFamily="34" charset="0"/>
            <a:cs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Verdana" pitchFamily="34" charset="0"/>
            <a:ea typeface="Verdana" pitchFamily="34" charset="0"/>
            <a:cs typeface="Verdana" pitchFamily="34" charset="0"/>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Key_x0020_documents xmlns="fdfb4454-274d-4e5d-a478-afcdf90d5eb7">
      <Url xsi:nil="true"/>
      <Description xsi:nil="true"/>
    </Key_x0020_documents>
    <Description0 xmlns="fdfb4454-274d-4e5d-a478-afcdf90d5eb7" xsi:nil="true"/>
    <Document_x0020_categories xmlns="fdfb4454-274d-4e5d-a478-afcdf90d5eb7">
      <Value>Presentations - finding advantage</Value>
    </Document_x0020_categories>
    <Market xmlns="fdfb4454-274d-4e5d-a478-afcdf90d5e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8E40B08A1E0547899EDF260D2D4A52" ma:contentTypeVersion="7" ma:contentTypeDescription="Create a new document." ma:contentTypeScope="" ma:versionID="3307788e50f3011c0c693a512be2ce78">
  <xsd:schema xmlns:xsd="http://www.w3.org/2001/XMLSchema" xmlns:p="http://schemas.microsoft.com/office/2006/metadata/properties" xmlns:ns2="fdfb4454-274d-4e5d-a478-afcdf90d5eb7" targetNamespace="http://schemas.microsoft.com/office/2006/metadata/properties" ma:root="true" ma:fieldsID="907903de848d0205515ca4b2f7c988e9" ns2:_="">
    <xsd:import namespace="fdfb4454-274d-4e5d-a478-afcdf90d5eb7"/>
    <xsd:element name="properties">
      <xsd:complexType>
        <xsd:sequence>
          <xsd:element name="documentManagement">
            <xsd:complexType>
              <xsd:all>
                <xsd:element ref="ns2:Document_x0020_categories" minOccurs="0"/>
                <xsd:element ref="ns2:Description0" minOccurs="0"/>
                <xsd:element ref="ns2:Key_x0020_documents" minOccurs="0"/>
                <xsd:element ref="ns2:Market" minOccurs="0"/>
              </xsd:all>
            </xsd:complexType>
          </xsd:element>
        </xsd:sequence>
      </xsd:complexType>
    </xsd:element>
  </xsd:schema>
  <xsd:schema xmlns:xsd="http://www.w3.org/2001/XMLSchema" xmlns:dms="http://schemas.microsoft.com/office/2006/documentManagement/types" targetNamespace="fdfb4454-274d-4e5d-a478-afcdf90d5eb7" elementFormDefault="qualified">
    <xsd:import namespace="http://schemas.microsoft.com/office/2006/documentManagement/types"/>
    <xsd:element name="Document_x0020_categories" ma:index="8" nillable="true" ma:displayName="Document categories" ma:internalName="Document_x0020_categories">
      <xsd:complexType>
        <xsd:complexContent>
          <xsd:extension base="dms:MultiChoice">
            <xsd:sequence>
              <xsd:element name="Value" maxOccurs="unbounded" minOccurs="0" nillable="true">
                <xsd:simpleType>
                  <xsd:restriction base="dms:Choice">
                    <xsd:enumeration value="Event artwork"/>
                    <xsd:enumeration value="Event support materials"/>
                    <xsd:enumeration value="IM growth hackathon"/>
                    <xsd:enumeration value="Key documents"/>
                    <xsd:enumeration value="Local market event content"/>
                    <xsd:enumeration value="Planning materials"/>
                    <xsd:enumeration value="Presentations - connected world"/>
                    <xsd:enumeration value="Presentations - marketing to connected consumer"/>
                    <xsd:enumeration value="Presentations - finding advantage"/>
                    <xsd:enumeration value="Presentations - optimising conversion"/>
                    <xsd:enumeration value="Presentations - future of insights"/>
                    <xsd:enumeration value="Video"/>
                  </xsd:restriction>
                </xsd:simpleType>
              </xsd:element>
            </xsd:sequence>
          </xsd:extension>
        </xsd:complexContent>
      </xsd:complexType>
    </xsd:element>
    <xsd:element name="Description0" ma:index="9" nillable="true" ma:displayName="Description" ma:internalName="Description0">
      <xsd:simpleType>
        <xsd:restriction base="dms:Text">
          <xsd:maxLength value="255"/>
        </xsd:restriction>
      </xsd:simpleType>
    </xsd:element>
    <xsd:element name="Key_x0020_documents" ma:index="10" nillable="true" ma:displayName="Key documents" ma:format="Hyperlink" ma:internalName="Key_x0020_documents">
      <xsd:complexType>
        <xsd:complexContent>
          <xsd:extension base="dms:URL">
            <xsd:sequence>
              <xsd:element name="Url" type="dms:ValidUrl" minOccurs="0" nillable="true"/>
              <xsd:element name="Description" type="xsd:string" nillable="true"/>
            </xsd:sequence>
          </xsd:extension>
        </xsd:complexContent>
      </xsd:complexType>
    </xsd:element>
    <xsd:element name="Market" ma:index="11" nillable="true" ma:displayName="Market" ma:format="Dropdown" ma:internalName="Market">
      <xsd:simpleType>
        <xsd:restriction base="dms:Choice">
          <xsd:enumeration value="North Americ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0D6E920-EE03-4E71-9D58-C09DF67633F3}">
  <ds:schemaRefs>
    <ds:schemaRef ds:uri="http://purl.org/dc/terms/"/>
    <ds:schemaRef ds:uri="http://purl.org/dc/elements/1.1/"/>
    <ds:schemaRef ds:uri="http://schemas.microsoft.com/office/2006/documentManagement/types"/>
    <ds:schemaRef ds:uri="http://schemas.microsoft.com/office/2006/metadata/properties"/>
    <ds:schemaRef ds:uri="http://purl.org/dc/dcmitype/"/>
    <ds:schemaRef ds:uri="fdfb4454-274d-4e5d-a478-afcdf90d5eb7"/>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CF9FA7C-5506-4031-820F-86CB8D78ADFC}">
  <ds:schemaRefs>
    <ds:schemaRef ds:uri="http://schemas.microsoft.com/sharepoint/v3/contenttype/forms"/>
  </ds:schemaRefs>
</ds:datastoreItem>
</file>

<file path=customXml/itemProps3.xml><?xml version="1.0" encoding="utf-8"?>
<ds:datastoreItem xmlns:ds="http://schemas.openxmlformats.org/officeDocument/2006/customXml" ds:itemID="{1000E2AB-9832-4A2B-BA0C-E0E0C38354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fb4454-274d-4e5d-a478-afcdf90d5eb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blank</Template>
  <TotalTime>15451</TotalTime>
  <Words>3596</Words>
  <Application>Microsoft Office PowerPoint</Application>
  <PresentationFormat>On-screen Show (4:3)</PresentationFormat>
  <Paragraphs>317</Paragraphs>
  <Slides>33</Slides>
  <Notes>29</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33</vt:i4>
      </vt:variant>
    </vt:vector>
  </HeadingPairs>
  <TitlesOfParts>
    <vt:vector size="45" baseType="lpstr">
      <vt:lpstr>Arial</vt:lpstr>
      <vt:lpstr>Calibri</vt:lpstr>
      <vt:lpstr>Times New Roman</vt:lpstr>
      <vt:lpstr>Verdana</vt:lpstr>
      <vt:lpstr>Wingdings</vt:lpstr>
      <vt:lpstr>1_blank</vt:lpstr>
      <vt:lpstr>Chapter</vt:lpstr>
      <vt:lpstr>Standard</vt:lpstr>
      <vt:lpstr>Standard with Grey Box</vt:lpstr>
      <vt:lpstr>Standard with Narrow Grey Box</vt:lpstr>
      <vt:lpstr>Grid Layout</vt:lpstr>
      <vt:lpstr>Blank</vt:lpstr>
      <vt:lpstr>Finding advantage in a connected world</vt:lpstr>
      <vt:lpstr>PowerPoint Presentation</vt:lpstr>
      <vt:lpstr>Fragmentert medielandskap – hvor er målgruppen?</vt:lpstr>
      <vt:lpstr>Vi går fra segmenter til individer</vt:lpstr>
      <vt:lpstr>Nye konkurrenter med ny teknologi angriper de uangripelige</vt:lpstr>
      <vt:lpstr>Ny teknologi som kommer stadig raskere...</vt:lpstr>
      <vt:lpstr>Men det grunnleggende endrer seg allikevel ikke</vt:lpstr>
      <vt:lpstr>Fra utfordringer til muligheter</vt:lpstr>
      <vt:lpstr>  Nye muligheter gjennom ny forståelse av sanntid</vt:lpstr>
      <vt:lpstr>Realtime marketing: Hype eller viktig mulighet?</vt:lpstr>
      <vt:lpstr>Men en happening ikke alltid er et relevant øyeblikk for ditt merke…</vt:lpstr>
      <vt:lpstr> Hva om vi re-tenker dette med realtime litt...</vt:lpstr>
      <vt:lpstr>Det dreier seg om å treffe på det som er relevant for kunden der og da</vt:lpstr>
      <vt:lpstr>Forskjellig tid på dagen – forskjellige budskap</vt:lpstr>
      <vt:lpstr>Fordi hva som driver besøk varierer gjennom døgnet</vt:lpstr>
      <vt:lpstr>Oppsummert</vt:lpstr>
      <vt:lpstr>  Hvordan vinner du innovasjonskappløpet?</vt:lpstr>
      <vt:lpstr>Hvorfor tar det altfor ofte alt for lang tid fra idè til lansering?</vt:lpstr>
      <vt:lpstr>Utfordringen fra Danone: Identifiser produktet som kan ta Activia kornblandinger fra OK til markedsledende i løpet av 2 uker!</vt:lpstr>
      <vt:lpstr>Det er dårlig tid det...</vt:lpstr>
      <vt:lpstr>Re-tenking av hele prosessen – ekstremt fokus på fart og interaktivitet</vt:lpstr>
      <vt:lpstr>Kjernen - Idè-generering gjennom crowdsourcing </vt:lpstr>
      <vt:lpstr>  Minneverdige øyeblikk – Service-kanaler som relasjonsbyggere</vt:lpstr>
      <vt:lpstr>PowerPoint Presentation</vt:lpstr>
      <vt:lpstr>Skuffende kunde-service er en hovedgrunn til dette </vt:lpstr>
      <vt:lpstr>Alle kanaler er service-kanaler</vt:lpstr>
      <vt:lpstr>Er god service i alle kanaler svaret da?</vt:lpstr>
      <vt:lpstr>Forstå hvordan gode opplevelser forvandles til preferanse for merket</vt:lpstr>
      <vt:lpstr>Preferanse er nøkkelen til vekst – manglende preferanse = lav vekst!</vt:lpstr>
      <vt:lpstr>Så hvordan kommer vi fra gode opplevelser til preferanse?</vt:lpstr>
      <vt:lpstr>Det holder ikke å levere bra på det som er viktig, om det ikke bra nok i forhold til konkurrentene </vt:lpstr>
      <vt:lpstr>Bruk nye kanaler riktig når de er viktige for kunden</vt:lpstr>
      <vt:lpstr>Oppsummert</vt:lpstr>
    </vt:vector>
  </TitlesOfParts>
  <Company>TNS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_De-averaging the connected consumer_x000b__</dc:title>
  <dc:creator>O'Grady, Greg (TSLGI)</dc:creator>
  <dc:description>2016</dc:description>
  <cp:lastModifiedBy>Folgesvold, Atle (TSOSO)</cp:lastModifiedBy>
  <cp:revision>137</cp:revision>
  <dcterms:created xsi:type="dcterms:W3CDTF">2016-01-08T12:09:16Z</dcterms:created>
  <dcterms:modified xsi:type="dcterms:W3CDTF">2016-06-13T08:55:08Z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0x010100398E40B08A1E0547899EDF260D2D4A52</vt:lpwstr>
  </property>
</Properties>
</file>