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29" r:id="rId5"/>
    <p:sldMasterId id="2147483738" r:id="rId6"/>
    <p:sldMasterId id="2147483767" r:id="rId7"/>
  </p:sldMasterIdLst>
  <p:notesMasterIdLst>
    <p:notesMasterId r:id="rId44"/>
  </p:notesMasterIdLst>
  <p:handoutMasterIdLst>
    <p:handoutMasterId r:id="rId45"/>
  </p:handoutMasterIdLst>
  <p:sldIdLst>
    <p:sldId id="498" r:id="rId8"/>
    <p:sldId id="571" r:id="rId9"/>
    <p:sldId id="572" r:id="rId10"/>
    <p:sldId id="573" r:id="rId11"/>
    <p:sldId id="574" r:id="rId12"/>
    <p:sldId id="575" r:id="rId13"/>
    <p:sldId id="576" r:id="rId14"/>
    <p:sldId id="577" r:id="rId15"/>
    <p:sldId id="578" r:id="rId16"/>
    <p:sldId id="503" r:id="rId17"/>
    <p:sldId id="555" r:id="rId18"/>
    <p:sldId id="556" r:id="rId19"/>
    <p:sldId id="547" r:id="rId20"/>
    <p:sldId id="548" r:id="rId21"/>
    <p:sldId id="549" r:id="rId22"/>
    <p:sldId id="551" r:id="rId23"/>
    <p:sldId id="552" r:id="rId24"/>
    <p:sldId id="554" r:id="rId25"/>
    <p:sldId id="504" r:id="rId26"/>
    <p:sldId id="524" r:id="rId27"/>
    <p:sldId id="522" r:id="rId28"/>
    <p:sldId id="523" r:id="rId29"/>
    <p:sldId id="505" r:id="rId30"/>
    <p:sldId id="557" r:id="rId31"/>
    <p:sldId id="537" r:id="rId32"/>
    <p:sldId id="536" r:id="rId33"/>
    <p:sldId id="507" r:id="rId34"/>
    <p:sldId id="558" r:id="rId35"/>
    <p:sldId id="530" r:id="rId36"/>
    <p:sldId id="506" r:id="rId37"/>
    <p:sldId id="560" r:id="rId38"/>
    <p:sldId id="570" r:id="rId39"/>
    <p:sldId id="502" r:id="rId40"/>
    <p:sldId id="535" r:id="rId41"/>
    <p:sldId id="545" r:id="rId42"/>
    <p:sldId id="497" r:id="rId43"/>
  </p:sldIdLst>
  <p:sldSz cx="12192000" cy="6858000"/>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4">
          <p15:clr>
            <a:srgbClr val="A4A3A4"/>
          </p15:clr>
        </p15:guide>
        <p15:guide id="2" orient="horz" pos="4152">
          <p15:clr>
            <a:srgbClr val="A4A3A4"/>
          </p15:clr>
        </p15:guide>
        <p15:guide id="3" orient="horz" pos="269">
          <p15:clr>
            <a:srgbClr val="A4A3A4"/>
          </p15:clr>
        </p15:guide>
        <p15:guide id="4" orient="horz" pos="715">
          <p15:clr>
            <a:srgbClr val="A4A3A4"/>
          </p15:clr>
        </p15:guide>
        <p15:guide id="5" orient="horz" pos="2160">
          <p15:clr>
            <a:srgbClr val="A4A3A4"/>
          </p15:clr>
        </p15:guide>
        <p15:guide id="6" orient="horz" pos="3598">
          <p15:clr>
            <a:srgbClr val="A4A3A4"/>
          </p15:clr>
        </p15:guide>
        <p15:guide id="7" orient="horz" pos="4026">
          <p15:clr>
            <a:srgbClr val="A4A3A4"/>
          </p15:clr>
        </p15:guide>
        <p15:guide id="8" pos="7449">
          <p15:clr>
            <a:srgbClr val="A4A3A4"/>
          </p15:clr>
        </p15:guide>
        <p15:guide id="9" pos="3840">
          <p15:clr>
            <a:srgbClr val="A4A3A4"/>
          </p15:clr>
        </p15:guide>
        <p15:guide id="10" pos="2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C1C"/>
    <a:srgbClr val="717171"/>
    <a:srgbClr val="FFFF00"/>
    <a:srgbClr val="000000"/>
    <a:srgbClr val="E6304B"/>
    <a:srgbClr val="E7E7E7"/>
    <a:srgbClr val="C0C0C0"/>
    <a:srgbClr val="989898"/>
    <a:srgbClr val="C8D405"/>
    <a:srgbClr val="00A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15" autoAdjust="0"/>
    <p:restoredTop sz="96025" autoAdjust="0"/>
  </p:normalViewPr>
  <p:slideViewPr>
    <p:cSldViewPr showGuides="1">
      <p:cViewPr varScale="1">
        <p:scale>
          <a:sx n="100" d="100"/>
          <a:sy n="100" d="100"/>
        </p:scale>
        <p:origin x="58" y="130"/>
      </p:cViewPr>
      <p:guideLst>
        <p:guide orient="horz" pos="1074"/>
        <p:guide orient="horz" pos="4152"/>
        <p:guide orient="horz" pos="269"/>
        <p:guide orient="horz" pos="715"/>
        <p:guide orient="horz" pos="2160"/>
        <p:guide orient="horz" pos="3598"/>
        <p:guide orient="horz" pos="4026"/>
        <p:guide pos="7449"/>
        <p:guide pos="3840"/>
        <p:guide pos="224"/>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72" d="100"/>
          <a:sy n="72" d="100"/>
        </p:scale>
        <p:origin x="3029"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3FC27-3E74-4CB9-9E67-E6A47E65AA2C}" type="doc">
      <dgm:prSet loTypeId="urn:microsoft.com/office/officeart/2005/8/layout/arrow2" loCatId="process" qsTypeId="urn:microsoft.com/office/officeart/2005/8/quickstyle/3d4" qsCatId="3D" csTypeId="urn:microsoft.com/office/officeart/2005/8/colors/accent0_3" csCatId="mainScheme" phldr="1"/>
      <dgm:spPr/>
    </dgm:pt>
    <dgm:pt modelId="{9FFC3701-6EC8-4BE1-AE70-51151FD3DA17}">
      <dgm:prSet phldrT="[Tekst]" custT="1"/>
      <dgm:spPr>
        <a:xfrm>
          <a:off x="1141195" y="3731166"/>
          <a:ext cx="1318671" cy="1165377"/>
        </a:xfrm>
        <a:prstGeom prst="rect">
          <a:avLst/>
        </a:prstGeom>
        <a:noFill/>
        <a:ln>
          <a:noFill/>
        </a:ln>
        <a:effectLst/>
      </dgm:spPr>
      <dgm:t>
        <a:bodyPr/>
        <a:lstStyle/>
        <a:p>
          <a:r>
            <a:rPr lang="en-US" sz="1200" b="1" noProof="0" dirty="0" smtClean="0">
              <a:solidFill>
                <a:srgbClr val="333333">
                  <a:hueOff val="0"/>
                  <a:satOff val="0"/>
                  <a:lumOff val="0"/>
                  <a:alphaOff val="0"/>
                </a:srgbClr>
              </a:solidFill>
              <a:latin typeface="Verdana"/>
              <a:ea typeface="+mn-ea"/>
              <a:cs typeface="+mn-cs"/>
            </a:rPr>
            <a:t>1995 Systematic measurement of Internet sites</a:t>
          </a:r>
          <a:endParaRPr lang="en-US" sz="1200" b="1" noProof="0" dirty="0">
            <a:solidFill>
              <a:srgbClr val="333333">
                <a:hueOff val="0"/>
                <a:satOff val="0"/>
                <a:lumOff val="0"/>
                <a:alphaOff val="0"/>
              </a:srgbClr>
            </a:solidFill>
            <a:latin typeface="Verdana"/>
            <a:ea typeface="+mn-ea"/>
            <a:cs typeface="+mn-cs"/>
          </a:endParaRPr>
        </a:p>
      </dgm:t>
    </dgm:pt>
    <dgm:pt modelId="{46C23898-9098-4AF4-A9A9-99ADBD8EE3B0}" type="parTrans" cxnId="{55E5856B-8AB0-4ECE-B816-95CB6AF1D19D}">
      <dgm:prSet/>
      <dgm:spPr/>
      <dgm:t>
        <a:bodyPr/>
        <a:lstStyle/>
        <a:p>
          <a:endParaRPr lang="en-US" noProof="0" dirty="0">
            <a:solidFill>
              <a:schemeClr val="bg1"/>
            </a:solidFill>
          </a:endParaRPr>
        </a:p>
      </dgm:t>
    </dgm:pt>
    <dgm:pt modelId="{34116FB8-8FCB-4C79-A4C3-DA876F1FF5D0}" type="sibTrans" cxnId="{55E5856B-8AB0-4ECE-B816-95CB6AF1D19D}">
      <dgm:prSet/>
      <dgm:spPr/>
      <dgm:t>
        <a:bodyPr/>
        <a:lstStyle/>
        <a:p>
          <a:endParaRPr lang="en-US" noProof="0" dirty="0">
            <a:solidFill>
              <a:schemeClr val="bg1"/>
            </a:solidFill>
          </a:endParaRPr>
        </a:p>
      </dgm:t>
    </dgm:pt>
    <dgm:pt modelId="{FE554915-9A13-4507-8EC4-5FEB3039DAAA}">
      <dgm:prSet phldrT="[Tekst]" custT="1"/>
      <dgm:spPr>
        <a:xfrm>
          <a:off x="2177671" y="2844892"/>
          <a:ext cx="1300522" cy="2051651"/>
        </a:xfrm>
        <a:prstGeom prst="rect">
          <a:avLst/>
        </a:prstGeom>
        <a:noFill/>
        <a:ln>
          <a:noFill/>
        </a:ln>
        <a:effectLst/>
      </dgm:spPr>
      <dgm:t>
        <a:bodyPr/>
        <a:lstStyle/>
        <a:p>
          <a:r>
            <a:rPr lang="en-US" sz="1200" b="1" noProof="0" dirty="0" smtClean="0">
              <a:solidFill>
                <a:srgbClr val="333333">
                  <a:hueOff val="0"/>
                  <a:satOff val="0"/>
                  <a:lumOff val="0"/>
                  <a:alphaOff val="0"/>
                </a:srgbClr>
              </a:solidFill>
              <a:latin typeface="Verdana"/>
              <a:ea typeface="+mn-ea"/>
              <a:cs typeface="+mn-cs"/>
            </a:rPr>
            <a:t>1998</a:t>
          </a:r>
        </a:p>
        <a:p>
          <a:r>
            <a:rPr lang="en-US" sz="1200" b="1" noProof="0" dirty="0" smtClean="0">
              <a:solidFill>
                <a:srgbClr val="333333">
                  <a:hueOff val="0"/>
                  <a:satOff val="0"/>
                  <a:lumOff val="0"/>
                  <a:alphaOff val="0"/>
                </a:srgbClr>
              </a:solidFill>
              <a:latin typeface="Verdana"/>
              <a:ea typeface="+mn-ea"/>
              <a:cs typeface="+mn-cs"/>
            </a:rPr>
            <a:t>TNS Metrix</a:t>
          </a:r>
          <a:endParaRPr lang="en-US" sz="1200" b="1" noProof="0" dirty="0">
            <a:solidFill>
              <a:srgbClr val="333333">
                <a:hueOff val="0"/>
                <a:satOff val="0"/>
                <a:lumOff val="0"/>
                <a:alphaOff val="0"/>
              </a:srgbClr>
            </a:solidFill>
            <a:latin typeface="Verdana"/>
            <a:ea typeface="+mn-ea"/>
            <a:cs typeface="+mn-cs"/>
          </a:endParaRPr>
        </a:p>
      </dgm:t>
    </dgm:pt>
    <dgm:pt modelId="{ACA7377E-FAC6-471A-B056-7D70DE42087D}" type="parTrans" cxnId="{29D48C62-1117-4D76-B6A9-48DAE9FDC751}">
      <dgm:prSet/>
      <dgm:spPr/>
      <dgm:t>
        <a:bodyPr/>
        <a:lstStyle/>
        <a:p>
          <a:endParaRPr lang="en-US" noProof="0" dirty="0">
            <a:solidFill>
              <a:schemeClr val="bg1"/>
            </a:solidFill>
          </a:endParaRPr>
        </a:p>
      </dgm:t>
    </dgm:pt>
    <dgm:pt modelId="{0C7A82AB-63DF-4BE5-9A66-83CE61F39349}" type="sibTrans" cxnId="{29D48C62-1117-4D76-B6A9-48DAE9FDC751}">
      <dgm:prSet/>
      <dgm:spPr/>
      <dgm:t>
        <a:bodyPr/>
        <a:lstStyle/>
        <a:p>
          <a:endParaRPr lang="en-US" noProof="0" dirty="0">
            <a:solidFill>
              <a:schemeClr val="bg1"/>
            </a:solidFill>
          </a:endParaRPr>
        </a:p>
      </dgm:t>
    </dgm:pt>
    <dgm:pt modelId="{130A7D8D-6FF0-452A-A295-A9C231F270B2}">
      <dgm:prSet phldrT="[Tekst]" custT="1"/>
      <dgm:spPr>
        <a:xfrm>
          <a:off x="3478194" y="2144686"/>
          <a:ext cx="1512052" cy="2751857"/>
        </a:xfrm>
        <a:prstGeom prst="rect">
          <a:avLst/>
        </a:prstGeom>
        <a:noFill/>
        <a:ln>
          <a:noFill/>
        </a:ln>
        <a:effectLst/>
      </dgm:spPr>
      <dgm:t>
        <a:bodyPr/>
        <a:lstStyle/>
        <a:p>
          <a:r>
            <a:rPr lang="en-US" sz="1200" b="1" noProof="0" dirty="0" smtClean="0">
              <a:solidFill>
                <a:srgbClr val="333333">
                  <a:hueOff val="0"/>
                  <a:satOff val="0"/>
                  <a:lumOff val="0"/>
                  <a:alphaOff val="0"/>
                </a:srgbClr>
              </a:solidFill>
              <a:latin typeface="Verdana"/>
              <a:ea typeface="+mn-ea"/>
              <a:cs typeface="+mn-cs"/>
            </a:rPr>
            <a:t>2005</a:t>
          </a:r>
        </a:p>
        <a:p>
          <a:r>
            <a:rPr lang="en-US" sz="1200" b="1" noProof="0" dirty="0" smtClean="0">
              <a:solidFill>
                <a:srgbClr val="333333">
                  <a:hueOff val="0"/>
                  <a:satOff val="0"/>
                  <a:lumOff val="0"/>
                  <a:alphaOff val="0"/>
                </a:srgbClr>
              </a:solidFill>
              <a:latin typeface="Verdana"/>
              <a:ea typeface="+mn-ea"/>
              <a:cs typeface="+mn-cs"/>
            </a:rPr>
            <a:t>TNS Mobile</a:t>
          </a:r>
          <a:endParaRPr lang="en-US" sz="1200" b="1" noProof="0" dirty="0">
            <a:solidFill>
              <a:srgbClr val="333333">
                <a:hueOff val="0"/>
                <a:satOff val="0"/>
                <a:lumOff val="0"/>
                <a:alphaOff val="0"/>
              </a:srgbClr>
            </a:solidFill>
            <a:latin typeface="Verdana"/>
            <a:ea typeface="+mn-ea"/>
            <a:cs typeface="+mn-cs"/>
          </a:endParaRPr>
        </a:p>
      </dgm:t>
    </dgm:pt>
    <dgm:pt modelId="{88BB9401-C2FC-4468-8C0A-2CCE866129BC}" type="parTrans" cxnId="{6692AA22-79D1-41BD-BDBA-729A58FB28E2}">
      <dgm:prSet/>
      <dgm:spPr/>
      <dgm:t>
        <a:bodyPr/>
        <a:lstStyle/>
        <a:p>
          <a:endParaRPr lang="en-US" noProof="0" dirty="0">
            <a:solidFill>
              <a:schemeClr val="bg1"/>
            </a:solidFill>
          </a:endParaRPr>
        </a:p>
      </dgm:t>
    </dgm:pt>
    <dgm:pt modelId="{119D919D-F9E4-4DC9-9188-623109FF0523}" type="sibTrans" cxnId="{6692AA22-79D1-41BD-BDBA-729A58FB28E2}">
      <dgm:prSet/>
      <dgm:spPr/>
      <dgm:t>
        <a:bodyPr/>
        <a:lstStyle/>
        <a:p>
          <a:endParaRPr lang="en-US" noProof="0" dirty="0">
            <a:solidFill>
              <a:schemeClr val="bg1"/>
            </a:solidFill>
          </a:endParaRPr>
        </a:p>
      </dgm:t>
    </dgm:pt>
    <dgm:pt modelId="{E8050A50-9E41-4ED7-806D-3BA46D93E814}">
      <dgm:prSet phldrT="[Tekst]" custT="1"/>
      <dgm:spPr>
        <a:xfrm>
          <a:off x="4990246" y="1615859"/>
          <a:ext cx="1566894" cy="3280684"/>
        </a:xfrm>
        <a:prstGeom prst="rect">
          <a:avLst/>
        </a:prstGeom>
        <a:noFill/>
        <a:ln>
          <a:noFill/>
        </a:ln>
        <a:effectLst/>
      </dgm:spPr>
      <dgm:t>
        <a:bodyPr/>
        <a:lstStyle/>
        <a:p>
          <a:r>
            <a:rPr lang="en-US" sz="1400" b="1" noProof="0" dirty="0" smtClean="0">
              <a:solidFill>
                <a:srgbClr val="333333">
                  <a:hueOff val="0"/>
                  <a:satOff val="0"/>
                  <a:lumOff val="0"/>
                  <a:alphaOff val="0"/>
                </a:srgbClr>
              </a:solidFill>
              <a:latin typeface="Verdana"/>
              <a:ea typeface="+mn-ea"/>
              <a:cs typeface="+mn-cs"/>
            </a:rPr>
            <a:t>2010 </a:t>
          </a:r>
        </a:p>
        <a:p>
          <a:r>
            <a:rPr lang="en-US" sz="1400" b="1" noProof="0" dirty="0" smtClean="0">
              <a:solidFill>
                <a:srgbClr val="333333">
                  <a:hueOff val="0"/>
                  <a:satOff val="0"/>
                  <a:lumOff val="0"/>
                  <a:alphaOff val="0"/>
                </a:srgbClr>
              </a:solidFill>
              <a:latin typeface="Verdana"/>
              <a:ea typeface="+mn-ea"/>
              <a:cs typeface="+mn-cs"/>
            </a:rPr>
            <a:t>Norwegian Internet Panel (NIP)</a:t>
          </a:r>
          <a:endParaRPr lang="en-US" sz="1400" b="1" noProof="0" dirty="0">
            <a:solidFill>
              <a:srgbClr val="333333">
                <a:hueOff val="0"/>
                <a:satOff val="0"/>
                <a:lumOff val="0"/>
                <a:alphaOff val="0"/>
              </a:srgbClr>
            </a:solidFill>
            <a:latin typeface="Verdana"/>
            <a:ea typeface="+mn-ea"/>
            <a:cs typeface="+mn-cs"/>
          </a:endParaRPr>
        </a:p>
      </dgm:t>
    </dgm:pt>
    <dgm:pt modelId="{FE7E1DF9-C320-4F20-8D16-FD16FF13A8B7}" type="parTrans" cxnId="{F8987FA6-BD23-421F-9B05-6806FB6F43F6}">
      <dgm:prSet/>
      <dgm:spPr/>
      <dgm:t>
        <a:bodyPr/>
        <a:lstStyle/>
        <a:p>
          <a:endParaRPr lang="en-US" noProof="0" dirty="0">
            <a:solidFill>
              <a:schemeClr val="bg1"/>
            </a:solidFill>
          </a:endParaRPr>
        </a:p>
      </dgm:t>
    </dgm:pt>
    <dgm:pt modelId="{8A0F37A5-BF5D-4DCE-AC39-A829CC22FD25}" type="sibTrans" cxnId="{F8987FA6-BD23-421F-9B05-6806FB6F43F6}">
      <dgm:prSet/>
      <dgm:spPr/>
      <dgm:t>
        <a:bodyPr/>
        <a:lstStyle/>
        <a:p>
          <a:endParaRPr lang="en-US" noProof="0" dirty="0">
            <a:solidFill>
              <a:schemeClr val="bg1"/>
            </a:solidFill>
          </a:endParaRPr>
        </a:p>
      </dgm:t>
    </dgm:pt>
    <dgm:pt modelId="{7B07BB1C-48A4-4047-BBF6-6ACBDCA09D1F}">
      <dgm:prSet phldrT="[Tekst]" custT="1"/>
      <dgm:spPr>
        <a:xfrm>
          <a:off x="6835368" y="1483673"/>
          <a:ext cx="1589567" cy="1680946"/>
        </a:xfrm>
        <a:prstGeom prst="rect">
          <a:avLst/>
        </a:prstGeom>
        <a:noFill/>
        <a:ln>
          <a:noFill/>
        </a:ln>
        <a:effectLst/>
      </dgm:spPr>
      <dgm:t>
        <a:bodyPr/>
        <a:lstStyle/>
        <a:p>
          <a:r>
            <a:rPr lang="en-US" sz="1600" b="1" noProof="0" dirty="0" smtClean="0">
              <a:solidFill>
                <a:srgbClr val="333333">
                  <a:hueOff val="0"/>
                  <a:satOff val="0"/>
                  <a:lumOff val="0"/>
                  <a:alphaOff val="0"/>
                </a:srgbClr>
              </a:solidFill>
              <a:latin typeface="Verdana"/>
              <a:ea typeface="+mn-ea"/>
              <a:cs typeface="+mn-cs"/>
            </a:rPr>
            <a:t>2014 -&gt;</a:t>
          </a:r>
          <a:br>
            <a:rPr lang="en-US" sz="1600" b="1" noProof="0" dirty="0" smtClean="0">
              <a:solidFill>
                <a:srgbClr val="333333">
                  <a:hueOff val="0"/>
                  <a:satOff val="0"/>
                  <a:lumOff val="0"/>
                  <a:alphaOff val="0"/>
                </a:srgbClr>
              </a:solidFill>
              <a:latin typeface="Verdana"/>
              <a:ea typeface="+mn-ea"/>
              <a:cs typeface="+mn-cs"/>
            </a:rPr>
          </a:br>
          <a:r>
            <a:rPr lang="en-US" sz="1600" b="1" noProof="0" dirty="0" smtClean="0">
              <a:solidFill>
                <a:srgbClr val="333333">
                  <a:hueOff val="0"/>
                  <a:satOff val="0"/>
                  <a:lumOff val="0"/>
                  <a:alphaOff val="0"/>
                </a:srgbClr>
              </a:solidFill>
              <a:latin typeface="Verdana"/>
              <a:ea typeface="+mn-ea"/>
              <a:cs typeface="+mn-cs"/>
            </a:rPr>
            <a:t>NIP 2.0</a:t>
          </a:r>
          <a:endParaRPr lang="en-US" sz="1600" b="1" noProof="0" dirty="0">
            <a:solidFill>
              <a:srgbClr val="333333">
                <a:hueOff val="0"/>
                <a:satOff val="0"/>
                <a:lumOff val="0"/>
                <a:alphaOff val="0"/>
              </a:srgbClr>
            </a:solidFill>
            <a:latin typeface="Verdana"/>
            <a:ea typeface="+mn-ea"/>
            <a:cs typeface="+mn-cs"/>
          </a:endParaRPr>
        </a:p>
      </dgm:t>
    </dgm:pt>
    <dgm:pt modelId="{E282395E-0DBA-40E3-934D-3177609B3892}" type="parTrans" cxnId="{A33B10C4-0A90-40BB-8472-EB5672527134}">
      <dgm:prSet/>
      <dgm:spPr/>
      <dgm:t>
        <a:bodyPr/>
        <a:lstStyle/>
        <a:p>
          <a:endParaRPr lang="en-US" noProof="0" dirty="0"/>
        </a:p>
      </dgm:t>
    </dgm:pt>
    <dgm:pt modelId="{C3488B5A-7823-4CF8-9CE8-91DA831A9D5F}" type="sibTrans" cxnId="{A33B10C4-0A90-40BB-8472-EB5672527134}">
      <dgm:prSet/>
      <dgm:spPr/>
      <dgm:t>
        <a:bodyPr/>
        <a:lstStyle/>
        <a:p>
          <a:endParaRPr lang="en-US" noProof="0" dirty="0"/>
        </a:p>
      </dgm:t>
    </dgm:pt>
    <dgm:pt modelId="{638C9D79-2C3A-4B07-8F04-F881C9DD64E0}" type="pres">
      <dgm:prSet presAssocID="{3F33FC27-3E74-4CB9-9E67-E6A47E65AA2C}" presName="arrowDiagram" presStyleCnt="0">
        <dgm:presLayoutVars>
          <dgm:chMax val="5"/>
          <dgm:dir/>
          <dgm:resizeHandles val="exact"/>
        </dgm:presLayoutVars>
      </dgm:prSet>
      <dgm:spPr/>
    </dgm:pt>
    <dgm:pt modelId="{4E1D481C-6517-43A9-8F49-A3FC99A5C699}" type="pres">
      <dgm:prSet presAssocID="{3F33FC27-3E74-4CB9-9E67-E6A47E65AA2C}" presName="arrow" presStyleLbl="bgShp" presStyleIdx="0" presStyleCnt="1" custLinFactNeighborX="971" custLinFactNeighborY="-436"/>
      <dgm:spPr>
        <a:xfrm>
          <a:off x="289564" y="0"/>
          <a:ext cx="7834470" cy="4896544"/>
        </a:xfrm>
        <a:prstGeom prst="swooshArrow">
          <a:avLst>
            <a:gd name="adj1" fmla="val 25000"/>
            <a:gd name="adj2" fmla="val 25000"/>
          </a:avLst>
        </a:prstGeom>
        <a:solidFill>
          <a:srgbClr val="131C6B">
            <a:tint val="40000"/>
            <a:hueOff val="0"/>
            <a:satOff val="0"/>
            <a:lumOff val="0"/>
            <a:alphaOff val="0"/>
          </a:srgbClr>
        </a:solidFill>
        <a:ln>
          <a:noFill/>
        </a:ln>
        <a:effectLst/>
        <a:scene3d>
          <a:camera prst="orthographicFront">
            <a:rot lat="0" lon="0" rev="0"/>
          </a:camera>
          <a:lightRig rig="balanced" dir="t">
            <a:rot lat="0" lon="0" rev="8700000"/>
          </a:lightRig>
        </a:scene3d>
        <a:sp3d z="-12700">
          <a:bevelT w="190500" h="38100"/>
        </a:sp3d>
      </dgm:spPr>
    </dgm:pt>
    <dgm:pt modelId="{63B6CAE7-835D-4669-97EF-5BDAC457124A}" type="pres">
      <dgm:prSet presAssocID="{3F33FC27-3E74-4CB9-9E67-E6A47E65AA2C}" presName="arrowDiagram5" presStyleCnt="0"/>
      <dgm:spPr/>
    </dgm:pt>
    <dgm:pt modelId="{920AC9F6-C985-4F57-8124-351595A0606B}" type="pres">
      <dgm:prSet presAssocID="{9FFC3701-6EC8-4BE1-AE70-51151FD3DA17}" presName="bullet5a" presStyleLbl="node1" presStyleIdx="0" presStyleCnt="5" custLinFactX="846" custLinFactNeighborX="100000"/>
      <dgm:spPr>
        <a:xfrm>
          <a:off x="1061259" y="3641070"/>
          <a:ext cx="180192" cy="180192"/>
        </a:xfrm>
        <a:prstGeom prst="ellipse">
          <a:avLst/>
        </a:prstGeom>
        <a:solidFill>
          <a:srgbClr val="4655A5"/>
        </a:solidFill>
        <a:ln>
          <a:solidFill>
            <a:srgbClr val="4655A5"/>
          </a:solidFill>
        </a:ln>
        <a:effectLst/>
        <a:scene3d>
          <a:camera prst="orthographicFront"/>
          <a:lightRig rig="chilly" dir="t"/>
        </a:scene3d>
        <a:sp3d prstMaterial="translucentPowder">
          <a:bevelT w="127000" h="25400" prst="softRound"/>
        </a:sp3d>
      </dgm:spPr>
    </dgm:pt>
    <dgm:pt modelId="{E3AD41DE-F4C3-4BB5-8005-AF8F3AC2B3B2}" type="pres">
      <dgm:prSet presAssocID="{9FFC3701-6EC8-4BE1-AE70-51151FD3DA17}" presName="textBox5a" presStyleLbl="revTx" presStyleIdx="0" presStyleCnt="5" custScaleX="128486" custScaleY="80148" custLinFactNeighborX="13253">
        <dgm:presLayoutVars>
          <dgm:bulletEnabled val="1"/>
        </dgm:presLayoutVars>
      </dgm:prSet>
      <dgm:spPr/>
      <dgm:t>
        <a:bodyPr/>
        <a:lstStyle/>
        <a:p>
          <a:endParaRPr lang="nb-NO"/>
        </a:p>
      </dgm:t>
    </dgm:pt>
    <dgm:pt modelId="{74AA1A2F-FDC7-4E57-9B30-B72908273AAA}" type="pres">
      <dgm:prSet presAssocID="{FE554915-9A13-4507-8EC4-5FEB3039DAAA}" presName="bullet5b" presStyleLbl="node1" presStyleIdx="1" presStyleCnt="5" custLinFactNeighborX="49311" custLinFactNeighborY="18107"/>
      <dgm:spPr>
        <a:xfrm>
          <a:off x="2036651" y="2703871"/>
          <a:ext cx="282040" cy="282040"/>
        </a:xfrm>
        <a:prstGeom prst="ellipse">
          <a:avLst/>
        </a:prstGeom>
        <a:solidFill>
          <a:srgbClr val="4655A5"/>
        </a:solidFill>
        <a:ln>
          <a:solidFill>
            <a:srgbClr val="4655A5"/>
          </a:solidFill>
        </a:ln>
        <a:effectLst/>
        <a:scene3d>
          <a:camera prst="orthographicFront"/>
          <a:lightRig rig="chilly" dir="t"/>
        </a:scene3d>
        <a:sp3d prstMaterial="translucentPowder">
          <a:bevelT w="127000" h="25400" prst="softRound"/>
        </a:sp3d>
      </dgm:spPr>
    </dgm:pt>
    <dgm:pt modelId="{7CD8B8E5-AB51-4D5C-9D65-75C969C88E27}" type="pres">
      <dgm:prSet presAssocID="{FE554915-9A13-4507-8EC4-5FEB3039DAAA}" presName="textBox5b" presStyleLbl="revTx" presStyleIdx="1" presStyleCnt="5" custScaleY="81275">
        <dgm:presLayoutVars>
          <dgm:bulletEnabled val="1"/>
        </dgm:presLayoutVars>
      </dgm:prSet>
      <dgm:spPr/>
      <dgm:t>
        <a:bodyPr/>
        <a:lstStyle/>
        <a:p>
          <a:endParaRPr lang="nb-NO"/>
        </a:p>
      </dgm:t>
    </dgm:pt>
    <dgm:pt modelId="{1C8FAC45-50D5-400E-A923-3E7D045B91EE}" type="pres">
      <dgm:prSet presAssocID="{130A7D8D-6FF0-452A-A295-A9C231F270B2}" presName="bullet5c" presStyleLbl="node1" presStyleIdx="2" presStyleCnt="5" custLinFactNeighborY="25760"/>
      <dgm:spPr>
        <a:xfrm>
          <a:off x="3290166" y="1956658"/>
          <a:ext cx="376054" cy="376054"/>
        </a:xfrm>
        <a:prstGeom prst="ellipse">
          <a:avLst/>
        </a:prstGeom>
        <a:solidFill>
          <a:srgbClr val="4655A5"/>
        </a:solidFill>
        <a:ln>
          <a:solidFill>
            <a:srgbClr val="4655A5"/>
          </a:solidFill>
        </a:ln>
        <a:effectLst/>
        <a:scene3d>
          <a:camera prst="orthographicFront"/>
          <a:lightRig rig="chilly" dir="t"/>
        </a:scene3d>
        <a:sp3d prstMaterial="translucentPowder">
          <a:bevelT w="127000" h="25400" prst="softRound"/>
        </a:sp3d>
      </dgm:spPr>
    </dgm:pt>
    <dgm:pt modelId="{12E916E8-D888-4A96-9170-A10D6E0F9E9D}" type="pres">
      <dgm:prSet presAssocID="{130A7D8D-6FF0-452A-A295-A9C231F270B2}" presName="textBox5c" presStyleLbl="revTx" presStyleIdx="2" presStyleCnt="5" custScaleY="84199">
        <dgm:presLayoutVars>
          <dgm:bulletEnabled val="1"/>
        </dgm:presLayoutVars>
      </dgm:prSet>
      <dgm:spPr/>
      <dgm:t>
        <a:bodyPr/>
        <a:lstStyle/>
        <a:p>
          <a:endParaRPr lang="nb-NO"/>
        </a:p>
      </dgm:t>
    </dgm:pt>
    <dgm:pt modelId="{69E6BB94-3849-4679-838B-BFBC190A587E}" type="pres">
      <dgm:prSet presAssocID="{E8050A50-9E41-4ED7-806D-3BA46D93E814}" presName="bullet5d" presStyleLbl="node1" presStyleIdx="3" presStyleCnt="5" custLinFactNeighborX="-25730" custLinFactNeighborY="34160"/>
      <dgm:spPr>
        <a:xfrm>
          <a:off x="4747378" y="1372990"/>
          <a:ext cx="485737" cy="485737"/>
        </a:xfrm>
        <a:prstGeom prst="ellipse">
          <a:avLst/>
        </a:prstGeom>
        <a:solidFill>
          <a:srgbClr val="4655A5"/>
        </a:solidFill>
        <a:ln>
          <a:solidFill>
            <a:srgbClr val="4655A5"/>
          </a:solidFill>
        </a:ln>
        <a:effectLst/>
        <a:scene3d>
          <a:camera prst="orthographicFront"/>
          <a:lightRig rig="chilly" dir="t"/>
        </a:scene3d>
        <a:sp3d prstMaterial="translucentPowder">
          <a:bevelT w="127000" h="25400" prst="softRound"/>
        </a:sp3d>
      </dgm:spPr>
    </dgm:pt>
    <dgm:pt modelId="{7C41C0AA-00F9-4DDF-AD2A-9DB4A5BF6552}" type="pres">
      <dgm:prSet presAssocID="{E8050A50-9E41-4ED7-806D-3BA46D93E814}" presName="textBox5d" presStyleLbl="revTx" presStyleIdx="3" presStyleCnt="5" custScaleY="75079" custLinFactNeighborX="-17690" custLinFactNeighborY="918">
        <dgm:presLayoutVars>
          <dgm:bulletEnabled val="1"/>
        </dgm:presLayoutVars>
      </dgm:prSet>
      <dgm:spPr/>
      <dgm:t>
        <a:bodyPr/>
        <a:lstStyle/>
        <a:p>
          <a:endParaRPr lang="nb-NO"/>
        </a:p>
      </dgm:t>
    </dgm:pt>
    <dgm:pt modelId="{9E340FD5-9555-43A7-8672-2CA3C7D32AE5}" type="pres">
      <dgm:prSet presAssocID="{7B07BB1C-48A4-4047-BBF6-6ACBDCA09D1F}" presName="bullet5e" presStyleLbl="node1" presStyleIdx="4" presStyleCnt="5"/>
      <dgm:spPr>
        <a:xfrm>
          <a:off x="6247679" y="983226"/>
          <a:ext cx="618923" cy="618923"/>
        </a:xfrm>
        <a:prstGeom prst="ellipse">
          <a:avLst/>
        </a:prstGeom>
        <a:solidFill>
          <a:srgbClr val="131C6B">
            <a:hueOff val="0"/>
            <a:satOff val="0"/>
            <a:lumOff val="0"/>
            <a:alphaOff val="0"/>
          </a:srgbClr>
        </a:solidFill>
        <a:ln>
          <a:noFill/>
        </a:ln>
        <a:effectLst/>
        <a:scene3d>
          <a:camera prst="orthographicFront"/>
          <a:lightRig rig="chilly" dir="t"/>
        </a:scene3d>
        <a:sp3d prstMaterial="translucentPowder">
          <a:bevelT w="127000" h="25400" prst="softRound"/>
        </a:sp3d>
      </dgm:spPr>
    </dgm:pt>
    <dgm:pt modelId="{B6EC0AF7-E43E-43AA-BE32-6BC6E6E6D183}" type="pres">
      <dgm:prSet presAssocID="{7B07BB1C-48A4-4047-BBF6-6ACBDCA09D1F}" presName="textBox5e" presStyleLbl="revTx" presStyleIdx="4" presStyleCnt="5" custScaleX="101447" custScaleY="46643" custLinFactNeighborX="1835" custLinFactNeighborY="-26967">
        <dgm:presLayoutVars>
          <dgm:bulletEnabled val="1"/>
        </dgm:presLayoutVars>
      </dgm:prSet>
      <dgm:spPr/>
      <dgm:t>
        <a:bodyPr/>
        <a:lstStyle/>
        <a:p>
          <a:endParaRPr lang="nb-NO"/>
        </a:p>
      </dgm:t>
    </dgm:pt>
  </dgm:ptLst>
  <dgm:cxnLst>
    <dgm:cxn modelId="{6C072D6D-46D0-4525-AFC9-D8F0B764A8E2}" type="presOf" srcId="{130A7D8D-6FF0-452A-A295-A9C231F270B2}" destId="{12E916E8-D888-4A96-9170-A10D6E0F9E9D}" srcOrd="0" destOrd="0" presId="urn:microsoft.com/office/officeart/2005/8/layout/arrow2"/>
    <dgm:cxn modelId="{1FD368AD-661D-40F7-BAED-5678331FF5DE}" type="presOf" srcId="{9FFC3701-6EC8-4BE1-AE70-51151FD3DA17}" destId="{E3AD41DE-F4C3-4BB5-8005-AF8F3AC2B3B2}" srcOrd="0" destOrd="0" presId="urn:microsoft.com/office/officeart/2005/8/layout/arrow2"/>
    <dgm:cxn modelId="{6692AA22-79D1-41BD-BDBA-729A58FB28E2}" srcId="{3F33FC27-3E74-4CB9-9E67-E6A47E65AA2C}" destId="{130A7D8D-6FF0-452A-A295-A9C231F270B2}" srcOrd="2" destOrd="0" parTransId="{88BB9401-C2FC-4468-8C0A-2CCE866129BC}" sibTransId="{119D919D-F9E4-4DC9-9188-623109FF0523}"/>
    <dgm:cxn modelId="{CB6371B9-7E0E-442B-A082-E3A72D188E71}" type="presOf" srcId="{E8050A50-9E41-4ED7-806D-3BA46D93E814}" destId="{7C41C0AA-00F9-4DDF-AD2A-9DB4A5BF6552}" srcOrd="0" destOrd="0" presId="urn:microsoft.com/office/officeart/2005/8/layout/arrow2"/>
    <dgm:cxn modelId="{55E5856B-8AB0-4ECE-B816-95CB6AF1D19D}" srcId="{3F33FC27-3E74-4CB9-9E67-E6A47E65AA2C}" destId="{9FFC3701-6EC8-4BE1-AE70-51151FD3DA17}" srcOrd="0" destOrd="0" parTransId="{46C23898-9098-4AF4-A9A9-99ADBD8EE3B0}" sibTransId="{34116FB8-8FCB-4C79-A4C3-DA876F1FF5D0}"/>
    <dgm:cxn modelId="{F72E5CF8-70C1-4B65-8E68-97B8543E65FA}" type="presOf" srcId="{FE554915-9A13-4507-8EC4-5FEB3039DAAA}" destId="{7CD8B8E5-AB51-4D5C-9D65-75C969C88E27}" srcOrd="0" destOrd="0" presId="urn:microsoft.com/office/officeart/2005/8/layout/arrow2"/>
    <dgm:cxn modelId="{29D48C62-1117-4D76-B6A9-48DAE9FDC751}" srcId="{3F33FC27-3E74-4CB9-9E67-E6A47E65AA2C}" destId="{FE554915-9A13-4507-8EC4-5FEB3039DAAA}" srcOrd="1" destOrd="0" parTransId="{ACA7377E-FAC6-471A-B056-7D70DE42087D}" sibTransId="{0C7A82AB-63DF-4BE5-9A66-83CE61F39349}"/>
    <dgm:cxn modelId="{FAF4BF6E-CB81-4D17-86CA-481127E77112}" type="presOf" srcId="{3F33FC27-3E74-4CB9-9E67-E6A47E65AA2C}" destId="{638C9D79-2C3A-4B07-8F04-F881C9DD64E0}" srcOrd="0" destOrd="0" presId="urn:microsoft.com/office/officeart/2005/8/layout/arrow2"/>
    <dgm:cxn modelId="{AC7A6E1D-C0B3-441E-9389-C4E64FFD3A38}" type="presOf" srcId="{7B07BB1C-48A4-4047-BBF6-6ACBDCA09D1F}" destId="{B6EC0AF7-E43E-43AA-BE32-6BC6E6E6D183}" srcOrd="0" destOrd="0" presId="urn:microsoft.com/office/officeart/2005/8/layout/arrow2"/>
    <dgm:cxn modelId="{F8987FA6-BD23-421F-9B05-6806FB6F43F6}" srcId="{3F33FC27-3E74-4CB9-9E67-E6A47E65AA2C}" destId="{E8050A50-9E41-4ED7-806D-3BA46D93E814}" srcOrd="3" destOrd="0" parTransId="{FE7E1DF9-C320-4F20-8D16-FD16FF13A8B7}" sibTransId="{8A0F37A5-BF5D-4DCE-AC39-A829CC22FD25}"/>
    <dgm:cxn modelId="{A33B10C4-0A90-40BB-8472-EB5672527134}" srcId="{3F33FC27-3E74-4CB9-9E67-E6A47E65AA2C}" destId="{7B07BB1C-48A4-4047-BBF6-6ACBDCA09D1F}" srcOrd="4" destOrd="0" parTransId="{E282395E-0DBA-40E3-934D-3177609B3892}" sibTransId="{C3488B5A-7823-4CF8-9CE8-91DA831A9D5F}"/>
    <dgm:cxn modelId="{A00CCF3D-75E8-4730-BA08-FE18929F1BA0}" type="presParOf" srcId="{638C9D79-2C3A-4B07-8F04-F881C9DD64E0}" destId="{4E1D481C-6517-43A9-8F49-A3FC99A5C699}" srcOrd="0" destOrd="0" presId="urn:microsoft.com/office/officeart/2005/8/layout/arrow2"/>
    <dgm:cxn modelId="{FB90BFBA-6C98-41A6-AD96-618E4191C2F3}" type="presParOf" srcId="{638C9D79-2C3A-4B07-8F04-F881C9DD64E0}" destId="{63B6CAE7-835D-4669-97EF-5BDAC457124A}" srcOrd="1" destOrd="0" presId="urn:microsoft.com/office/officeart/2005/8/layout/arrow2"/>
    <dgm:cxn modelId="{2772A2DC-5FBB-4871-8679-B4C7C6B1CBBF}" type="presParOf" srcId="{63B6CAE7-835D-4669-97EF-5BDAC457124A}" destId="{920AC9F6-C985-4F57-8124-351595A0606B}" srcOrd="0" destOrd="0" presId="urn:microsoft.com/office/officeart/2005/8/layout/arrow2"/>
    <dgm:cxn modelId="{3B0DBB9F-5329-4010-A262-5D08377A0964}" type="presParOf" srcId="{63B6CAE7-835D-4669-97EF-5BDAC457124A}" destId="{E3AD41DE-F4C3-4BB5-8005-AF8F3AC2B3B2}" srcOrd="1" destOrd="0" presId="urn:microsoft.com/office/officeart/2005/8/layout/arrow2"/>
    <dgm:cxn modelId="{59D589DD-3D55-48CF-A97F-819C11059D2F}" type="presParOf" srcId="{63B6CAE7-835D-4669-97EF-5BDAC457124A}" destId="{74AA1A2F-FDC7-4E57-9B30-B72908273AAA}" srcOrd="2" destOrd="0" presId="urn:microsoft.com/office/officeart/2005/8/layout/arrow2"/>
    <dgm:cxn modelId="{6BEF4972-57A8-49D9-838D-CB1F96318D31}" type="presParOf" srcId="{63B6CAE7-835D-4669-97EF-5BDAC457124A}" destId="{7CD8B8E5-AB51-4D5C-9D65-75C969C88E27}" srcOrd="3" destOrd="0" presId="urn:microsoft.com/office/officeart/2005/8/layout/arrow2"/>
    <dgm:cxn modelId="{0BDCA449-8EDB-48D1-86EA-62C84E2ECFF6}" type="presParOf" srcId="{63B6CAE7-835D-4669-97EF-5BDAC457124A}" destId="{1C8FAC45-50D5-400E-A923-3E7D045B91EE}" srcOrd="4" destOrd="0" presId="urn:microsoft.com/office/officeart/2005/8/layout/arrow2"/>
    <dgm:cxn modelId="{E1C5F059-4D14-4DB8-B006-5E3880D50A53}" type="presParOf" srcId="{63B6CAE7-835D-4669-97EF-5BDAC457124A}" destId="{12E916E8-D888-4A96-9170-A10D6E0F9E9D}" srcOrd="5" destOrd="0" presId="urn:microsoft.com/office/officeart/2005/8/layout/arrow2"/>
    <dgm:cxn modelId="{E1DB1887-A35A-4A5B-94F2-072D07514301}" type="presParOf" srcId="{63B6CAE7-835D-4669-97EF-5BDAC457124A}" destId="{69E6BB94-3849-4679-838B-BFBC190A587E}" srcOrd="6" destOrd="0" presId="urn:microsoft.com/office/officeart/2005/8/layout/arrow2"/>
    <dgm:cxn modelId="{5CDD482E-F94C-417C-B5B2-DA35DD09FCCD}" type="presParOf" srcId="{63B6CAE7-835D-4669-97EF-5BDAC457124A}" destId="{7C41C0AA-00F9-4DDF-AD2A-9DB4A5BF6552}" srcOrd="7" destOrd="0" presId="urn:microsoft.com/office/officeart/2005/8/layout/arrow2"/>
    <dgm:cxn modelId="{CDEAD61A-919C-491F-A3DC-D1354291B2E7}" type="presParOf" srcId="{63B6CAE7-835D-4669-97EF-5BDAC457124A}" destId="{9E340FD5-9555-43A7-8672-2CA3C7D32AE5}" srcOrd="8" destOrd="0" presId="urn:microsoft.com/office/officeart/2005/8/layout/arrow2"/>
    <dgm:cxn modelId="{66529FB1-2056-4224-BD17-9C17E5455677}" type="presParOf" srcId="{63B6CAE7-835D-4669-97EF-5BDAC457124A}" destId="{B6EC0AF7-E43E-43AA-BE32-6BC6E6E6D183}"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359981-4080-441F-8797-65C6065B350F}"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nb-NO"/>
        </a:p>
      </dgm:t>
    </dgm:pt>
    <dgm:pt modelId="{EDA6248E-C75B-474A-946D-1156C3DED02E}">
      <dgm:prSet phldrT="[Tekst]" custT="1"/>
      <dgm:spPr>
        <a:solidFill>
          <a:srgbClr val="C00000"/>
        </a:solidFill>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3200" b="1" noProof="0" dirty="0" smtClean="0">
              <a:solidFill>
                <a:schemeClr val="bg1"/>
              </a:solidFill>
            </a:rPr>
            <a:t>Spring Scores</a:t>
          </a:r>
          <a:endParaRPr lang="en-GB" sz="3200" b="1" noProof="0" dirty="0">
            <a:solidFill>
              <a:schemeClr val="bg1"/>
            </a:solidFill>
          </a:endParaRPr>
        </a:p>
      </dgm:t>
    </dgm:pt>
    <dgm:pt modelId="{3A687606-D8BE-4E1C-9880-C443038D1A46}" type="parTrans" cxnId="{6B1C7487-6EF2-4062-AD52-C3F0A2C542A4}">
      <dgm:prSet/>
      <dgm:spPr/>
      <dgm:t>
        <a:bodyPr/>
        <a:lstStyle/>
        <a:p>
          <a:endParaRPr lang="en-GB" sz="2000" b="1" noProof="0">
            <a:solidFill>
              <a:schemeClr val="bg1"/>
            </a:solidFill>
          </a:endParaRPr>
        </a:p>
      </dgm:t>
    </dgm:pt>
    <dgm:pt modelId="{07DBAE37-7E45-4492-8DE5-0CB30C647D09}" type="sibTrans" cxnId="{6B1C7487-6EF2-4062-AD52-C3F0A2C542A4}">
      <dgm:prSet/>
      <dgm:spPr/>
      <dgm:t>
        <a:bodyPr/>
        <a:lstStyle/>
        <a:p>
          <a:endParaRPr lang="en-GB" sz="2000" b="1" noProof="0">
            <a:solidFill>
              <a:schemeClr val="bg1"/>
            </a:solidFill>
          </a:endParaRPr>
        </a:p>
      </dgm:t>
    </dgm:pt>
    <dgm:pt modelId="{4E1FAC72-2FB6-467D-8CFF-B4F51B7B0A45}">
      <dgm:prSet phldrT="[Tekst]" custT="1"/>
      <dgm:spPr>
        <a:solidFill>
          <a:srgbClr val="C00000"/>
        </a:solidFill>
      </dgm:spPr>
      <dgm:t>
        <a:bodyPr/>
        <a:lstStyle/>
        <a:p>
          <a:r>
            <a:rPr lang="en-GB" sz="2000" b="1" noProof="0" dirty="0" smtClean="0">
              <a:solidFill>
                <a:schemeClr val="bg1"/>
              </a:solidFill>
            </a:rPr>
            <a:t>Technical</a:t>
          </a:r>
          <a:endParaRPr lang="en-GB" sz="2000" b="1" noProof="0" dirty="0">
            <a:solidFill>
              <a:schemeClr val="bg1"/>
            </a:solidFill>
          </a:endParaRPr>
        </a:p>
      </dgm:t>
    </dgm:pt>
    <dgm:pt modelId="{2B335E1F-2187-4F48-BD45-21D44ABEE5B7}" type="parTrans" cxnId="{6016ACF7-953F-445E-A4B6-B5C3DFCFAA9B}">
      <dgm:prSet/>
      <dgm:spPr/>
      <dgm:t>
        <a:bodyPr/>
        <a:lstStyle/>
        <a:p>
          <a:endParaRPr lang="en-GB" sz="2000" b="1" noProof="0">
            <a:solidFill>
              <a:schemeClr val="bg1"/>
            </a:solidFill>
          </a:endParaRPr>
        </a:p>
      </dgm:t>
    </dgm:pt>
    <dgm:pt modelId="{A0C0279F-AE00-45B9-82CC-9921F52BCD33}" type="sibTrans" cxnId="{6016ACF7-953F-445E-A4B6-B5C3DFCFAA9B}">
      <dgm:prSet/>
      <dgm:spPr/>
      <dgm:t>
        <a:bodyPr/>
        <a:lstStyle/>
        <a:p>
          <a:endParaRPr lang="en-GB" sz="2000" b="1" noProof="0">
            <a:solidFill>
              <a:schemeClr val="bg1"/>
            </a:solidFill>
          </a:endParaRPr>
        </a:p>
      </dgm:t>
    </dgm:pt>
    <dgm:pt modelId="{8D91A02A-9DE7-4743-A1A0-1C4EEB3C3EC5}">
      <dgm:prSet phldrT="[Tekst]" custT="1"/>
      <dgm:spPr>
        <a:solidFill>
          <a:srgbClr val="C00000"/>
        </a:solidFill>
        <a:ln>
          <a:solidFill>
            <a:schemeClr val="bg1"/>
          </a:solidFill>
        </a:ln>
      </dgm:spPr>
      <dgm:t>
        <a:bodyPr/>
        <a:lstStyle/>
        <a:p>
          <a:r>
            <a:rPr lang="en-GB" sz="2000" b="1" noProof="0" dirty="0" smtClean="0">
              <a:solidFill>
                <a:schemeClr val="bg1"/>
              </a:solidFill>
            </a:rPr>
            <a:t>Unique visitors</a:t>
          </a:r>
          <a:endParaRPr lang="en-GB" sz="2000" b="1" noProof="0" dirty="0">
            <a:solidFill>
              <a:schemeClr val="bg1"/>
            </a:solidFill>
          </a:endParaRPr>
        </a:p>
      </dgm:t>
    </dgm:pt>
    <dgm:pt modelId="{F9494E44-37F6-4B6D-B5CD-DAC5D8DA4699}" type="parTrans" cxnId="{8B1A95E0-892C-40BB-B2B3-2B63B8882B7A}">
      <dgm:prSet/>
      <dgm:spPr/>
      <dgm:t>
        <a:bodyPr/>
        <a:lstStyle/>
        <a:p>
          <a:endParaRPr lang="en-GB" sz="2000" b="1" noProof="0">
            <a:solidFill>
              <a:schemeClr val="bg1"/>
            </a:solidFill>
          </a:endParaRPr>
        </a:p>
      </dgm:t>
    </dgm:pt>
    <dgm:pt modelId="{2519E290-322A-40A8-B773-9FDE6C2674DB}" type="sibTrans" cxnId="{8B1A95E0-892C-40BB-B2B3-2B63B8882B7A}">
      <dgm:prSet/>
      <dgm:spPr/>
      <dgm:t>
        <a:bodyPr/>
        <a:lstStyle/>
        <a:p>
          <a:endParaRPr lang="en-GB" sz="2000" b="1" noProof="0">
            <a:solidFill>
              <a:schemeClr val="bg1"/>
            </a:solidFill>
          </a:endParaRPr>
        </a:p>
      </dgm:t>
    </dgm:pt>
    <dgm:pt modelId="{29CE9894-6F23-4582-A4B3-BB4B36265157}">
      <dgm:prSet phldrT="[Tekst]" custT="1"/>
      <dgm:spPr>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3200" b="1" noProof="0" dirty="0" smtClean="0">
              <a:solidFill>
                <a:schemeClr val="bg1"/>
              </a:solidFill>
            </a:rPr>
            <a:t>NIP (panel)</a:t>
          </a:r>
          <a:endParaRPr lang="en-GB" sz="2000" b="1" noProof="0" dirty="0">
            <a:solidFill>
              <a:schemeClr val="bg1"/>
            </a:solidFill>
          </a:endParaRPr>
        </a:p>
      </dgm:t>
    </dgm:pt>
    <dgm:pt modelId="{A859ACFD-5F94-4FED-8AE8-A6A06F471787}" type="parTrans" cxnId="{A7707FE8-0FC0-4174-9533-98BA7AABF332}">
      <dgm:prSet/>
      <dgm:spPr/>
      <dgm:t>
        <a:bodyPr/>
        <a:lstStyle/>
        <a:p>
          <a:endParaRPr lang="en-GB" sz="2000" b="1" noProof="0">
            <a:solidFill>
              <a:schemeClr val="bg1"/>
            </a:solidFill>
          </a:endParaRPr>
        </a:p>
      </dgm:t>
    </dgm:pt>
    <dgm:pt modelId="{67C12694-6269-48CE-83F7-0C9108D6CCB1}" type="sibTrans" cxnId="{A7707FE8-0FC0-4174-9533-98BA7AABF332}">
      <dgm:prSet/>
      <dgm:spPr/>
      <dgm:t>
        <a:bodyPr/>
        <a:lstStyle/>
        <a:p>
          <a:endParaRPr lang="en-GB" sz="2000" b="1" noProof="0">
            <a:solidFill>
              <a:schemeClr val="bg1"/>
            </a:solidFill>
          </a:endParaRPr>
        </a:p>
      </dgm:t>
    </dgm:pt>
    <dgm:pt modelId="{8C2E91B8-4D4E-4E2F-A529-00E16E252C26}">
      <dgm:prSet phldrT="[Tekst]" custT="1"/>
      <dgm:spPr>
        <a:solidFill>
          <a:schemeClr val="accent2"/>
        </a:solidFill>
      </dgm:spPr>
      <dgm:t>
        <a:bodyPr/>
        <a:lstStyle/>
        <a:p>
          <a:r>
            <a:rPr lang="en-GB" sz="2000" b="1" noProof="0" dirty="0" smtClean="0">
              <a:solidFill>
                <a:schemeClr val="bg1"/>
              </a:solidFill>
            </a:rPr>
            <a:t>Technical</a:t>
          </a:r>
          <a:endParaRPr lang="en-GB" sz="2000" b="1" noProof="0" dirty="0">
            <a:solidFill>
              <a:schemeClr val="bg1"/>
            </a:solidFill>
          </a:endParaRPr>
        </a:p>
      </dgm:t>
    </dgm:pt>
    <dgm:pt modelId="{35265FAF-352E-409B-9502-5FCBA88141D9}" type="parTrans" cxnId="{254B9CAF-2507-4057-A7EC-9B25DF978A1A}">
      <dgm:prSet/>
      <dgm:spPr/>
      <dgm:t>
        <a:bodyPr/>
        <a:lstStyle/>
        <a:p>
          <a:endParaRPr lang="en-GB" sz="2000" b="1" noProof="0">
            <a:solidFill>
              <a:schemeClr val="bg1"/>
            </a:solidFill>
          </a:endParaRPr>
        </a:p>
      </dgm:t>
    </dgm:pt>
    <dgm:pt modelId="{59464A5C-F0C4-4A1F-982F-F9F2034E4D98}" type="sibTrans" cxnId="{254B9CAF-2507-4057-A7EC-9B25DF978A1A}">
      <dgm:prSet/>
      <dgm:spPr/>
      <dgm:t>
        <a:bodyPr/>
        <a:lstStyle/>
        <a:p>
          <a:endParaRPr lang="en-GB" sz="2000" b="1" noProof="0">
            <a:solidFill>
              <a:schemeClr val="bg1"/>
            </a:solidFill>
          </a:endParaRPr>
        </a:p>
      </dgm:t>
    </dgm:pt>
    <dgm:pt modelId="{B0B40195-EA11-4671-AA08-B384AC8EDDCB}">
      <dgm:prSet phldrT="[Tekst]" custT="1"/>
      <dgm:spPr>
        <a:solidFill>
          <a:schemeClr val="accent2"/>
        </a:solidFill>
      </dgm:spPr>
      <dgm:t>
        <a:bodyPr/>
        <a:lstStyle/>
        <a:p>
          <a:r>
            <a:rPr lang="en-GB" sz="2000" b="1" noProof="0" dirty="0" smtClean="0">
              <a:solidFill>
                <a:schemeClr val="bg1"/>
              </a:solidFill>
            </a:rPr>
            <a:t>Persons</a:t>
          </a:r>
          <a:endParaRPr lang="en-GB" sz="2000" b="1" noProof="0" dirty="0">
            <a:solidFill>
              <a:schemeClr val="bg1"/>
            </a:solidFill>
          </a:endParaRPr>
        </a:p>
      </dgm:t>
    </dgm:pt>
    <dgm:pt modelId="{25C6A049-BC98-4787-AEA9-AB0C6A7F6218}" type="parTrans" cxnId="{6C070FC2-E5D1-4B84-9470-2150125C21DF}">
      <dgm:prSet/>
      <dgm:spPr/>
      <dgm:t>
        <a:bodyPr/>
        <a:lstStyle/>
        <a:p>
          <a:endParaRPr lang="en-GB" sz="2000" b="1" noProof="0">
            <a:solidFill>
              <a:schemeClr val="bg1"/>
            </a:solidFill>
          </a:endParaRPr>
        </a:p>
      </dgm:t>
    </dgm:pt>
    <dgm:pt modelId="{041DFA52-B40E-48FD-AA16-CBF41B65F932}" type="sibTrans" cxnId="{6C070FC2-E5D1-4B84-9470-2150125C21DF}">
      <dgm:prSet/>
      <dgm:spPr/>
      <dgm:t>
        <a:bodyPr/>
        <a:lstStyle/>
        <a:p>
          <a:endParaRPr lang="en-GB" sz="2000" b="1" noProof="0">
            <a:solidFill>
              <a:schemeClr val="bg1"/>
            </a:solidFill>
          </a:endParaRPr>
        </a:p>
      </dgm:t>
    </dgm:pt>
    <dgm:pt modelId="{B94FE775-7626-462D-B3D2-507778A99458}">
      <dgm:prSet phldrT="[Tekst]" custT="1"/>
      <dgm:spPr>
        <a:solidFill>
          <a:srgbClr val="C00000"/>
        </a:solidFill>
      </dgm:spPr>
      <dgm:t>
        <a:bodyPr/>
        <a:lstStyle/>
        <a:p>
          <a:r>
            <a:rPr lang="en-GB" sz="2000" b="1" noProof="0" dirty="0" smtClean="0">
              <a:solidFill>
                <a:schemeClr val="bg1"/>
              </a:solidFill>
            </a:rPr>
            <a:t>Census</a:t>
          </a:r>
          <a:endParaRPr lang="en-GB" sz="2000" b="1" noProof="0" dirty="0">
            <a:solidFill>
              <a:schemeClr val="bg1"/>
            </a:solidFill>
          </a:endParaRPr>
        </a:p>
      </dgm:t>
    </dgm:pt>
    <dgm:pt modelId="{6C0682B4-3198-4833-9FD0-2E8FE3B0ADB8}" type="parTrans" cxnId="{DA7E4292-1DA9-442C-8FAA-9F1A9B3262F5}">
      <dgm:prSet/>
      <dgm:spPr/>
      <dgm:t>
        <a:bodyPr/>
        <a:lstStyle/>
        <a:p>
          <a:endParaRPr lang="en-GB" sz="2000" b="1" noProof="0">
            <a:solidFill>
              <a:schemeClr val="bg1"/>
            </a:solidFill>
          </a:endParaRPr>
        </a:p>
      </dgm:t>
    </dgm:pt>
    <dgm:pt modelId="{23BFDB52-3E5F-4DB6-A2D7-F906C2076243}" type="sibTrans" cxnId="{DA7E4292-1DA9-442C-8FAA-9F1A9B3262F5}">
      <dgm:prSet/>
      <dgm:spPr/>
      <dgm:t>
        <a:bodyPr/>
        <a:lstStyle/>
        <a:p>
          <a:endParaRPr lang="en-GB" sz="2000" b="1" noProof="0">
            <a:solidFill>
              <a:schemeClr val="bg1"/>
            </a:solidFill>
          </a:endParaRPr>
        </a:p>
      </dgm:t>
    </dgm:pt>
    <dgm:pt modelId="{EACD04E1-55C8-493B-995F-46B473347ADF}">
      <dgm:prSet phldrT="[Tekst]" custT="1"/>
      <dgm:spPr>
        <a:solidFill>
          <a:schemeClr val="accent2"/>
        </a:solidFill>
      </dgm:spPr>
      <dgm:t>
        <a:bodyPr/>
        <a:lstStyle/>
        <a:p>
          <a:r>
            <a:rPr lang="en-GB" sz="2000" b="1" noProof="0" dirty="0" smtClean="0">
              <a:solidFill>
                <a:schemeClr val="bg1"/>
              </a:solidFill>
            </a:rPr>
            <a:t>Sample</a:t>
          </a:r>
          <a:endParaRPr lang="en-GB" sz="2000" b="1" noProof="0" dirty="0">
            <a:solidFill>
              <a:schemeClr val="bg1"/>
            </a:solidFill>
          </a:endParaRPr>
        </a:p>
      </dgm:t>
    </dgm:pt>
    <dgm:pt modelId="{42061BEB-8C36-47A5-94E4-EA0902046B83}" type="parTrans" cxnId="{3AADAFA5-FDC1-40A7-B535-365DD9379570}">
      <dgm:prSet/>
      <dgm:spPr/>
      <dgm:t>
        <a:bodyPr/>
        <a:lstStyle/>
        <a:p>
          <a:endParaRPr lang="en-GB" sz="2000" b="1" noProof="0">
            <a:solidFill>
              <a:schemeClr val="bg1"/>
            </a:solidFill>
          </a:endParaRPr>
        </a:p>
      </dgm:t>
    </dgm:pt>
    <dgm:pt modelId="{6AB53104-C20E-4B83-9F5B-617DF40BBDA1}" type="sibTrans" cxnId="{3AADAFA5-FDC1-40A7-B535-365DD9379570}">
      <dgm:prSet/>
      <dgm:spPr/>
      <dgm:t>
        <a:bodyPr/>
        <a:lstStyle/>
        <a:p>
          <a:endParaRPr lang="en-GB" sz="2000" b="1" noProof="0">
            <a:solidFill>
              <a:schemeClr val="bg1"/>
            </a:solidFill>
          </a:endParaRPr>
        </a:p>
      </dgm:t>
    </dgm:pt>
    <dgm:pt modelId="{15FDC589-6F67-42DA-B68F-0CF072FBB021}">
      <dgm:prSet phldrT="[Tekst]" custT="1"/>
      <dgm:spPr>
        <a:solidFill>
          <a:srgbClr val="C00000"/>
        </a:solidFill>
      </dgm:spPr>
      <dgm:t>
        <a:bodyPr/>
        <a:lstStyle/>
        <a:p>
          <a:r>
            <a:rPr lang="en-GB" sz="2000" b="1" noProof="0" dirty="0" smtClean="0">
              <a:solidFill>
                <a:schemeClr val="bg1"/>
              </a:solidFill>
            </a:rPr>
            <a:t>Internet</a:t>
          </a:r>
          <a:endParaRPr lang="en-GB" sz="2000" b="1" noProof="0" dirty="0">
            <a:solidFill>
              <a:schemeClr val="bg1"/>
            </a:solidFill>
          </a:endParaRPr>
        </a:p>
      </dgm:t>
    </dgm:pt>
    <dgm:pt modelId="{1FDA7C81-5C71-46C5-ACB6-CA856103B9CB}" type="parTrans" cxnId="{690CCE6A-555C-4A26-9609-BDB539212EEC}">
      <dgm:prSet/>
      <dgm:spPr/>
      <dgm:t>
        <a:bodyPr/>
        <a:lstStyle/>
        <a:p>
          <a:endParaRPr lang="en-GB" sz="2000" b="1" noProof="0">
            <a:solidFill>
              <a:schemeClr val="bg1"/>
            </a:solidFill>
          </a:endParaRPr>
        </a:p>
      </dgm:t>
    </dgm:pt>
    <dgm:pt modelId="{7C2A1337-055F-4E5F-AB07-675A4D73A70E}" type="sibTrans" cxnId="{690CCE6A-555C-4A26-9609-BDB539212EEC}">
      <dgm:prSet/>
      <dgm:spPr/>
      <dgm:t>
        <a:bodyPr/>
        <a:lstStyle/>
        <a:p>
          <a:endParaRPr lang="en-GB" sz="2000" b="1" noProof="0">
            <a:solidFill>
              <a:schemeClr val="bg1"/>
            </a:solidFill>
          </a:endParaRPr>
        </a:p>
      </dgm:t>
    </dgm:pt>
    <dgm:pt modelId="{545194A0-1C90-4E7B-A672-F308BE47CB7F}">
      <dgm:prSet phldrT="[Tekst]" custT="1"/>
      <dgm:spPr>
        <a:solidFill>
          <a:schemeClr val="accent2"/>
        </a:solidFill>
      </dgm:spPr>
      <dgm:t>
        <a:bodyPr/>
        <a:lstStyle/>
        <a:p>
          <a:r>
            <a:rPr lang="en-GB" sz="2000" b="1" noProof="0" dirty="0" smtClean="0">
              <a:solidFill>
                <a:schemeClr val="bg1"/>
              </a:solidFill>
            </a:rPr>
            <a:t>Internet</a:t>
          </a:r>
          <a:endParaRPr lang="en-GB" sz="2000" b="1" noProof="0" dirty="0">
            <a:solidFill>
              <a:schemeClr val="bg1"/>
            </a:solidFill>
          </a:endParaRPr>
        </a:p>
      </dgm:t>
    </dgm:pt>
    <dgm:pt modelId="{27B9DE9F-E4E5-4882-9300-6D224DBD3BBA}" type="parTrans" cxnId="{5BE309AC-776D-4A77-82BC-7144D5563664}">
      <dgm:prSet/>
      <dgm:spPr/>
      <dgm:t>
        <a:bodyPr/>
        <a:lstStyle/>
        <a:p>
          <a:endParaRPr lang="en-GB" sz="2000" b="1" noProof="0">
            <a:solidFill>
              <a:schemeClr val="bg1"/>
            </a:solidFill>
          </a:endParaRPr>
        </a:p>
      </dgm:t>
    </dgm:pt>
    <dgm:pt modelId="{11BBA220-A526-4698-A48F-40885261B18F}" type="sibTrans" cxnId="{5BE309AC-776D-4A77-82BC-7144D5563664}">
      <dgm:prSet/>
      <dgm:spPr/>
      <dgm:t>
        <a:bodyPr/>
        <a:lstStyle/>
        <a:p>
          <a:endParaRPr lang="en-GB" sz="2000" b="1" noProof="0">
            <a:solidFill>
              <a:schemeClr val="bg1"/>
            </a:solidFill>
          </a:endParaRPr>
        </a:p>
      </dgm:t>
    </dgm:pt>
    <dgm:pt modelId="{509950EA-BBA2-42E3-99F5-ECBA204C4C78}">
      <dgm:prSet phldrT="[Tekst]" custT="1"/>
      <dgm:spPr>
        <a:solidFill>
          <a:srgbClr val="339933"/>
        </a:solidFill>
      </dgm:spPr>
      <dgm:t>
        <a:bodyPr/>
        <a:lstStyle/>
        <a:p>
          <a:r>
            <a:rPr lang="en-GB" sz="2000" b="1" noProof="0" dirty="0" smtClean="0">
              <a:solidFill>
                <a:schemeClr val="bg1"/>
              </a:solidFill>
            </a:rPr>
            <a:t>Multimedia</a:t>
          </a:r>
          <a:endParaRPr lang="en-GB" sz="2000" b="1" noProof="0" dirty="0">
            <a:solidFill>
              <a:schemeClr val="bg1"/>
            </a:solidFill>
          </a:endParaRPr>
        </a:p>
      </dgm:t>
    </dgm:pt>
    <dgm:pt modelId="{164F55A5-BE5B-47AE-9784-5693A0D8CC76}" type="sibTrans" cxnId="{6306A9F3-2E08-43A4-9BF5-D38AD6445A62}">
      <dgm:prSet/>
      <dgm:spPr/>
      <dgm:t>
        <a:bodyPr/>
        <a:lstStyle/>
        <a:p>
          <a:endParaRPr lang="en-GB" sz="2000" b="1" noProof="0">
            <a:solidFill>
              <a:schemeClr val="bg1"/>
            </a:solidFill>
          </a:endParaRPr>
        </a:p>
      </dgm:t>
    </dgm:pt>
    <dgm:pt modelId="{37DCA786-A714-4CC8-8580-57655F9FA148}" type="parTrans" cxnId="{6306A9F3-2E08-43A4-9BF5-D38AD6445A62}">
      <dgm:prSet/>
      <dgm:spPr/>
      <dgm:t>
        <a:bodyPr/>
        <a:lstStyle/>
        <a:p>
          <a:endParaRPr lang="en-GB" sz="2000" b="1" noProof="0">
            <a:solidFill>
              <a:schemeClr val="bg1"/>
            </a:solidFill>
          </a:endParaRPr>
        </a:p>
      </dgm:t>
    </dgm:pt>
    <dgm:pt modelId="{D5274BC6-4EBF-4A42-A064-15700D22AACD}">
      <dgm:prSet phldrT="[Tekst]" custT="1"/>
      <dgm:spPr>
        <a:solidFill>
          <a:srgbClr val="339933"/>
        </a:solidFill>
      </dgm:spPr>
      <dgm:t>
        <a:bodyPr/>
        <a:lstStyle/>
        <a:p>
          <a:r>
            <a:rPr lang="en-GB" sz="2000" b="1" noProof="0" dirty="0" smtClean="0">
              <a:solidFill>
                <a:schemeClr val="bg1"/>
              </a:solidFill>
            </a:rPr>
            <a:t>Sample</a:t>
          </a:r>
          <a:endParaRPr lang="en-GB" sz="2000" b="1" noProof="0" dirty="0">
            <a:solidFill>
              <a:schemeClr val="bg1"/>
            </a:solidFill>
          </a:endParaRPr>
        </a:p>
      </dgm:t>
    </dgm:pt>
    <dgm:pt modelId="{FA44E764-89ED-41BE-922A-80CB728E40DA}" type="sibTrans" cxnId="{1C80E62B-885D-4B52-961B-CA7E0B3C031A}">
      <dgm:prSet/>
      <dgm:spPr/>
      <dgm:t>
        <a:bodyPr/>
        <a:lstStyle/>
        <a:p>
          <a:endParaRPr lang="en-GB" sz="2000" b="1" noProof="0">
            <a:solidFill>
              <a:schemeClr val="bg1"/>
            </a:solidFill>
          </a:endParaRPr>
        </a:p>
      </dgm:t>
    </dgm:pt>
    <dgm:pt modelId="{98352F1B-6339-4D68-8DD3-39578160E4C0}" type="parTrans" cxnId="{1C80E62B-885D-4B52-961B-CA7E0B3C031A}">
      <dgm:prSet/>
      <dgm:spPr/>
      <dgm:t>
        <a:bodyPr/>
        <a:lstStyle/>
        <a:p>
          <a:endParaRPr lang="en-GB" sz="2000" b="1" noProof="0">
            <a:solidFill>
              <a:schemeClr val="bg1"/>
            </a:solidFill>
          </a:endParaRPr>
        </a:p>
      </dgm:t>
    </dgm:pt>
    <dgm:pt modelId="{CDFB7788-4431-40FA-8347-8281FB5D6DE4}">
      <dgm:prSet phldrT="[Tekst]" custT="1"/>
      <dgm:spPr>
        <a:solidFill>
          <a:srgbClr val="339933"/>
        </a:solidFill>
      </dgm:spPr>
      <dgm:t>
        <a:bodyPr/>
        <a:lstStyle/>
        <a:p>
          <a:r>
            <a:rPr lang="en-GB" sz="2000" b="1" noProof="0" dirty="0" smtClean="0">
              <a:solidFill>
                <a:schemeClr val="bg1"/>
              </a:solidFill>
            </a:rPr>
            <a:t>Persons</a:t>
          </a:r>
          <a:endParaRPr lang="en-GB" sz="2000" b="1" noProof="0" dirty="0">
            <a:solidFill>
              <a:schemeClr val="bg1"/>
            </a:solidFill>
          </a:endParaRPr>
        </a:p>
      </dgm:t>
    </dgm:pt>
    <dgm:pt modelId="{89D8F50E-5A68-4AF9-8E35-DF188D3EC6B2}" type="sibTrans" cxnId="{BB61963C-BCF6-47CD-B41D-4785B3B46D14}">
      <dgm:prSet/>
      <dgm:spPr/>
      <dgm:t>
        <a:bodyPr/>
        <a:lstStyle/>
        <a:p>
          <a:endParaRPr lang="en-GB" sz="2000" b="1" noProof="0">
            <a:solidFill>
              <a:schemeClr val="bg1"/>
            </a:solidFill>
          </a:endParaRPr>
        </a:p>
      </dgm:t>
    </dgm:pt>
    <dgm:pt modelId="{6C6EF60A-CADD-4EA7-9E66-90E461F8C201}" type="parTrans" cxnId="{BB61963C-BCF6-47CD-B41D-4785B3B46D14}">
      <dgm:prSet/>
      <dgm:spPr/>
      <dgm:t>
        <a:bodyPr/>
        <a:lstStyle/>
        <a:p>
          <a:endParaRPr lang="en-GB" sz="2000" b="1" noProof="0">
            <a:solidFill>
              <a:schemeClr val="bg1"/>
            </a:solidFill>
          </a:endParaRPr>
        </a:p>
      </dgm:t>
    </dgm:pt>
    <dgm:pt modelId="{61AB7D3A-0D44-4BA5-8639-8305528B58D6}">
      <dgm:prSet phldrT="[Tekst]" custT="1"/>
      <dgm:spPr>
        <a:solidFill>
          <a:srgbClr val="339933"/>
        </a:solidFill>
      </dgm:spPr>
      <dgm:t>
        <a:bodyPr/>
        <a:lstStyle/>
        <a:p>
          <a:r>
            <a:rPr lang="en-GB" sz="2000" b="1" noProof="0" dirty="0" smtClean="0">
              <a:solidFill>
                <a:schemeClr val="bg1"/>
              </a:solidFill>
            </a:rPr>
            <a:t>Recall</a:t>
          </a:r>
          <a:endParaRPr lang="en-GB" sz="2000" b="1" noProof="0" dirty="0">
            <a:solidFill>
              <a:schemeClr val="bg1"/>
            </a:solidFill>
          </a:endParaRPr>
        </a:p>
      </dgm:t>
    </dgm:pt>
    <dgm:pt modelId="{6ADC108E-A2D5-4764-BAB9-6A08FA86AAEB}" type="sibTrans" cxnId="{AA8A4540-081A-4139-9D7C-3380774E4786}">
      <dgm:prSet/>
      <dgm:spPr/>
      <dgm:t>
        <a:bodyPr/>
        <a:lstStyle/>
        <a:p>
          <a:endParaRPr lang="en-GB" sz="2000" b="1" noProof="0">
            <a:solidFill>
              <a:schemeClr val="bg1"/>
            </a:solidFill>
          </a:endParaRPr>
        </a:p>
      </dgm:t>
    </dgm:pt>
    <dgm:pt modelId="{DD725F10-1B0F-45CE-8298-9AC9F3B942E6}" type="parTrans" cxnId="{AA8A4540-081A-4139-9D7C-3380774E4786}">
      <dgm:prSet/>
      <dgm:spPr/>
      <dgm:t>
        <a:bodyPr/>
        <a:lstStyle/>
        <a:p>
          <a:endParaRPr lang="en-GB" sz="2000" b="1" noProof="0">
            <a:solidFill>
              <a:schemeClr val="bg1"/>
            </a:solidFill>
          </a:endParaRPr>
        </a:p>
      </dgm:t>
    </dgm:pt>
    <dgm:pt modelId="{CEE4BA75-8E49-439E-9A18-6F9C2B69789E}">
      <dgm:prSet phldrT="[Tekst]" custT="1"/>
      <dgm:spPr>
        <a:solidFill>
          <a:srgbClr val="3399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3200" b="1" noProof="0" dirty="0" smtClean="0">
              <a:solidFill>
                <a:schemeClr val="bg1"/>
              </a:solidFill>
            </a:rPr>
            <a:t>Consumer &amp; Media</a:t>
          </a:r>
          <a:endParaRPr lang="en-GB" sz="3200" b="1" noProof="0" dirty="0">
            <a:solidFill>
              <a:schemeClr val="bg1"/>
            </a:solidFill>
          </a:endParaRPr>
        </a:p>
      </dgm:t>
    </dgm:pt>
    <dgm:pt modelId="{B500C99C-E3B6-4416-B969-FD10D05AAC15}" type="sibTrans" cxnId="{0C381FC2-CA9D-48E1-991A-E6D642F066A7}">
      <dgm:prSet/>
      <dgm:spPr/>
      <dgm:t>
        <a:bodyPr/>
        <a:lstStyle/>
        <a:p>
          <a:endParaRPr lang="en-GB" sz="2000" b="1" noProof="0">
            <a:solidFill>
              <a:schemeClr val="bg1"/>
            </a:solidFill>
          </a:endParaRPr>
        </a:p>
      </dgm:t>
    </dgm:pt>
    <dgm:pt modelId="{C7946760-B7A9-4D9C-BA45-50FE56420CA2}" type="parTrans" cxnId="{0C381FC2-CA9D-48E1-991A-E6D642F066A7}">
      <dgm:prSet/>
      <dgm:spPr/>
      <dgm:t>
        <a:bodyPr/>
        <a:lstStyle/>
        <a:p>
          <a:endParaRPr lang="en-GB" sz="2000" b="1" noProof="0">
            <a:solidFill>
              <a:schemeClr val="bg1"/>
            </a:solidFill>
          </a:endParaRPr>
        </a:p>
      </dgm:t>
    </dgm:pt>
    <dgm:pt modelId="{4041BDD2-D4A7-44CE-B69D-2C8C177A0D24}" type="pres">
      <dgm:prSet presAssocID="{7E359981-4080-441F-8797-65C6065B350F}" presName="theList" presStyleCnt="0">
        <dgm:presLayoutVars>
          <dgm:dir/>
          <dgm:animLvl val="lvl"/>
          <dgm:resizeHandles val="exact"/>
        </dgm:presLayoutVars>
      </dgm:prSet>
      <dgm:spPr/>
      <dgm:t>
        <a:bodyPr/>
        <a:lstStyle/>
        <a:p>
          <a:endParaRPr lang="nb-NO"/>
        </a:p>
      </dgm:t>
    </dgm:pt>
    <dgm:pt modelId="{BB7154E4-B00C-40E9-A948-A2A5B35F96F1}" type="pres">
      <dgm:prSet presAssocID="{EDA6248E-C75B-474A-946D-1156C3DED02E}" presName="compNode" presStyleCnt="0"/>
      <dgm:spPr/>
    </dgm:pt>
    <dgm:pt modelId="{5B170165-A1F9-41E5-B3D7-412F2FCF1EF3}" type="pres">
      <dgm:prSet presAssocID="{EDA6248E-C75B-474A-946D-1156C3DED02E}" presName="aNode" presStyleLbl="bgShp" presStyleIdx="0" presStyleCnt="3"/>
      <dgm:spPr/>
      <dgm:t>
        <a:bodyPr/>
        <a:lstStyle/>
        <a:p>
          <a:endParaRPr lang="nb-NO"/>
        </a:p>
      </dgm:t>
    </dgm:pt>
    <dgm:pt modelId="{31EBFE09-2DF1-455E-8141-916496B6F045}" type="pres">
      <dgm:prSet presAssocID="{EDA6248E-C75B-474A-946D-1156C3DED02E}" presName="textNode" presStyleLbl="bgShp" presStyleIdx="0" presStyleCnt="3"/>
      <dgm:spPr/>
      <dgm:t>
        <a:bodyPr/>
        <a:lstStyle/>
        <a:p>
          <a:endParaRPr lang="nb-NO"/>
        </a:p>
      </dgm:t>
    </dgm:pt>
    <dgm:pt modelId="{9A97877E-B256-4554-880F-DE39ECA01D5F}" type="pres">
      <dgm:prSet presAssocID="{EDA6248E-C75B-474A-946D-1156C3DED02E}" presName="compChildNode" presStyleCnt="0"/>
      <dgm:spPr/>
    </dgm:pt>
    <dgm:pt modelId="{67C3F991-A4E5-404B-A4B6-B14918C65ED5}" type="pres">
      <dgm:prSet presAssocID="{EDA6248E-C75B-474A-946D-1156C3DED02E}" presName="theInnerList" presStyleCnt="0"/>
      <dgm:spPr/>
    </dgm:pt>
    <dgm:pt modelId="{AFB448E0-5AE8-4D0C-8E66-DF3AD5A5FD07}" type="pres">
      <dgm:prSet presAssocID="{4E1FAC72-2FB6-467D-8CFF-B4F51B7B0A45}" presName="childNode" presStyleLbl="node1" presStyleIdx="0" presStyleCnt="12">
        <dgm:presLayoutVars>
          <dgm:bulletEnabled val="1"/>
        </dgm:presLayoutVars>
      </dgm:prSet>
      <dgm:spPr/>
      <dgm:t>
        <a:bodyPr/>
        <a:lstStyle/>
        <a:p>
          <a:endParaRPr lang="nb-NO"/>
        </a:p>
      </dgm:t>
    </dgm:pt>
    <dgm:pt modelId="{B15813E4-3CD0-4739-ABA3-4C24578B7DA6}" type="pres">
      <dgm:prSet presAssocID="{4E1FAC72-2FB6-467D-8CFF-B4F51B7B0A45}" presName="aSpace2" presStyleCnt="0"/>
      <dgm:spPr/>
    </dgm:pt>
    <dgm:pt modelId="{E6B5993F-BEBA-4053-A081-0C5699E8032F}" type="pres">
      <dgm:prSet presAssocID="{8D91A02A-9DE7-4743-A1A0-1C4EEB3C3EC5}" presName="childNode" presStyleLbl="node1" presStyleIdx="1" presStyleCnt="12">
        <dgm:presLayoutVars>
          <dgm:bulletEnabled val="1"/>
        </dgm:presLayoutVars>
      </dgm:prSet>
      <dgm:spPr/>
      <dgm:t>
        <a:bodyPr/>
        <a:lstStyle/>
        <a:p>
          <a:endParaRPr lang="nb-NO"/>
        </a:p>
      </dgm:t>
    </dgm:pt>
    <dgm:pt modelId="{65A4357C-2982-4C0D-9CF0-A4CD43A0A78F}" type="pres">
      <dgm:prSet presAssocID="{8D91A02A-9DE7-4743-A1A0-1C4EEB3C3EC5}" presName="aSpace2" presStyleCnt="0"/>
      <dgm:spPr/>
    </dgm:pt>
    <dgm:pt modelId="{6E626E6A-9909-4F2F-B93B-AEE5010333B7}" type="pres">
      <dgm:prSet presAssocID="{B94FE775-7626-462D-B3D2-507778A99458}" presName="childNode" presStyleLbl="node1" presStyleIdx="2" presStyleCnt="12" custLinFactNeighborX="-414" custLinFactNeighborY="20800">
        <dgm:presLayoutVars>
          <dgm:bulletEnabled val="1"/>
        </dgm:presLayoutVars>
      </dgm:prSet>
      <dgm:spPr/>
      <dgm:t>
        <a:bodyPr/>
        <a:lstStyle/>
        <a:p>
          <a:endParaRPr lang="nb-NO"/>
        </a:p>
      </dgm:t>
    </dgm:pt>
    <dgm:pt modelId="{2C2C2124-A45C-4DEC-A720-48F4FBBB569B}" type="pres">
      <dgm:prSet presAssocID="{B94FE775-7626-462D-B3D2-507778A99458}" presName="aSpace2" presStyleCnt="0"/>
      <dgm:spPr/>
    </dgm:pt>
    <dgm:pt modelId="{5531117D-0E12-46DA-AFE4-44D40106BF67}" type="pres">
      <dgm:prSet presAssocID="{15FDC589-6F67-42DA-B68F-0CF072FBB021}" presName="childNode" presStyleLbl="node1" presStyleIdx="3" presStyleCnt="12">
        <dgm:presLayoutVars>
          <dgm:bulletEnabled val="1"/>
        </dgm:presLayoutVars>
      </dgm:prSet>
      <dgm:spPr/>
      <dgm:t>
        <a:bodyPr/>
        <a:lstStyle/>
        <a:p>
          <a:endParaRPr lang="nb-NO"/>
        </a:p>
      </dgm:t>
    </dgm:pt>
    <dgm:pt modelId="{7BFA88B6-0169-4D9A-B401-B4A6A4AEE92D}" type="pres">
      <dgm:prSet presAssocID="{EDA6248E-C75B-474A-946D-1156C3DED02E}" presName="aSpace" presStyleCnt="0"/>
      <dgm:spPr/>
    </dgm:pt>
    <dgm:pt modelId="{5F6E2A34-3E19-4A70-93D4-8DA2093741E0}" type="pres">
      <dgm:prSet presAssocID="{29CE9894-6F23-4582-A4B3-BB4B36265157}" presName="compNode" presStyleCnt="0"/>
      <dgm:spPr/>
    </dgm:pt>
    <dgm:pt modelId="{918BB990-F217-42BE-AFA3-4EBF95C1F35F}" type="pres">
      <dgm:prSet presAssocID="{29CE9894-6F23-4582-A4B3-BB4B36265157}" presName="aNode" presStyleLbl="bgShp" presStyleIdx="1" presStyleCnt="3"/>
      <dgm:spPr/>
      <dgm:t>
        <a:bodyPr/>
        <a:lstStyle/>
        <a:p>
          <a:endParaRPr lang="nb-NO"/>
        </a:p>
      </dgm:t>
    </dgm:pt>
    <dgm:pt modelId="{9E0F46BC-A140-41F6-84E9-F4CB0EA06186}" type="pres">
      <dgm:prSet presAssocID="{29CE9894-6F23-4582-A4B3-BB4B36265157}" presName="textNode" presStyleLbl="bgShp" presStyleIdx="1" presStyleCnt="3"/>
      <dgm:spPr/>
      <dgm:t>
        <a:bodyPr/>
        <a:lstStyle/>
        <a:p>
          <a:endParaRPr lang="nb-NO"/>
        </a:p>
      </dgm:t>
    </dgm:pt>
    <dgm:pt modelId="{71D07156-00C0-4FD3-8158-37E80F822DEF}" type="pres">
      <dgm:prSet presAssocID="{29CE9894-6F23-4582-A4B3-BB4B36265157}" presName="compChildNode" presStyleCnt="0"/>
      <dgm:spPr/>
    </dgm:pt>
    <dgm:pt modelId="{A4972CB7-2119-47A4-81F2-78613FDEE4FB}" type="pres">
      <dgm:prSet presAssocID="{29CE9894-6F23-4582-A4B3-BB4B36265157}" presName="theInnerList" presStyleCnt="0"/>
      <dgm:spPr/>
    </dgm:pt>
    <dgm:pt modelId="{B5306223-4C49-46C0-A575-17619BC92028}" type="pres">
      <dgm:prSet presAssocID="{8C2E91B8-4D4E-4E2F-A529-00E16E252C26}" presName="childNode" presStyleLbl="node1" presStyleIdx="4" presStyleCnt="12">
        <dgm:presLayoutVars>
          <dgm:bulletEnabled val="1"/>
        </dgm:presLayoutVars>
      </dgm:prSet>
      <dgm:spPr/>
      <dgm:t>
        <a:bodyPr/>
        <a:lstStyle/>
        <a:p>
          <a:endParaRPr lang="nb-NO"/>
        </a:p>
      </dgm:t>
    </dgm:pt>
    <dgm:pt modelId="{776C2372-2874-4B92-9635-2CE03EEB6390}" type="pres">
      <dgm:prSet presAssocID="{8C2E91B8-4D4E-4E2F-A529-00E16E252C26}" presName="aSpace2" presStyleCnt="0"/>
      <dgm:spPr/>
    </dgm:pt>
    <dgm:pt modelId="{B06002F7-F5AF-469A-81B4-C03A8C968D74}" type="pres">
      <dgm:prSet presAssocID="{B0B40195-EA11-4671-AA08-B384AC8EDDCB}" presName="childNode" presStyleLbl="node1" presStyleIdx="5" presStyleCnt="12">
        <dgm:presLayoutVars>
          <dgm:bulletEnabled val="1"/>
        </dgm:presLayoutVars>
      </dgm:prSet>
      <dgm:spPr/>
      <dgm:t>
        <a:bodyPr/>
        <a:lstStyle/>
        <a:p>
          <a:endParaRPr lang="nb-NO"/>
        </a:p>
      </dgm:t>
    </dgm:pt>
    <dgm:pt modelId="{C2E08E14-ED33-4ADC-A985-E5649887CE36}" type="pres">
      <dgm:prSet presAssocID="{B0B40195-EA11-4671-AA08-B384AC8EDDCB}" presName="aSpace2" presStyleCnt="0"/>
      <dgm:spPr/>
    </dgm:pt>
    <dgm:pt modelId="{AAACB4AD-901B-44F4-8ECF-34A766F23D27}" type="pres">
      <dgm:prSet presAssocID="{EACD04E1-55C8-493B-995F-46B473347ADF}" presName="childNode" presStyleLbl="node1" presStyleIdx="6" presStyleCnt="12">
        <dgm:presLayoutVars>
          <dgm:bulletEnabled val="1"/>
        </dgm:presLayoutVars>
      </dgm:prSet>
      <dgm:spPr/>
      <dgm:t>
        <a:bodyPr/>
        <a:lstStyle/>
        <a:p>
          <a:endParaRPr lang="nb-NO"/>
        </a:p>
      </dgm:t>
    </dgm:pt>
    <dgm:pt modelId="{5F5AF5BC-1908-417C-89C4-E16E09FB1172}" type="pres">
      <dgm:prSet presAssocID="{EACD04E1-55C8-493B-995F-46B473347ADF}" presName="aSpace2" presStyleCnt="0"/>
      <dgm:spPr/>
    </dgm:pt>
    <dgm:pt modelId="{008ED3BE-C46A-4AD7-8DE2-136C92E1AC34}" type="pres">
      <dgm:prSet presAssocID="{545194A0-1C90-4E7B-A672-F308BE47CB7F}" presName="childNode" presStyleLbl="node1" presStyleIdx="7" presStyleCnt="12">
        <dgm:presLayoutVars>
          <dgm:bulletEnabled val="1"/>
        </dgm:presLayoutVars>
      </dgm:prSet>
      <dgm:spPr/>
      <dgm:t>
        <a:bodyPr/>
        <a:lstStyle/>
        <a:p>
          <a:endParaRPr lang="nb-NO"/>
        </a:p>
      </dgm:t>
    </dgm:pt>
    <dgm:pt modelId="{28E6BDB1-2B53-4B4F-AC10-8CA17913F060}" type="pres">
      <dgm:prSet presAssocID="{29CE9894-6F23-4582-A4B3-BB4B36265157}" presName="aSpace" presStyleCnt="0"/>
      <dgm:spPr/>
    </dgm:pt>
    <dgm:pt modelId="{6723F07B-5482-4123-9CB3-66BAAEFD5D29}" type="pres">
      <dgm:prSet presAssocID="{CEE4BA75-8E49-439E-9A18-6F9C2B69789E}" presName="compNode" presStyleCnt="0"/>
      <dgm:spPr/>
    </dgm:pt>
    <dgm:pt modelId="{C66433D9-BFD6-4BF1-ACA3-D3B7C6FC3E9A}" type="pres">
      <dgm:prSet presAssocID="{CEE4BA75-8E49-439E-9A18-6F9C2B69789E}" presName="aNode" presStyleLbl="bgShp" presStyleIdx="2" presStyleCnt="3"/>
      <dgm:spPr/>
      <dgm:t>
        <a:bodyPr/>
        <a:lstStyle/>
        <a:p>
          <a:endParaRPr lang="nb-NO"/>
        </a:p>
      </dgm:t>
    </dgm:pt>
    <dgm:pt modelId="{FCC712B4-10F0-41CE-A8A3-31C0FAA26206}" type="pres">
      <dgm:prSet presAssocID="{CEE4BA75-8E49-439E-9A18-6F9C2B69789E}" presName="textNode" presStyleLbl="bgShp" presStyleIdx="2" presStyleCnt="3"/>
      <dgm:spPr/>
      <dgm:t>
        <a:bodyPr/>
        <a:lstStyle/>
        <a:p>
          <a:endParaRPr lang="nb-NO"/>
        </a:p>
      </dgm:t>
    </dgm:pt>
    <dgm:pt modelId="{FB72AE78-6058-407D-885D-12EFAECFA7AE}" type="pres">
      <dgm:prSet presAssocID="{CEE4BA75-8E49-439E-9A18-6F9C2B69789E}" presName="compChildNode" presStyleCnt="0"/>
      <dgm:spPr/>
    </dgm:pt>
    <dgm:pt modelId="{EA085911-95CB-443C-8C4B-1B062EB0295D}" type="pres">
      <dgm:prSet presAssocID="{CEE4BA75-8E49-439E-9A18-6F9C2B69789E}" presName="theInnerList" presStyleCnt="0"/>
      <dgm:spPr/>
    </dgm:pt>
    <dgm:pt modelId="{B3A329F9-CB54-4D5A-9918-BF33B0A56606}" type="pres">
      <dgm:prSet presAssocID="{61AB7D3A-0D44-4BA5-8639-8305528B58D6}" presName="childNode" presStyleLbl="node1" presStyleIdx="8" presStyleCnt="12">
        <dgm:presLayoutVars>
          <dgm:bulletEnabled val="1"/>
        </dgm:presLayoutVars>
      </dgm:prSet>
      <dgm:spPr/>
      <dgm:t>
        <a:bodyPr/>
        <a:lstStyle/>
        <a:p>
          <a:endParaRPr lang="nb-NO"/>
        </a:p>
      </dgm:t>
    </dgm:pt>
    <dgm:pt modelId="{69C2B29E-601F-4343-B1E8-4D3445E9DFEA}" type="pres">
      <dgm:prSet presAssocID="{61AB7D3A-0D44-4BA5-8639-8305528B58D6}" presName="aSpace2" presStyleCnt="0"/>
      <dgm:spPr/>
    </dgm:pt>
    <dgm:pt modelId="{C2B8C9FC-E878-434B-826C-E386BCB50CAA}" type="pres">
      <dgm:prSet presAssocID="{CDFB7788-4431-40FA-8347-8281FB5D6DE4}" presName="childNode" presStyleLbl="node1" presStyleIdx="9" presStyleCnt="12">
        <dgm:presLayoutVars>
          <dgm:bulletEnabled val="1"/>
        </dgm:presLayoutVars>
      </dgm:prSet>
      <dgm:spPr/>
      <dgm:t>
        <a:bodyPr/>
        <a:lstStyle/>
        <a:p>
          <a:endParaRPr lang="nb-NO"/>
        </a:p>
      </dgm:t>
    </dgm:pt>
    <dgm:pt modelId="{70570A4E-88AF-4845-8C67-E6694CCBD615}" type="pres">
      <dgm:prSet presAssocID="{CDFB7788-4431-40FA-8347-8281FB5D6DE4}" presName="aSpace2" presStyleCnt="0"/>
      <dgm:spPr/>
    </dgm:pt>
    <dgm:pt modelId="{839536E7-DE6F-474A-87D7-81EC0962A310}" type="pres">
      <dgm:prSet presAssocID="{D5274BC6-4EBF-4A42-A064-15700D22AACD}" presName="childNode" presStyleLbl="node1" presStyleIdx="10" presStyleCnt="12">
        <dgm:presLayoutVars>
          <dgm:bulletEnabled val="1"/>
        </dgm:presLayoutVars>
      </dgm:prSet>
      <dgm:spPr/>
      <dgm:t>
        <a:bodyPr/>
        <a:lstStyle/>
        <a:p>
          <a:endParaRPr lang="nb-NO"/>
        </a:p>
      </dgm:t>
    </dgm:pt>
    <dgm:pt modelId="{9C9D3B9E-B12E-4090-A370-74E9C6700609}" type="pres">
      <dgm:prSet presAssocID="{D5274BC6-4EBF-4A42-A064-15700D22AACD}" presName="aSpace2" presStyleCnt="0"/>
      <dgm:spPr/>
    </dgm:pt>
    <dgm:pt modelId="{85850725-DAC1-4F3C-AAD4-B44D5D512BD6}" type="pres">
      <dgm:prSet presAssocID="{509950EA-BBA2-42E3-99F5-ECBA204C4C78}" presName="childNode" presStyleLbl="node1" presStyleIdx="11" presStyleCnt="12">
        <dgm:presLayoutVars>
          <dgm:bulletEnabled val="1"/>
        </dgm:presLayoutVars>
      </dgm:prSet>
      <dgm:spPr/>
      <dgm:t>
        <a:bodyPr/>
        <a:lstStyle/>
        <a:p>
          <a:endParaRPr lang="nb-NO"/>
        </a:p>
      </dgm:t>
    </dgm:pt>
  </dgm:ptLst>
  <dgm:cxnLst>
    <dgm:cxn modelId="{0430ABD2-81A8-4B4D-80F1-3372BD8EEC2D}" type="presOf" srcId="{29CE9894-6F23-4582-A4B3-BB4B36265157}" destId="{918BB990-F217-42BE-AFA3-4EBF95C1F35F}" srcOrd="0" destOrd="0" presId="urn:microsoft.com/office/officeart/2005/8/layout/lProcess2"/>
    <dgm:cxn modelId="{A7707FE8-0FC0-4174-9533-98BA7AABF332}" srcId="{7E359981-4080-441F-8797-65C6065B350F}" destId="{29CE9894-6F23-4582-A4B3-BB4B36265157}" srcOrd="1" destOrd="0" parTransId="{A859ACFD-5F94-4FED-8AE8-A6A06F471787}" sibTransId="{67C12694-6269-48CE-83F7-0C9108D6CCB1}"/>
    <dgm:cxn modelId="{0C381FC2-CA9D-48E1-991A-E6D642F066A7}" srcId="{7E359981-4080-441F-8797-65C6065B350F}" destId="{CEE4BA75-8E49-439E-9A18-6F9C2B69789E}" srcOrd="2" destOrd="0" parTransId="{C7946760-B7A9-4D9C-BA45-50FE56420CA2}" sibTransId="{B500C99C-E3B6-4416-B969-FD10D05AAC15}"/>
    <dgm:cxn modelId="{97DB7838-A73D-4C7E-9D97-2640583D4375}" type="presOf" srcId="{61AB7D3A-0D44-4BA5-8639-8305528B58D6}" destId="{B3A329F9-CB54-4D5A-9918-BF33B0A56606}" srcOrd="0" destOrd="0" presId="urn:microsoft.com/office/officeart/2005/8/layout/lProcess2"/>
    <dgm:cxn modelId="{DA7E4292-1DA9-442C-8FAA-9F1A9B3262F5}" srcId="{EDA6248E-C75B-474A-946D-1156C3DED02E}" destId="{B94FE775-7626-462D-B3D2-507778A99458}" srcOrd="2" destOrd="0" parTransId="{6C0682B4-3198-4833-9FD0-2E8FE3B0ADB8}" sibTransId="{23BFDB52-3E5F-4DB6-A2D7-F906C2076243}"/>
    <dgm:cxn modelId="{3AADAFA5-FDC1-40A7-B535-365DD9379570}" srcId="{29CE9894-6F23-4582-A4B3-BB4B36265157}" destId="{EACD04E1-55C8-493B-995F-46B473347ADF}" srcOrd="2" destOrd="0" parTransId="{42061BEB-8C36-47A5-94E4-EA0902046B83}" sibTransId="{6AB53104-C20E-4B83-9F5B-617DF40BBDA1}"/>
    <dgm:cxn modelId="{6306A9F3-2E08-43A4-9BF5-D38AD6445A62}" srcId="{CEE4BA75-8E49-439E-9A18-6F9C2B69789E}" destId="{509950EA-BBA2-42E3-99F5-ECBA204C4C78}" srcOrd="3" destOrd="0" parTransId="{37DCA786-A714-4CC8-8580-57655F9FA148}" sibTransId="{164F55A5-BE5B-47AE-9784-5693A0D8CC76}"/>
    <dgm:cxn modelId="{A94BCCF8-9288-4E76-A195-B5D397F7B2AA}" type="presOf" srcId="{545194A0-1C90-4E7B-A672-F308BE47CB7F}" destId="{008ED3BE-C46A-4AD7-8DE2-136C92E1AC34}" srcOrd="0" destOrd="0" presId="urn:microsoft.com/office/officeart/2005/8/layout/lProcess2"/>
    <dgm:cxn modelId="{8B1A95E0-892C-40BB-B2B3-2B63B8882B7A}" srcId="{EDA6248E-C75B-474A-946D-1156C3DED02E}" destId="{8D91A02A-9DE7-4743-A1A0-1C4EEB3C3EC5}" srcOrd="1" destOrd="0" parTransId="{F9494E44-37F6-4B6D-B5CD-DAC5D8DA4699}" sibTransId="{2519E290-322A-40A8-B773-9FDE6C2674DB}"/>
    <dgm:cxn modelId="{D164C7BA-E786-4D43-8D81-E804263C8B3B}" type="presOf" srcId="{15FDC589-6F67-42DA-B68F-0CF072FBB021}" destId="{5531117D-0E12-46DA-AFE4-44D40106BF67}" srcOrd="0" destOrd="0" presId="urn:microsoft.com/office/officeart/2005/8/layout/lProcess2"/>
    <dgm:cxn modelId="{83634160-299A-455A-BD4A-368D4C0F9BE1}" type="presOf" srcId="{D5274BC6-4EBF-4A42-A064-15700D22AACD}" destId="{839536E7-DE6F-474A-87D7-81EC0962A310}" srcOrd="0" destOrd="0" presId="urn:microsoft.com/office/officeart/2005/8/layout/lProcess2"/>
    <dgm:cxn modelId="{6B1C7487-6EF2-4062-AD52-C3F0A2C542A4}" srcId="{7E359981-4080-441F-8797-65C6065B350F}" destId="{EDA6248E-C75B-474A-946D-1156C3DED02E}" srcOrd="0" destOrd="0" parTransId="{3A687606-D8BE-4E1C-9880-C443038D1A46}" sibTransId="{07DBAE37-7E45-4492-8DE5-0CB30C647D09}"/>
    <dgm:cxn modelId="{1C80E62B-885D-4B52-961B-CA7E0B3C031A}" srcId="{CEE4BA75-8E49-439E-9A18-6F9C2B69789E}" destId="{D5274BC6-4EBF-4A42-A064-15700D22AACD}" srcOrd="2" destOrd="0" parTransId="{98352F1B-6339-4D68-8DD3-39578160E4C0}" sibTransId="{FA44E764-89ED-41BE-922A-80CB728E40DA}"/>
    <dgm:cxn modelId="{A18A40DD-263B-4B04-86B8-C9E905ECFAB2}" type="presOf" srcId="{B0B40195-EA11-4671-AA08-B384AC8EDDCB}" destId="{B06002F7-F5AF-469A-81B4-C03A8C968D74}" srcOrd="0" destOrd="0" presId="urn:microsoft.com/office/officeart/2005/8/layout/lProcess2"/>
    <dgm:cxn modelId="{CACE9703-E827-4FD7-ADE9-248CF50D110F}" type="presOf" srcId="{B94FE775-7626-462D-B3D2-507778A99458}" destId="{6E626E6A-9909-4F2F-B93B-AEE5010333B7}" srcOrd="0" destOrd="0" presId="urn:microsoft.com/office/officeart/2005/8/layout/lProcess2"/>
    <dgm:cxn modelId="{BB61963C-BCF6-47CD-B41D-4785B3B46D14}" srcId="{CEE4BA75-8E49-439E-9A18-6F9C2B69789E}" destId="{CDFB7788-4431-40FA-8347-8281FB5D6DE4}" srcOrd="1" destOrd="0" parTransId="{6C6EF60A-CADD-4EA7-9E66-90E461F8C201}" sibTransId="{89D8F50E-5A68-4AF9-8E35-DF188D3EC6B2}"/>
    <dgm:cxn modelId="{449CE054-8A39-44B1-855A-DB280CB06060}" type="presOf" srcId="{29CE9894-6F23-4582-A4B3-BB4B36265157}" destId="{9E0F46BC-A140-41F6-84E9-F4CB0EA06186}" srcOrd="1" destOrd="0" presId="urn:microsoft.com/office/officeart/2005/8/layout/lProcess2"/>
    <dgm:cxn modelId="{6C070FC2-E5D1-4B84-9470-2150125C21DF}" srcId="{29CE9894-6F23-4582-A4B3-BB4B36265157}" destId="{B0B40195-EA11-4671-AA08-B384AC8EDDCB}" srcOrd="1" destOrd="0" parTransId="{25C6A049-BC98-4787-AEA9-AB0C6A7F6218}" sibTransId="{041DFA52-B40E-48FD-AA16-CBF41B65F932}"/>
    <dgm:cxn modelId="{254B9CAF-2507-4057-A7EC-9B25DF978A1A}" srcId="{29CE9894-6F23-4582-A4B3-BB4B36265157}" destId="{8C2E91B8-4D4E-4E2F-A529-00E16E252C26}" srcOrd="0" destOrd="0" parTransId="{35265FAF-352E-409B-9502-5FCBA88141D9}" sibTransId="{59464A5C-F0C4-4A1F-982F-F9F2034E4D98}"/>
    <dgm:cxn modelId="{D9B21402-C44A-4BE7-987F-D63B72571853}" type="presOf" srcId="{8D91A02A-9DE7-4743-A1A0-1C4EEB3C3EC5}" destId="{E6B5993F-BEBA-4053-A081-0C5699E8032F}" srcOrd="0" destOrd="0" presId="urn:microsoft.com/office/officeart/2005/8/layout/lProcess2"/>
    <dgm:cxn modelId="{37890386-8075-40C6-910D-94ABC7BD1E25}" type="presOf" srcId="{8C2E91B8-4D4E-4E2F-A529-00E16E252C26}" destId="{B5306223-4C49-46C0-A575-17619BC92028}" srcOrd="0" destOrd="0" presId="urn:microsoft.com/office/officeart/2005/8/layout/lProcess2"/>
    <dgm:cxn modelId="{B1B384DB-3D84-4837-BC37-E8409098E521}" type="presOf" srcId="{CDFB7788-4431-40FA-8347-8281FB5D6DE4}" destId="{C2B8C9FC-E878-434B-826C-E386BCB50CAA}" srcOrd="0" destOrd="0" presId="urn:microsoft.com/office/officeart/2005/8/layout/lProcess2"/>
    <dgm:cxn modelId="{683E6006-2151-400D-98A7-ACBF4DF53BCA}" type="presOf" srcId="{EACD04E1-55C8-493B-995F-46B473347ADF}" destId="{AAACB4AD-901B-44F4-8ECF-34A766F23D27}" srcOrd="0" destOrd="0" presId="urn:microsoft.com/office/officeart/2005/8/layout/lProcess2"/>
    <dgm:cxn modelId="{AA8A4540-081A-4139-9D7C-3380774E4786}" srcId="{CEE4BA75-8E49-439E-9A18-6F9C2B69789E}" destId="{61AB7D3A-0D44-4BA5-8639-8305528B58D6}" srcOrd="0" destOrd="0" parTransId="{DD725F10-1B0F-45CE-8298-9AC9F3B942E6}" sibTransId="{6ADC108E-A2D5-4764-BAB9-6A08FA86AAEB}"/>
    <dgm:cxn modelId="{68BFAA9E-B363-4BDF-8CF1-37050E142E8F}" type="presOf" srcId="{CEE4BA75-8E49-439E-9A18-6F9C2B69789E}" destId="{C66433D9-BFD6-4BF1-ACA3-D3B7C6FC3E9A}" srcOrd="0" destOrd="0" presId="urn:microsoft.com/office/officeart/2005/8/layout/lProcess2"/>
    <dgm:cxn modelId="{E7135AF2-94E0-47E1-83AB-3F6E1516F2F8}" type="presOf" srcId="{CEE4BA75-8E49-439E-9A18-6F9C2B69789E}" destId="{FCC712B4-10F0-41CE-A8A3-31C0FAA26206}" srcOrd="1" destOrd="0" presId="urn:microsoft.com/office/officeart/2005/8/layout/lProcess2"/>
    <dgm:cxn modelId="{690CCE6A-555C-4A26-9609-BDB539212EEC}" srcId="{EDA6248E-C75B-474A-946D-1156C3DED02E}" destId="{15FDC589-6F67-42DA-B68F-0CF072FBB021}" srcOrd="3" destOrd="0" parTransId="{1FDA7C81-5C71-46C5-ACB6-CA856103B9CB}" sibTransId="{7C2A1337-055F-4E5F-AB07-675A4D73A70E}"/>
    <dgm:cxn modelId="{5BE309AC-776D-4A77-82BC-7144D5563664}" srcId="{29CE9894-6F23-4582-A4B3-BB4B36265157}" destId="{545194A0-1C90-4E7B-A672-F308BE47CB7F}" srcOrd="3" destOrd="0" parTransId="{27B9DE9F-E4E5-4882-9300-6D224DBD3BBA}" sibTransId="{11BBA220-A526-4698-A48F-40885261B18F}"/>
    <dgm:cxn modelId="{62F37BED-E3DB-4D8F-8411-85970DB88DFB}" type="presOf" srcId="{7E359981-4080-441F-8797-65C6065B350F}" destId="{4041BDD2-D4A7-44CE-B69D-2C8C177A0D24}" srcOrd="0" destOrd="0" presId="urn:microsoft.com/office/officeart/2005/8/layout/lProcess2"/>
    <dgm:cxn modelId="{CF8C1390-2D99-409D-A0BE-796096C0D351}" type="presOf" srcId="{509950EA-BBA2-42E3-99F5-ECBA204C4C78}" destId="{85850725-DAC1-4F3C-AAD4-B44D5D512BD6}" srcOrd="0" destOrd="0" presId="urn:microsoft.com/office/officeart/2005/8/layout/lProcess2"/>
    <dgm:cxn modelId="{54F86D0D-9270-4A6D-8D04-852A3B75B672}" type="presOf" srcId="{EDA6248E-C75B-474A-946D-1156C3DED02E}" destId="{5B170165-A1F9-41E5-B3D7-412F2FCF1EF3}" srcOrd="0" destOrd="0" presId="urn:microsoft.com/office/officeart/2005/8/layout/lProcess2"/>
    <dgm:cxn modelId="{D43CEFC3-D7B3-40FE-86B5-596A9CB8DB7A}" type="presOf" srcId="{4E1FAC72-2FB6-467D-8CFF-B4F51B7B0A45}" destId="{AFB448E0-5AE8-4D0C-8E66-DF3AD5A5FD07}" srcOrd="0" destOrd="0" presId="urn:microsoft.com/office/officeart/2005/8/layout/lProcess2"/>
    <dgm:cxn modelId="{6016ACF7-953F-445E-A4B6-B5C3DFCFAA9B}" srcId="{EDA6248E-C75B-474A-946D-1156C3DED02E}" destId="{4E1FAC72-2FB6-467D-8CFF-B4F51B7B0A45}" srcOrd="0" destOrd="0" parTransId="{2B335E1F-2187-4F48-BD45-21D44ABEE5B7}" sibTransId="{A0C0279F-AE00-45B9-82CC-9921F52BCD33}"/>
    <dgm:cxn modelId="{705488B9-5487-41A0-AE23-F7A673FA70DE}" type="presOf" srcId="{EDA6248E-C75B-474A-946D-1156C3DED02E}" destId="{31EBFE09-2DF1-455E-8141-916496B6F045}" srcOrd="1" destOrd="0" presId="urn:microsoft.com/office/officeart/2005/8/layout/lProcess2"/>
    <dgm:cxn modelId="{0A44856F-6BA0-4626-9028-70013D36758C}" type="presParOf" srcId="{4041BDD2-D4A7-44CE-B69D-2C8C177A0D24}" destId="{BB7154E4-B00C-40E9-A948-A2A5B35F96F1}" srcOrd="0" destOrd="0" presId="urn:microsoft.com/office/officeart/2005/8/layout/lProcess2"/>
    <dgm:cxn modelId="{36F9D34B-CA1F-4E1A-9626-903FA4B39075}" type="presParOf" srcId="{BB7154E4-B00C-40E9-A948-A2A5B35F96F1}" destId="{5B170165-A1F9-41E5-B3D7-412F2FCF1EF3}" srcOrd="0" destOrd="0" presId="urn:microsoft.com/office/officeart/2005/8/layout/lProcess2"/>
    <dgm:cxn modelId="{DCD786EC-1B53-4AD9-8699-77AFCFB66BA6}" type="presParOf" srcId="{BB7154E4-B00C-40E9-A948-A2A5B35F96F1}" destId="{31EBFE09-2DF1-455E-8141-916496B6F045}" srcOrd="1" destOrd="0" presId="urn:microsoft.com/office/officeart/2005/8/layout/lProcess2"/>
    <dgm:cxn modelId="{4FE10C74-5923-445E-9892-E7BF225A7B98}" type="presParOf" srcId="{BB7154E4-B00C-40E9-A948-A2A5B35F96F1}" destId="{9A97877E-B256-4554-880F-DE39ECA01D5F}" srcOrd="2" destOrd="0" presId="urn:microsoft.com/office/officeart/2005/8/layout/lProcess2"/>
    <dgm:cxn modelId="{86A6ED3E-E2CF-4D37-A300-FDA085E55C0C}" type="presParOf" srcId="{9A97877E-B256-4554-880F-DE39ECA01D5F}" destId="{67C3F991-A4E5-404B-A4B6-B14918C65ED5}" srcOrd="0" destOrd="0" presId="urn:microsoft.com/office/officeart/2005/8/layout/lProcess2"/>
    <dgm:cxn modelId="{8F56B4D7-1F6C-4B30-878F-BCC707A21DD9}" type="presParOf" srcId="{67C3F991-A4E5-404B-A4B6-B14918C65ED5}" destId="{AFB448E0-5AE8-4D0C-8E66-DF3AD5A5FD07}" srcOrd="0" destOrd="0" presId="urn:microsoft.com/office/officeart/2005/8/layout/lProcess2"/>
    <dgm:cxn modelId="{318B8134-D76C-4642-A613-7F10DA7004A1}" type="presParOf" srcId="{67C3F991-A4E5-404B-A4B6-B14918C65ED5}" destId="{B15813E4-3CD0-4739-ABA3-4C24578B7DA6}" srcOrd="1" destOrd="0" presId="urn:microsoft.com/office/officeart/2005/8/layout/lProcess2"/>
    <dgm:cxn modelId="{9429B047-B309-4408-9601-0A442C3E9735}" type="presParOf" srcId="{67C3F991-A4E5-404B-A4B6-B14918C65ED5}" destId="{E6B5993F-BEBA-4053-A081-0C5699E8032F}" srcOrd="2" destOrd="0" presId="urn:microsoft.com/office/officeart/2005/8/layout/lProcess2"/>
    <dgm:cxn modelId="{275B0BA4-2F6A-4B5F-B914-3404A17FC891}" type="presParOf" srcId="{67C3F991-A4E5-404B-A4B6-B14918C65ED5}" destId="{65A4357C-2982-4C0D-9CF0-A4CD43A0A78F}" srcOrd="3" destOrd="0" presId="urn:microsoft.com/office/officeart/2005/8/layout/lProcess2"/>
    <dgm:cxn modelId="{B50E6F32-3753-44DE-A4F9-ECDFDF036B65}" type="presParOf" srcId="{67C3F991-A4E5-404B-A4B6-B14918C65ED5}" destId="{6E626E6A-9909-4F2F-B93B-AEE5010333B7}" srcOrd="4" destOrd="0" presId="urn:microsoft.com/office/officeart/2005/8/layout/lProcess2"/>
    <dgm:cxn modelId="{3F08D250-8DFB-4CED-BD76-E0FA137EFC21}" type="presParOf" srcId="{67C3F991-A4E5-404B-A4B6-B14918C65ED5}" destId="{2C2C2124-A45C-4DEC-A720-48F4FBBB569B}" srcOrd="5" destOrd="0" presId="urn:microsoft.com/office/officeart/2005/8/layout/lProcess2"/>
    <dgm:cxn modelId="{8B1197A8-30E5-418A-8519-B27EEE28A481}" type="presParOf" srcId="{67C3F991-A4E5-404B-A4B6-B14918C65ED5}" destId="{5531117D-0E12-46DA-AFE4-44D40106BF67}" srcOrd="6" destOrd="0" presId="urn:microsoft.com/office/officeart/2005/8/layout/lProcess2"/>
    <dgm:cxn modelId="{C1387CA4-71CC-413C-B8C2-3BBAAC5B3B71}" type="presParOf" srcId="{4041BDD2-D4A7-44CE-B69D-2C8C177A0D24}" destId="{7BFA88B6-0169-4D9A-B401-B4A6A4AEE92D}" srcOrd="1" destOrd="0" presId="urn:microsoft.com/office/officeart/2005/8/layout/lProcess2"/>
    <dgm:cxn modelId="{2373A6E3-AB88-487D-A8E6-6BC8EC38B445}" type="presParOf" srcId="{4041BDD2-D4A7-44CE-B69D-2C8C177A0D24}" destId="{5F6E2A34-3E19-4A70-93D4-8DA2093741E0}" srcOrd="2" destOrd="0" presId="urn:microsoft.com/office/officeart/2005/8/layout/lProcess2"/>
    <dgm:cxn modelId="{CC433123-6118-4DD9-B043-F6EF179CBCA3}" type="presParOf" srcId="{5F6E2A34-3E19-4A70-93D4-8DA2093741E0}" destId="{918BB990-F217-42BE-AFA3-4EBF95C1F35F}" srcOrd="0" destOrd="0" presId="urn:microsoft.com/office/officeart/2005/8/layout/lProcess2"/>
    <dgm:cxn modelId="{2704151C-A935-44AF-A7EB-B86C0F9B5858}" type="presParOf" srcId="{5F6E2A34-3E19-4A70-93D4-8DA2093741E0}" destId="{9E0F46BC-A140-41F6-84E9-F4CB0EA06186}" srcOrd="1" destOrd="0" presId="urn:microsoft.com/office/officeart/2005/8/layout/lProcess2"/>
    <dgm:cxn modelId="{91A31A5E-8255-461E-828D-5DE5DC80082F}" type="presParOf" srcId="{5F6E2A34-3E19-4A70-93D4-8DA2093741E0}" destId="{71D07156-00C0-4FD3-8158-37E80F822DEF}" srcOrd="2" destOrd="0" presId="urn:microsoft.com/office/officeart/2005/8/layout/lProcess2"/>
    <dgm:cxn modelId="{D3274507-D4F6-45DE-A7DF-0D5867BB902D}" type="presParOf" srcId="{71D07156-00C0-4FD3-8158-37E80F822DEF}" destId="{A4972CB7-2119-47A4-81F2-78613FDEE4FB}" srcOrd="0" destOrd="0" presId="urn:microsoft.com/office/officeart/2005/8/layout/lProcess2"/>
    <dgm:cxn modelId="{E8AA3FC6-952C-4D69-8344-23C7FD7A2605}" type="presParOf" srcId="{A4972CB7-2119-47A4-81F2-78613FDEE4FB}" destId="{B5306223-4C49-46C0-A575-17619BC92028}" srcOrd="0" destOrd="0" presId="urn:microsoft.com/office/officeart/2005/8/layout/lProcess2"/>
    <dgm:cxn modelId="{BE12F559-6B1B-4D7E-B0C6-573AFB33E6C6}" type="presParOf" srcId="{A4972CB7-2119-47A4-81F2-78613FDEE4FB}" destId="{776C2372-2874-4B92-9635-2CE03EEB6390}" srcOrd="1" destOrd="0" presId="urn:microsoft.com/office/officeart/2005/8/layout/lProcess2"/>
    <dgm:cxn modelId="{BCEFC8F2-D766-4526-82D6-510CE945C4EF}" type="presParOf" srcId="{A4972CB7-2119-47A4-81F2-78613FDEE4FB}" destId="{B06002F7-F5AF-469A-81B4-C03A8C968D74}" srcOrd="2" destOrd="0" presId="urn:microsoft.com/office/officeart/2005/8/layout/lProcess2"/>
    <dgm:cxn modelId="{FDDFF994-46BA-4DDE-B114-07AE3CBA5669}" type="presParOf" srcId="{A4972CB7-2119-47A4-81F2-78613FDEE4FB}" destId="{C2E08E14-ED33-4ADC-A985-E5649887CE36}" srcOrd="3" destOrd="0" presId="urn:microsoft.com/office/officeart/2005/8/layout/lProcess2"/>
    <dgm:cxn modelId="{E430703B-0157-4803-9112-37C2EC02CE8E}" type="presParOf" srcId="{A4972CB7-2119-47A4-81F2-78613FDEE4FB}" destId="{AAACB4AD-901B-44F4-8ECF-34A766F23D27}" srcOrd="4" destOrd="0" presId="urn:microsoft.com/office/officeart/2005/8/layout/lProcess2"/>
    <dgm:cxn modelId="{80570503-19B3-4FA3-BB28-8C6E694E662D}" type="presParOf" srcId="{A4972CB7-2119-47A4-81F2-78613FDEE4FB}" destId="{5F5AF5BC-1908-417C-89C4-E16E09FB1172}" srcOrd="5" destOrd="0" presId="urn:microsoft.com/office/officeart/2005/8/layout/lProcess2"/>
    <dgm:cxn modelId="{01ED525C-8338-4E9F-8B87-C1083758CAED}" type="presParOf" srcId="{A4972CB7-2119-47A4-81F2-78613FDEE4FB}" destId="{008ED3BE-C46A-4AD7-8DE2-136C92E1AC34}" srcOrd="6" destOrd="0" presId="urn:microsoft.com/office/officeart/2005/8/layout/lProcess2"/>
    <dgm:cxn modelId="{497C0F5E-8778-47AF-A9C0-8FA36C83E591}" type="presParOf" srcId="{4041BDD2-D4A7-44CE-B69D-2C8C177A0D24}" destId="{28E6BDB1-2B53-4B4F-AC10-8CA17913F060}" srcOrd="3" destOrd="0" presId="urn:microsoft.com/office/officeart/2005/8/layout/lProcess2"/>
    <dgm:cxn modelId="{46ADD7C8-C358-4E5B-94AA-1264546A4E60}" type="presParOf" srcId="{4041BDD2-D4A7-44CE-B69D-2C8C177A0D24}" destId="{6723F07B-5482-4123-9CB3-66BAAEFD5D29}" srcOrd="4" destOrd="0" presId="urn:microsoft.com/office/officeart/2005/8/layout/lProcess2"/>
    <dgm:cxn modelId="{5A74E79F-CECF-4416-8267-F6D9F10142B8}" type="presParOf" srcId="{6723F07B-5482-4123-9CB3-66BAAEFD5D29}" destId="{C66433D9-BFD6-4BF1-ACA3-D3B7C6FC3E9A}" srcOrd="0" destOrd="0" presId="urn:microsoft.com/office/officeart/2005/8/layout/lProcess2"/>
    <dgm:cxn modelId="{37467F4D-94F6-4FA1-BE75-F48AC0093773}" type="presParOf" srcId="{6723F07B-5482-4123-9CB3-66BAAEFD5D29}" destId="{FCC712B4-10F0-41CE-A8A3-31C0FAA26206}" srcOrd="1" destOrd="0" presId="urn:microsoft.com/office/officeart/2005/8/layout/lProcess2"/>
    <dgm:cxn modelId="{F301142F-B869-4A99-AB7C-C75E766AA67A}" type="presParOf" srcId="{6723F07B-5482-4123-9CB3-66BAAEFD5D29}" destId="{FB72AE78-6058-407D-885D-12EFAECFA7AE}" srcOrd="2" destOrd="0" presId="urn:microsoft.com/office/officeart/2005/8/layout/lProcess2"/>
    <dgm:cxn modelId="{ED93BDA5-2D2A-48A2-8783-C636D8C960B6}" type="presParOf" srcId="{FB72AE78-6058-407D-885D-12EFAECFA7AE}" destId="{EA085911-95CB-443C-8C4B-1B062EB0295D}" srcOrd="0" destOrd="0" presId="urn:microsoft.com/office/officeart/2005/8/layout/lProcess2"/>
    <dgm:cxn modelId="{0F083965-356D-4A18-BCAF-CD3ACD79B992}" type="presParOf" srcId="{EA085911-95CB-443C-8C4B-1B062EB0295D}" destId="{B3A329F9-CB54-4D5A-9918-BF33B0A56606}" srcOrd="0" destOrd="0" presId="urn:microsoft.com/office/officeart/2005/8/layout/lProcess2"/>
    <dgm:cxn modelId="{F3AD6FBA-9198-4B15-9448-3F2AB4CA040A}" type="presParOf" srcId="{EA085911-95CB-443C-8C4B-1B062EB0295D}" destId="{69C2B29E-601F-4343-B1E8-4D3445E9DFEA}" srcOrd="1" destOrd="0" presId="urn:microsoft.com/office/officeart/2005/8/layout/lProcess2"/>
    <dgm:cxn modelId="{A0047FB1-4D13-4CE0-8505-26A692C766B5}" type="presParOf" srcId="{EA085911-95CB-443C-8C4B-1B062EB0295D}" destId="{C2B8C9FC-E878-434B-826C-E386BCB50CAA}" srcOrd="2" destOrd="0" presId="urn:microsoft.com/office/officeart/2005/8/layout/lProcess2"/>
    <dgm:cxn modelId="{E6B0AF43-C257-4DB4-A64A-433A6536A921}" type="presParOf" srcId="{EA085911-95CB-443C-8C4B-1B062EB0295D}" destId="{70570A4E-88AF-4845-8C67-E6694CCBD615}" srcOrd="3" destOrd="0" presId="urn:microsoft.com/office/officeart/2005/8/layout/lProcess2"/>
    <dgm:cxn modelId="{9B421BAB-582D-4B66-9ACB-731C8D96DB46}" type="presParOf" srcId="{EA085911-95CB-443C-8C4B-1B062EB0295D}" destId="{839536E7-DE6F-474A-87D7-81EC0962A310}" srcOrd="4" destOrd="0" presId="urn:microsoft.com/office/officeart/2005/8/layout/lProcess2"/>
    <dgm:cxn modelId="{A150AB45-659D-41D7-91A2-F44F66D6D852}" type="presParOf" srcId="{EA085911-95CB-443C-8C4B-1B062EB0295D}" destId="{9C9D3B9E-B12E-4090-A370-74E9C6700609}" srcOrd="5" destOrd="0" presId="urn:microsoft.com/office/officeart/2005/8/layout/lProcess2"/>
    <dgm:cxn modelId="{8FED3B98-8CAA-4176-8A7B-8A19E5E9A2E8}" type="presParOf" srcId="{EA085911-95CB-443C-8C4B-1B062EB0295D}" destId="{85850725-DAC1-4F3C-AAD4-B44D5D512BD6}"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E2B1651C-3E0E-4E99-AB20-BC9C510FCB63}" type="datetimeFigureOut">
              <a:rPr lang="en-GB" smtClean="0"/>
              <a:t>05/11/2018</a:t>
            </a:fld>
            <a:endParaRPr lang="en-GB" dirty="0"/>
          </a:p>
        </p:txBody>
      </p:sp>
      <p:sp>
        <p:nvSpPr>
          <p:cNvPr id="4" name="Footer Placeholder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23347BE0-E605-410F-80F6-5E15D7FE69DD}" type="slidenum">
              <a:rPr lang="en-GB" smtClean="0"/>
              <a:t>‹#›</a:t>
            </a:fld>
            <a:endParaRPr lang="en-GB" dirty="0"/>
          </a:p>
        </p:txBody>
      </p:sp>
    </p:spTree>
    <p:extLst>
      <p:ext uri="{BB962C8B-B14F-4D97-AF65-F5344CB8AC3E}">
        <p14:creationId xmlns:p14="http://schemas.microsoft.com/office/powerpoint/2010/main" val="309406427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5-16T19:07:23.799"/>
    </inkml:context>
    <inkml:brush xml:id="br0">
      <inkml:brushProperty name="width" value="0.18143" units="cm"/>
      <inkml:brushProperty name="height" value="0.18143" units="cm"/>
      <inkml:brushProperty name="color" value="#FF1600"/>
    </inkml:brush>
  </inkml:definitions>
  <inkml:trace contextRef="#ctx0" brushRef="#br0">330 253 7003,'8'-15'0,"2"0"0,-1-2-635,1-2 1,0 4 671,-3 0 1,-4 8 0,7-8 0,-3-2 0,0-3 81,-2-2 1,-2 8 292,-3-1 1,0 8 163,0-8-170,0 10-288,0-14 0,0 19 36,0 0 1,0 9-99,0 13 1,-8-7 0,1 0 0,0 2-6,-3 2 1,7 3 0,-7 0-1,3 0 1,0 1-27,2-1 0,-5 0 1,3 0-1,-1 2 28,-1 5 1,4-4-1,-8 4 1,1-4-2,0-3 1,5 7-1,-6 1 1,1-4-53,0-1 1,5-3 0,-6 2 12,4 6 0,-1-6 1,5 6-1,-5-6 1,0-2-17,1 0 1,-1 0 0,5 0 23,-2 0 1,-8 0 0,7 0 14,4 0 0,-6 0 0,2 0 0,1 0-10,-3 0 0,8 0 0,-8-2 181,0-5 1,5 4 194,-9-4-380,9 5 0,-12 2-36,9 0-66,1-10 1,7 0-527,0-5 1,0-7-215,0 0 1,10-19 0,2-15 0</inkml:trace>
  <inkml:trace contextRef="#ctx0" brushRef="#br0" timeOffset="744">-264 319 6824,'-13'-3'2126,"6"-4"-2164,5 4 209,2-6-120,0 9 1,9 7 8,6 0 0,-3 8 1,3-8 81,2-2 0,3 8 1,2 1-1,0 3-68,0-2 0,0 5 1,0-8-1,0 3-58,0-1 0,0 1 0,0 4 32,0-4 1,3 5-1,1-6 1,4 4-1,-3-1 55,-3-3 0,-2-1 1,0 4-1,0-5-2,0-2 1,0 7 0,0-2-1,0 2 5,0-3 0,5 6 0,0-8-74,0 0 1,-12 6-1,12-9 1,0 4-1,-3 1 1,1-1-1,-3-4 1,0-1-1,0 1 1,0 4 135,0 4 0,0-5 0,0 0 133,0-2 1,-10 0 45,-5-3-251,6-4-2344,-11 6 1428,8-9 1,-10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CBAAC5B1-F58D-4268-BB75-9856A9D794A6}" type="datetimeFigureOut">
              <a:rPr lang="en-GB" smtClean="0"/>
              <a:t>05/11/2018</a:t>
            </a:fld>
            <a:endParaRPr lang="en-GB" dirty="0"/>
          </a:p>
        </p:txBody>
      </p:sp>
      <p:sp>
        <p:nvSpPr>
          <p:cNvPr id="4" name="Slide Image Placeholder 3"/>
          <p:cNvSpPr>
            <a:spLocks noGrp="1" noRot="1" noChangeAspect="1"/>
          </p:cNvSpPr>
          <p:nvPr>
            <p:ph type="sldImg" idx="2"/>
          </p:nvPr>
        </p:nvSpPr>
        <p:spPr>
          <a:xfrm>
            <a:off x="425450" y="0"/>
            <a:ext cx="5943600" cy="3343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0" y="3584848"/>
            <a:ext cx="6792928" cy="6048672"/>
          </a:xfrm>
          <a:prstGeom prst="rect">
            <a:avLst/>
          </a:prstGeom>
        </p:spPr>
        <p:txBody>
          <a:bodyPr vert="horz" lIns="91440" tIns="45720" rIns="91440" bIns="45720" rtlCol="0"/>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65900C33-90AE-4963-9AD8-3B07939F57E9}" type="slidenum">
              <a:rPr lang="en-GB" smtClean="0"/>
              <a:t>‹#›</a:t>
            </a:fld>
            <a:endParaRPr lang="en-GB" dirty="0"/>
          </a:p>
        </p:txBody>
      </p:sp>
    </p:spTree>
    <p:extLst>
      <p:ext uri="{BB962C8B-B14F-4D97-AF65-F5344CB8AC3E}">
        <p14:creationId xmlns:p14="http://schemas.microsoft.com/office/powerpoint/2010/main" val="1609606024"/>
      </p:ext>
    </p:extLst>
  </p:cSld>
  <p:clrMap bg1="lt1" tx1="dk1" bg2="lt2" tx2="dk2" accent1="accent1" accent2="accent2" accent3="accent3" accent4="accent4" accent5="accent5" accent6="accent6" hlink="hlink" folHlink="folHlink"/>
  <p:notesStyle>
    <a:lvl1pPr marL="0" algn="just"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457200" algn="just" defTabSz="914400" rtl="0" eaLnBrk="1" latinLnBrk="0" hangingPunct="1">
      <a:defRPr sz="2000" kern="1200">
        <a:solidFill>
          <a:schemeClr val="tx1"/>
        </a:solidFill>
        <a:latin typeface="+mn-lt"/>
        <a:ea typeface="+mn-ea"/>
        <a:cs typeface="+mn-cs"/>
      </a:defRPr>
    </a:lvl2pPr>
    <a:lvl3pPr marL="914400" algn="just" defTabSz="914400" rtl="0" eaLnBrk="1" latinLnBrk="0" hangingPunct="1">
      <a:defRPr sz="2000" kern="1200">
        <a:solidFill>
          <a:schemeClr val="tx1"/>
        </a:solidFill>
        <a:latin typeface="+mn-lt"/>
        <a:ea typeface="+mn-ea"/>
        <a:cs typeface="+mn-cs"/>
      </a:defRPr>
    </a:lvl3pPr>
    <a:lvl4pPr marL="1371600" algn="just" defTabSz="914400" rtl="0" eaLnBrk="1" latinLnBrk="0" hangingPunct="1">
      <a:defRPr sz="2000" kern="1200">
        <a:solidFill>
          <a:schemeClr val="tx1"/>
        </a:solidFill>
        <a:latin typeface="+mn-lt"/>
        <a:ea typeface="+mn-ea"/>
        <a:cs typeface="+mn-cs"/>
      </a:defRPr>
    </a:lvl4pPr>
    <a:lvl5pPr marL="1828800" algn="just"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b="0" dirty="0" smtClean="0"/>
          </a:p>
          <a:p>
            <a:r>
              <a:rPr lang="en-GB" sz="2400" b="0" dirty="0" smtClean="0"/>
              <a:t>We would like to present the new joint print</a:t>
            </a:r>
            <a:r>
              <a:rPr lang="en-GB" sz="2400" b="0" baseline="0" dirty="0" smtClean="0"/>
              <a:t> and online contract in Norway. </a:t>
            </a:r>
          </a:p>
          <a:p>
            <a:endParaRPr lang="en-GB" sz="2400" b="0" dirty="0"/>
          </a:p>
        </p:txBody>
      </p:sp>
      <p:sp>
        <p:nvSpPr>
          <p:cNvPr id="4" name="Slide Number Placeholder 3"/>
          <p:cNvSpPr>
            <a:spLocks noGrp="1"/>
          </p:cNvSpPr>
          <p:nvPr>
            <p:ph type="sldNum" sz="quarter" idx="10"/>
          </p:nvPr>
        </p:nvSpPr>
        <p:spPr/>
        <p:txBody>
          <a:bodyPr/>
          <a:lstStyle/>
          <a:p>
            <a:fld id="{65900C33-90AE-4963-9AD8-3B07939F57E9}" type="slidenum">
              <a:rPr lang="en-GB" smtClean="0"/>
              <a:t>1</a:t>
            </a:fld>
            <a:endParaRPr lang="en-GB" dirty="0"/>
          </a:p>
        </p:txBody>
      </p:sp>
    </p:spTree>
    <p:extLst>
      <p:ext uri="{BB962C8B-B14F-4D97-AF65-F5344CB8AC3E}">
        <p14:creationId xmlns:p14="http://schemas.microsoft.com/office/powerpoint/2010/main" val="64882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i="0" dirty="0" smtClean="0"/>
              <a:t>The Print</a:t>
            </a:r>
            <a:r>
              <a:rPr lang="en-GB" i="0" baseline="0" dirty="0" smtClean="0"/>
              <a:t> &amp; Online Contract is between Kantar TNS and MBL, and comScore is the subcontractor for the online data. </a:t>
            </a:r>
            <a:r>
              <a:rPr lang="en-GB" sz="2000" i="0" kern="1200" dirty="0" smtClean="0">
                <a:solidFill>
                  <a:schemeClr val="tx1"/>
                </a:solidFill>
                <a:effectLst/>
                <a:latin typeface="Arial" panose="020B0604020202020204" pitchFamily="34" charset="0"/>
                <a:ea typeface="+mn-ea"/>
                <a:cs typeface="Arial" panose="020B0604020202020204" pitchFamily="34" charset="0"/>
              </a:rPr>
              <a:t>comScore is the world leaders in online measurements and they are reporting digital content in 44 markets. </a:t>
            </a:r>
            <a:endParaRPr lang="en-GB" i="0" dirty="0"/>
          </a:p>
        </p:txBody>
      </p:sp>
      <p:sp>
        <p:nvSpPr>
          <p:cNvPr id="4" name="Slide Number Placeholder 3"/>
          <p:cNvSpPr>
            <a:spLocks noGrp="1"/>
          </p:cNvSpPr>
          <p:nvPr>
            <p:ph type="sldNum" sz="quarter" idx="10"/>
          </p:nvPr>
        </p:nvSpPr>
        <p:spPr/>
        <p:txBody>
          <a:bodyPr/>
          <a:lstStyle/>
          <a:p>
            <a:fld id="{65900C33-90AE-4963-9AD8-3B07939F57E9}" type="slidenum">
              <a:rPr lang="en-GB" smtClean="0"/>
              <a:t>10</a:t>
            </a:fld>
            <a:endParaRPr lang="en-GB" dirty="0"/>
          </a:p>
        </p:txBody>
      </p:sp>
    </p:spTree>
    <p:extLst>
      <p:ext uri="{BB962C8B-B14F-4D97-AF65-F5344CB8AC3E}">
        <p14:creationId xmlns:p14="http://schemas.microsoft.com/office/powerpoint/2010/main" val="4034156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defTabSz="914400" rtl="0" eaLnBrk="1" fontAlgn="auto" latinLnBrk="0" hangingPunct="1">
              <a:lnSpc>
                <a:spcPct val="150000"/>
              </a:lnSpc>
              <a:spcBef>
                <a:spcPts val="0"/>
              </a:spcBef>
              <a:spcAft>
                <a:spcPts val="0"/>
              </a:spcAft>
              <a:buClrTx/>
              <a:buSzTx/>
              <a:buFontTx/>
              <a:buNone/>
              <a:tabLst/>
              <a:defRPr/>
            </a:pPr>
            <a:r>
              <a:rPr lang="en-US" altLang="zh-CN" sz="2000" b="1" i="0" u="none" strike="noStrike" kern="1200" baseline="0" dirty="0" smtClean="0">
                <a:solidFill>
                  <a:schemeClr val="tx1"/>
                </a:solidFill>
                <a:latin typeface="Arial" panose="020B0604020202020204" pitchFamily="34" charset="0"/>
                <a:ea typeface="Verdana" pitchFamily="34" charset="0"/>
                <a:cs typeface="Arial" panose="020B0604020202020204" pitchFamily="34" charset="0"/>
              </a:rPr>
              <a:t>However</a:t>
            </a:r>
            <a:r>
              <a:rPr lang="en-US" altLang="zh-CN" sz="2000" b="0" i="0" u="none" strike="noStrike" kern="1200" baseline="0" dirty="0" smtClean="0">
                <a:solidFill>
                  <a:schemeClr val="tx1"/>
                </a:solidFill>
                <a:latin typeface="Arial" panose="020B0604020202020204" pitchFamily="34" charset="0"/>
                <a:ea typeface="Verdana" pitchFamily="34" charset="0"/>
                <a:cs typeface="Arial" panose="020B0604020202020204" pitchFamily="34" charset="0"/>
              </a:rPr>
              <a:t>, as I have told you many times at EMRO we have a long history of measuring Internet sites in Norway and we are now entering a new era.</a:t>
            </a:r>
          </a:p>
          <a:p>
            <a:pPr marL="0" marR="0" indent="0" defTabSz="914400" rtl="0" eaLnBrk="1" fontAlgn="auto" latinLnBrk="0" hangingPunct="1">
              <a:lnSpc>
                <a:spcPct val="100000"/>
              </a:lnSpc>
              <a:spcBef>
                <a:spcPts val="0"/>
              </a:spcBef>
              <a:spcAft>
                <a:spcPts val="0"/>
              </a:spcAft>
              <a:buClrTx/>
              <a:buSzTx/>
              <a:buFontTx/>
              <a:buNone/>
              <a:tabLst/>
              <a:defRPr/>
            </a:pPr>
            <a:endParaRPr lang="en-US" sz="2000" noProof="0" dirty="0" smtClean="0">
              <a:latin typeface="Arial" panose="020B0604020202020204" pitchFamily="34" charset="0"/>
              <a:cs typeface="Arial" panose="020B0604020202020204" pitchFamily="34" charset="0"/>
            </a:endParaRPr>
          </a:p>
          <a:p>
            <a:pPr marL="0" marR="0" indent="0" defTabSz="914400" rtl="0" eaLnBrk="1" fontAlgn="auto" latinLnBrk="0" hangingPunct="1">
              <a:lnSpc>
                <a:spcPct val="100000"/>
              </a:lnSpc>
              <a:spcBef>
                <a:spcPts val="0"/>
              </a:spcBef>
              <a:spcAft>
                <a:spcPts val="0"/>
              </a:spcAft>
              <a:buClrTx/>
              <a:buSzTx/>
              <a:buFontTx/>
              <a:buNone/>
              <a:tabLst/>
              <a:defRPr/>
            </a:pPr>
            <a:endParaRPr lang="en-US" sz="2000" noProof="0" dirty="0" smtClean="0">
              <a:latin typeface="Arial" panose="020B0604020202020204" pitchFamily="34" charset="0"/>
              <a:cs typeface="Arial" panose="020B0604020202020204" pitchFamily="34" charset="0"/>
            </a:endParaRPr>
          </a:p>
          <a:p>
            <a:pPr marL="0" marR="0" indent="0" defTabSz="914400" rtl="0" eaLnBrk="1" fontAlgn="auto" latinLnBrk="0" hangingPunct="1">
              <a:lnSpc>
                <a:spcPct val="100000"/>
              </a:lnSpc>
              <a:spcBef>
                <a:spcPts val="0"/>
              </a:spcBef>
              <a:spcAft>
                <a:spcPts val="0"/>
              </a:spcAft>
              <a:buClrTx/>
              <a:buSzTx/>
              <a:buFontTx/>
              <a:buNone/>
              <a:tabLst/>
              <a:defRPr/>
            </a:pPr>
            <a:endParaRPr lang="en-US" sz="2000" noProof="0" dirty="0" smtClean="0">
              <a:latin typeface="Arial" panose="020B0604020202020204" pitchFamily="34" charset="0"/>
              <a:cs typeface="Arial" panose="020B0604020202020204" pitchFamily="34" charset="0"/>
            </a:endParaRPr>
          </a:p>
          <a:p>
            <a:endParaRPr lang="en-GB" noProof="0" dirty="0"/>
          </a:p>
        </p:txBody>
      </p:sp>
      <p:sp>
        <p:nvSpPr>
          <p:cNvPr id="4" name="Plassholder for lysbildenummer 3"/>
          <p:cNvSpPr>
            <a:spLocks noGrp="1"/>
          </p:cNvSpPr>
          <p:nvPr>
            <p:ph type="sldNum" sz="quarter" idx="10"/>
          </p:nvPr>
        </p:nvSpPr>
        <p:spPr/>
        <p:txBody>
          <a:bodyPr/>
          <a:lstStyle/>
          <a:p>
            <a:fld id="{B9487D93-240F-4041-8284-FC16D3A96101}" type="slidenum">
              <a:rPr lang="en-AU" smtClean="0"/>
              <a:pPr/>
              <a:t>11</a:t>
            </a:fld>
            <a:endParaRPr lang="en-AU" dirty="0"/>
          </a:p>
        </p:txBody>
      </p:sp>
    </p:spTree>
    <p:extLst>
      <p:ext uri="{BB962C8B-B14F-4D97-AF65-F5344CB8AC3E}">
        <p14:creationId xmlns:p14="http://schemas.microsoft.com/office/powerpoint/2010/main" val="240811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n-US" altLang="zh-CN" sz="2000" b="1" i="0"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From 2009-2017 we have a hybrid </a:t>
            </a:r>
            <a:r>
              <a:rPr lang="en-US" altLang="zh-CN" sz="2000" b="1" i="1"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methodology</a:t>
            </a:r>
            <a:r>
              <a:rPr lang="en-US" altLang="zh-CN" sz="2000" b="1" i="0"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 system consisting of three measurements:</a:t>
            </a:r>
          </a:p>
          <a:p>
            <a:pPr marL="342900" indent="-342900" rtl="0">
              <a:buFont typeface="Arial" panose="020B0604020202020204" pitchFamily="34" charset="0"/>
              <a:buChar char="•"/>
            </a:pPr>
            <a:r>
              <a:rPr lang="en-US" altLang="zh-CN" sz="2000" b="1" i="0"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The site centric browser measurement system TNS Scores </a:t>
            </a:r>
            <a:r>
              <a:rPr lang="en-US" altLang="zh-CN" sz="2000" b="0" i="0" u="none" strike="noStrike" kern="1200" baseline="0" dirty="0" smtClean="0">
                <a:solidFill>
                  <a:schemeClr val="bg1">
                    <a:lumMod val="50000"/>
                  </a:schemeClr>
                </a:solidFill>
                <a:latin typeface="Arial" panose="020B0604020202020204" pitchFamily="34" charset="0"/>
                <a:ea typeface="Verdana" pitchFamily="34" charset="0"/>
                <a:cs typeface="Arial" panose="020B0604020202020204" pitchFamily="34" charset="0"/>
              </a:rPr>
              <a:t>gives detailed traffic measurements for all Norwegian web sites.</a:t>
            </a:r>
            <a:r>
              <a:rPr lang="zh-CN" altLang="nb-NO" sz="2000" b="0" i="0" u="none" strike="sngStrike" kern="1200" baseline="0" dirty="0" smtClean="0">
                <a:solidFill>
                  <a:schemeClr val="bg1">
                    <a:lumMod val="50000"/>
                  </a:schemeClr>
                </a:solidFill>
                <a:latin typeface="Arial" panose="020B0604020202020204" pitchFamily="34" charset="0"/>
                <a:ea typeface="Verdana" pitchFamily="34" charset="0"/>
                <a:cs typeface="Arial" panose="020B0604020202020204" pitchFamily="34" charset="0"/>
              </a:rPr>
              <a:t> </a:t>
            </a:r>
          </a:p>
          <a:p>
            <a:pPr marL="342900" indent="-342900" rtl="0">
              <a:buFont typeface="Arial" panose="020B0604020202020204" pitchFamily="34" charset="0"/>
              <a:buChar char="•"/>
            </a:pPr>
            <a:r>
              <a:rPr lang="en-US" altLang="zh-CN" sz="2000" b="1" i="0"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The Norwegian Internet Panel </a:t>
            </a:r>
            <a:r>
              <a:rPr lang="en-US" altLang="zh-CN" sz="2000" b="0" i="0"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measures Internet </a:t>
            </a:r>
            <a:r>
              <a:rPr lang="en-US" altLang="zh-CN" sz="2000" b="0" i="0" u="none" strike="noStrike" kern="1200" baseline="0" dirty="0" smtClean="0">
                <a:solidFill>
                  <a:schemeClr val="bg1">
                    <a:lumMod val="50000"/>
                  </a:schemeClr>
                </a:solidFill>
                <a:latin typeface="Arial" panose="020B0604020202020204" pitchFamily="34" charset="0"/>
                <a:ea typeface="Verdana" pitchFamily="34" charset="0"/>
                <a:cs typeface="Arial" panose="020B0604020202020204" pitchFamily="34" charset="0"/>
              </a:rPr>
              <a:t>usage at work and at home for all websites measured in Scores. </a:t>
            </a:r>
          </a:p>
          <a:p>
            <a:pPr marL="342900" indent="-342900" rtl="0">
              <a:buFont typeface="Arial" panose="020B0604020202020204" pitchFamily="34" charset="0"/>
              <a:buChar char="•"/>
            </a:pPr>
            <a:r>
              <a:rPr lang="en-US" altLang="zh-CN" sz="2000" b="1" i="0" u="none" strike="noStrike" kern="1200" baseline="0" dirty="0" smtClean="0">
                <a:solidFill>
                  <a:srgbClr val="1C1C1C"/>
                </a:solidFill>
                <a:latin typeface="Arial" panose="020B0604020202020204" pitchFamily="34" charset="0"/>
                <a:ea typeface="Verdana" pitchFamily="34" charset="0"/>
                <a:cs typeface="Arial" panose="020B0604020202020204" pitchFamily="34" charset="0"/>
              </a:rPr>
              <a:t>The multi-media survey C&amp;M </a:t>
            </a:r>
            <a:r>
              <a:rPr lang="en-US" altLang="zh-CN" sz="2000" b="0" i="0" u="none" strike="noStrike" kern="1200" baseline="0" dirty="0" smtClean="0">
                <a:solidFill>
                  <a:schemeClr val="bg1">
                    <a:lumMod val="50000"/>
                  </a:schemeClr>
                </a:solidFill>
                <a:latin typeface="Arial" panose="020B0604020202020204" pitchFamily="34" charset="0"/>
                <a:ea typeface="Verdana" pitchFamily="34" charset="0"/>
                <a:cs typeface="Arial" panose="020B0604020202020204" pitchFamily="34" charset="0"/>
              </a:rPr>
              <a:t>produce official currency figures for local newspapers. The survey makes it possible to perform various analyses such as cross-platform, multi-media and target group analyses. </a:t>
            </a:r>
            <a:endParaRPr lang="zh-CN" altLang="nb-NO" sz="2000" b="0" i="0" u="none" strike="noStrike" kern="1200" baseline="0" dirty="0" smtClean="0">
              <a:solidFill>
                <a:schemeClr val="bg1">
                  <a:lumMod val="50000"/>
                </a:schemeClr>
              </a:solidFill>
              <a:latin typeface="Arial" panose="020B0604020202020204" pitchFamily="34" charset="0"/>
              <a:ea typeface="Verdana" pitchFamily="34" charset="0"/>
              <a:cs typeface="Arial" panose="020B0604020202020204" pitchFamily="34" charset="0"/>
            </a:endParaRPr>
          </a:p>
          <a:p>
            <a:endParaRPr lang="en-GB" noProof="0" dirty="0"/>
          </a:p>
        </p:txBody>
      </p:sp>
      <p:sp>
        <p:nvSpPr>
          <p:cNvPr id="4" name="Plassholder for lysbildenummer 3"/>
          <p:cNvSpPr>
            <a:spLocks noGrp="1"/>
          </p:cNvSpPr>
          <p:nvPr>
            <p:ph type="sldNum" sz="quarter" idx="10"/>
          </p:nvPr>
        </p:nvSpPr>
        <p:spPr/>
        <p:txBody>
          <a:bodyPr/>
          <a:lstStyle/>
          <a:p>
            <a:fld id="{B9487D93-240F-4041-8284-FC16D3A96101}" type="slidenum">
              <a:rPr lang="en-AU" smtClean="0"/>
              <a:pPr/>
              <a:t>12</a:t>
            </a:fld>
            <a:endParaRPr lang="en-AU" dirty="0"/>
          </a:p>
        </p:txBody>
      </p:sp>
    </p:spTree>
    <p:extLst>
      <p:ext uri="{BB962C8B-B14F-4D97-AF65-F5344CB8AC3E}">
        <p14:creationId xmlns:p14="http://schemas.microsoft.com/office/powerpoint/2010/main" val="318605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disparity between census and panel data has since 2009 been the Achilles Heel of</a:t>
            </a:r>
            <a:r>
              <a:rPr lang="en-GB" baseline="0" dirty="0" smtClean="0"/>
              <a:t> digital measurement in Norway and in other countries. The two measurement have different objectives, they employ different counting technologies, which often results in differing metrics that can cause confusion an uncertainty among publishers, media agencies and advertisers.</a:t>
            </a:r>
          </a:p>
          <a:p>
            <a:endParaRPr lang="en-GB" baseline="0" dirty="0" smtClean="0"/>
          </a:p>
          <a:p>
            <a:r>
              <a:rPr lang="en-GB" baseline="0" dirty="0" smtClean="0"/>
              <a:t>This approach combines person-level measurement from the 2 million person comScore global panel with census data to account for 100% of the use.</a:t>
            </a:r>
          </a:p>
          <a:p>
            <a:endParaRPr lang="en-GB" baseline="0" dirty="0" smtClean="0"/>
          </a:p>
          <a:p>
            <a:r>
              <a:rPr lang="en-GB" baseline="0" dirty="0" smtClean="0"/>
              <a:t>Participating companies place tags on all their content – web pages, videos, apps and ads, and these calls are recorded by comScore servers every time content is accessed. comScore is able to view these calls on its global panel in addition to measuring the census tag calls.   </a:t>
            </a:r>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13</a:t>
            </a:fld>
            <a:endParaRPr lang="en-GB" dirty="0"/>
          </a:p>
        </p:txBody>
      </p:sp>
    </p:spTree>
    <p:extLst>
      <p:ext uri="{BB962C8B-B14F-4D97-AF65-F5344CB8AC3E}">
        <p14:creationId xmlns:p14="http://schemas.microsoft.com/office/powerpoint/2010/main" val="1345138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baseline="0" dirty="0" smtClean="0"/>
              <a:t>comScore has implemented a panel-centric unified solution to audience measurement, creating a combination of these two </a:t>
            </a:r>
            <a:r>
              <a:rPr lang="en-GB" b="1" i="1" baseline="0" dirty="0" smtClean="0"/>
              <a:t>methodologies</a:t>
            </a:r>
            <a:r>
              <a:rPr lang="en-GB" baseline="0" dirty="0" smtClean="0"/>
              <a:t> into a “best of </a:t>
            </a:r>
            <a:r>
              <a:rPr lang="en-GB" b="1" i="1" baseline="0" dirty="0" smtClean="0"/>
              <a:t>breed</a:t>
            </a:r>
            <a:r>
              <a:rPr lang="en-GB" baseline="0" dirty="0" smtClean="0"/>
              <a:t>” approach that provides a direct link between census and panel approaches. Therefore, the </a:t>
            </a:r>
            <a:r>
              <a:rPr lang="nb-NO" dirty="0" smtClean="0">
                <a:solidFill>
                  <a:srgbClr val="1C1C1C"/>
                </a:solidFill>
              </a:rPr>
              <a:t>i</a:t>
            </a:r>
            <a:r>
              <a:rPr lang="cs-CZ" dirty="0" smtClean="0">
                <a:solidFill>
                  <a:srgbClr val="1C1C1C"/>
                </a:solidFill>
              </a:rPr>
              <a:t>ntegration</a:t>
            </a:r>
            <a:r>
              <a:rPr lang="en-GB" dirty="0" smtClean="0">
                <a:solidFill>
                  <a:srgbClr val="1C1C1C"/>
                </a:solidFill>
              </a:rPr>
              <a:t> of census and panel data will overcome </a:t>
            </a:r>
            <a:r>
              <a:rPr lang="en-GB" b="1" i="1" dirty="0" smtClean="0">
                <a:solidFill>
                  <a:srgbClr val="1C1C1C"/>
                </a:solidFill>
              </a:rPr>
              <a:t>deficiencies</a:t>
            </a:r>
            <a:r>
              <a:rPr lang="en-GB" dirty="0" smtClean="0">
                <a:solidFill>
                  <a:srgbClr val="1C1C1C"/>
                </a:solidFill>
              </a:rPr>
              <a:t> which you can see in</a:t>
            </a:r>
            <a:r>
              <a:rPr lang="en-GB" baseline="0" dirty="0" smtClean="0">
                <a:solidFill>
                  <a:srgbClr val="1C1C1C"/>
                </a:solidFill>
              </a:rPr>
              <a:t> this table.</a:t>
            </a:r>
            <a:endParaRPr lang="en-GB" dirty="0" smtClean="0"/>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14</a:t>
            </a:fld>
            <a:endParaRPr lang="en-GB" dirty="0"/>
          </a:p>
        </p:txBody>
      </p:sp>
    </p:spTree>
    <p:extLst>
      <p:ext uri="{BB962C8B-B14F-4D97-AF65-F5344CB8AC3E}">
        <p14:creationId xmlns:p14="http://schemas.microsoft.com/office/powerpoint/2010/main" val="110581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dirty="0" smtClean="0"/>
              <a:t>However, the approach is more complex</a:t>
            </a:r>
            <a:r>
              <a:rPr lang="en-GB" baseline="0" dirty="0" smtClean="0"/>
              <a:t> than that since the unified digital measurement solution also is using other elements such as </a:t>
            </a:r>
            <a:r>
              <a:rPr lang="en-GB" b="1" i="1" baseline="0" dirty="0" smtClean="0"/>
              <a:t>enumeration</a:t>
            </a:r>
            <a:r>
              <a:rPr lang="en-GB" baseline="0" dirty="0" smtClean="0"/>
              <a:t> survey to define the overlaps and multi-platform definitions to produce MMX MP. And there are a lot of other elements and calculations that I don’t have time to discuss here today.</a:t>
            </a:r>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15</a:t>
            </a:fld>
            <a:endParaRPr lang="en-GB" dirty="0"/>
          </a:p>
        </p:txBody>
      </p:sp>
    </p:spTree>
    <p:extLst>
      <p:ext uri="{BB962C8B-B14F-4D97-AF65-F5344CB8AC3E}">
        <p14:creationId xmlns:p14="http://schemas.microsoft.com/office/powerpoint/2010/main" val="92018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smtClean="0"/>
              <a:t>One</a:t>
            </a:r>
            <a:r>
              <a:rPr lang="en-US" baseline="0" noProof="0" dirty="0" smtClean="0"/>
              <a:t> of the main elements in the </a:t>
            </a:r>
            <a:r>
              <a:rPr lang="en-US" b="1" i="1" baseline="0" noProof="0" dirty="0" smtClean="0"/>
              <a:t>UDM</a:t>
            </a:r>
            <a:r>
              <a:rPr lang="en-US" baseline="0" noProof="0" dirty="0" smtClean="0"/>
              <a:t> is the data integration process. </a:t>
            </a:r>
            <a:r>
              <a:rPr lang="en-US" sz="2000" kern="1200" dirty="0" smtClean="0">
                <a:solidFill>
                  <a:schemeClr val="tx1"/>
                </a:solidFill>
                <a:effectLst/>
                <a:latin typeface="Arial" panose="020B0604020202020204" pitchFamily="34" charset="0"/>
                <a:ea typeface="+mn-ea"/>
                <a:cs typeface="Arial" panose="020B0604020202020204" pitchFamily="34" charset="0"/>
              </a:rPr>
              <a:t>This slide outlines the </a:t>
            </a:r>
            <a:r>
              <a:rPr lang="en-US" sz="2000" b="1" i="1" kern="1200" dirty="0" smtClean="0">
                <a:solidFill>
                  <a:schemeClr val="tx1"/>
                </a:solidFill>
                <a:effectLst/>
                <a:latin typeface="Arial" panose="020B0604020202020204" pitchFamily="34" charset="0"/>
                <a:ea typeface="+mn-ea"/>
                <a:cs typeface="Arial" panose="020B0604020202020204" pitchFamily="34" charset="0"/>
              </a:rPr>
              <a:t>UDM</a:t>
            </a:r>
            <a:r>
              <a:rPr lang="en-US" sz="2000" kern="1200" dirty="0" smtClean="0">
                <a:solidFill>
                  <a:schemeClr val="tx1"/>
                </a:solidFill>
                <a:effectLst/>
                <a:latin typeface="Arial" panose="020B0604020202020204" pitchFamily="34" charset="0"/>
                <a:ea typeface="+mn-ea"/>
                <a:cs typeface="Arial" panose="020B0604020202020204" pitchFamily="34" charset="0"/>
              </a:rPr>
              <a:t> flow applied to desktop data to calculate desktop audience results,</a:t>
            </a:r>
            <a:r>
              <a:rPr lang="en-US" sz="2000" kern="1200" baseline="0" dirty="0" smtClean="0">
                <a:solidFill>
                  <a:schemeClr val="tx1"/>
                </a:solidFill>
                <a:effectLst/>
                <a:latin typeface="Arial" panose="020B0604020202020204" pitchFamily="34" charset="0"/>
                <a:ea typeface="+mn-ea"/>
                <a:cs typeface="Arial" panose="020B0604020202020204" pitchFamily="34" charset="0"/>
              </a:rPr>
              <a:t> however </a:t>
            </a:r>
            <a:r>
              <a:rPr lang="en-US" sz="2000" kern="1200" dirty="0" smtClean="0">
                <a:solidFill>
                  <a:schemeClr val="tx1"/>
                </a:solidFill>
                <a:effectLst/>
                <a:latin typeface="Arial" panose="020B0604020202020204" pitchFamily="34" charset="0"/>
                <a:ea typeface="+mn-ea"/>
                <a:cs typeface="Arial" panose="020B0604020202020204" pitchFamily="34" charset="0"/>
              </a:rPr>
              <a:t>UDM is applied to all platforms.</a:t>
            </a:r>
          </a:p>
          <a:p>
            <a:pPr marL="0" indent="0">
              <a:buFont typeface="Arial" panose="020B0604020202020204" pitchFamily="34" charset="0"/>
              <a:buNone/>
            </a:pPr>
            <a:endParaRPr lang="en-US" noProof="0" dirty="0" smtClean="0"/>
          </a:p>
          <a:p>
            <a:pPr marL="342900" indent="-342900">
              <a:buFont typeface="Arial" panose="020B0604020202020204" pitchFamily="34" charset="0"/>
              <a:buChar char="•"/>
            </a:pPr>
            <a:r>
              <a:rPr lang="en-US" noProof="0" dirty="0" smtClean="0"/>
              <a:t>It’s an integration of census and panel data.</a:t>
            </a:r>
          </a:p>
          <a:p>
            <a:pPr marL="115888" lvl="0" indent="-342900">
              <a:buFont typeface="Arial" panose="020B0604020202020204" pitchFamily="34" charset="0"/>
              <a:buChar char="•"/>
            </a:pPr>
            <a:r>
              <a:rPr lang="en-US" noProof="0" dirty="0" smtClean="0"/>
              <a:t>Reports accurately on tagged and non-tagged content.</a:t>
            </a:r>
          </a:p>
          <a:p>
            <a:pPr marL="115888" lvl="0" indent="-342900">
              <a:buFont typeface="Arial" panose="020B0604020202020204" pitchFamily="34" charset="0"/>
              <a:buChar char="•"/>
            </a:pPr>
            <a:r>
              <a:rPr lang="en-US" noProof="0" dirty="0" smtClean="0"/>
              <a:t>Cookie</a:t>
            </a:r>
            <a:r>
              <a:rPr lang="en-US" baseline="0" noProof="0" dirty="0" smtClean="0"/>
              <a:t> per person calculated for each reportable </a:t>
            </a:r>
            <a:r>
              <a:rPr lang="en-US" b="1" i="1" baseline="0" noProof="0" dirty="0" smtClean="0"/>
              <a:t>entity</a:t>
            </a:r>
            <a:r>
              <a:rPr lang="en-US" baseline="0" noProof="0" dirty="0" smtClean="0"/>
              <a:t> or media separately.</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041E785-0A63-D44B-93CA-4CE5AE406E1D}" type="slidenum">
              <a:rPr lang="en-US" smtClean="0"/>
              <a:pPr/>
              <a:t>16</a:t>
            </a:fld>
            <a:endParaRPr lang="en-US" dirty="0"/>
          </a:p>
        </p:txBody>
      </p:sp>
    </p:spTree>
    <p:extLst>
      <p:ext uri="{BB962C8B-B14F-4D97-AF65-F5344CB8AC3E}">
        <p14:creationId xmlns:p14="http://schemas.microsoft.com/office/powerpoint/2010/main" val="376294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rtl="0" eaLnBrk="1" fontAlgn="auto" latinLnBrk="0" hangingPunct="1">
              <a:lnSpc>
                <a:spcPct val="150000"/>
              </a:lnSpc>
              <a:spcBef>
                <a:spcPts val="0"/>
              </a:spcBef>
              <a:spcAft>
                <a:spcPts val="0"/>
              </a:spcAft>
              <a:buClrTx/>
              <a:buSzTx/>
              <a:buFontTx/>
              <a:buNone/>
              <a:tabLst/>
              <a:defRPr/>
            </a:pPr>
            <a:r>
              <a:rPr lang="en-US" sz="2000" b="1" i="1" kern="1200" noProof="0" dirty="0" smtClean="0">
                <a:solidFill>
                  <a:schemeClr val="tx1"/>
                </a:solidFill>
                <a:effectLst/>
                <a:latin typeface="Arial" panose="020B0604020202020204" pitchFamily="34" charset="0"/>
                <a:ea typeface="+mn-ea"/>
                <a:cs typeface="Arial" panose="020B0604020202020204" pitchFamily="34" charset="0"/>
              </a:rPr>
              <a:t>UDM</a:t>
            </a:r>
            <a:r>
              <a:rPr lang="en-US" sz="2000" kern="1200" noProof="0" dirty="0" smtClean="0">
                <a:solidFill>
                  <a:schemeClr val="tx1"/>
                </a:solidFill>
                <a:effectLst/>
                <a:latin typeface="Arial" panose="020B0604020202020204" pitchFamily="34" charset="0"/>
                <a:ea typeface="+mn-ea"/>
                <a:cs typeface="Arial" panose="020B0604020202020204" pitchFamily="34" charset="0"/>
              </a:rPr>
              <a:t> applied to mobile is shown on this slide. The solution is slightly different compared to desktop but the main principle remains unchanged: Audiences of non-tagged entities are projected from weighted samples and the case of tagged </a:t>
            </a:r>
            <a:r>
              <a:rPr lang="en-US" sz="2000" b="1" i="1" kern="1200" noProof="0" dirty="0" smtClean="0">
                <a:solidFill>
                  <a:schemeClr val="tx1"/>
                </a:solidFill>
                <a:effectLst/>
                <a:latin typeface="Arial" panose="020B0604020202020204" pitchFamily="34" charset="0"/>
                <a:ea typeface="+mn-ea"/>
                <a:cs typeface="Arial" panose="020B0604020202020204" pitchFamily="34" charset="0"/>
              </a:rPr>
              <a:t>entities</a:t>
            </a:r>
            <a:r>
              <a:rPr lang="en-US" sz="2000" kern="1200" noProof="0" dirty="0" smtClean="0">
                <a:solidFill>
                  <a:schemeClr val="tx1"/>
                </a:solidFill>
                <a:effectLst/>
                <a:latin typeface="Arial" panose="020B0604020202020204" pitchFamily="34" charset="0"/>
                <a:ea typeface="+mn-ea"/>
                <a:cs typeface="Arial" panose="020B0604020202020204" pitchFamily="34" charset="0"/>
              </a:rPr>
              <a:t> the core input are census data.</a:t>
            </a:r>
          </a:p>
          <a:p>
            <a:pPr marL="0" marR="0" lvl="0" indent="0" defTabSz="457200" rtl="0" eaLnBrk="1" fontAlgn="auto" latinLnBrk="0" hangingPunct="1">
              <a:lnSpc>
                <a:spcPct val="100000"/>
              </a:lnSpc>
              <a:spcBef>
                <a:spcPts val="0"/>
              </a:spcBef>
              <a:spcAft>
                <a:spcPts val="0"/>
              </a:spcAft>
              <a:buClrTx/>
              <a:buSzTx/>
              <a:buFontTx/>
              <a:buNone/>
              <a:tabLst/>
              <a:defRPr/>
            </a:pPr>
            <a:endParaRPr lang="en-US" sz="2000" kern="1200" noProof="0" dirty="0" smtClean="0">
              <a:solidFill>
                <a:schemeClr val="tx1"/>
              </a:solidFill>
              <a:effectLst/>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lang="nb-NO" sz="2000" kern="1200" noProof="0" dirty="0" smtClean="0">
              <a:solidFill>
                <a:schemeClr val="tx1"/>
              </a:solidFill>
              <a:effectLst/>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noProof="0" dirty="0" smtClean="0"/>
          </a:p>
          <a:p>
            <a:endParaRPr lang="cs-CZ" dirty="0"/>
          </a:p>
        </p:txBody>
      </p:sp>
      <p:sp>
        <p:nvSpPr>
          <p:cNvPr id="4" name="Slide Number Placeholder 3"/>
          <p:cNvSpPr>
            <a:spLocks noGrp="1"/>
          </p:cNvSpPr>
          <p:nvPr>
            <p:ph type="sldNum" sz="quarter" idx="10"/>
          </p:nvPr>
        </p:nvSpPr>
        <p:spPr/>
        <p:txBody>
          <a:bodyPr/>
          <a:lstStyle/>
          <a:p>
            <a:fld id="{4041E785-0A63-D44B-93CA-4CE5AE406E1D}" type="slidenum">
              <a:rPr lang="en-US" smtClean="0"/>
              <a:pPr/>
              <a:t>17</a:t>
            </a:fld>
            <a:endParaRPr lang="en-US" dirty="0"/>
          </a:p>
        </p:txBody>
      </p:sp>
    </p:spTree>
    <p:extLst>
      <p:ext uri="{BB962C8B-B14F-4D97-AF65-F5344CB8AC3E}">
        <p14:creationId xmlns:p14="http://schemas.microsoft.com/office/powerpoint/2010/main" val="867650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smtClean="0"/>
              <a:t>And the total</a:t>
            </a:r>
            <a:r>
              <a:rPr lang="en-GB" baseline="0" dirty="0" smtClean="0"/>
              <a:t> digital audience MMX Multi-platform modelling looks like this:</a:t>
            </a:r>
            <a:endParaRPr lang="en-GB" dirty="0" smtClean="0"/>
          </a:p>
          <a:p>
            <a:pPr marL="342900" indent="-342900">
              <a:buFont typeface="Arial" panose="020B0604020202020204" pitchFamily="34" charset="0"/>
              <a:buChar char="•"/>
            </a:pPr>
            <a:r>
              <a:rPr lang="en-GB" dirty="0" smtClean="0"/>
              <a:t>comScore </a:t>
            </a:r>
            <a:r>
              <a:rPr lang="en-GB" dirty="0"/>
              <a:t>applies multi-sourcing approach to measure each platform </a:t>
            </a:r>
            <a:r>
              <a:rPr lang="cs-CZ" dirty="0"/>
              <a:t>audience </a:t>
            </a:r>
            <a:r>
              <a:rPr lang="en-GB" dirty="0"/>
              <a:t>by the best available techniques</a:t>
            </a:r>
            <a:r>
              <a:rPr lang="cs-CZ" dirty="0"/>
              <a:t>, to preserve results of underlying </a:t>
            </a:r>
            <a:r>
              <a:rPr lang="cs-CZ" dirty="0" smtClean="0"/>
              <a:t>products</a:t>
            </a:r>
            <a:r>
              <a:rPr lang="en-US" noProof="0" dirty="0" smtClean="0"/>
              <a:t>, to have a flexible future-oriented product design.</a:t>
            </a:r>
          </a:p>
          <a:p>
            <a:pPr marL="342900" indent="-342900">
              <a:buFont typeface="Arial" panose="020B0604020202020204" pitchFamily="34" charset="0"/>
              <a:buChar char="•"/>
            </a:pPr>
            <a:r>
              <a:rPr lang="en-US" noProof="0" dirty="0" smtClean="0"/>
              <a:t>De-duplicated cross-platform results add a new layer on</a:t>
            </a:r>
            <a:r>
              <a:rPr lang="en-US" baseline="0" noProof="0" dirty="0" smtClean="0"/>
              <a:t> </a:t>
            </a:r>
            <a:r>
              <a:rPr lang="en-US" noProof="0" dirty="0" smtClean="0"/>
              <a:t>top of the underlying assets</a:t>
            </a:r>
          </a:p>
          <a:p>
            <a:pPr marL="0" indent="0">
              <a:buFont typeface="Arial" panose="020B0604020202020204" pitchFamily="34" charset="0"/>
              <a:buNone/>
            </a:pPr>
            <a:endParaRPr lang="en-US" noProof="0" dirty="0" smtClean="0"/>
          </a:p>
          <a:p>
            <a:pPr marL="0" indent="0">
              <a:buFont typeface="Arial" panose="020B0604020202020204" pitchFamily="34" charset="0"/>
              <a:buNone/>
            </a:pPr>
            <a:r>
              <a:rPr lang="en-US" sz="2000" kern="1200" noProof="0" dirty="0" smtClean="0">
                <a:solidFill>
                  <a:schemeClr val="tx1"/>
                </a:solidFill>
                <a:effectLst/>
                <a:latin typeface="Arial" panose="020B0604020202020204" pitchFamily="34" charset="0"/>
                <a:ea typeface="+mn-ea"/>
                <a:cs typeface="Arial" panose="020B0604020202020204" pitchFamily="34" charset="0"/>
              </a:rPr>
              <a:t>The overlap </a:t>
            </a:r>
            <a:r>
              <a:rPr lang="en-US" sz="2000" b="1" i="1" kern="1200" noProof="0" dirty="0" smtClean="0">
                <a:solidFill>
                  <a:schemeClr val="tx1"/>
                </a:solidFill>
                <a:effectLst/>
                <a:latin typeface="Arial" panose="020B0604020202020204" pitchFamily="34" charset="0"/>
                <a:ea typeface="+mn-ea"/>
                <a:cs typeface="Arial" panose="020B0604020202020204" pitchFamily="34" charset="0"/>
              </a:rPr>
              <a:t>methodology</a:t>
            </a:r>
            <a:r>
              <a:rPr lang="en-US" sz="2000" kern="1200" noProof="0" dirty="0" smtClean="0">
                <a:solidFill>
                  <a:schemeClr val="tx1"/>
                </a:solidFill>
                <a:effectLst/>
                <a:latin typeface="Arial" panose="020B0604020202020204" pitchFamily="34" charset="0"/>
                <a:ea typeface="+mn-ea"/>
                <a:cs typeface="Arial" panose="020B0604020202020204" pitchFamily="34" charset="0"/>
              </a:rPr>
              <a:t> is based on modeling techniques that are currently deployed in other JIC markets such as UK and Spain. </a:t>
            </a:r>
            <a:endParaRPr lang="en-GB" dirty="0"/>
          </a:p>
          <a:p>
            <a:endParaRPr lang="cs-CZ" dirty="0"/>
          </a:p>
        </p:txBody>
      </p:sp>
      <p:sp>
        <p:nvSpPr>
          <p:cNvPr id="4" name="Slide Number Placeholder 3"/>
          <p:cNvSpPr>
            <a:spLocks noGrp="1"/>
          </p:cNvSpPr>
          <p:nvPr>
            <p:ph type="sldNum" sz="quarter" idx="10"/>
          </p:nvPr>
        </p:nvSpPr>
        <p:spPr/>
        <p:txBody>
          <a:bodyPr/>
          <a:lstStyle/>
          <a:p>
            <a:fld id="{4041E785-0A63-D44B-93CA-4CE5AE406E1D}" type="slidenum">
              <a:rPr lang="en-US" smtClean="0"/>
              <a:pPr/>
              <a:t>18</a:t>
            </a:fld>
            <a:endParaRPr lang="en-US" dirty="0"/>
          </a:p>
        </p:txBody>
      </p:sp>
    </p:spTree>
    <p:extLst>
      <p:ext uri="{BB962C8B-B14F-4D97-AF65-F5344CB8AC3E}">
        <p14:creationId xmlns:p14="http://schemas.microsoft.com/office/powerpoint/2010/main" val="2692553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19</a:t>
            </a:fld>
            <a:endParaRPr lang="en-GB" dirty="0"/>
          </a:p>
        </p:txBody>
      </p:sp>
    </p:spTree>
    <p:extLst>
      <p:ext uri="{BB962C8B-B14F-4D97-AF65-F5344CB8AC3E}">
        <p14:creationId xmlns:p14="http://schemas.microsoft.com/office/powerpoint/2010/main" val="6915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baseline="0" noProof="0" dirty="0"/>
          </a:p>
          <a:p>
            <a:r>
              <a:rPr lang="en-US" baseline="0" noProof="0" dirty="0"/>
              <a:t>My name is Bente and I am the successor of Helge Holbæk Hansen at MBL (The Norwegian Media Businesses’ Association). Since Helge is busy enjoying his garden in Greece, I</a:t>
            </a:r>
            <a:r>
              <a:rPr lang="nb-NO" baseline="0" noProof="0" dirty="0"/>
              <a:t> will </a:t>
            </a:r>
            <a:r>
              <a:rPr lang="en-US" baseline="0" noProof="0" dirty="0"/>
              <a:t>be the new EMRO country contact for Norway. Alongside Knut-Arne from Kantar Media I will guide you through the new print and online contract which is currently being implemented in Norway. </a:t>
            </a:r>
          </a:p>
          <a:p>
            <a:endParaRPr lang="nb-NO" baseline="0" dirty="0"/>
          </a:p>
        </p:txBody>
      </p:sp>
      <p:sp>
        <p:nvSpPr>
          <p:cNvPr id="4" name="Plassholder for lysbildenummer 3"/>
          <p:cNvSpPr>
            <a:spLocks noGrp="1"/>
          </p:cNvSpPr>
          <p:nvPr>
            <p:ph type="sldNum" sz="quarter" idx="10"/>
          </p:nvPr>
        </p:nvSpPr>
        <p:spPr/>
        <p:txBody>
          <a:bodyPr/>
          <a:lstStyle/>
          <a:p>
            <a:fld id="{65900C33-90AE-4963-9AD8-3B07939F57E9}" type="slidenum">
              <a:rPr lang="en-GB" smtClean="0"/>
              <a:t>2</a:t>
            </a:fld>
            <a:endParaRPr lang="en-GB" dirty="0"/>
          </a:p>
        </p:txBody>
      </p:sp>
    </p:spTree>
    <p:extLst>
      <p:ext uri="{BB962C8B-B14F-4D97-AF65-F5344CB8AC3E}">
        <p14:creationId xmlns:p14="http://schemas.microsoft.com/office/powerpoint/2010/main" val="1091446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0"/>
            <a:ext cx="5275263" cy="2967038"/>
          </a:xfrm>
        </p:spPr>
      </p:sp>
      <p:sp>
        <p:nvSpPr>
          <p:cNvPr id="3" name="Notes Placeholder 2"/>
          <p:cNvSpPr>
            <a:spLocks noGrp="1"/>
          </p:cNvSpPr>
          <p:nvPr>
            <p:ph type="body" idx="1"/>
          </p:nvPr>
        </p:nvSpPr>
        <p:spPr>
          <a:xfrm>
            <a:off x="0" y="3080792"/>
            <a:ext cx="6792928" cy="6552728"/>
          </a:xfrm>
        </p:spPr>
        <p:txBody>
          <a:bodyPr/>
          <a:lstStyle/>
          <a:p>
            <a:pPr marL="342900" indent="-342900" algn="just">
              <a:lnSpc>
                <a:spcPct val="150000"/>
              </a:lnSpc>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The Newspaper readership measurement will be collected by CATI and the survey will still be integrated in multi-media concept Consumer &amp; Media. </a:t>
            </a:r>
          </a:p>
          <a:p>
            <a:pPr marL="342900" indent="-342900" algn="just">
              <a:lnSpc>
                <a:spcPct val="150000"/>
              </a:lnSpc>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The new system will measure and report reach and frequency across platforms, screens and devices. </a:t>
            </a:r>
          </a:p>
          <a:p>
            <a:pPr marL="342900" indent="-342900" algn="just">
              <a:lnSpc>
                <a:spcPct val="150000"/>
              </a:lnSpc>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The research industry and the JICs are under severe financial pressure and the ad income for print media in Norway has dropped dramatically the last years. As a consequence of these changes, the new contract is flexible when it comes to yearly revision of methods and sample sizes. </a:t>
            </a:r>
            <a:r>
              <a:rPr lang="en-GB" sz="2000" dirty="0" smtClean="0">
                <a:solidFill>
                  <a:srgbClr val="1C1C1C"/>
                </a:solidFill>
              </a:rPr>
              <a:t>The sample size will be 45.000 interviews in 2018 but could be reduced to 35.000 later.</a:t>
            </a:r>
          </a:p>
          <a:p>
            <a:pPr marL="342900" indent="-342900" algn="just">
              <a:lnSpc>
                <a:spcPct val="150000"/>
              </a:lnSpc>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The newspapers will still be using the </a:t>
            </a:r>
            <a:r>
              <a:rPr lang="en-GB" sz="2000" i="1" dirty="0" smtClean="0">
                <a:latin typeface="Arial" panose="020B0604020202020204" pitchFamily="34" charset="0"/>
                <a:cs typeface="Arial" panose="020B0604020202020204" pitchFamily="34" charset="0"/>
              </a:rPr>
              <a:t>Pure Recent Reading </a:t>
            </a:r>
            <a:r>
              <a:rPr lang="en-GB" sz="2000" dirty="0" smtClean="0">
                <a:latin typeface="Arial" panose="020B0604020202020204" pitchFamily="34" charset="0"/>
                <a:cs typeface="Arial" panose="020B0604020202020204" pitchFamily="34" charset="0"/>
              </a:rPr>
              <a:t>method for calculating readership figures</a:t>
            </a:r>
            <a:r>
              <a:rPr lang="en-GB" sz="2000" i="1" dirty="0" smtClean="0">
                <a:solidFill>
                  <a:srgbClr val="1C1C1C"/>
                </a:solidFill>
              </a:rPr>
              <a:t>.</a:t>
            </a:r>
          </a:p>
        </p:txBody>
      </p:sp>
      <p:sp>
        <p:nvSpPr>
          <p:cNvPr id="4" name="Slide Number Placeholder 3"/>
          <p:cNvSpPr>
            <a:spLocks noGrp="1"/>
          </p:cNvSpPr>
          <p:nvPr>
            <p:ph type="sldNum" sz="quarter" idx="10"/>
          </p:nvPr>
        </p:nvSpPr>
        <p:spPr/>
        <p:txBody>
          <a:bodyPr/>
          <a:lstStyle/>
          <a:p>
            <a:fld id="{65900C33-90AE-4963-9AD8-3B07939F57E9}" type="slidenum">
              <a:rPr lang="en-GB" smtClean="0"/>
              <a:t>20</a:t>
            </a:fld>
            <a:endParaRPr lang="en-GB" dirty="0"/>
          </a:p>
        </p:txBody>
      </p:sp>
    </p:spTree>
    <p:extLst>
      <p:ext uri="{BB962C8B-B14F-4D97-AF65-F5344CB8AC3E}">
        <p14:creationId xmlns:p14="http://schemas.microsoft.com/office/powerpoint/2010/main" val="3316253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i="0" dirty="0" smtClean="0">
                <a:solidFill>
                  <a:srgbClr val="1C1C1C"/>
                </a:solidFill>
              </a:rPr>
              <a:t>Brand First is the best method for reporting figures from all platforms and the total</a:t>
            </a:r>
            <a:r>
              <a:rPr lang="en-US" i="0" baseline="0" dirty="0" smtClean="0">
                <a:solidFill>
                  <a:srgbClr val="1C1C1C"/>
                </a:solidFill>
              </a:rPr>
              <a:t> brand footprint.</a:t>
            </a:r>
            <a:endParaRPr lang="en-US" i="0" dirty="0" smtClean="0">
              <a:solidFill>
                <a:srgbClr val="1C1C1C"/>
              </a:solidFill>
            </a:endParaRPr>
          </a:p>
          <a:p>
            <a:pPr>
              <a:lnSpc>
                <a:spcPct val="150000"/>
              </a:lnSpc>
            </a:pPr>
            <a:endParaRPr lang="en-US" sz="2000" i="0" dirty="0" smtClean="0">
              <a:latin typeface="Arial" panose="020B0604020202020204" pitchFamily="34" charset="0"/>
              <a:cs typeface="Arial" panose="020B0604020202020204" pitchFamily="34" charset="0"/>
            </a:endParaRPr>
          </a:p>
          <a:p>
            <a:pPr>
              <a:lnSpc>
                <a:spcPct val="150000"/>
              </a:lnSpc>
            </a:pPr>
            <a:r>
              <a:rPr lang="en-US" sz="2000" i="0" dirty="0" smtClean="0">
                <a:latin typeface="Arial" panose="020B0604020202020204" pitchFamily="34" charset="0"/>
                <a:cs typeface="Arial" panose="020B0604020202020204" pitchFamily="34" charset="0"/>
              </a:rPr>
              <a:t>Recall </a:t>
            </a:r>
            <a:r>
              <a:rPr lang="en-US" sz="2000" b="1" i="1" dirty="0" smtClean="0">
                <a:latin typeface="Arial" panose="020B0604020202020204" pitchFamily="34" charset="0"/>
                <a:cs typeface="Arial" panose="020B0604020202020204" pitchFamily="34" charset="0"/>
              </a:rPr>
              <a:t>methodologies</a:t>
            </a:r>
            <a:r>
              <a:rPr lang="en-US" sz="2000" i="0" dirty="0" smtClean="0">
                <a:latin typeface="Arial" panose="020B0604020202020204" pitchFamily="34" charset="0"/>
                <a:cs typeface="Arial" panose="020B0604020202020204" pitchFamily="34" charset="0"/>
              </a:rPr>
              <a:t> have their limitations when it comes to measuring all types of digital content. So, w</a:t>
            </a:r>
            <a:r>
              <a:rPr lang="en-US" sz="2000" i="0" kern="1200" dirty="0" smtClean="0">
                <a:solidFill>
                  <a:schemeClr val="tx1"/>
                </a:solidFill>
                <a:effectLst/>
                <a:latin typeface="Arial" panose="020B0604020202020204" pitchFamily="34" charset="0"/>
                <a:ea typeface="+mn-ea"/>
                <a:cs typeface="Arial" panose="020B0604020202020204" pitchFamily="34" charset="0"/>
              </a:rPr>
              <a:t>e have to combine traditional surveys with passive electronic measurements and use data integration to a much greater extent </a:t>
            </a:r>
            <a:r>
              <a:rPr lang="en-US" sz="2000" i="0" dirty="0" smtClean="0">
                <a:latin typeface="Arial" panose="020B0604020202020204" pitchFamily="34" charset="0"/>
                <a:cs typeface="Arial" panose="020B0604020202020204" pitchFamily="34" charset="0"/>
              </a:rPr>
              <a:t>to report consumption of digital content in the traditional NRS databases.</a:t>
            </a:r>
            <a:endParaRPr lang="nb-NO" i="0" dirty="0" smtClean="0"/>
          </a:p>
        </p:txBody>
      </p:sp>
      <p:sp>
        <p:nvSpPr>
          <p:cNvPr id="4" name="Slide Number Placeholder 3"/>
          <p:cNvSpPr>
            <a:spLocks noGrp="1"/>
          </p:cNvSpPr>
          <p:nvPr>
            <p:ph type="sldNum" sz="quarter" idx="10"/>
          </p:nvPr>
        </p:nvSpPr>
        <p:spPr/>
        <p:txBody>
          <a:bodyPr/>
          <a:lstStyle/>
          <a:p>
            <a:fld id="{65900C33-90AE-4963-9AD8-3B07939F57E9}" type="slidenum">
              <a:rPr lang="en-GB" smtClean="0"/>
              <a:t>21</a:t>
            </a:fld>
            <a:endParaRPr lang="en-GB" dirty="0"/>
          </a:p>
        </p:txBody>
      </p:sp>
    </p:spTree>
    <p:extLst>
      <p:ext uri="{BB962C8B-B14F-4D97-AF65-F5344CB8AC3E}">
        <p14:creationId xmlns:p14="http://schemas.microsoft.com/office/powerpoint/2010/main" val="3238252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As pointed out at the last years EMRO meeting we will change to the Brand First method to be able to measure all platforms. Since the test in 2016</a:t>
            </a:r>
            <a:r>
              <a:rPr lang="en-GB" baseline="0" dirty="0" smtClean="0">
                <a:latin typeface="Arial" panose="020B0604020202020204" pitchFamily="34" charset="0"/>
                <a:cs typeface="Arial" panose="020B0604020202020204" pitchFamily="34" charset="0"/>
              </a:rPr>
              <a:t> pin pointed some serious problems, we will have to conduct another test in 3Q 2017.</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en-GB" dirty="0" smtClean="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The new test</a:t>
            </a:r>
            <a:r>
              <a:rPr lang="en-GB" baseline="0" dirty="0" smtClean="0">
                <a:latin typeface="Arial" panose="020B0604020202020204" pitchFamily="34" charset="0"/>
                <a:cs typeface="Arial" panose="020B0604020202020204" pitchFamily="34" charset="0"/>
              </a:rPr>
              <a:t> will start to measure the paper editions </a:t>
            </a:r>
            <a:r>
              <a:rPr lang="en-GB" b="1" baseline="0" dirty="0" smtClean="0">
                <a:latin typeface="Arial" panose="020B0604020202020204" pitchFamily="34" charset="0"/>
                <a:cs typeface="Arial" panose="020B0604020202020204" pitchFamily="34" charset="0"/>
              </a:rPr>
              <a:t>before</a:t>
            </a:r>
            <a:r>
              <a:rPr lang="en-GB" baseline="0" dirty="0" smtClean="0">
                <a:latin typeface="Arial" panose="020B0604020202020204" pitchFamily="34" charset="0"/>
                <a:cs typeface="Arial" panose="020B0604020202020204" pitchFamily="34" charset="0"/>
              </a:rPr>
              <a:t> we turn to the digital questions. </a:t>
            </a:r>
            <a:r>
              <a:rPr lang="en-GB" b="1" baseline="0" dirty="0" smtClean="0">
                <a:latin typeface="Arial" panose="020B0604020202020204" pitchFamily="34" charset="0"/>
                <a:cs typeface="Arial" panose="020B0604020202020204" pitchFamily="34" charset="0"/>
              </a:rPr>
              <a:t>After</a:t>
            </a:r>
            <a:r>
              <a:rPr lang="en-GB" baseline="0" dirty="0" smtClean="0">
                <a:latin typeface="Arial" panose="020B0604020202020204" pitchFamily="34" charset="0"/>
                <a:cs typeface="Arial" panose="020B0604020202020204" pitchFamily="34" charset="0"/>
              </a:rPr>
              <a:t> asking about use on the three platforms we will ask about e-Papers.</a:t>
            </a:r>
          </a:p>
          <a:p>
            <a:pPr marL="0" marR="0" lvl="1" indent="0" algn="just" defTabSz="914400" rtl="0" eaLnBrk="1" fontAlgn="auto" latinLnBrk="0" hangingPunct="1">
              <a:lnSpc>
                <a:spcPct val="100000"/>
              </a:lnSpc>
              <a:spcBef>
                <a:spcPts val="0"/>
              </a:spcBef>
              <a:spcAft>
                <a:spcPts val="0"/>
              </a:spcAft>
              <a:buClrTx/>
              <a:buSzTx/>
              <a:buFontTx/>
              <a:buNone/>
              <a:tabLst/>
              <a:defRPr/>
            </a:pPr>
            <a:endParaRPr lang="en-GB" baseline="0" dirty="0" smtClean="0">
              <a:latin typeface="Arial" panose="020B0604020202020204" pitchFamily="34" charset="0"/>
              <a:cs typeface="Arial" panose="020B0604020202020204" pitchFamily="34" charset="0"/>
            </a:endParaRPr>
          </a:p>
          <a:p>
            <a:pPr marL="0" marR="0" lvl="1" indent="0" algn="just" defTabSz="914400" rtl="0" eaLnBrk="1" fontAlgn="auto" latinLnBrk="0" hangingPunct="1">
              <a:lnSpc>
                <a:spcPct val="100000"/>
              </a:lnSpc>
              <a:spcBef>
                <a:spcPts val="0"/>
              </a:spcBef>
              <a:spcAft>
                <a:spcPts val="0"/>
              </a:spcAft>
              <a:buClrTx/>
              <a:buSzTx/>
              <a:buFontTx/>
              <a:buNone/>
              <a:tabLst/>
              <a:defRPr/>
            </a:pPr>
            <a:r>
              <a:rPr lang="en-GB" baseline="0" dirty="0" smtClean="0">
                <a:latin typeface="Arial" panose="020B0604020202020204" pitchFamily="34" charset="0"/>
                <a:cs typeface="Arial" panose="020B0604020202020204" pitchFamily="34" charset="0"/>
              </a:rPr>
              <a:t>We hope to present the test results on next years EMRO meeting. </a:t>
            </a: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5900C33-90AE-4963-9AD8-3B07939F57E9}" type="slidenum">
              <a:rPr lang="en-GB" smtClean="0"/>
              <a:t>22</a:t>
            </a:fld>
            <a:endParaRPr lang="en-GB" dirty="0"/>
          </a:p>
        </p:txBody>
      </p:sp>
    </p:spTree>
    <p:extLst>
      <p:ext uri="{BB962C8B-B14F-4D97-AF65-F5344CB8AC3E}">
        <p14:creationId xmlns:p14="http://schemas.microsoft.com/office/powerpoint/2010/main" val="3118863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2000" kern="1200" dirty="0" smtClean="0">
                <a:solidFill>
                  <a:schemeClr val="tx1"/>
                </a:solidFill>
                <a:effectLst/>
                <a:latin typeface="Arial" panose="020B0604020202020204" pitchFamily="34" charset="0"/>
                <a:ea typeface="+mn-ea"/>
                <a:cs typeface="Arial" panose="020B0604020202020204" pitchFamily="34" charset="0"/>
              </a:rPr>
              <a:t>The magazine measurements will be carried out by CAWI with a device agnostic approach.</a:t>
            </a:r>
          </a:p>
          <a:p>
            <a:endParaRPr lang="en-GB" sz="2000" kern="1200" dirty="0" smtClean="0">
              <a:solidFill>
                <a:schemeClr val="tx1"/>
              </a:solidFill>
              <a:effectLst/>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23</a:t>
            </a:fld>
            <a:endParaRPr lang="en-GB" dirty="0"/>
          </a:p>
        </p:txBody>
      </p:sp>
    </p:spTree>
    <p:extLst>
      <p:ext uri="{BB962C8B-B14F-4D97-AF65-F5344CB8AC3E}">
        <p14:creationId xmlns:p14="http://schemas.microsoft.com/office/powerpoint/2010/main" val="1487485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measure</a:t>
            </a:r>
            <a:r>
              <a:rPr lang="en-GB" baseline="0" dirty="0" smtClean="0"/>
              <a:t> more about 80 paper editions and about 30 online services. </a:t>
            </a:r>
            <a:endParaRPr lang="en-GB" dirty="0" smtClean="0"/>
          </a:p>
          <a:p>
            <a:endParaRPr lang="en-GB" dirty="0" smtClean="0"/>
          </a:p>
          <a:p>
            <a:r>
              <a:rPr lang="en-GB" dirty="0" smtClean="0"/>
              <a:t>The new readership survey for paper editions of the magazines consists of 12.000 yearly interviews. 90% are carried out on web and 10% with pen and paper. </a:t>
            </a:r>
          </a:p>
          <a:p>
            <a:endParaRPr lang="en-GB" dirty="0" smtClean="0"/>
          </a:p>
          <a:p>
            <a:r>
              <a:rPr lang="en-GB" dirty="0" smtClean="0"/>
              <a:t>The readership figures from the magazines measurement and the web titles from comScore</a:t>
            </a:r>
            <a:r>
              <a:rPr lang="en-GB" baseline="0" dirty="0" smtClean="0"/>
              <a:t> will be</a:t>
            </a:r>
            <a:r>
              <a:rPr lang="en-GB" dirty="0" smtClean="0"/>
              <a:t> calibrated onto the TGI data. We therefore have a 360 degree measurement system for the magazine industry.</a:t>
            </a:r>
          </a:p>
        </p:txBody>
      </p:sp>
      <p:sp>
        <p:nvSpPr>
          <p:cNvPr id="4" name="Slide Number Placeholder 3"/>
          <p:cNvSpPr>
            <a:spLocks noGrp="1"/>
          </p:cNvSpPr>
          <p:nvPr>
            <p:ph type="sldNum" sz="quarter" idx="10"/>
          </p:nvPr>
        </p:nvSpPr>
        <p:spPr/>
        <p:txBody>
          <a:bodyPr/>
          <a:lstStyle/>
          <a:p>
            <a:fld id="{65900C33-90AE-4963-9AD8-3B07939F57E9}" type="slidenum">
              <a:rPr lang="en-GB" smtClean="0"/>
              <a:t>24</a:t>
            </a:fld>
            <a:endParaRPr lang="en-GB" dirty="0"/>
          </a:p>
        </p:txBody>
      </p:sp>
    </p:spTree>
    <p:extLst>
      <p:ext uri="{BB962C8B-B14F-4D97-AF65-F5344CB8AC3E}">
        <p14:creationId xmlns:p14="http://schemas.microsoft.com/office/powerpoint/2010/main" val="954645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smtClean="0"/>
              <a:t>As</a:t>
            </a:r>
            <a:r>
              <a:rPr lang="en-GB" baseline="0" noProof="0" dirty="0" smtClean="0"/>
              <a:t> presented at EMRO in 2012 and 2013 we will continue to use our access panel for measuring the paper editions.</a:t>
            </a:r>
          </a:p>
          <a:p>
            <a:r>
              <a:rPr lang="en-GB" baseline="0" noProof="0" dirty="0" smtClean="0"/>
              <a:t>From 3Q 2016 we introduced a device agnostic approach. The survey and interface is therefore customized to which device the respondents uses.</a:t>
            </a:r>
          </a:p>
          <a:p>
            <a:endParaRPr lang="en-GB" baseline="0" noProof="0" dirty="0" smtClean="0"/>
          </a:p>
          <a:p>
            <a:r>
              <a:rPr lang="en-GB" baseline="0" noProof="0" dirty="0" smtClean="0"/>
              <a:t>We use Recent Reading for calculating the readership figures.</a:t>
            </a:r>
          </a:p>
          <a:p>
            <a:endParaRPr lang="en-GB" baseline="0" dirty="0" smtClean="0"/>
          </a:p>
        </p:txBody>
      </p:sp>
      <p:sp>
        <p:nvSpPr>
          <p:cNvPr id="4" name="Slide Number Placeholder 3"/>
          <p:cNvSpPr>
            <a:spLocks noGrp="1"/>
          </p:cNvSpPr>
          <p:nvPr>
            <p:ph type="sldNum" sz="quarter" idx="10"/>
          </p:nvPr>
        </p:nvSpPr>
        <p:spPr/>
        <p:txBody>
          <a:bodyPr/>
          <a:lstStyle/>
          <a:p>
            <a:fld id="{65900C33-90AE-4963-9AD8-3B07939F57E9}" type="slidenum">
              <a:rPr lang="en-GB" smtClean="0"/>
              <a:t>25</a:t>
            </a:fld>
            <a:endParaRPr lang="en-GB" dirty="0"/>
          </a:p>
        </p:txBody>
      </p:sp>
    </p:spTree>
    <p:extLst>
      <p:ext uri="{BB962C8B-B14F-4D97-AF65-F5344CB8AC3E}">
        <p14:creationId xmlns:p14="http://schemas.microsoft.com/office/powerpoint/2010/main" val="686132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smtClean="0">
                <a:latin typeface="Arial" panose="020B0604020202020204" pitchFamily="34" charset="0"/>
                <a:cs typeface="Arial" panose="020B0604020202020204" pitchFamily="34" charset="0"/>
              </a:rPr>
              <a:t>Kantar</a:t>
            </a:r>
            <a:r>
              <a:rPr lang="en-GB" sz="2000" baseline="0" dirty="0" smtClean="0">
                <a:latin typeface="Arial" panose="020B0604020202020204" pitchFamily="34" charset="0"/>
                <a:cs typeface="Arial" panose="020B0604020202020204" pitchFamily="34" charset="0"/>
              </a:rPr>
              <a:t> TNS started to measure magazines in 2012 when we also introduced the new GEP measure.</a:t>
            </a:r>
          </a:p>
          <a:p>
            <a:endParaRPr lang="en-GB" sz="2000" baseline="0" dirty="0" smtClean="0">
              <a:latin typeface="Arial" panose="020B0604020202020204" pitchFamily="34" charset="0"/>
              <a:cs typeface="Arial" panose="020B0604020202020204" pitchFamily="34" charset="0"/>
            </a:endParaRPr>
          </a:p>
          <a:p>
            <a:pPr algn="just" fontAlgn="auto">
              <a:spcAft>
                <a:spcPts val="0"/>
              </a:spcAft>
              <a:buFont typeface="Wingdings" pitchFamily="2" charset="2"/>
              <a:buChar char="§"/>
            </a:pPr>
            <a:r>
              <a:rPr lang="en-GB" sz="2000" b="1" dirty="0" smtClean="0">
                <a:solidFill>
                  <a:schemeClr val="bg1">
                    <a:lumMod val="50000"/>
                  </a:schemeClr>
                </a:solidFill>
                <a:latin typeface="Arial" panose="020B0604020202020204" pitchFamily="34" charset="0"/>
                <a:cs typeface="Arial" panose="020B0604020202020204" pitchFamily="34" charset="0"/>
              </a:rPr>
              <a:t> </a:t>
            </a:r>
            <a:r>
              <a:rPr lang="en-GB" sz="2000" b="1" dirty="0" smtClean="0">
                <a:solidFill>
                  <a:srgbClr val="7030A0"/>
                </a:solidFill>
                <a:latin typeface="Arial" panose="020B0604020202020204" pitchFamily="34" charset="0"/>
                <a:cs typeface="Arial" panose="020B0604020202020204" pitchFamily="34" charset="0"/>
              </a:rPr>
              <a:t>AIR</a:t>
            </a:r>
            <a:r>
              <a:rPr lang="en-GB" sz="2000" dirty="0" smtClean="0">
                <a:latin typeface="Arial" panose="020B0604020202020204" pitchFamily="34" charset="0"/>
                <a:cs typeface="Arial" panose="020B0604020202020204" pitchFamily="34" charset="0"/>
              </a:rPr>
              <a:t> </a:t>
            </a:r>
            <a:r>
              <a:rPr lang="en-GB" sz="2000" baseline="0" dirty="0" smtClean="0">
                <a:latin typeface="Arial" panose="020B0604020202020204" pitchFamily="34" charset="0"/>
                <a:cs typeface="Arial" panose="020B0604020202020204" pitchFamily="34" charset="0"/>
              </a:rPr>
              <a:t> is </a:t>
            </a:r>
            <a:r>
              <a:rPr lang="en-GB" sz="2000" dirty="0" smtClean="0">
                <a:latin typeface="Arial" panose="020B0604020202020204" pitchFamily="34" charset="0"/>
                <a:cs typeface="Arial" panose="020B0604020202020204" pitchFamily="34" charset="0"/>
              </a:rPr>
              <a:t>Average Issue Readership </a:t>
            </a:r>
          </a:p>
          <a:p>
            <a:pPr algn="just" fontAlgn="auto">
              <a:spcAft>
                <a:spcPts val="0"/>
              </a:spcAft>
              <a:buFont typeface="Wingdings" pitchFamily="2" charset="2"/>
              <a:buChar char="§"/>
            </a:pPr>
            <a:r>
              <a:rPr lang="en-GB" sz="2000" b="1" dirty="0" smtClean="0">
                <a:solidFill>
                  <a:srgbClr val="7030A0"/>
                </a:solidFill>
                <a:latin typeface="Arial" panose="020B0604020202020204" pitchFamily="34" charset="0"/>
                <a:cs typeface="Arial" panose="020B0604020202020204" pitchFamily="34" charset="0"/>
              </a:rPr>
              <a:t> RES</a:t>
            </a:r>
            <a:r>
              <a:rPr lang="en-GB" sz="2000" dirty="0" smtClean="0">
                <a:solidFill>
                  <a:srgbClr val="7030A0"/>
                </a:solidFill>
                <a:latin typeface="Arial" panose="020B0604020202020204" pitchFamily="34" charset="0"/>
                <a:cs typeface="Arial" panose="020B0604020202020204" pitchFamily="34" charset="0"/>
              </a:rPr>
              <a:t> </a:t>
            </a:r>
            <a:r>
              <a:rPr lang="en-GB" sz="2000" dirty="0" smtClean="0">
                <a:solidFill>
                  <a:srgbClr val="1C1C1C"/>
                </a:solidFill>
                <a:latin typeface="Arial" panose="020B0604020202020204" pitchFamily="34" charset="0"/>
                <a:cs typeface="Arial" panose="020B0604020202020204" pitchFamily="34" charset="0"/>
              </a:rPr>
              <a:t>is Readership </a:t>
            </a:r>
            <a:r>
              <a:rPr lang="en-GB" sz="2000" dirty="0" smtClean="0">
                <a:latin typeface="Arial" panose="020B0604020202020204" pitchFamily="34" charset="0"/>
                <a:cs typeface="Arial" panose="020B0604020202020204" pitchFamily="34" charset="0"/>
              </a:rPr>
              <a:t>Engagement Score</a:t>
            </a:r>
          </a:p>
          <a:p>
            <a:pPr algn="just">
              <a:buFont typeface="Wingdings" pitchFamily="2" charset="2"/>
              <a:buChar char="§"/>
            </a:pPr>
            <a:r>
              <a:rPr lang="en-GB" sz="2000" b="1" dirty="0" smtClean="0">
                <a:solidFill>
                  <a:schemeClr val="bg1">
                    <a:lumMod val="50000"/>
                  </a:schemeClr>
                </a:solidFill>
                <a:latin typeface="Arial" panose="020B0604020202020204" pitchFamily="34" charset="0"/>
                <a:cs typeface="Arial" panose="020B0604020202020204" pitchFamily="34" charset="0"/>
              </a:rPr>
              <a:t> </a:t>
            </a:r>
            <a:r>
              <a:rPr lang="en-GB" sz="2000" b="1" dirty="0" smtClean="0">
                <a:solidFill>
                  <a:srgbClr val="7030A0"/>
                </a:solidFill>
                <a:latin typeface="Arial" panose="020B0604020202020204" pitchFamily="34" charset="0"/>
                <a:cs typeface="Arial" panose="020B0604020202020204" pitchFamily="34" charset="0"/>
              </a:rPr>
              <a:t>NRO</a:t>
            </a:r>
            <a:r>
              <a:rPr lang="en-GB" sz="2000" dirty="0" smtClean="0">
                <a:solidFill>
                  <a:srgbClr val="7030A0"/>
                </a:solidFill>
                <a:latin typeface="Arial" panose="020B0604020202020204" pitchFamily="34" charset="0"/>
                <a:cs typeface="Arial" panose="020B0604020202020204" pitchFamily="34" charset="0"/>
              </a:rPr>
              <a:t> </a:t>
            </a:r>
            <a:r>
              <a:rPr lang="en-GB" sz="2000" dirty="0" smtClean="0">
                <a:solidFill>
                  <a:srgbClr val="1C1C1C"/>
                </a:solidFill>
                <a:latin typeface="Arial" panose="020B0604020202020204" pitchFamily="34" charset="0"/>
                <a:cs typeface="Arial" panose="020B0604020202020204" pitchFamily="34" charset="0"/>
              </a:rPr>
              <a:t>is number </a:t>
            </a:r>
            <a:r>
              <a:rPr lang="en-GB" sz="2000" dirty="0" smtClean="0">
                <a:latin typeface="Arial" panose="020B0604020202020204" pitchFamily="34" charset="0"/>
                <a:cs typeface="Arial" panose="020B0604020202020204" pitchFamily="34" charset="0"/>
              </a:rPr>
              <a:t>of Reading Occasions</a:t>
            </a:r>
          </a:p>
          <a:p>
            <a:pPr algn="just">
              <a:buFont typeface="Wingdings" pitchFamily="2" charset="2"/>
              <a:buChar char="§"/>
            </a:pPr>
            <a:r>
              <a:rPr lang="en-GB" sz="2000" b="1" dirty="0" smtClean="0">
                <a:solidFill>
                  <a:schemeClr val="bg1">
                    <a:lumMod val="50000"/>
                  </a:schemeClr>
                </a:solidFill>
                <a:latin typeface="Arial" panose="020B0604020202020204" pitchFamily="34" charset="0"/>
                <a:cs typeface="Arial" panose="020B0604020202020204" pitchFamily="34" charset="0"/>
              </a:rPr>
              <a:t> </a:t>
            </a:r>
            <a:r>
              <a:rPr lang="en-GB" sz="2000" b="1" dirty="0" smtClean="0">
                <a:solidFill>
                  <a:srgbClr val="7030A0"/>
                </a:solidFill>
                <a:latin typeface="Arial" panose="020B0604020202020204" pitchFamily="34" charset="0"/>
                <a:cs typeface="Arial" panose="020B0604020202020204" pitchFamily="34" charset="0"/>
              </a:rPr>
              <a:t>GEP</a:t>
            </a:r>
            <a:r>
              <a:rPr lang="en-GB" sz="2000" b="1" baseline="0" dirty="0" smtClean="0">
                <a:solidFill>
                  <a:srgbClr val="7030A0"/>
                </a:solidFill>
                <a:latin typeface="Arial" panose="020B0604020202020204" pitchFamily="34" charset="0"/>
                <a:cs typeface="Arial" panose="020B0604020202020204" pitchFamily="34" charset="0"/>
              </a:rPr>
              <a:t> </a:t>
            </a:r>
            <a:r>
              <a:rPr lang="en-GB" sz="2000" b="0" baseline="0" dirty="0" smtClean="0">
                <a:solidFill>
                  <a:srgbClr val="1C1C1C"/>
                </a:solidFill>
                <a:latin typeface="Arial" panose="020B0604020202020204" pitchFamily="34" charset="0"/>
                <a:cs typeface="Arial" panose="020B0604020202020204" pitchFamily="34" charset="0"/>
              </a:rPr>
              <a:t>is </a:t>
            </a:r>
            <a:r>
              <a:rPr lang="en-GB" sz="2000" b="0" dirty="0" smtClean="0">
                <a:solidFill>
                  <a:srgbClr val="1C1C1C"/>
                </a:solidFill>
                <a:latin typeface="Arial" panose="020B0604020202020204" pitchFamily="34" charset="0"/>
                <a:cs typeface="Arial" panose="020B0604020202020204" pitchFamily="34" charset="0"/>
              </a:rPr>
              <a:t>Gross </a:t>
            </a:r>
            <a:r>
              <a:rPr lang="en-GB" sz="2000" dirty="0" smtClean="0">
                <a:latin typeface="Arial" panose="020B0604020202020204" pitchFamily="34" charset="0"/>
                <a:cs typeface="Arial" panose="020B0604020202020204" pitchFamily="34" charset="0"/>
              </a:rPr>
              <a:t>Exposure Points. </a:t>
            </a:r>
            <a:r>
              <a:rPr lang="en-US" sz="2000" b="0" dirty="0" smtClean="0">
                <a:latin typeface="Arial" panose="020B0604020202020204" pitchFamily="34" charset="0"/>
                <a:cs typeface="Arial" panose="020B0604020202020204" pitchFamily="34" charset="0"/>
              </a:rPr>
              <a:t>GEP is calculated</a:t>
            </a:r>
            <a:r>
              <a:rPr lang="en-US" sz="2000" b="0" baseline="0" dirty="0" smtClean="0">
                <a:latin typeface="Arial" panose="020B0604020202020204" pitchFamily="34" charset="0"/>
                <a:cs typeface="Arial" panose="020B0604020202020204" pitchFamily="34" charset="0"/>
              </a:rPr>
              <a:t> by multiplying AIR, RES and NRO. </a:t>
            </a:r>
            <a:r>
              <a:rPr lang="en-US" sz="2000" b="0" dirty="0" smtClean="0">
                <a:latin typeface="Arial" panose="020B0604020202020204" pitchFamily="34" charset="0"/>
                <a:cs typeface="Arial" panose="020B0604020202020204" pitchFamily="34" charset="0"/>
              </a:rPr>
              <a:t>GEP thus gives an estimate of the number of exposures of an average page in a given magazine – a gross figure comparable to the commercial GRPs of radio and TV. </a:t>
            </a:r>
          </a:p>
          <a:p>
            <a:endParaRPr lang="en-GB" sz="2000" baseline="0" dirty="0" smtClean="0">
              <a:latin typeface="Arial" panose="020B0604020202020204" pitchFamily="34" charset="0"/>
              <a:cs typeface="Arial" panose="020B0604020202020204" pitchFamily="34" charset="0"/>
            </a:endParaRPr>
          </a:p>
          <a:p>
            <a:r>
              <a:rPr lang="en-GB" sz="2000" baseline="0" dirty="0" smtClean="0">
                <a:latin typeface="Arial" panose="020B0604020202020204" pitchFamily="34" charset="0"/>
                <a:cs typeface="Arial" panose="020B0604020202020204" pitchFamily="34" charset="0"/>
              </a:rPr>
              <a:t>Time spent reading and source of copy are also measured.</a:t>
            </a:r>
          </a:p>
        </p:txBody>
      </p:sp>
      <p:sp>
        <p:nvSpPr>
          <p:cNvPr id="4" name="Slide Number Placeholder 3"/>
          <p:cNvSpPr>
            <a:spLocks noGrp="1"/>
          </p:cNvSpPr>
          <p:nvPr>
            <p:ph type="sldNum" sz="quarter" idx="10"/>
          </p:nvPr>
        </p:nvSpPr>
        <p:spPr/>
        <p:txBody>
          <a:bodyPr/>
          <a:lstStyle/>
          <a:p>
            <a:fld id="{65900C33-90AE-4963-9AD8-3B07939F57E9}" type="slidenum">
              <a:rPr lang="en-GB" smtClean="0"/>
              <a:t>26</a:t>
            </a:fld>
            <a:endParaRPr lang="en-GB" dirty="0"/>
          </a:p>
        </p:txBody>
      </p:sp>
    </p:spTree>
    <p:extLst>
      <p:ext uri="{BB962C8B-B14F-4D97-AF65-F5344CB8AC3E}">
        <p14:creationId xmlns:p14="http://schemas.microsoft.com/office/powerpoint/2010/main" val="4187421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Tx/>
              <a:buNone/>
            </a:pPr>
            <a:r>
              <a:rPr lang="en-GB" sz="2000" dirty="0" smtClean="0"/>
              <a:t>C&amp;M and TGI have been the most important database and analytics' for the whole media industry in the last 25 years+, and carries the official print, web, mobile and total brand footprint are reported in the C&amp;M.      </a:t>
            </a:r>
          </a:p>
          <a:p>
            <a:pPr marL="0" indent="0" algn="just">
              <a:buFontTx/>
              <a:buNone/>
            </a:pPr>
            <a:endParaRPr lang="en-GB" sz="2000" dirty="0" smtClean="0">
              <a:solidFill>
                <a:schemeClr val="tx1"/>
              </a:solidFill>
            </a:endParaRPr>
          </a:p>
          <a:p>
            <a:pPr marL="0" indent="0" algn="just">
              <a:buFontTx/>
              <a:buNone/>
            </a:pPr>
            <a:r>
              <a:rPr lang="en-GB" sz="2000" dirty="0" smtClean="0">
                <a:solidFill>
                  <a:schemeClr val="tx1"/>
                </a:solidFill>
              </a:rPr>
              <a:t>C&amp;M can deliver both standardized and tailor made target groups for the publishing houses SSP’s.</a:t>
            </a:r>
          </a:p>
          <a:p>
            <a:pPr marL="0" indent="0" algn="just">
              <a:buFontTx/>
              <a:buNone/>
            </a:pPr>
            <a:endParaRPr lang="en-GB" sz="2000" dirty="0" smtClean="0"/>
          </a:p>
          <a:p>
            <a:pPr marL="0" indent="0" algn="just">
              <a:buFontTx/>
              <a:buNone/>
            </a:pPr>
            <a:r>
              <a:rPr lang="en-GB" sz="2000" dirty="0" smtClean="0">
                <a:solidFill>
                  <a:schemeClr val="tx1"/>
                </a:solidFill>
              </a:rPr>
              <a:t>Consists of a range of 5.000 variables with high quality and transparency, probably far more data and of a higher quality than most of the DMP’s that are used today.</a:t>
            </a:r>
          </a:p>
          <a:p>
            <a:pPr marL="0" indent="0" algn="just">
              <a:buFontTx/>
              <a:buNone/>
            </a:pPr>
            <a:endParaRPr lang="en-GB" sz="2000" dirty="0" smtClean="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
                <a:srgbClr val="717171"/>
              </a:buClr>
              <a:buSzTx/>
              <a:buFont typeface="Wingdings" panose="05000000000000000000" pitchFamily="2" charset="2"/>
              <a:buNone/>
              <a:tabLst/>
              <a:defRPr/>
            </a:pPr>
            <a:endParaRPr lang="en-GB" sz="2000" b="0" kern="0" baseline="0" dirty="0" smtClean="0">
              <a:solidFill>
                <a:prstClr val="black"/>
              </a:solidFill>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27</a:t>
            </a:fld>
            <a:endParaRPr lang="en-GB" dirty="0"/>
          </a:p>
        </p:txBody>
      </p:sp>
    </p:spTree>
    <p:extLst>
      <p:ext uri="{BB962C8B-B14F-4D97-AF65-F5344CB8AC3E}">
        <p14:creationId xmlns:p14="http://schemas.microsoft.com/office/powerpoint/2010/main" val="2295903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7950" y="0"/>
            <a:ext cx="4622800" cy="2600325"/>
          </a:xfrm>
        </p:spPr>
      </p:sp>
      <p:sp>
        <p:nvSpPr>
          <p:cNvPr id="3" name="Notes Placeholder 2"/>
          <p:cNvSpPr>
            <a:spLocks noGrp="1"/>
          </p:cNvSpPr>
          <p:nvPr>
            <p:ph type="body" idx="1"/>
          </p:nvPr>
        </p:nvSpPr>
        <p:spPr>
          <a:xfrm>
            <a:off x="-1572" y="2700666"/>
            <a:ext cx="6794500" cy="6528393"/>
          </a:xfrm>
        </p:spPr>
        <p:txBody>
          <a:bodyPr/>
          <a:lstStyle/>
          <a:p>
            <a:pPr marL="0" indent="0" algn="just">
              <a:lnSpc>
                <a:spcPct val="150000"/>
              </a:lnSpc>
              <a:buFontTx/>
              <a:buNone/>
            </a:pPr>
            <a:r>
              <a:rPr lang="en-GB" sz="2000" b="0" dirty="0" smtClean="0">
                <a:solidFill>
                  <a:schemeClr val="tx1"/>
                </a:solidFill>
                <a:latin typeface="Arial" panose="020B0604020202020204" pitchFamily="34" charset="0"/>
                <a:cs typeface="Arial" panose="020B0604020202020204" pitchFamily="34" charset="0"/>
              </a:rPr>
              <a:t>As discussed</a:t>
            </a:r>
            <a:r>
              <a:rPr lang="en-GB" sz="2000" b="0" baseline="0" dirty="0" smtClean="0">
                <a:solidFill>
                  <a:schemeClr val="tx1"/>
                </a:solidFill>
                <a:latin typeface="Arial" panose="020B0604020202020204" pitchFamily="34" charset="0"/>
                <a:cs typeface="Arial" panose="020B0604020202020204" pitchFamily="34" charset="0"/>
              </a:rPr>
              <a:t> at last years EMRO meeting, t</a:t>
            </a:r>
            <a:r>
              <a:rPr lang="en-GB" sz="2000" b="0" dirty="0" smtClean="0">
                <a:solidFill>
                  <a:schemeClr val="tx1"/>
                </a:solidFill>
                <a:latin typeface="Arial" panose="020B0604020202020204" pitchFamily="34" charset="0"/>
                <a:cs typeface="Arial" panose="020B0604020202020204" pitchFamily="34" charset="0"/>
              </a:rPr>
              <a:t>here are many approaches for connecting data in the</a:t>
            </a:r>
            <a:r>
              <a:rPr lang="en-GB" sz="2000" b="0" baseline="0" dirty="0" smtClean="0">
                <a:solidFill>
                  <a:schemeClr val="tx1"/>
                </a:solidFill>
                <a:latin typeface="Arial" panose="020B0604020202020204" pitchFamily="34" charset="0"/>
                <a:cs typeface="Arial" panose="020B0604020202020204" pitchFamily="34" charset="0"/>
              </a:rPr>
              <a:t> new digital world. </a:t>
            </a:r>
            <a:endParaRPr lang="en-GB" sz="2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9487D93-240F-4041-8284-FC16D3A96101}" type="slidenum">
              <a:rPr lang="en-AU" smtClean="0"/>
              <a:pPr/>
              <a:t>28</a:t>
            </a:fld>
            <a:endParaRPr lang="en-AU" dirty="0"/>
          </a:p>
        </p:txBody>
      </p:sp>
    </p:spTree>
    <p:extLst>
      <p:ext uri="{BB962C8B-B14F-4D97-AF65-F5344CB8AC3E}">
        <p14:creationId xmlns:p14="http://schemas.microsoft.com/office/powerpoint/2010/main" val="1694002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7363" y="274638"/>
            <a:ext cx="5541962" cy="3117850"/>
          </a:xfrm>
        </p:spPr>
      </p:sp>
      <p:sp>
        <p:nvSpPr>
          <p:cNvPr id="3" name="Notes Placeholder 2"/>
          <p:cNvSpPr>
            <a:spLocks noGrp="1"/>
          </p:cNvSpPr>
          <p:nvPr>
            <p:ph type="body" idx="1"/>
          </p:nvPr>
        </p:nvSpPr>
        <p:spPr>
          <a:xfrm>
            <a:off x="0" y="3530009"/>
            <a:ext cx="6792928" cy="6081824"/>
          </a:xfrm>
        </p:spPr>
        <p:txBody>
          <a:bodyPr/>
          <a:lstStyle/>
          <a:p>
            <a:pPr algn="just"/>
            <a:r>
              <a:rPr lang="en-GB" sz="2000" b="0" kern="0" dirty="0" smtClean="0">
                <a:solidFill>
                  <a:prstClr val="black"/>
                </a:solidFill>
                <a:latin typeface="Arial" panose="020B0604020202020204" pitchFamily="34" charset="0"/>
                <a:cs typeface="Arial" panose="020B0604020202020204" pitchFamily="34" charset="0"/>
              </a:rPr>
              <a:t>There are many ways</a:t>
            </a:r>
            <a:r>
              <a:rPr lang="en-GB" sz="2000" b="0" kern="0" baseline="0" dirty="0" smtClean="0">
                <a:solidFill>
                  <a:prstClr val="black"/>
                </a:solidFill>
                <a:latin typeface="Arial" panose="020B0604020202020204" pitchFamily="34" charset="0"/>
                <a:cs typeface="Arial" panose="020B0604020202020204" pitchFamily="34" charset="0"/>
              </a:rPr>
              <a:t> of connecting our data into external DMPs and we in Kantar TNS have started the journey.</a:t>
            </a:r>
          </a:p>
          <a:p>
            <a:pPr marL="0" marR="0" indent="0" algn="just" defTabSz="914400" rtl="0" eaLnBrk="1" fontAlgn="auto" latinLnBrk="0" hangingPunct="1">
              <a:lnSpc>
                <a:spcPct val="100000"/>
              </a:lnSpc>
              <a:spcBef>
                <a:spcPts val="0"/>
              </a:spcBef>
              <a:spcAft>
                <a:spcPts val="0"/>
              </a:spcAft>
              <a:buClrTx/>
              <a:buSzTx/>
              <a:buFontTx/>
              <a:buNone/>
              <a:tabLst/>
              <a:defRPr/>
            </a:pPr>
            <a:endParaRPr lang="en-GB" sz="2000" dirty="0" smtClean="0">
              <a:latin typeface="Arial" panose="020B0604020202020204" pitchFamily="34"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It</a:t>
            </a:r>
            <a:r>
              <a:rPr lang="en-GB" sz="2000" baseline="0" dirty="0" smtClean="0">
                <a:latin typeface="Arial" panose="020B0604020202020204" pitchFamily="34" charset="0"/>
                <a:cs typeface="Arial" panose="020B0604020202020204" pitchFamily="34" charset="0"/>
              </a:rPr>
              <a:t> c</a:t>
            </a:r>
            <a:r>
              <a:rPr lang="en-GB" sz="2000" dirty="0" smtClean="0">
                <a:latin typeface="Arial" panose="020B0604020202020204" pitchFamily="34" charset="0"/>
                <a:cs typeface="Arial" panose="020B0604020202020204" pitchFamily="34" charset="0"/>
              </a:rPr>
              <a:t>ould be an important step towards premium exchanges and direct programmatic, and g</a:t>
            </a:r>
            <a:r>
              <a:rPr lang="en-GB" sz="2000" dirty="0" smtClean="0">
                <a:solidFill>
                  <a:schemeClr val="tx1"/>
                </a:solidFill>
                <a:latin typeface="Arial" panose="020B0604020202020204" pitchFamily="34" charset="0"/>
                <a:cs typeface="Arial" panose="020B0604020202020204" pitchFamily="34" charset="0"/>
              </a:rPr>
              <a:t>ives the media better data to compete with Facebook and Google. </a:t>
            </a:r>
          </a:p>
          <a:p>
            <a:pPr algn="just"/>
            <a:endParaRPr lang="en-GB" sz="1900" baseline="0" noProof="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9487D93-240F-4041-8284-FC16D3A96101}" type="slidenum">
              <a:rPr lang="en-AU" smtClean="0"/>
              <a:pPr/>
              <a:t>29</a:t>
            </a:fld>
            <a:endParaRPr lang="en-AU" dirty="0"/>
          </a:p>
        </p:txBody>
      </p:sp>
    </p:spTree>
    <p:extLst>
      <p:ext uri="{BB962C8B-B14F-4D97-AF65-F5344CB8AC3E}">
        <p14:creationId xmlns:p14="http://schemas.microsoft.com/office/powerpoint/2010/main" val="291974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2000" b="0" i="0" kern="1200" noProof="0" dirty="0">
                <a:solidFill>
                  <a:schemeClr val="tx1"/>
                </a:solidFill>
                <a:effectLst/>
                <a:latin typeface="+mn-lt"/>
                <a:ea typeface="+mn-ea"/>
                <a:cs typeface="+mn-cs"/>
              </a:rPr>
              <a:t>Before we</a:t>
            </a:r>
            <a:r>
              <a:rPr lang="en-US" sz="2000" b="0" i="0" kern="1200" baseline="0" noProof="0" dirty="0">
                <a:solidFill>
                  <a:schemeClr val="tx1"/>
                </a:solidFill>
                <a:effectLst/>
                <a:latin typeface="+mn-lt"/>
                <a:ea typeface="+mn-ea"/>
                <a:cs typeface="+mn-cs"/>
              </a:rPr>
              <a:t> get into more details about the contract, I would like to take the opportunity to introduce myself. </a:t>
            </a:r>
          </a:p>
          <a:p>
            <a:endParaRPr lang="en-US" sz="2000" b="0" i="0" kern="1200" baseline="0" noProof="0" dirty="0">
              <a:solidFill>
                <a:schemeClr val="tx1"/>
              </a:solidFill>
              <a:effectLst/>
              <a:latin typeface="+mn-lt"/>
              <a:ea typeface="+mn-ea"/>
              <a:cs typeface="+mn-cs"/>
            </a:endParaRPr>
          </a:p>
          <a:p>
            <a:r>
              <a:rPr lang="en-US" sz="2000" b="0" i="0" kern="1200" baseline="0" noProof="0" dirty="0">
                <a:solidFill>
                  <a:schemeClr val="tx1"/>
                </a:solidFill>
                <a:effectLst/>
                <a:latin typeface="+mn-lt"/>
                <a:ea typeface="+mn-ea"/>
                <a:cs typeface="+mn-cs"/>
              </a:rPr>
              <a:t>This picture is from my hometown Oppdal, although I must confess </a:t>
            </a:r>
            <a:r>
              <a:rPr lang="nb-NO" sz="2000" b="0" i="0" kern="1200" baseline="0" noProof="0" dirty="0">
                <a:solidFill>
                  <a:schemeClr val="tx1"/>
                </a:solidFill>
                <a:effectLst/>
                <a:latin typeface="+mn-lt"/>
                <a:ea typeface="+mn-ea"/>
                <a:cs typeface="+mn-cs"/>
              </a:rPr>
              <a:t>that </a:t>
            </a:r>
            <a:r>
              <a:rPr lang="en-US" sz="2000" b="0" i="0" kern="1200" baseline="0" noProof="0" dirty="0">
                <a:solidFill>
                  <a:schemeClr val="tx1"/>
                </a:solidFill>
                <a:effectLst/>
                <a:latin typeface="+mn-lt"/>
                <a:ea typeface="+mn-ea"/>
                <a:cs typeface="+mn-cs"/>
              </a:rPr>
              <a:t>t</a:t>
            </a:r>
            <a:r>
              <a:rPr lang="nb-NO" sz="2000" b="0" i="0" kern="1200" baseline="0" noProof="0" dirty="0">
                <a:solidFill>
                  <a:schemeClr val="tx1"/>
                </a:solidFill>
                <a:effectLst/>
                <a:latin typeface="+mn-lt"/>
                <a:ea typeface="+mn-ea"/>
                <a:cs typeface="+mn-cs"/>
              </a:rPr>
              <a:t>his amazing </a:t>
            </a:r>
            <a:r>
              <a:rPr lang="en-US" sz="2000" b="0" i="0" kern="1200" baseline="0" noProof="0" dirty="0">
                <a:solidFill>
                  <a:schemeClr val="tx1"/>
                </a:solidFill>
                <a:effectLst/>
                <a:latin typeface="+mn-lt"/>
                <a:ea typeface="+mn-ea"/>
                <a:cs typeface="+mn-cs"/>
              </a:rPr>
              <a:t>skier</a:t>
            </a:r>
            <a:r>
              <a:rPr lang="nb-NO" sz="2000" b="0" i="0" kern="1200" baseline="0" noProof="0" dirty="0">
                <a:solidFill>
                  <a:schemeClr val="tx1"/>
                </a:solidFill>
                <a:effectLst/>
                <a:latin typeface="+mn-lt"/>
                <a:ea typeface="+mn-ea"/>
                <a:cs typeface="+mn-cs"/>
              </a:rPr>
              <a:t> </a:t>
            </a:r>
            <a:r>
              <a:rPr lang="en-US" sz="2000" b="0" i="0" kern="1200" baseline="0" noProof="0" dirty="0">
                <a:solidFill>
                  <a:schemeClr val="tx1"/>
                </a:solidFill>
                <a:effectLst/>
                <a:latin typeface="+mn-lt"/>
                <a:ea typeface="+mn-ea"/>
                <a:cs typeface="+mn-cs"/>
              </a:rPr>
              <a:t>isn’t me. I am very happy to join this conference for the first time here in Luzern where the landscape is much similar.</a:t>
            </a:r>
            <a:endParaRPr lang="nb-NO" sz="2000" b="0" i="0" kern="1200" baseline="0" noProof="0" dirty="0">
              <a:solidFill>
                <a:schemeClr val="tx1"/>
              </a:solidFill>
              <a:effectLst/>
              <a:latin typeface="+mn-lt"/>
              <a:ea typeface="+mn-ea"/>
              <a:cs typeface="+mn-cs"/>
            </a:endParaRPr>
          </a:p>
          <a:p>
            <a:endParaRPr lang="nb-NO" sz="2000" b="0" i="0" kern="1200" baseline="0" noProof="0" dirty="0">
              <a:solidFill>
                <a:schemeClr val="tx1"/>
              </a:solidFill>
              <a:effectLst/>
              <a:latin typeface="+mn-lt"/>
              <a:ea typeface="+mn-ea"/>
              <a:cs typeface="+mn-cs"/>
            </a:endParaRPr>
          </a:p>
          <a:p>
            <a:r>
              <a:rPr lang="en-US" sz="2000" b="0" i="0" kern="1200" baseline="0" noProof="0" dirty="0">
                <a:solidFill>
                  <a:schemeClr val="tx1"/>
                </a:solidFill>
                <a:effectLst/>
                <a:latin typeface="+mn-lt"/>
                <a:ea typeface="+mn-ea"/>
                <a:cs typeface="+mn-cs"/>
              </a:rPr>
              <a:t>I only started working at MBL 7 weeks ago, so there is still a lot to learn. Before I was so lucky as to attain this position, </a:t>
            </a:r>
            <a:r>
              <a:rPr lang="nb-NO" sz="2000" b="0" i="0" kern="1200" baseline="0" noProof="0" dirty="0">
                <a:solidFill>
                  <a:schemeClr val="tx1"/>
                </a:solidFill>
                <a:effectLst/>
                <a:latin typeface="+mn-lt"/>
                <a:ea typeface="+mn-ea"/>
                <a:cs typeface="+mn-cs"/>
              </a:rPr>
              <a:t>which many of you know</a:t>
            </a:r>
            <a:r>
              <a:rPr lang="en-US" sz="2000" b="0" i="0" kern="1200" baseline="0" noProof="0" dirty="0">
                <a:solidFill>
                  <a:schemeClr val="tx1"/>
                </a:solidFill>
                <a:effectLst/>
                <a:latin typeface="+mn-lt"/>
                <a:ea typeface="+mn-ea"/>
                <a:cs typeface="+mn-cs"/>
              </a:rPr>
              <a:t> Helge has been holding tight for more than 20 years, I </a:t>
            </a:r>
            <a:r>
              <a:rPr lang="nb-NO" sz="2000" b="0" i="0" kern="1200" baseline="0" noProof="0" dirty="0">
                <a:solidFill>
                  <a:schemeClr val="tx1"/>
                </a:solidFill>
                <a:effectLst/>
                <a:latin typeface="+mn-lt"/>
                <a:ea typeface="+mn-ea"/>
                <a:cs typeface="+mn-cs"/>
              </a:rPr>
              <a:t>have been </a:t>
            </a:r>
            <a:r>
              <a:rPr lang="en-US" sz="2000" b="0" i="0" kern="1200" baseline="0" noProof="0" dirty="0">
                <a:solidFill>
                  <a:schemeClr val="tx1"/>
                </a:solidFill>
                <a:effectLst/>
                <a:latin typeface="+mn-lt"/>
                <a:ea typeface="+mn-ea"/>
                <a:cs typeface="+mn-cs"/>
              </a:rPr>
              <a:t>working </a:t>
            </a:r>
            <a:r>
              <a:rPr lang="nb-NO" sz="2000" b="0" i="0" kern="1200" baseline="0" noProof="0" dirty="0">
                <a:solidFill>
                  <a:schemeClr val="tx1"/>
                </a:solidFill>
                <a:effectLst/>
                <a:latin typeface="+mn-lt"/>
                <a:ea typeface="+mn-ea"/>
                <a:cs typeface="+mn-cs"/>
              </a:rPr>
              <a:t>with research from different angels – Both within the global markert research institutes and lastly at Norways largest digital only newspaper. </a:t>
            </a:r>
            <a:endParaRPr lang="en-US" sz="2000" b="0" i="0" kern="1200" baseline="0" noProof="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5900C33-90AE-4963-9AD8-3B07939F57E9}" type="slidenum">
              <a:rPr lang="en-GB" smtClean="0"/>
              <a:t>3</a:t>
            </a:fld>
            <a:endParaRPr lang="en-GB" dirty="0"/>
          </a:p>
        </p:txBody>
      </p:sp>
    </p:spTree>
    <p:extLst>
      <p:ext uri="{BB962C8B-B14F-4D97-AF65-F5344CB8AC3E}">
        <p14:creationId xmlns:p14="http://schemas.microsoft.com/office/powerpoint/2010/main" val="317960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Reporting of the media</a:t>
            </a:r>
            <a:r>
              <a:rPr lang="en-GB" baseline="0" dirty="0" smtClean="0"/>
              <a:t> and TGI data.</a:t>
            </a:r>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30</a:t>
            </a:fld>
            <a:endParaRPr lang="en-GB" dirty="0"/>
          </a:p>
        </p:txBody>
      </p:sp>
    </p:spTree>
    <p:extLst>
      <p:ext uri="{BB962C8B-B14F-4D97-AF65-F5344CB8AC3E}">
        <p14:creationId xmlns:p14="http://schemas.microsoft.com/office/powerpoint/2010/main" val="1092858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noProof="0" dirty="0" smtClean="0"/>
              <a:t>The data will still be reported in Gallup</a:t>
            </a:r>
            <a:r>
              <a:rPr lang="en-GB" baseline="0" noProof="0" dirty="0" smtClean="0"/>
              <a:t> PC that is the most used media analytics in the market. </a:t>
            </a:r>
            <a:r>
              <a:rPr lang="en-GB" sz="2000" dirty="0" smtClean="0"/>
              <a:t>All digital figures from desktop, tablets and mobile will be monthly calibrated from comScore official online data into Gallup PC. </a:t>
            </a:r>
          </a:p>
          <a:p>
            <a:pPr>
              <a:lnSpc>
                <a:spcPct val="150000"/>
              </a:lnSpc>
            </a:pPr>
            <a:endParaRPr lang="en-GB" baseline="0" noProof="0" dirty="0" smtClean="0"/>
          </a:p>
          <a:p>
            <a:pPr>
              <a:lnSpc>
                <a:spcPct val="150000"/>
              </a:lnSpc>
            </a:pPr>
            <a:r>
              <a:rPr lang="en-GB" baseline="0" noProof="0" dirty="0" smtClean="0"/>
              <a:t>Kantar TNS will launch a new web site, MediePortalen, with monthly updates of online data. The official figures from the NRS for newspapers and magazines will also be presented. Since Kantar TNS also measure and report radio, TV and social media we will be able to present all of the official figures on one site. This will strengthen the attention of </a:t>
            </a:r>
            <a:r>
              <a:rPr lang="en-GB" b="1" baseline="0" noProof="0" dirty="0" smtClean="0"/>
              <a:t>the </a:t>
            </a:r>
            <a:r>
              <a:rPr lang="en-GB" b="1" baseline="0" noProof="0" dirty="0" smtClean="0">
                <a:solidFill>
                  <a:srgbClr val="1C1C1C"/>
                </a:solidFill>
              </a:rPr>
              <a:t>media currencies </a:t>
            </a:r>
            <a:r>
              <a:rPr lang="en-GB" baseline="0" noProof="0" dirty="0" smtClean="0"/>
              <a:t>in Norway.</a:t>
            </a:r>
          </a:p>
        </p:txBody>
      </p:sp>
      <p:sp>
        <p:nvSpPr>
          <p:cNvPr id="4" name="Slide Number Placeholder 3"/>
          <p:cNvSpPr>
            <a:spLocks noGrp="1"/>
          </p:cNvSpPr>
          <p:nvPr>
            <p:ph type="sldNum" sz="quarter" idx="10"/>
          </p:nvPr>
        </p:nvSpPr>
        <p:spPr/>
        <p:txBody>
          <a:bodyPr/>
          <a:lstStyle/>
          <a:p>
            <a:fld id="{65900C33-90AE-4963-9AD8-3B07939F57E9}" type="slidenum">
              <a:rPr lang="en-GB" smtClean="0"/>
              <a:t>31</a:t>
            </a:fld>
            <a:endParaRPr lang="en-GB" dirty="0"/>
          </a:p>
        </p:txBody>
      </p:sp>
    </p:spTree>
    <p:extLst>
      <p:ext uri="{BB962C8B-B14F-4D97-AF65-F5344CB8AC3E}">
        <p14:creationId xmlns:p14="http://schemas.microsoft.com/office/powerpoint/2010/main" val="2802482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2000" dirty="0" smtClean="0">
                <a:solidFill>
                  <a:srgbClr val="1C1C1C"/>
                </a:solidFill>
              </a:rPr>
              <a:t>Reporting of Online Currency from comScore.</a:t>
            </a:r>
          </a:p>
          <a:p>
            <a:pPr>
              <a:lnSpc>
                <a:spcPct val="150000"/>
              </a:lnSpc>
            </a:pPr>
            <a:endParaRPr lang="en-US" sz="2000" b="0" dirty="0" smtClean="0">
              <a:solidFill>
                <a:srgbClr val="1C1C1C"/>
              </a:solidFill>
            </a:endParaRPr>
          </a:p>
          <a:p>
            <a:pPr marL="0" marR="0" indent="0" algn="just" defTabSz="914400" rtl="0" eaLnBrk="1" fontAlgn="auto" latinLnBrk="0" hangingPunct="1">
              <a:lnSpc>
                <a:spcPct val="150000"/>
              </a:lnSpc>
              <a:spcBef>
                <a:spcPts val="0"/>
              </a:spcBef>
              <a:spcAft>
                <a:spcPts val="0"/>
              </a:spcAft>
              <a:buClrTx/>
              <a:buSzTx/>
              <a:buFontTx/>
              <a:buNone/>
              <a:tabLst/>
              <a:defRPr/>
            </a:pPr>
            <a:r>
              <a:rPr lang="en-GB" b="0" kern="0" dirty="0" smtClean="0">
                <a:solidFill>
                  <a:srgbClr val="1C1C1C"/>
                </a:solidFill>
              </a:rPr>
              <a:t>MMX Multiplatform Audience Analytics as part of the comScore MyMetrix platform and gives different metrics.</a:t>
            </a:r>
          </a:p>
          <a:p>
            <a:pPr marL="0" marR="0" indent="0" algn="just" defTabSz="914400" rtl="0" eaLnBrk="1" fontAlgn="auto" latinLnBrk="0" hangingPunct="1">
              <a:lnSpc>
                <a:spcPct val="100000"/>
              </a:lnSpc>
              <a:spcBef>
                <a:spcPts val="0"/>
              </a:spcBef>
              <a:spcAft>
                <a:spcPts val="0"/>
              </a:spcAft>
              <a:buClrTx/>
              <a:buSzTx/>
              <a:buFontTx/>
              <a:buNone/>
              <a:tabLst/>
              <a:defRPr/>
            </a:pPr>
            <a:endParaRPr lang="en-GB" b="0" kern="0" dirty="0" smtClean="0">
              <a:solidFill>
                <a:srgbClr val="1C1C1C"/>
              </a:solidFill>
            </a:endParaRPr>
          </a:p>
          <a:p>
            <a:endParaRPr lang="en-GB" dirty="0" smtClean="0">
              <a:solidFill>
                <a:srgbClr val="1C1C1C"/>
              </a:solidFill>
            </a:endParaRPr>
          </a:p>
          <a:p>
            <a:endParaRPr lang="en-GB" dirty="0" smtClean="0">
              <a:solidFill>
                <a:srgbClr val="1C1C1C"/>
              </a:solidFill>
            </a:endParaRPr>
          </a:p>
          <a:p>
            <a:endParaRPr lang="en-GB" dirty="0">
              <a:solidFill>
                <a:srgbClr val="1C1C1C"/>
              </a:solidFill>
            </a:endParaRPr>
          </a:p>
        </p:txBody>
      </p:sp>
      <p:sp>
        <p:nvSpPr>
          <p:cNvPr id="4" name="Slide Number Placeholder 3"/>
          <p:cNvSpPr>
            <a:spLocks noGrp="1"/>
          </p:cNvSpPr>
          <p:nvPr>
            <p:ph type="sldNum" sz="quarter" idx="10"/>
          </p:nvPr>
        </p:nvSpPr>
        <p:spPr/>
        <p:txBody>
          <a:bodyPr/>
          <a:lstStyle/>
          <a:p>
            <a:fld id="{65900C33-90AE-4963-9AD8-3B07939F57E9}" type="slidenum">
              <a:rPr lang="en-GB" smtClean="0"/>
              <a:pPr/>
              <a:t>32</a:t>
            </a:fld>
            <a:endParaRPr lang="en-GB" dirty="0"/>
          </a:p>
        </p:txBody>
      </p:sp>
    </p:spTree>
    <p:extLst>
      <p:ext uri="{BB962C8B-B14F-4D97-AF65-F5344CB8AC3E}">
        <p14:creationId xmlns:p14="http://schemas.microsoft.com/office/powerpoint/2010/main" val="2917969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33</a:t>
            </a:fld>
            <a:endParaRPr lang="en-GB" dirty="0"/>
          </a:p>
        </p:txBody>
      </p:sp>
    </p:spTree>
    <p:extLst>
      <p:ext uri="{BB962C8B-B14F-4D97-AF65-F5344CB8AC3E}">
        <p14:creationId xmlns:p14="http://schemas.microsoft.com/office/powerpoint/2010/main" val="1779257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To wrap up </a:t>
            </a:r>
            <a:r>
              <a:rPr lang="en-GB" dirty="0" smtClean="0"/>
              <a:t>we are proud</a:t>
            </a:r>
            <a:r>
              <a:rPr lang="en-GB" baseline="0" dirty="0" smtClean="0"/>
              <a:t> of having established </a:t>
            </a:r>
            <a:r>
              <a:rPr lang="en-GB" baseline="0" dirty="0" smtClean="0">
                <a:solidFill>
                  <a:srgbClr val="1C1C1C"/>
                </a:solidFill>
              </a:rPr>
              <a:t>t</a:t>
            </a:r>
            <a:r>
              <a:rPr lang="en-GB" dirty="0" smtClean="0">
                <a:solidFill>
                  <a:srgbClr val="1C1C1C"/>
                </a:solidFill>
              </a:rPr>
              <a:t>he first combined contract for print and digital with the aim of developing ecosystems controlled by the publishers.</a:t>
            </a:r>
          </a:p>
          <a:p>
            <a:r>
              <a:rPr lang="en-GB" baseline="0" dirty="0" smtClean="0"/>
              <a:t> </a:t>
            </a:r>
          </a:p>
          <a:p>
            <a:pPr marL="342900" lvl="0" indent="-342900">
              <a:buFont typeface="Wingdings" panose="05000000000000000000" pitchFamily="2" charset="2"/>
              <a:buChar char="§"/>
            </a:pPr>
            <a:r>
              <a:rPr lang="en-GB" sz="2000" dirty="0" smtClean="0"/>
              <a:t>Newspaper readership measurements will still be collected by CATI.</a:t>
            </a:r>
          </a:p>
          <a:p>
            <a:pPr marL="342900" lvl="0" indent="-342900">
              <a:buFont typeface="Wingdings" panose="05000000000000000000" pitchFamily="2" charset="2"/>
              <a:buChar char="§"/>
            </a:pPr>
            <a:r>
              <a:rPr lang="en-GB" sz="2000" dirty="0" smtClean="0"/>
              <a:t>The magazine measurements will be carried out by CAWI with a device agnostic approach. </a:t>
            </a:r>
          </a:p>
          <a:p>
            <a:pPr marL="342900" indent="-342900">
              <a:buFont typeface="Wingdings" panose="05000000000000000000" pitchFamily="2" charset="2"/>
              <a:buChar char="§"/>
            </a:pPr>
            <a:r>
              <a:rPr lang="en-GB" sz="2000" dirty="0" smtClean="0"/>
              <a:t>The new system will measure and report reach and frequency across platforms, screens and devices. </a:t>
            </a:r>
          </a:p>
          <a:p>
            <a:pPr marL="342900" indent="-342900">
              <a:buFont typeface="Wingdings" panose="05000000000000000000" pitchFamily="2" charset="2"/>
              <a:buChar char="§"/>
            </a:pPr>
            <a:r>
              <a:rPr lang="en-GB" sz="2000" dirty="0" smtClean="0"/>
              <a:t>The digital figures will be published and reported in Gallup PC,</a:t>
            </a:r>
            <a:r>
              <a:rPr lang="en-GB" sz="2000" baseline="0" dirty="0" smtClean="0"/>
              <a:t> and </a:t>
            </a:r>
            <a:r>
              <a:rPr lang="en-GB" sz="2000" dirty="0" smtClean="0"/>
              <a:t>will be calibrated to match the official digital figures delivered by comScore. </a:t>
            </a:r>
          </a:p>
          <a:p>
            <a:pPr marL="342900" indent="-342900">
              <a:buFont typeface="Wingdings" panose="05000000000000000000" pitchFamily="2" charset="2"/>
              <a:buChar char="§"/>
            </a:pPr>
            <a:r>
              <a:rPr lang="en-GB" sz="2000" dirty="0" smtClean="0"/>
              <a:t>The total media footprint for all media will be reported in Gallup PC.</a:t>
            </a:r>
            <a:endParaRPr lang="nb-NO" sz="2000" dirty="0" smtClean="0"/>
          </a:p>
        </p:txBody>
      </p:sp>
      <p:sp>
        <p:nvSpPr>
          <p:cNvPr id="4" name="Slide Number Placeholder 3"/>
          <p:cNvSpPr>
            <a:spLocks noGrp="1"/>
          </p:cNvSpPr>
          <p:nvPr>
            <p:ph type="sldNum" sz="quarter" idx="10"/>
          </p:nvPr>
        </p:nvSpPr>
        <p:spPr/>
        <p:txBody>
          <a:bodyPr/>
          <a:lstStyle/>
          <a:p>
            <a:fld id="{65900C33-90AE-4963-9AD8-3B07939F57E9}" type="slidenum">
              <a:rPr lang="en-GB" smtClean="0"/>
              <a:t>34</a:t>
            </a:fld>
            <a:endParaRPr lang="en-GB" dirty="0"/>
          </a:p>
        </p:txBody>
      </p:sp>
    </p:spTree>
    <p:extLst>
      <p:ext uri="{BB962C8B-B14F-4D97-AF65-F5344CB8AC3E}">
        <p14:creationId xmlns:p14="http://schemas.microsoft.com/office/powerpoint/2010/main" val="1713363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2000" noProof="0" dirty="0" smtClean="0"/>
              <a:t>Kantar TNS is eager </a:t>
            </a:r>
            <a:r>
              <a:rPr lang="en-GB" sz="2000" baseline="0" noProof="0" dirty="0" smtClean="0"/>
              <a:t>to develop and build a new eco-systems together with the Norwegian media.</a:t>
            </a:r>
          </a:p>
          <a:p>
            <a:pPr marL="0" marR="0" indent="0" algn="just" defTabSz="914400" rtl="0" eaLnBrk="1" fontAlgn="auto" latinLnBrk="0" hangingPunct="1">
              <a:lnSpc>
                <a:spcPct val="100000"/>
              </a:lnSpc>
              <a:spcBef>
                <a:spcPts val="0"/>
              </a:spcBef>
              <a:spcAft>
                <a:spcPts val="0"/>
              </a:spcAft>
              <a:buClrTx/>
              <a:buSzTx/>
              <a:buFontTx/>
              <a:buNone/>
              <a:tabLst/>
              <a:defRPr/>
            </a:pPr>
            <a:endParaRPr lang="en-GB" sz="2000" baseline="0" noProof="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GB" sz="2000" baseline="0" noProof="0" dirty="0" smtClean="0"/>
              <a:t>Kantar TNS will provide unique media data and consumer data from the TGI of high quality. We also have the opportunity to conduct Re-contact studies, profile validation, and profile enrichment. </a:t>
            </a:r>
          </a:p>
          <a:p>
            <a:pPr marL="0" marR="0" indent="0" algn="just" defTabSz="914400" rtl="0" eaLnBrk="1" fontAlgn="auto" latinLnBrk="0" hangingPunct="1">
              <a:lnSpc>
                <a:spcPct val="100000"/>
              </a:lnSpc>
              <a:spcBef>
                <a:spcPts val="0"/>
              </a:spcBef>
              <a:spcAft>
                <a:spcPts val="0"/>
              </a:spcAft>
              <a:buClrTx/>
              <a:buSzTx/>
              <a:buFontTx/>
              <a:buNone/>
              <a:tabLst/>
              <a:defRPr/>
            </a:pPr>
            <a:endParaRPr lang="en-GB" sz="2000" baseline="0" noProof="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GB" sz="2000" baseline="0" noProof="0" dirty="0" smtClean="0"/>
              <a:t>Together with comScore we will deliver official online data and advanced reporting systems. We are able to be strategic partners with the Norwegian media and provide them with data and analytic tools to compete with the global companies like Facebook and Google.</a:t>
            </a:r>
          </a:p>
          <a:p>
            <a:pPr marL="0" marR="0" indent="0" algn="just" defTabSz="914400" rtl="0" eaLnBrk="1" fontAlgn="auto" latinLnBrk="0" hangingPunct="1">
              <a:lnSpc>
                <a:spcPct val="100000"/>
              </a:lnSpc>
              <a:spcBef>
                <a:spcPts val="0"/>
              </a:spcBef>
              <a:spcAft>
                <a:spcPts val="0"/>
              </a:spcAft>
              <a:buClrTx/>
              <a:buSzTx/>
              <a:buFontTx/>
              <a:buNone/>
              <a:tabLst/>
              <a:defRPr/>
            </a:pPr>
            <a:r>
              <a:rPr lang="en-GB" sz="2000" b="1" baseline="0" noProof="0" dirty="0" smtClean="0"/>
              <a:t>KLIKK</a:t>
            </a:r>
          </a:p>
          <a:p>
            <a:pPr marL="0" marR="0" indent="0" algn="just" defTabSz="914400" rtl="0" eaLnBrk="1" fontAlgn="auto" latinLnBrk="0" hangingPunct="1">
              <a:lnSpc>
                <a:spcPct val="100000"/>
              </a:lnSpc>
              <a:spcBef>
                <a:spcPts val="0"/>
              </a:spcBef>
              <a:spcAft>
                <a:spcPts val="0"/>
              </a:spcAft>
              <a:buClrTx/>
              <a:buSzTx/>
              <a:buFontTx/>
              <a:buNone/>
              <a:tabLst/>
              <a:defRPr/>
            </a:pPr>
            <a:r>
              <a:rPr lang="en-GB" sz="2000" baseline="0" noProof="0" dirty="0" smtClean="0"/>
              <a:t>The development of databases and DMPs is not part of the contract, but it gives the media huge possibilities for the development of sustainable new eco-systems.</a:t>
            </a:r>
          </a:p>
          <a:p>
            <a:endParaRPr lang="en-GB" dirty="0"/>
          </a:p>
        </p:txBody>
      </p:sp>
      <p:sp>
        <p:nvSpPr>
          <p:cNvPr id="4" name="Slide Number Placeholder 3"/>
          <p:cNvSpPr>
            <a:spLocks noGrp="1"/>
          </p:cNvSpPr>
          <p:nvPr>
            <p:ph type="sldNum" sz="quarter" idx="10"/>
          </p:nvPr>
        </p:nvSpPr>
        <p:spPr/>
        <p:txBody>
          <a:bodyPr/>
          <a:lstStyle/>
          <a:p>
            <a:fld id="{65900C33-90AE-4963-9AD8-3B07939F57E9}" type="slidenum">
              <a:rPr lang="en-GB" smtClean="0"/>
              <a:t>35</a:t>
            </a:fld>
            <a:endParaRPr lang="en-GB" dirty="0"/>
          </a:p>
        </p:txBody>
      </p:sp>
    </p:spTree>
    <p:extLst>
      <p:ext uri="{BB962C8B-B14F-4D97-AF65-F5344CB8AC3E}">
        <p14:creationId xmlns:p14="http://schemas.microsoft.com/office/powerpoint/2010/main" val="2087194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MBL and Kantar TNS have just started this new</a:t>
            </a:r>
            <a:r>
              <a:rPr lang="en-GB" baseline="0" dirty="0" smtClean="0"/>
              <a:t> challenging, demanding and exciting journey towards new eco-systems in a continuously and rapidly changing new media and technology landscape.</a:t>
            </a:r>
          </a:p>
          <a:p>
            <a:endParaRPr lang="en-GB" baseline="0" dirty="0" smtClean="0"/>
          </a:p>
          <a:p>
            <a:r>
              <a:rPr lang="en-GB" baseline="0" dirty="0" smtClean="0"/>
              <a:t>Bente and I hope we can tell you more about this journey next year.</a:t>
            </a:r>
          </a:p>
          <a:p>
            <a:endParaRPr lang="en-GB" baseline="0" dirty="0" smtClean="0"/>
          </a:p>
          <a:p>
            <a:r>
              <a:rPr lang="en-GB" sz="2400" b="1" baseline="0" dirty="0" smtClean="0"/>
              <a:t>Thank you for the attention! </a:t>
            </a:r>
            <a:endParaRPr lang="en-GB" sz="2400" b="1" dirty="0"/>
          </a:p>
        </p:txBody>
      </p:sp>
      <p:sp>
        <p:nvSpPr>
          <p:cNvPr id="4" name="Slide Number Placeholder 3"/>
          <p:cNvSpPr>
            <a:spLocks noGrp="1"/>
          </p:cNvSpPr>
          <p:nvPr>
            <p:ph type="sldNum" sz="quarter" idx="10"/>
          </p:nvPr>
        </p:nvSpPr>
        <p:spPr/>
        <p:txBody>
          <a:bodyPr/>
          <a:lstStyle/>
          <a:p>
            <a:fld id="{65900C33-90AE-4963-9AD8-3B07939F57E9}" type="slidenum">
              <a:rPr lang="en-GB" smtClean="0"/>
              <a:t>36</a:t>
            </a:fld>
            <a:endParaRPr lang="en-GB" dirty="0"/>
          </a:p>
        </p:txBody>
      </p:sp>
    </p:spTree>
    <p:extLst>
      <p:ext uri="{BB962C8B-B14F-4D97-AF65-F5344CB8AC3E}">
        <p14:creationId xmlns:p14="http://schemas.microsoft.com/office/powerpoint/2010/main" val="3509450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000" b="0" kern="1200" dirty="0">
                <a:solidFill>
                  <a:schemeClr val="tx1"/>
                </a:solidFill>
                <a:effectLst/>
                <a:latin typeface="+mn-lt"/>
                <a:ea typeface="+mn-ea"/>
                <a:cs typeface="+mn-cs"/>
              </a:rPr>
              <a:t>So – over to the essence</a:t>
            </a:r>
            <a:r>
              <a:rPr lang="nb-NO" sz="2000" b="0" kern="1200" baseline="0" dirty="0">
                <a:solidFill>
                  <a:schemeClr val="tx1"/>
                </a:solidFill>
                <a:effectLst/>
                <a:latin typeface="+mn-lt"/>
                <a:ea typeface="+mn-ea"/>
                <a:cs typeface="+mn-cs"/>
              </a:rPr>
              <a:t> of this speach. </a:t>
            </a:r>
            <a:r>
              <a:rPr lang="en-US" sz="2000" b="0" kern="1200" dirty="0">
                <a:solidFill>
                  <a:schemeClr val="tx1"/>
                </a:solidFill>
                <a:effectLst/>
                <a:latin typeface="+mn-lt"/>
                <a:ea typeface="+mn-ea"/>
                <a:cs typeface="+mn-cs"/>
              </a:rPr>
              <a:t>Last</a:t>
            </a:r>
            <a:r>
              <a:rPr lang="en-US" sz="2000" b="0" kern="1200" baseline="0" dirty="0">
                <a:solidFill>
                  <a:schemeClr val="tx1"/>
                </a:solidFill>
                <a:effectLst/>
                <a:latin typeface="+mn-lt"/>
                <a:ea typeface="+mn-ea"/>
                <a:cs typeface="+mn-cs"/>
              </a:rPr>
              <a:t> year Helge talked about the shifting landscape of the media, focusing on digital disruption</a:t>
            </a:r>
            <a:r>
              <a:rPr lang="nb-NO" sz="2000" b="0" kern="1200" baseline="0" dirty="0">
                <a:solidFill>
                  <a:schemeClr val="tx1"/>
                </a:solidFill>
                <a:effectLst/>
                <a:latin typeface="+mn-lt"/>
                <a:ea typeface="+mn-ea"/>
                <a:cs typeface="+mn-cs"/>
              </a:rPr>
              <a:t> involving </a:t>
            </a:r>
            <a:r>
              <a:rPr lang="en-US" sz="2000" b="0" i="0" kern="1200" dirty="0">
                <a:solidFill>
                  <a:schemeClr val="tx1"/>
                </a:solidFill>
                <a:effectLst/>
                <a:latin typeface="+mn-lt"/>
                <a:ea typeface="+mn-ea"/>
                <a:cs typeface="+mn-cs"/>
              </a:rPr>
              <a:t>new technologies</a:t>
            </a:r>
            <a:r>
              <a:rPr lang="nb-NO" sz="2000" b="0" i="0" kern="1200" dirty="0">
                <a:solidFill>
                  <a:schemeClr val="tx1"/>
                </a:solidFill>
                <a:effectLst/>
                <a:latin typeface="+mn-lt"/>
                <a:ea typeface="+mn-ea"/>
                <a:cs typeface="+mn-cs"/>
              </a:rPr>
              <a:t>, marketplaces</a:t>
            </a:r>
            <a:r>
              <a:rPr lang="en-US" sz="2000" b="0" i="0" kern="1200" dirty="0">
                <a:solidFill>
                  <a:schemeClr val="tx1"/>
                </a:solidFill>
                <a:effectLst/>
                <a:latin typeface="+mn-lt"/>
                <a:ea typeface="+mn-ea"/>
                <a:cs typeface="+mn-cs"/>
              </a:rPr>
              <a:t> and business models affect</a:t>
            </a:r>
            <a:r>
              <a:rPr lang="nb-NO" sz="2000" b="0" i="0" kern="1200" dirty="0">
                <a:solidFill>
                  <a:schemeClr val="tx1"/>
                </a:solidFill>
                <a:effectLst/>
                <a:latin typeface="+mn-lt"/>
                <a:ea typeface="+mn-ea"/>
                <a:cs typeface="+mn-cs"/>
              </a:rPr>
              <a:t>ing</a:t>
            </a:r>
            <a:r>
              <a:rPr lang="en-US" sz="2000" b="0" i="0" kern="1200" dirty="0">
                <a:solidFill>
                  <a:schemeClr val="tx1"/>
                </a:solidFill>
                <a:effectLst/>
                <a:latin typeface="+mn-lt"/>
                <a:ea typeface="+mn-ea"/>
                <a:cs typeface="+mn-cs"/>
              </a:rPr>
              <a:t> the value proposition of existing services.</a:t>
            </a:r>
            <a:endParaRPr lang="en-US" sz="2000" b="0" kern="1200" dirty="0">
              <a:solidFill>
                <a:schemeClr val="tx1"/>
              </a:solidFill>
              <a:effectLst/>
              <a:latin typeface="+mn-lt"/>
              <a:ea typeface="+mn-ea"/>
              <a:cs typeface="+mn-cs"/>
            </a:endParaRPr>
          </a:p>
          <a:p>
            <a:endParaRPr lang="nb-NO" sz="1600" b="1" dirty="0"/>
          </a:p>
        </p:txBody>
      </p:sp>
      <p:sp>
        <p:nvSpPr>
          <p:cNvPr id="4" name="Plassholder for lysbildenummer 3"/>
          <p:cNvSpPr>
            <a:spLocks noGrp="1"/>
          </p:cNvSpPr>
          <p:nvPr>
            <p:ph type="sldNum" sz="quarter" idx="10"/>
          </p:nvPr>
        </p:nvSpPr>
        <p:spPr/>
        <p:txBody>
          <a:bodyPr/>
          <a:lstStyle/>
          <a:p>
            <a:fld id="{452BFA74-E518-4CB1-9C42-2461AEE8C5F5}" type="slidenum">
              <a:rPr lang="nb-NO" smtClean="0"/>
              <a:t>4</a:t>
            </a:fld>
            <a:endParaRPr lang="nb-NO" dirty="0"/>
          </a:p>
        </p:txBody>
      </p:sp>
    </p:spTree>
    <p:extLst>
      <p:ext uri="{BB962C8B-B14F-4D97-AF65-F5344CB8AC3E}">
        <p14:creationId xmlns:p14="http://schemas.microsoft.com/office/powerpoint/2010/main" val="662277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noProof="0" dirty="0"/>
              <a:t>P</a:t>
            </a:r>
            <a:r>
              <a:rPr lang="en-US" noProof="0" dirty="0"/>
              <a:t>rogrammatic </a:t>
            </a:r>
            <a:r>
              <a:rPr lang="nb-NO" noProof="0" dirty="0"/>
              <a:t>trading is one</a:t>
            </a:r>
            <a:r>
              <a:rPr lang="nb-NO" baseline="0" noProof="0" dirty="0"/>
              <a:t> major example. Norwegian agencies have largely embraced new opportunities the last few years, only to see diminishing growth through 2017. The major reasons for this is uncertainty regarding data validation, adfraud and arbitrage. Within the approaching slope of programmatic enlightment lies great possibilities for new eco-systems and future DMPs. </a:t>
            </a:r>
            <a:endParaRPr lang="en-US" noProof="0" dirty="0"/>
          </a:p>
        </p:txBody>
      </p:sp>
      <p:sp>
        <p:nvSpPr>
          <p:cNvPr id="4" name="Plassholder for lysbildenummer 3"/>
          <p:cNvSpPr>
            <a:spLocks noGrp="1"/>
          </p:cNvSpPr>
          <p:nvPr>
            <p:ph type="sldNum" sz="quarter" idx="10"/>
          </p:nvPr>
        </p:nvSpPr>
        <p:spPr/>
        <p:txBody>
          <a:bodyPr/>
          <a:lstStyle/>
          <a:p>
            <a:fld id="{65900C33-90AE-4963-9AD8-3B07939F57E9}" type="slidenum">
              <a:rPr lang="en-GB" smtClean="0"/>
              <a:t>5</a:t>
            </a:fld>
            <a:endParaRPr lang="en-GB" dirty="0"/>
          </a:p>
        </p:txBody>
      </p:sp>
    </p:spTree>
    <p:extLst>
      <p:ext uri="{BB962C8B-B14F-4D97-AF65-F5344CB8AC3E}">
        <p14:creationId xmlns:p14="http://schemas.microsoft.com/office/powerpoint/2010/main" val="29413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2000" dirty="0"/>
              <a:t>This is a simplification of</a:t>
            </a:r>
            <a:r>
              <a:rPr lang="nb-NO" sz="2000" baseline="0" dirty="0"/>
              <a:t> such a possible future eco-system where unified measurements and the existing TGI (target group index) from Kantar TNS merges into a unique DMP making data available in new ways. </a:t>
            </a:r>
          </a:p>
          <a:p>
            <a:endParaRPr lang="nb-NO" sz="2000" baseline="0" dirty="0"/>
          </a:p>
          <a:p>
            <a:r>
              <a:rPr lang="nb-NO" sz="2000" baseline="0" dirty="0"/>
              <a:t>In addition, close to half of the Norwegian population, (aged 12 and up) will be logged in with a unique ID when accessing online titles, incuding more than 2 million IDs. Adding these data in the mix will make the DMP even more powerful and a valuable asset for media agencies and advertisers. </a:t>
            </a:r>
          </a:p>
          <a:p>
            <a:r>
              <a:rPr lang="nb-NO" sz="2000" baseline="0" dirty="0"/>
              <a:t> </a:t>
            </a:r>
            <a:endParaRPr lang="nb-NO" sz="2000" dirty="0"/>
          </a:p>
          <a:p>
            <a:pPr marL="0" indent="0" algn="just">
              <a:buFont typeface="+mj-lt"/>
              <a:buNone/>
            </a:pPr>
            <a:endParaRPr lang="nb-NO" sz="1200" dirty="0"/>
          </a:p>
          <a:p>
            <a:pPr marL="0" indent="0" algn="just">
              <a:buFont typeface="+mj-lt"/>
              <a:buNone/>
            </a:pPr>
            <a:endParaRPr lang="nb-NO" sz="1200" dirty="0"/>
          </a:p>
          <a:p>
            <a:endParaRPr lang="nb-NO" dirty="0"/>
          </a:p>
        </p:txBody>
      </p:sp>
      <p:sp>
        <p:nvSpPr>
          <p:cNvPr id="4" name="Plassholder for lysbildenummer 3"/>
          <p:cNvSpPr>
            <a:spLocks noGrp="1"/>
          </p:cNvSpPr>
          <p:nvPr>
            <p:ph type="sldNum" sz="quarter" idx="10"/>
          </p:nvPr>
        </p:nvSpPr>
        <p:spPr/>
        <p:txBody>
          <a:bodyPr/>
          <a:lstStyle/>
          <a:p>
            <a:fld id="{65900C33-90AE-4963-9AD8-3B07939F57E9}" type="slidenum">
              <a:rPr lang="en-GB" smtClean="0"/>
              <a:t>6</a:t>
            </a:fld>
            <a:endParaRPr lang="en-GB" dirty="0"/>
          </a:p>
        </p:txBody>
      </p:sp>
    </p:spTree>
    <p:extLst>
      <p:ext uri="{BB962C8B-B14F-4D97-AF65-F5344CB8AC3E}">
        <p14:creationId xmlns:p14="http://schemas.microsoft.com/office/powerpoint/2010/main" val="183987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noProof="0" dirty="0"/>
              <a:t>The starting disillusionment and increased sceptisism that we now notice from actors like The Norwegian Association of Advertisers (ANFO) and lagre advertisers like Procter &amp; Gamble, leads to increased attention towards documentation and a stronger need for trusted currencies in the ocean of data providers. </a:t>
            </a: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schemeClr val="bg1">
                    <a:lumMod val="50000"/>
                  </a:schemeClr>
                </a:solidFill>
              </a:rPr>
              <a:t>A common language for publishers, media agencies and advertisers,</a:t>
            </a:r>
            <a:r>
              <a:rPr lang="en-US" baseline="0" noProof="0" dirty="0">
                <a:solidFill>
                  <a:schemeClr val="bg1">
                    <a:lumMod val="50000"/>
                  </a:schemeClr>
                </a:solidFill>
              </a:rPr>
              <a:t> and a valuable source of information to the authorities.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chemeClr val="bg1">
                  <a:lumMod val="50000"/>
                </a:schemeClr>
              </a:solidFill>
            </a:endParaRPr>
          </a:p>
          <a:p>
            <a:endParaRPr lang="nb-NO" dirty="0"/>
          </a:p>
          <a:p>
            <a:endParaRPr lang="nb-NO" dirty="0"/>
          </a:p>
        </p:txBody>
      </p:sp>
      <p:sp>
        <p:nvSpPr>
          <p:cNvPr id="4" name="Plassholder for lysbildenummer 3"/>
          <p:cNvSpPr>
            <a:spLocks noGrp="1"/>
          </p:cNvSpPr>
          <p:nvPr>
            <p:ph type="sldNum" sz="quarter" idx="10"/>
          </p:nvPr>
        </p:nvSpPr>
        <p:spPr/>
        <p:txBody>
          <a:bodyPr/>
          <a:lstStyle/>
          <a:p>
            <a:fld id="{65900C33-90AE-4963-9AD8-3B07939F57E9}" type="slidenum">
              <a:rPr lang="en-GB" smtClean="0"/>
              <a:t>7</a:t>
            </a:fld>
            <a:endParaRPr lang="en-GB" dirty="0"/>
          </a:p>
        </p:txBody>
      </p:sp>
    </p:spTree>
    <p:extLst>
      <p:ext uri="{BB962C8B-B14F-4D97-AF65-F5344CB8AC3E}">
        <p14:creationId xmlns:p14="http://schemas.microsoft.com/office/powerpoint/2010/main" val="72756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200" kern="1200" noProof="0" dirty="0">
                <a:solidFill>
                  <a:schemeClr val="tx1"/>
                </a:solidFill>
                <a:effectLst/>
                <a:latin typeface="+mn-lt"/>
                <a:ea typeface="+mn-ea"/>
                <a:cs typeface="+mn-cs"/>
              </a:rPr>
              <a:t>So – what</a:t>
            </a:r>
            <a:r>
              <a:rPr lang="nb-NO" sz="1200" kern="1200" baseline="0" noProof="0" dirty="0">
                <a:solidFill>
                  <a:schemeClr val="tx1"/>
                </a:solidFill>
                <a:effectLst/>
                <a:latin typeface="+mn-lt"/>
                <a:ea typeface="+mn-ea"/>
                <a:cs typeface="+mn-cs"/>
              </a:rPr>
              <a:t> did we ask for in the</a:t>
            </a:r>
            <a:r>
              <a:rPr lang="en-US" sz="1200" kern="1200" noProof="0" dirty="0">
                <a:solidFill>
                  <a:schemeClr val="tx1"/>
                </a:solidFill>
                <a:effectLst/>
                <a:latin typeface="+mn-lt"/>
                <a:ea typeface="+mn-ea"/>
                <a:cs typeface="+mn-cs"/>
              </a:rPr>
              <a:t> RFI</a:t>
            </a:r>
            <a:r>
              <a:rPr lang="nb-NO" sz="1200" kern="1200" noProof="0" dirty="0">
                <a:solidFill>
                  <a:schemeClr val="tx1"/>
                </a:solidFill>
                <a:effectLst/>
                <a:latin typeface="+mn-lt"/>
                <a:ea typeface="+mn-ea"/>
                <a:cs typeface="+mn-cs"/>
              </a:rPr>
              <a:t>?</a:t>
            </a:r>
          </a:p>
          <a:p>
            <a:pPr algn="l"/>
            <a:endParaRPr lang="en-US"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noProof="0" dirty="0">
                <a:solidFill>
                  <a:schemeClr val="tx1"/>
                </a:solidFill>
                <a:effectLst/>
                <a:latin typeface="+mn-lt"/>
                <a:ea typeface="+mn-ea"/>
                <a:cs typeface="+mn-cs"/>
              </a:rPr>
              <a:t>We asked for a common currency with validated numbers for media usage and data for media planning. </a:t>
            </a:r>
            <a:br>
              <a:rPr lang="en-US" sz="1200" b="1" kern="1200" noProof="0" dirty="0">
                <a:solidFill>
                  <a:schemeClr val="tx1"/>
                </a:solidFill>
                <a:effectLst/>
                <a:latin typeface="+mn-lt"/>
                <a:ea typeface="+mn-ea"/>
                <a:cs typeface="+mn-cs"/>
              </a:rPr>
            </a:br>
            <a:r>
              <a:rPr lang="en-US" sz="1200" b="0" kern="1200" dirty="0">
                <a:solidFill>
                  <a:schemeClr val="tx1"/>
                </a:solidFill>
                <a:effectLst/>
                <a:latin typeface="Arial" panose="020B0604020202020204" pitchFamily="34" charset="0"/>
                <a:ea typeface="+mn-ea"/>
                <a:cs typeface="Arial" panose="020B0604020202020204" pitchFamily="34" charset="0"/>
              </a:rPr>
              <a:t>In comparison with the existing well known systems, we thought more in direction of building up a module based and flexible system. </a:t>
            </a:r>
          </a:p>
          <a:p>
            <a:pPr lvl="0" algn="l"/>
            <a:r>
              <a:rPr lang="en-US" sz="1200" kern="1200" noProof="0" dirty="0">
                <a:solidFill>
                  <a:schemeClr val="tx1"/>
                </a:solidFill>
                <a:effectLst/>
                <a:latin typeface="+mn-lt"/>
                <a:ea typeface="+mn-ea"/>
                <a:cs typeface="+mn-cs"/>
              </a:rPr>
              <a:t>Proposals that took into account the advantage of the available unique IDs through</a:t>
            </a:r>
            <a:r>
              <a:rPr lang="en-US" sz="1200" kern="1200" baseline="0" noProof="0" dirty="0">
                <a:solidFill>
                  <a:schemeClr val="tx1"/>
                </a:solidFill>
                <a:effectLst/>
                <a:latin typeface="+mn-lt"/>
                <a:ea typeface="+mn-ea"/>
                <a:cs typeface="+mn-cs"/>
              </a:rPr>
              <a:t> log-in data</a:t>
            </a:r>
            <a:r>
              <a:rPr lang="en-US" sz="1200" kern="1200" noProof="0" dirty="0">
                <a:solidFill>
                  <a:schemeClr val="tx1"/>
                </a:solidFill>
                <a:effectLst/>
                <a:latin typeface="+mn-lt"/>
                <a:ea typeface="+mn-ea"/>
                <a:cs typeface="+mn-cs"/>
              </a:rPr>
              <a:t>, would be preferred. </a:t>
            </a:r>
            <a:br>
              <a:rPr lang="en-US" sz="1200" kern="1200" noProof="0" dirty="0">
                <a:solidFill>
                  <a:schemeClr val="tx1"/>
                </a:solidFill>
                <a:effectLst/>
                <a:latin typeface="+mn-lt"/>
                <a:ea typeface="+mn-ea"/>
                <a:cs typeface="+mn-cs"/>
              </a:rPr>
            </a:br>
            <a:endParaRPr lang="en-US" sz="1200" kern="1200" noProof="0" dirty="0">
              <a:solidFill>
                <a:schemeClr val="tx1"/>
              </a:solidFill>
              <a:effectLst/>
              <a:latin typeface="+mn-lt"/>
              <a:ea typeface="+mn-ea"/>
              <a:cs typeface="+mn-cs"/>
            </a:endParaRPr>
          </a:p>
          <a:p>
            <a:pPr lvl="0" algn="l"/>
            <a:r>
              <a:rPr lang="en-US" sz="1200" b="1" kern="1200" noProof="0" dirty="0">
                <a:solidFill>
                  <a:schemeClr val="tx1"/>
                </a:solidFill>
                <a:effectLst/>
                <a:latin typeface="+mn-lt"/>
                <a:ea typeface="+mn-ea"/>
                <a:cs typeface="+mn-cs"/>
              </a:rPr>
              <a:t>New</a:t>
            </a:r>
            <a:r>
              <a:rPr lang="en-US" sz="1200" b="1" kern="1200" baseline="0" noProof="0" dirty="0">
                <a:solidFill>
                  <a:schemeClr val="tx1"/>
                </a:solidFill>
                <a:effectLst/>
                <a:latin typeface="+mn-lt"/>
                <a:ea typeface="+mn-ea"/>
                <a:cs typeface="+mn-cs"/>
              </a:rPr>
              <a:t> measurments must cover the need for</a:t>
            </a:r>
            <a:r>
              <a:rPr lang="en-US" sz="1200" b="1" kern="1200" noProof="0" dirty="0">
                <a:solidFill>
                  <a:schemeClr val="tx1"/>
                </a:solidFill>
                <a:effectLst/>
                <a:latin typeface="+mn-lt"/>
                <a:ea typeface="+mn-ea"/>
                <a:cs typeface="+mn-cs"/>
              </a:rPr>
              <a:t> official documentation of media usage in Norway - For use by advertisers, the media and the government.</a:t>
            </a:r>
          </a:p>
          <a:p>
            <a:pPr lvl="0" algn="l"/>
            <a:endParaRPr lang="en-US" sz="1200" kern="1200" noProof="0" dirty="0">
              <a:solidFill>
                <a:schemeClr val="tx1"/>
              </a:solidFill>
              <a:effectLst/>
              <a:latin typeface="+mn-lt"/>
              <a:ea typeface="+mn-ea"/>
              <a:cs typeface="+mn-cs"/>
            </a:endParaRPr>
          </a:p>
          <a:p>
            <a:pPr lvl="0" algn="l"/>
            <a:r>
              <a:rPr lang="en-US" sz="1200" b="1" kern="1200" noProof="0" dirty="0">
                <a:solidFill>
                  <a:schemeClr val="tx1"/>
                </a:solidFill>
                <a:effectLst/>
                <a:latin typeface="+mn-lt"/>
                <a:ea typeface="+mn-ea"/>
                <a:cs typeface="+mn-cs"/>
              </a:rPr>
              <a:t>It</a:t>
            </a:r>
            <a:r>
              <a:rPr lang="en-US" sz="1200" b="1" kern="1200" baseline="0" noProof="0" dirty="0">
                <a:solidFill>
                  <a:schemeClr val="tx1"/>
                </a:solidFill>
                <a:effectLst/>
                <a:latin typeface="+mn-lt"/>
                <a:ea typeface="+mn-ea"/>
                <a:cs typeface="+mn-cs"/>
              </a:rPr>
              <a:t> had to be l</a:t>
            </a:r>
            <a:r>
              <a:rPr lang="en-US" sz="1200" b="1" kern="1200" noProof="0" dirty="0">
                <a:solidFill>
                  <a:schemeClr val="tx1"/>
                </a:solidFill>
                <a:effectLst/>
                <a:latin typeface="+mn-lt"/>
                <a:ea typeface="+mn-ea"/>
                <a:cs typeface="+mn-cs"/>
              </a:rPr>
              <a:t>inked to a common target group index for use with the data.</a:t>
            </a:r>
          </a:p>
          <a:p>
            <a:pPr lvl="0" algn="l"/>
            <a:r>
              <a:rPr lang="en-US" sz="1200" b="0" kern="1200" dirty="0">
                <a:solidFill>
                  <a:schemeClr val="tx1"/>
                </a:solidFill>
                <a:effectLst/>
                <a:latin typeface="Arial" panose="020B0604020202020204" pitchFamily="34" charset="0"/>
                <a:ea typeface="+mn-ea"/>
                <a:cs typeface="Arial" panose="020B0604020202020204" pitchFamily="34" charset="0"/>
              </a:rPr>
              <a:t>And it should be possible to connect the index-data to several data- and analytic systems, included SSP/DSP-systems</a:t>
            </a:r>
            <a:endParaRPr lang="en-US" sz="1200" b="1" kern="1200" noProof="0" dirty="0">
              <a:solidFill>
                <a:schemeClr val="tx1"/>
              </a:solidFill>
              <a:effectLst/>
              <a:latin typeface="+mn-lt"/>
              <a:ea typeface="+mn-ea"/>
              <a:cs typeface="+mn-cs"/>
            </a:endParaRPr>
          </a:p>
          <a:p>
            <a:pPr lvl="0" algn="l"/>
            <a:endParaRPr lang="en-US" sz="1200" b="1" kern="1200" noProof="0" dirty="0">
              <a:solidFill>
                <a:schemeClr val="tx1"/>
              </a:solidFill>
              <a:effectLst/>
              <a:latin typeface="+mn-lt"/>
              <a:ea typeface="+mn-ea"/>
              <a:cs typeface="+mn-cs"/>
            </a:endParaRPr>
          </a:p>
          <a:p>
            <a:pPr lvl="0" algn="l"/>
            <a:r>
              <a:rPr lang="en-US" sz="1200" b="1" kern="1200" noProof="0" dirty="0">
                <a:solidFill>
                  <a:schemeClr val="tx1"/>
                </a:solidFill>
                <a:effectLst/>
                <a:latin typeface="+mn-lt"/>
                <a:ea typeface="+mn-ea"/>
                <a:cs typeface="+mn-cs"/>
              </a:rPr>
              <a:t>The service must include a dataset of usage of all MBL titles, on</a:t>
            </a:r>
            <a:r>
              <a:rPr lang="en-US" sz="1200" b="1" kern="1200" baseline="0" noProof="0" dirty="0">
                <a:solidFill>
                  <a:schemeClr val="tx1"/>
                </a:solidFill>
                <a:effectLst/>
                <a:latin typeface="+mn-lt"/>
                <a:ea typeface="+mn-ea"/>
                <a:cs typeface="+mn-cs"/>
              </a:rPr>
              <a:t> all platforms and more frequently reported</a:t>
            </a:r>
            <a:r>
              <a:rPr lang="en-US" sz="1200" b="1" kern="1200" noProof="0" dirty="0">
                <a:solidFill>
                  <a:schemeClr val="tx1"/>
                </a:solidFill>
                <a:effectLst/>
                <a:latin typeface="+mn-lt"/>
                <a:ea typeface="+mn-ea"/>
                <a:cs typeface="+mn-cs"/>
              </a:rPr>
              <a:t>.</a:t>
            </a:r>
            <a:r>
              <a:rPr lang="nb-NO" sz="1200" b="1" kern="1200" noProof="0" dirty="0">
                <a:solidFill>
                  <a:schemeClr val="tx1"/>
                </a:solidFill>
                <a:effectLst/>
                <a:latin typeface="+mn-lt"/>
                <a:ea typeface="+mn-ea"/>
                <a:cs typeface="+mn-cs"/>
              </a:rPr>
              <a:t> </a:t>
            </a:r>
          </a:p>
          <a:p>
            <a:pPr lvl="0" algn="l"/>
            <a:r>
              <a:rPr lang="en-US" sz="1200" b="0" kern="1200" noProof="0" dirty="0">
                <a:solidFill>
                  <a:schemeClr val="tx1"/>
                </a:solidFill>
                <a:effectLst/>
                <a:latin typeface="+mn-lt"/>
                <a:ea typeface="+mn-ea"/>
                <a:cs typeface="+mn-cs"/>
              </a:rPr>
              <a:t>Norway</a:t>
            </a:r>
            <a:r>
              <a:rPr lang="en-US" sz="1200" b="0" kern="1200" baseline="0" noProof="0" dirty="0">
                <a:solidFill>
                  <a:schemeClr val="tx1"/>
                </a:solidFill>
                <a:effectLst/>
                <a:latin typeface="+mn-lt"/>
                <a:ea typeface="+mn-ea"/>
                <a:cs typeface="+mn-cs"/>
              </a:rPr>
              <a:t> has as you probably now an extensive media-market including more than 200 newspapers and over 80 magazine titles.  </a:t>
            </a:r>
            <a:r>
              <a:rPr lang="en-US" sz="1200" kern="1200" noProof="0" dirty="0">
                <a:solidFill>
                  <a:schemeClr val="tx1"/>
                </a:solidFill>
                <a:effectLst/>
                <a:latin typeface="+mn-lt"/>
                <a:ea typeface="+mn-ea"/>
                <a:cs typeface="+mn-cs"/>
              </a:rPr>
              <a:t/>
            </a:r>
            <a:br>
              <a:rPr lang="en-US" sz="1200" kern="1200" noProof="0" dirty="0">
                <a:solidFill>
                  <a:schemeClr val="tx1"/>
                </a:solidFill>
                <a:effectLst/>
                <a:latin typeface="+mn-lt"/>
                <a:ea typeface="+mn-ea"/>
                <a:cs typeface="+mn-cs"/>
              </a:rPr>
            </a:br>
            <a:endParaRPr lang="en-US" sz="1200" kern="1200" noProof="0" dirty="0">
              <a:solidFill>
                <a:schemeClr val="tx1"/>
              </a:solidFill>
              <a:effectLst/>
              <a:latin typeface="+mn-lt"/>
              <a:ea typeface="+mn-ea"/>
              <a:cs typeface="+mn-cs"/>
            </a:endParaRPr>
          </a:p>
          <a:p>
            <a:pPr lvl="0" algn="l"/>
            <a:r>
              <a:rPr lang="en-US" sz="1200" b="1" kern="1200" dirty="0">
                <a:solidFill>
                  <a:schemeClr val="tx1"/>
                </a:solidFill>
                <a:effectLst/>
                <a:latin typeface="Arial" panose="020B0604020202020204" pitchFamily="34" charset="0"/>
                <a:ea typeface="+mn-ea"/>
                <a:cs typeface="Arial" panose="020B0604020202020204" pitchFamily="34" charset="0"/>
              </a:rPr>
              <a:t>And of course, transparency is needed and the method and technical solutions must be well documented. </a:t>
            </a:r>
            <a:r>
              <a:rPr lang="en-US" sz="1200" b="1" kern="1200" noProof="0" dirty="0">
                <a:solidFill>
                  <a:schemeClr val="tx1"/>
                </a:solidFill>
                <a:effectLst/>
                <a:latin typeface="+mn-lt"/>
                <a:ea typeface="+mn-ea"/>
                <a:cs typeface="+mn-cs"/>
              </a:rPr>
              <a:t/>
            </a:r>
            <a:br>
              <a:rPr lang="en-US" sz="1200" b="1" kern="1200" noProof="0" dirty="0">
                <a:solidFill>
                  <a:schemeClr val="tx1"/>
                </a:solidFill>
                <a:effectLst/>
                <a:latin typeface="+mn-lt"/>
                <a:ea typeface="+mn-ea"/>
                <a:cs typeface="+mn-cs"/>
              </a:rPr>
            </a:br>
            <a:r>
              <a:rPr lang="nb-NO" sz="1200" b="0" kern="1200" noProof="0" dirty="0">
                <a:solidFill>
                  <a:schemeClr val="tx1"/>
                </a:solidFill>
                <a:effectLst/>
                <a:latin typeface="+mn-lt"/>
                <a:ea typeface="+mn-ea"/>
                <a:cs typeface="+mn-cs"/>
              </a:rPr>
              <a:t>This</a:t>
            </a:r>
            <a:r>
              <a:rPr lang="nb-NO" sz="1200" b="0" kern="1200" baseline="0" noProof="0" dirty="0">
                <a:solidFill>
                  <a:schemeClr val="tx1"/>
                </a:solidFill>
                <a:effectLst/>
                <a:latin typeface="+mn-lt"/>
                <a:ea typeface="+mn-ea"/>
                <a:cs typeface="+mn-cs"/>
              </a:rPr>
              <a:t> helps secure </a:t>
            </a:r>
            <a:r>
              <a:rPr lang="nb-NO" sz="1200" kern="1200" baseline="0" noProof="0" dirty="0">
                <a:solidFill>
                  <a:schemeClr val="tx1"/>
                </a:solidFill>
                <a:effectLst/>
                <a:latin typeface="+mn-lt"/>
                <a:ea typeface="+mn-ea"/>
                <a:cs typeface="+mn-cs"/>
              </a:rPr>
              <a:t>a </a:t>
            </a:r>
            <a:r>
              <a:rPr lang="en-US" sz="1200" kern="1200" noProof="0" dirty="0">
                <a:solidFill>
                  <a:schemeClr val="tx1"/>
                </a:solidFill>
                <a:effectLst/>
                <a:latin typeface="+mn-lt"/>
                <a:ea typeface="+mn-ea"/>
                <a:cs typeface="+mn-cs"/>
              </a:rPr>
              <a:t>higher degree of cooperation between advertisers' agencies and media</a:t>
            </a:r>
            <a:r>
              <a:rPr lang="nb-NO" sz="1200" kern="1200" noProof="0" dirty="0">
                <a:solidFill>
                  <a:schemeClr val="tx1"/>
                </a:solidFill>
                <a:effectLst/>
                <a:latin typeface="+mn-lt"/>
                <a:ea typeface="+mn-ea"/>
                <a:cs typeface="+mn-cs"/>
              </a:rPr>
              <a:t>,</a:t>
            </a:r>
            <a:r>
              <a:rPr lang="nb-NO" sz="1200" kern="1200" baseline="0" noProof="0" dirty="0">
                <a:solidFill>
                  <a:schemeClr val="tx1"/>
                </a:solidFill>
                <a:effectLst/>
                <a:latin typeface="+mn-lt"/>
                <a:ea typeface="+mn-ea"/>
                <a:cs typeface="+mn-cs"/>
              </a:rPr>
              <a:t> even though th</a:t>
            </a:r>
            <a:r>
              <a:rPr lang="en-US" sz="1200" kern="1200" noProof="0" dirty="0">
                <a:solidFill>
                  <a:schemeClr val="tx1"/>
                </a:solidFill>
                <a:effectLst/>
                <a:latin typeface="+mn-lt"/>
                <a:ea typeface="+mn-ea"/>
                <a:cs typeface="+mn-cs"/>
              </a:rPr>
              <a:t>e service will be owned by MBL</a:t>
            </a:r>
            <a:r>
              <a:rPr lang="nb-NO" sz="1200" kern="1200" noProof="0" dirty="0">
                <a:solidFill>
                  <a:schemeClr val="tx1"/>
                </a:solidFill>
                <a:effectLst/>
                <a:latin typeface="+mn-lt"/>
                <a:ea typeface="+mn-ea"/>
                <a:cs typeface="+mn-cs"/>
              </a:rPr>
              <a:t>.</a:t>
            </a:r>
          </a:p>
          <a:p>
            <a:pPr lvl="0" algn="l"/>
            <a:endParaRPr lang="en-US" sz="1200" b="1" kern="1200" noProof="0" dirty="0">
              <a:solidFill>
                <a:schemeClr val="tx1"/>
              </a:solidFill>
              <a:effectLst/>
              <a:latin typeface="+mn-lt"/>
              <a:ea typeface="+mn-ea"/>
              <a:cs typeface="+mn-cs"/>
            </a:endParaRPr>
          </a:p>
          <a:p>
            <a:pPr lvl="0" algn="l"/>
            <a:r>
              <a:rPr lang="en-US" sz="1200" b="1" kern="1200" noProof="0" dirty="0">
                <a:solidFill>
                  <a:schemeClr val="tx1"/>
                </a:solidFill>
                <a:effectLst/>
                <a:latin typeface="+mn-lt"/>
                <a:ea typeface="+mn-ea"/>
                <a:cs typeface="+mn-cs"/>
              </a:rPr>
              <a:t>At</a:t>
            </a:r>
            <a:r>
              <a:rPr lang="en-US" sz="1200" b="1" kern="1200" baseline="0" noProof="0" dirty="0">
                <a:solidFill>
                  <a:schemeClr val="tx1"/>
                </a:solidFill>
                <a:effectLst/>
                <a:latin typeface="+mn-lt"/>
                <a:ea typeface="+mn-ea"/>
                <a:cs typeface="+mn-cs"/>
              </a:rPr>
              <a:t> last, the contract should allow for </a:t>
            </a:r>
            <a:r>
              <a:rPr lang="en-US" sz="1200" b="1" kern="1200" noProof="0" dirty="0">
                <a:solidFill>
                  <a:schemeClr val="tx1"/>
                </a:solidFill>
                <a:effectLst/>
                <a:latin typeface="+mn-lt"/>
                <a:ea typeface="+mn-ea"/>
                <a:cs typeface="+mn-cs"/>
              </a:rPr>
              <a:t>independent validation of methods and results</a:t>
            </a:r>
            <a:r>
              <a:rPr lang="en-US" sz="1200" b="1" kern="1200" baseline="0" noProof="0" dirty="0">
                <a:solidFill>
                  <a:schemeClr val="tx1"/>
                </a:solidFill>
                <a:effectLst/>
                <a:latin typeface="+mn-lt"/>
                <a:ea typeface="+mn-ea"/>
                <a:cs typeface="+mn-cs"/>
              </a:rPr>
              <a:t> through possible external audits. </a:t>
            </a:r>
            <a:r>
              <a:rPr lang="en-US" sz="1200" b="1" kern="1200" noProof="0" dirty="0">
                <a:solidFill>
                  <a:schemeClr val="tx1"/>
                </a:solidFill>
                <a:effectLst/>
                <a:latin typeface="+mn-lt"/>
                <a:ea typeface="+mn-ea"/>
                <a:cs typeface="+mn-cs"/>
              </a:rPr>
              <a:t/>
            </a:r>
            <a:br>
              <a:rPr lang="en-US" sz="1200" b="1" kern="1200" noProof="0" dirty="0">
                <a:solidFill>
                  <a:schemeClr val="tx1"/>
                </a:solidFill>
                <a:effectLst/>
                <a:latin typeface="+mn-lt"/>
                <a:ea typeface="+mn-ea"/>
                <a:cs typeface="+mn-cs"/>
              </a:rPr>
            </a:br>
            <a:endParaRPr lang="en-US" sz="1200" b="1" kern="1200" noProof="0" dirty="0">
              <a:solidFill>
                <a:schemeClr val="tx1"/>
              </a:solidFill>
              <a:effectLst/>
              <a:latin typeface="+mn-lt"/>
              <a:ea typeface="+mn-ea"/>
              <a:cs typeface="+mn-cs"/>
            </a:endParaRPr>
          </a:p>
          <a:p>
            <a:pPr lvl="0" algn="l"/>
            <a:r>
              <a:rPr lang="en-US" sz="1200" b="1" kern="1200" noProof="0" dirty="0">
                <a:solidFill>
                  <a:schemeClr val="tx1"/>
                </a:solidFill>
                <a:effectLst/>
                <a:latin typeface="+mn-lt"/>
                <a:ea typeface="+mn-ea"/>
                <a:cs typeface="+mn-cs"/>
              </a:rPr>
              <a:t/>
            </a:r>
            <a:br>
              <a:rPr lang="en-US" sz="1200" b="1" kern="1200" noProof="0" dirty="0">
                <a:solidFill>
                  <a:schemeClr val="tx1"/>
                </a:solidFill>
                <a:effectLst/>
                <a:latin typeface="+mn-lt"/>
                <a:ea typeface="+mn-ea"/>
                <a:cs typeface="+mn-cs"/>
              </a:rPr>
            </a:br>
            <a:endParaRPr lang="en-US" sz="1200" kern="1200" noProof="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452BFA74-E518-4CB1-9C42-2461AEE8C5F5}" type="slidenum">
              <a:rPr lang="nb-NO" smtClean="0"/>
              <a:t>8</a:t>
            </a:fld>
            <a:endParaRPr lang="nb-NO" dirty="0"/>
          </a:p>
        </p:txBody>
      </p:sp>
    </p:spTree>
    <p:extLst>
      <p:ext uri="{BB962C8B-B14F-4D97-AF65-F5344CB8AC3E}">
        <p14:creationId xmlns:p14="http://schemas.microsoft.com/office/powerpoint/2010/main" val="4156813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ea typeface="+mn-ea"/>
                <a:cs typeface="Arial" panose="020B0604020202020204" pitchFamily="34" charset="0"/>
              </a:rPr>
              <a:t>Kantar TNS </a:t>
            </a:r>
            <a:r>
              <a:rPr lang="nb-NO" sz="1200" kern="1200" dirty="0">
                <a:solidFill>
                  <a:schemeClr val="tx1"/>
                </a:solidFill>
                <a:latin typeface="Arial" panose="020B0604020202020204" pitchFamily="34" charset="0"/>
                <a:ea typeface="+mn-ea"/>
                <a:cs typeface="Arial" panose="020B0604020202020204" pitchFamily="34" charset="0"/>
              </a:rPr>
              <a:t>currently</a:t>
            </a:r>
            <a:r>
              <a:rPr lang="nb-NO" sz="1200" kern="1200" baseline="0" dirty="0">
                <a:solidFill>
                  <a:schemeClr val="tx1"/>
                </a:solidFill>
                <a:latin typeface="Arial" panose="020B0604020202020204" pitchFamily="34" charset="0"/>
                <a:ea typeface="+mn-ea"/>
                <a:cs typeface="Arial" panose="020B0604020202020204" pitchFamily="34" charset="0"/>
              </a:rPr>
              <a:t> holdes the position as the sole provider of official media currencies in Norway (??), and their partnership </a:t>
            </a:r>
            <a:r>
              <a:rPr lang="en-GB" sz="1200" kern="1200" dirty="0">
                <a:solidFill>
                  <a:schemeClr val="tx1"/>
                </a:solidFill>
                <a:latin typeface="Arial" panose="020B0604020202020204" pitchFamily="34" charset="0"/>
                <a:ea typeface="+mn-ea"/>
                <a:cs typeface="Arial" panose="020B0604020202020204" pitchFamily="34" charset="0"/>
              </a:rPr>
              <a:t>with MBL</a:t>
            </a:r>
            <a:r>
              <a:rPr lang="nb-NO" sz="1200" kern="1200" dirty="0">
                <a:solidFill>
                  <a:schemeClr val="tx1"/>
                </a:solidFill>
                <a:latin typeface="Arial" panose="020B0604020202020204" pitchFamily="34" charset="0"/>
                <a:ea typeface="+mn-ea"/>
                <a:cs typeface="Arial" panose="020B0604020202020204" pitchFamily="34" charset="0"/>
              </a:rPr>
              <a:t> dates back</a:t>
            </a:r>
            <a:r>
              <a:rPr lang="nb-NO" sz="1200" kern="1200" baseline="0" dirty="0">
                <a:solidFill>
                  <a:schemeClr val="tx1"/>
                </a:solidFill>
                <a:latin typeface="Arial" panose="020B0604020202020204" pitchFamily="34" charset="0"/>
                <a:ea typeface="+mn-ea"/>
                <a:cs typeface="Arial" panose="020B0604020202020204" pitchFamily="34" charset="0"/>
              </a:rPr>
              <a:t> more than</a:t>
            </a:r>
            <a:r>
              <a:rPr lang="en-GB" sz="1200" kern="1200" dirty="0">
                <a:solidFill>
                  <a:schemeClr val="tx1"/>
                </a:solidFill>
                <a:latin typeface="Arial" panose="020B0604020202020204" pitchFamily="34" charset="0"/>
                <a:ea typeface="+mn-ea"/>
                <a:cs typeface="Arial" panose="020B0604020202020204" pitchFamily="34" charset="0"/>
              </a:rPr>
              <a:t> 25 years</a:t>
            </a:r>
            <a:r>
              <a:rPr lang="nb-NO" sz="1200" kern="1200" dirty="0">
                <a:solidFill>
                  <a:schemeClr val="tx1"/>
                </a:solidFill>
                <a:latin typeface="Arial" panose="020B0604020202020204" pitchFamily="34" charset="0"/>
                <a:ea typeface="+mn-ea"/>
                <a:cs typeface="Arial" panose="020B0604020202020204" pitchFamily="34" charset="0"/>
              </a:rPr>
              <a:t>.</a:t>
            </a:r>
          </a:p>
          <a:p>
            <a:r>
              <a:rPr lang="en-US" sz="1200" b="0" kern="1200" dirty="0">
                <a:solidFill>
                  <a:schemeClr val="tx1"/>
                </a:solidFill>
                <a:effectLst/>
                <a:latin typeface="+mn-lt"/>
                <a:ea typeface="+mn-ea"/>
                <a:cs typeface="+mn-cs"/>
              </a:rPr>
              <a:t>On the currency level we still have separate contracts for measuring print-version of newspapers, print-version of magazines, TV-meter, outdoor and PPM for radio.</a:t>
            </a:r>
          </a:p>
          <a:p>
            <a:pPr marL="0" indent="0" algn="just">
              <a:buFont typeface="Wingdings" panose="05000000000000000000" pitchFamily="2" charset="2"/>
              <a:buNone/>
            </a:pPr>
            <a:r>
              <a:rPr lang="en-GB" sz="1200" baseline="0" dirty="0">
                <a:latin typeface="+mn-lt"/>
              </a:rPr>
              <a:t>The alliance with comScore dating from February 2015 represents new possibilities for a total eco-system</a:t>
            </a:r>
            <a:r>
              <a:rPr lang="nb-NO" sz="1200" baseline="0" dirty="0">
                <a:latin typeface="+mn-lt"/>
              </a:rPr>
              <a:t> inclusion new online measurements.</a:t>
            </a:r>
          </a:p>
          <a:p>
            <a:pPr marL="0" indent="0" algn="just">
              <a:buFont typeface="Wingdings" panose="05000000000000000000" pitchFamily="2" charset="2"/>
              <a:buNone/>
            </a:pPr>
            <a:endParaRPr lang="nb-NO" sz="1200" baseline="0" dirty="0">
              <a:latin typeface="+mn-lt"/>
            </a:endParaRPr>
          </a:p>
          <a:p>
            <a:pPr marL="0" indent="0" algn="just">
              <a:buFont typeface="Wingdings" panose="05000000000000000000" pitchFamily="2" charset="2"/>
              <a:buNone/>
            </a:pPr>
            <a:r>
              <a:rPr lang="en-GB" sz="1200" baseline="0" dirty="0">
                <a:latin typeface="+mn-lt"/>
              </a:rPr>
              <a:t>The new contract will strive to build new flexible solutions in a rapidly changing media environment, but at the same time secure the continuum we have in the long established measurements.  </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baseline="0" dirty="0">
              <a:latin typeface="+mn-lt"/>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baseline="0" dirty="0">
                <a:latin typeface="+mn-lt"/>
              </a:rPr>
              <a:t>To secure enough time for development and if necessary downscaling</a:t>
            </a:r>
            <a:r>
              <a:rPr lang="nb-NO" sz="1200" baseline="0" dirty="0">
                <a:latin typeface="+mn-lt"/>
              </a:rPr>
              <a:t>,</a:t>
            </a:r>
            <a:r>
              <a:rPr lang="en-GB" sz="1200" baseline="0" dirty="0">
                <a:latin typeface="+mn-lt"/>
              </a:rPr>
              <a:t> the contract can be terminated upon a 24- month notice. All adjustments suggested by the involved parties are to be approved by MBL upon implementation, and Kantar TNS is responsible for revising the contract based on MBL strategical expectations once each year.  </a:t>
            </a:r>
            <a:r>
              <a:rPr lang="nb-NO" sz="1200" baseline="0" dirty="0">
                <a:latin typeface="+mn-lt"/>
              </a:rPr>
              <a:t>(SLETTE?)</a:t>
            </a:r>
            <a:endParaRPr lang="en-GB" sz="1200" baseline="0" dirty="0">
              <a:latin typeface="+mn-lt"/>
            </a:endParaRP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baseline="0" dirty="0"/>
          </a:p>
          <a:p>
            <a:pPr marL="0" indent="0" algn="just">
              <a:buFont typeface="Wingdings" panose="05000000000000000000" pitchFamily="2" charset="2"/>
              <a:buNone/>
            </a:pPr>
            <a:endParaRPr lang="en-GB" dirty="0"/>
          </a:p>
          <a:p>
            <a:pPr marL="0" indent="0" algn="just">
              <a:buFont typeface="Wingdings" panose="05000000000000000000" pitchFamily="2" charset="2"/>
              <a:buNone/>
            </a:pPr>
            <a:endParaRPr lang="en-GB" dirty="0"/>
          </a:p>
          <a:p>
            <a:pPr marL="0" indent="0" algn="just">
              <a:buFont typeface="Wingdings" panose="05000000000000000000" pitchFamily="2" charset="2"/>
              <a:buNone/>
            </a:pPr>
            <a:endParaRPr lang="en-GB" dirty="0"/>
          </a:p>
          <a:p>
            <a:endParaRPr lang="nb-NO" sz="1200" b="1" dirty="0"/>
          </a:p>
          <a:p>
            <a:endParaRPr lang="nb-NO" dirty="0"/>
          </a:p>
        </p:txBody>
      </p:sp>
      <p:sp>
        <p:nvSpPr>
          <p:cNvPr id="4" name="Plassholder for lysbildenummer 3"/>
          <p:cNvSpPr>
            <a:spLocks noGrp="1"/>
          </p:cNvSpPr>
          <p:nvPr>
            <p:ph type="sldNum" sz="quarter" idx="10"/>
          </p:nvPr>
        </p:nvSpPr>
        <p:spPr/>
        <p:txBody>
          <a:bodyPr/>
          <a:lstStyle/>
          <a:p>
            <a:fld id="{65900C33-90AE-4963-9AD8-3B07939F57E9}" type="slidenum">
              <a:rPr lang="en-GB" smtClean="0"/>
              <a:t>9</a:t>
            </a:fld>
            <a:endParaRPr lang="en-GB" dirty="0"/>
          </a:p>
        </p:txBody>
      </p:sp>
    </p:spTree>
    <p:extLst>
      <p:ext uri="{BB962C8B-B14F-4D97-AF65-F5344CB8AC3E}">
        <p14:creationId xmlns:p14="http://schemas.microsoft.com/office/powerpoint/2010/main" val="1508607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7200" y="1138238"/>
            <a:ext cx="4665663" cy="1787237"/>
          </a:xfrm>
          <a:prstGeom prst="rect">
            <a:avLst/>
          </a:prstGeom>
        </p:spPr>
        <p:txBody>
          <a:bodyPr anchor="b">
            <a:noAutofit/>
          </a:bodyPr>
          <a:lstStyle>
            <a:lvl1pPr algn="l">
              <a:defRPr sz="2400" b="1">
                <a:solidFill>
                  <a:schemeClr val="tx1"/>
                </a:solidFill>
              </a:defRPr>
            </a:lvl1pPr>
          </a:lstStyle>
          <a:p>
            <a:r>
              <a:rPr lang="en-GB" dirty="0" smtClean="0"/>
              <a:t>Click to edit master title style</a:t>
            </a:r>
            <a:endParaRPr lang="en-GB" dirty="0"/>
          </a:p>
        </p:txBody>
      </p:sp>
      <p:sp>
        <p:nvSpPr>
          <p:cNvPr id="3" name="Subtitle 2"/>
          <p:cNvSpPr>
            <a:spLocks noGrp="1"/>
          </p:cNvSpPr>
          <p:nvPr>
            <p:ph type="subTitle" idx="1" hasCustomPrompt="1"/>
          </p:nvPr>
        </p:nvSpPr>
        <p:spPr>
          <a:xfrm>
            <a:off x="367200"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00" y="457201"/>
            <a:ext cx="2567641" cy="493777"/>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5713" y="457201"/>
            <a:ext cx="2863907" cy="493777"/>
          </a:xfrm>
          <a:prstGeom prst="rect">
            <a:avLst/>
          </a:prstGeom>
        </p:spPr>
      </p:pic>
    </p:spTree>
    <p:extLst>
      <p:ext uri="{BB962C8B-B14F-4D97-AF65-F5344CB8AC3E}">
        <p14:creationId xmlns:p14="http://schemas.microsoft.com/office/powerpoint/2010/main" val="84850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8"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Content Placeholder 2"/>
          <p:cNvSpPr>
            <a:spLocks noGrp="1"/>
          </p:cNvSpPr>
          <p:nvPr>
            <p:ph idx="14" hasCustomPrompt="1"/>
          </p:nvPr>
        </p:nvSpPr>
        <p:spPr>
          <a:xfrm>
            <a:off x="3279775"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3" name="Content Placeholder 2"/>
          <p:cNvSpPr>
            <a:spLocks noGrp="1"/>
          </p:cNvSpPr>
          <p:nvPr>
            <p:ph idx="15" hasCustomPrompt="1"/>
          </p:nvPr>
        </p:nvSpPr>
        <p:spPr>
          <a:xfrm>
            <a:off x="6199553"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9" name="Title Placeholder 1"/>
          <p:cNvSpPr>
            <a:spLocks noGrp="1"/>
          </p:cNvSpPr>
          <p:nvPr>
            <p:ph type="title" hasCustomPrompt="1"/>
          </p:nvPr>
        </p:nvSpPr>
        <p:spPr>
          <a:xfrm>
            <a:off x="359999" y="430717"/>
            <a:ext cx="11466875" cy="478918"/>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20" name="Text Placeholder 2"/>
          <p:cNvSpPr>
            <a:spLocks noGrp="1"/>
          </p:cNvSpPr>
          <p:nvPr>
            <p:ph type="body" sz="quarter" idx="18"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27980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78742"/>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8"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170820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63862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78003"/>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6"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5801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2" name="Title 1"/>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4404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x content - no sub headin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0" name="Content Placeholder 35"/>
          <p:cNvSpPr>
            <a:spLocks noGrp="1"/>
          </p:cNvSpPr>
          <p:nvPr>
            <p:ph sz="quarter" idx="14" hasCustomPrompt="1"/>
          </p:nvPr>
        </p:nvSpPr>
        <p:spPr>
          <a:xfrm>
            <a:off x="6191574" y="1708150"/>
            <a:ext cx="5628408" cy="4003676"/>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78003"/>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7"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927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3 x content - no sub heading">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0" name="Content Placeholder 2"/>
          <p:cNvSpPr>
            <a:spLocks noGrp="1"/>
          </p:cNvSpPr>
          <p:nvPr>
            <p:ph idx="14"/>
          </p:nvPr>
        </p:nvSpPr>
        <p:spPr>
          <a:xfrm>
            <a:off x="4251325"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11" name="Content Placeholder 2"/>
          <p:cNvSpPr>
            <a:spLocks noGrp="1"/>
          </p:cNvSpPr>
          <p:nvPr>
            <p:ph idx="15"/>
          </p:nvPr>
        </p:nvSpPr>
        <p:spPr>
          <a:xfrm>
            <a:off x="8142653" y="1708150"/>
            <a:ext cx="3677328"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16" name="Title Placeholder 1"/>
          <p:cNvSpPr>
            <a:spLocks noGrp="1"/>
          </p:cNvSpPr>
          <p:nvPr>
            <p:ph type="title" hasCustomPrompt="1"/>
          </p:nvPr>
        </p:nvSpPr>
        <p:spPr>
          <a:xfrm>
            <a:off x="359999" y="430717"/>
            <a:ext cx="11466875" cy="478003"/>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8"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51746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4 x content - no sub heading">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8"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Content Placeholder 2"/>
          <p:cNvSpPr>
            <a:spLocks noGrp="1"/>
          </p:cNvSpPr>
          <p:nvPr>
            <p:ph idx="14" hasCustomPrompt="1"/>
          </p:nvPr>
        </p:nvSpPr>
        <p:spPr>
          <a:xfrm>
            <a:off x="3279775"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3" name="Content Placeholder 2"/>
          <p:cNvSpPr>
            <a:spLocks noGrp="1"/>
          </p:cNvSpPr>
          <p:nvPr>
            <p:ph idx="15" hasCustomPrompt="1"/>
          </p:nvPr>
        </p:nvSpPr>
        <p:spPr>
          <a:xfrm>
            <a:off x="6199553"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9" name="Title Placeholder 1"/>
          <p:cNvSpPr>
            <a:spLocks noGrp="1"/>
          </p:cNvSpPr>
          <p:nvPr>
            <p:ph type="title" hasCustomPrompt="1"/>
          </p:nvPr>
        </p:nvSpPr>
        <p:spPr>
          <a:xfrm>
            <a:off x="359999" y="430717"/>
            <a:ext cx="11466875" cy="478003"/>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9"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32081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no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78003"/>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5"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3347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No Footer">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752" y="6337461"/>
            <a:ext cx="1654702" cy="3182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5835" y="6338448"/>
            <a:ext cx="1845629" cy="318212"/>
          </a:xfrm>
          <a:prstGeom prst="rect">
            <a:avLst/>
          </a:prstGeom>
        </p:spPr>
      </p:pic>
    </p:spTree>
    <p:extLst>
      <p:ext uri="{BB962C8B-B14F-4D97-AF65-F5344CB8AC3E}">
        <p14:creationId xmlns:p14="http://schemas.microsoft.com/office/powerpoint/2010/main" val="24282460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7200" y="1138238"/>
            <a:ext cx="4666800" cy="1789200"/>
          </a:xfrm>
          <a:prstGeom prst="rect">
            <a:avLst/>
          </a:prstGeom>
        </p:spPr>
        <p:txBody>
          <a:bodyPr anchor="b">
            <a:noAutofit/>
          </a:bodyPr>
          <a:lstStyle>
            <a:lvl1pPr algn="l">
              <a:defRPr sz="2400" b="1">
                <a:solidFill>
                  <a:schemeClr val="bg1"/>
                </a:solidFill>
              </a:defRPr>
            </a:lvl1pPr>
          </a:lstStyle>
          <a:p>
            <a:r>
              <a:rPr lang="en-GB" dirty="0" smtClean="0"/>
              <a:t>Click to edit master title style</a:t>
            </a:r>
            <a:endParaRPr lang="en-GB" dirty="0"/>
          </a:p>
        </p:txBody>
      </p:sp>
      <p:sp>
        <p:nvSpPr>
          <p:cNvPr id="8" name="Subtitle 2"/>
          <p:cNvSpPr>
            <a:spLocks noGrp="1"/>
          </p:cNvSpPr>
          <p:nvPr>
            <p:ph type="subTitle" idx="1" hasCustomPrompt="1"/>
          </p:nvPr>
        </p:nvSpPr>
        <p:spPr>
          <a:xfrm>
            <a:off x="367200" y="3147038"/>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00" y="457201"/>
            <a:ext cx="2567641" cy="4937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6320" y="457201"/>
            <a:ext cx="2863907" cy="493777"/>
          </a:xfrm>
          <a:prstGeom prst="rect">
            <a:avLst/>
          </a:prstGeom>
        </p:spPr>
      </p:pic>
    </p:spTree>
    <p:extLst>
      <p:ext uri="{BB962C8B-B14F-4D97-AF65-F5344CB8AC3E}">
        <p14:creationId xmlns:p14="http://schemas.microsoft.com/office/powerpoint/2010/main" val="414856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2_No Footer">
    <p:spTree>
      <p:nvGrpSpPr>
        <p:cNvPr id="1" name=""/>
        <p:cNvGrpSpPr/>
        <p:nvPr/>
      </p:nvGrpSpPr>
      <p:grpSpPr>
        <a:xfrm>
          <a:off x="0" y="0"/>
          <a:ext cx="0" cy="0"/>
          <a:chOff x="0" y="0"/>
          <a:chExt cx="0" cy="0"/>
        </a:xfrm>
      </p:grpSpPr>
      <p:cxnSp>
        <p:nvCxnSpPr>
          <p:cNvPr id="5" name="Straight Connector 4"/>
          <p:cNvCxnSpPr/>
          <p:nvPr userDrawn="1"/>
        </p:nvCxnSpPr>
        <p:spPr>
          <a:xfrm>
            <a:off x="0" y="6121816"/>
            <a:ext cx="121920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4908017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itle slide 1 (black)">
    <p:bg>
      <p:bgPr>
        <a:solidFill>
          <a:srgbClr val="000000"/>
        </a:solid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67200" y="1138238"/>
            <a:ext cx="4666800" cy="1789200"/>
          </a:xfrm>
          <a:prstGeom prst="rect">
            <a:avLst/>
          </a:prstGeom>
        </p:spPr>
        <p:txBody>
          <a:bodyPr anchor="b">
            <a:noAutofit/>
          </a:bodyPr>
          <a:lstStyle>
            <a:lvl1pPr algn="l">
              <a:defRPr sz="2400" b="1">
                <a:solidFill>
                  <a:schemeClr val="bg1"/>
                </a:solidFill>
              </a:defRPr>
            </a:lvl1pPr>
          </a:lstStyle>
          <a:p>
            <a:r>
              <a:rPr lang="en-GB" dirty="0" smtClean="0"/>
              <a:t>Click to edit master title style</a:t>
            </a:r>
            <a:endParaRPr lang="en-GB" dirty="0"/>
          </a:p>
        </p:txBody>
      </p:sp>
      <p:sp>
        <p:nvSpPr>
          <p:cNvPr id="8" name="Subtitle 2"/>
          <p:cNvSpPr>
            <a:spLocks noGrp="1"/>
          </p:cNvSpPr>
          <p:nvPr>
            <p:ph type="subTitle" idx="1" hasCustomPrompt="1"/>
          </p:nvPr>
        </p:nvSpPr>
        <p:spPr>
          <a:xfrm>
            <a:off x="367200" y="3147038"/>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00" y="457201"/>
            <a:ext cx="2567641" cy="493777"/>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6320" y="457201"/>
            <a:ext cx="2863907" cy="493777"/>
          </a:xfrm>
          <a:prstGeom prst="rect">
            <a:avLst/>
          </a:prstGeom>
        </p:spPr>
      </p:pic>
    </p:spTree>
    <p:extLst>
      <p:ext uri="{BB962C8B-B14F-4D97-AF65-F5344CB8AC3E}">
        <p14:creationId xmlns:p14="http://schemas.microsoft.com/office/powerpoint/2010/main" val="15560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4" name="Content Placeholder 3"/>
          <p:cNvSpPr>
            <a:spLocks noGrp="1"/>
          </p:cNvSpPr>
          <p:nvPr>
            <p:ph sz="quarter" idx="19"/>
          </p:nvPr>
        </p:nvSpPr>
        <p:spPr>
          <a:xfrm>
            <a:off x="270795" y="1237429"/>
            <a:ext cx="11650410" cy="49310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7"/>
          <p:cNvSpPr txBox="1"/>
          <p:nvPr userDrawn="1"/>
        </p:nvSpPr>
        <p:spPr>
          <a:xfrm>
            <a:off x="11218984" y="6332909"/>
            <a:ext cx="973016" cy="356815"/>
          </a:xfrm>
          <a:prstGeom prst="rect">
            <a:avLst/>
          </a:prstGeom>
        </p:spPr>
        <p:txBody>
          <a:bodyPr vert="horz" lIns="217688" tIns="54422" rIns="217688" bIns="54422" rtlCol="0" anchor="b" anchorCtr="0"/>
          <a:lstStyle>
            <a:defPPr>
              <a:defRPr lang="en-US"/>
            </a:defPPr>
            <a:lvl1pPr algn="r">
              <a:defRPr lang="en-US" sz="800" smtClean="0">
                <a:solidFill>
                  <a:srgbClr val="444444"/>
                </a:solidFill>
                <a:cs typeface="Arial"/>
              </a:defRPr>
            </a:lvl1pPr>
          </a:lstStyle>
          <a:p>
            <a:pPr defTabSz="544196"/>
            <a:fld id="{CA2E1E93-11B9-464E-AF21-E2369226A36F}" type="slidenum">
              <a:rPr sz="1176"/>
              <a:pPr defTabSz="544196"/>
              <a:t>‹#›</a:t>
            </a:fld>
            <a:endParaRPr sz="1176" dirty="0"/>
          </a:p>
        </p:txBody>
      </p:sp>
      <p:sp>
        <p:nvSpPr>
          <p:cNvPr id="12" name="Text Placeholder 2"/>
          <p:cNvSpPr>
            <a:spLocks noGrp="1"/>
          </p:cNvSpPr>
          <p:nvPr>
            <p:ph type="body" sz="quarter" idx="17" hasCustomPrompt="1"/>
          </p:nvPr>
        </p:nvSpPr>
        <p:spPr>
          <a:xfrm>
            <a:off x="4242358" y="6231467"/>
            <a:ext cx="5754137" cy="457200"/>
          </a:xfrm>
          <a:noFill/>
        </p:spPr>
        <p:txBody>
          <a:bodyPr vert="horz" lIns="91440" tIns="55513" rIns="222053" bIns="55513" rtlCol="0" anchor="b" anchorCtr="0">
            <a:normAutofit/>
          </a:bodyPr>
          <a:lstStyle>
            <a:lvl1pPr>
              <a:defRPr kumimoji="0" lang="en-US" sz="784" b="0" i="0" u="none" strike="noStrike" kern="1200" cap="none" spc="0" normalizeH="0" baseline="0" dirty="0">
                <a:ln>
                  <a:noFill/>
                </a:ln>
                <a:solidFill>
                  <a:schemeClr val="tx1"/>
                </a:solidFill>
                <a:effectLst/>
                <a:uLnTx/>
                <a:uFillTx/>
                <a:latin typeface="Arial" pitchFamily="34" charset="0"/>
                <a:ea typeface="Arial"/>
                <a:cs typeface="Arial"/>
              </a:defRPr>
            </a:lvl1pPr>
          </a:lstStyle>
          <a:p>
            <a:pPr marR="0" lvl="0" algn="l" defTabSz="896386" rtl="0" fontAlgn="auto" latinLnBrk="0">
              <a:spcAft>
                <a:spcPts val="0"/>
              </a:spcAft>
              <a:buClrTx/>
              <a:buSzTx/>
              <a:buFontTx/>
              <a:buNone/>
              <a:tabLst/>
            </a:pPr>
            <a:r>
              <a:rPr lang="en-US" dirty="0"/>
              <a:t>Click to enter footnote</a:t>
            </a:r>
          </a:p>
        </p:txBody>
      </p:sp>
      <p:sp>
        <p:nvSpPr>
          <p:cNvPr id="10" name="Title 2"/>
          <p:cNvSpPr>
            <a:spLocks noGrp="1"/>
          </p:cNvSpPr>
          <p:nvPr>
            <p:ph type="title"/>
          </p:nvPr>
        </p:nvSpPr>
        <p:spPr>
          <a:xfrm>
            <a:off x="270933" y="0"/>
            <a:ext cx="11650134" cy="1120690"/>
          </a:xfrm>
        </p:spPr>
        <p:txBody>
          <a:bodyPr anchor="ctr" anchorCtr="0"/>
          <a:lstStyle>
            <a:lvl1pPr>
              <a:defRPr sz="3137">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503338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8" name="Text Placeholder 17"/>
          <p:cNvSpPr>
            <a:spLocks noGrp="1"/>
          </p:cNvSpPr>
          <p:nvPr>
            <p:ph type="body" sz="quarter" idx="19"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2" name="Title 1"/>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12349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8"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13" name="Text Placeholder 17"/>
          <p:cNvSpPr>
            <a:spLocks noGrp="1"/>
          </p:cNvSpPr>
          <p:nvPr>
            <p:ph type="body" sz="quarter" idx="18"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1528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8" name="Text Placeholder 17"/>
          <p:cNvSpPr>
            <a:spLocks noGrp="1"/>
          </p:cNvSpPr>
          <p:nvPr>
            <p:ph type="body" sz="quarter" idx="19"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2" name="Title 1"/>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41190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x1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a:xfrm>
            <a:off x="11132810" y="6323838"/>
            <a:ext cx="673956" cy="252000"/>
          </a:xfrm>
          <a:prstGeom prst="rect">
            <a:avLst/>
          </a:prstGeom>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381001" y="1031840"/>
            <a:ext cx="11425767" cy="4799049"/>
          </a:xfr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2455516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8" name="Text Placeholder 17"/>
          <p:cNvSpPr>
            <a:spLocks noGrp="1"/>
          </p:cNvSpPr>
          <p:nvPr>
            <p:ph type="body" sz="quarter" idx="19"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
        <p:nvSpPr>
          <p:cNvPr id="2" name="Title 1"/>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183600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8"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13" name="Text Placeholder 17"/>
          <p:cNvSpPr>
            <a:spLocks noGrp="1"/>
          </p:cNvSpPr>
          <p:nvPr>
            <p:ph type="body" sz="quarter" idx="18"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216548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8"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13" name="Text Placeholder 17"/>
          <p:cNvSpPr>
            <a:spLocks noGrp="1"/>
          </p:cNvSpPr>
          <p:nvPr>
            <p:ph type="body" sz="quarter" idx="18"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25903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en-US" dirty="0" smtClean="0"/>
              <a:t>Click icon to add picture</a:t>
            </a:r>
            <a:endParaRPr lang="en-GB" dirty="0"/>
          </a:p>
        </p:txBody>
      </p:sp>
      <p:sp>
        <p:nvSpPr>
          <p:cNvPr id="2"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en-GB" dirty="0" smtClean="0"/>
              <a:t>Click to edit master title style</a:t>
            </a:r>
            <a:endParaRPr lang="en-GB" dirty="0"/>
          </a:p>
        </p:txBody>
      </p:sp>
      <p:sp>
        <p:nvSpPr>
          <p:cNvPr id="3"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spTree>
    <p:extLst>
      <p:ext uri="{BB962C8B-B14F-4D97-AF65-F5344CB8AC3E}">
        <p14:creationId xmlns:p14="http://schemas.microsoft.com/office/powerpoint/2010/main" val="1422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 no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5"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7" name="Text Placeholder 17"/>
          <p:cNvSpPr>
            <a:spLocks noGrp="1"/>
          </p:cNvSpPr>
          <p:nvPr>
            <p:ph type="body" sz="quarter" idx="19"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30824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x1 Box (Gre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7" name="Content Placeholder 6"/>
          <p:cNvSpPr>
            <a:spLocks noGrp="1"/>
          </p:cNvSpPr>
          <p:nvPr>
            <p:ph sz="quarter" idx="11"/>
          </p:nvPr>
        </p:nvSpPr>
        <p:spPr>
          <a:xfrm>
            <a:off x="381001" y="1031840"/>
            <a:ext cx="11425767" cy="4430749"/>
          </a:xfrm>
          <a:prstGeom prst="rect">
            <a:avLst/>
          </a:prstGeom>
        </p:spPr>
        <p:txBody>
          <a:bodyPr>
            <a:noAutofit/>
          </a:bodyPr>
          <a:lstStyle>
            <a:lvl1pPr>
              <a:defRPr b="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10" name="Text Placeholder 9"/>
          <p:cNvSpPr>
            <a:spLocks noGrp="1"/>
          </p:cNvSpPr>
          <p:nvPr>
            <p:ph type="body" sz="quarter" idx="16" hasCustomPrompt="1"/>
          </p:nvPr>
        </p:nvSpPr>
        <p:spPr>
          <a:xfrm>
            <a:off x="1722967" y="5570538"/>
            <a:ext cx="10083800" cy="368300"/>
          </a:xfrm>
          <a:prstGeom prst="rect">
            <a:avLst/>
          </a:prstGeom>
        </p:spPr>
        <p:txBody>
          <a:bodyPr lIns="0" tIns="0" rIns="0" bIns="108000" anchor="b">
            <a:noAutofit/>
          </a:bodyPr>
          <a:lstStyle>
            <a:lvl1pPr>
              <a:defRPr sz="600" b="0">
                <a:solidFill>
                  <a:srgbClr val="333333"/>
                </a:solidFill>
              </a:defRPr>
            </a:lvl1pPr>
            <a:lvl2pPr>
              <a:defRPr sz="600"/>
            </a:lvl2pPr>
            <a:lvl3pPr>
              <a:defRPr sz="600"/>
            </a:lvl3pPr>
            <a:lvl4pPr>
              <a:defRPr sz="600"/>
            </a:lvl4pPr>
            <a:lvl5pPr>
              <a:defRPr sz="600"/>
            </a:lvl5pPr>
          </a:lstStyle>
          <a:p>
            <a:pPr lvl="0"/>
            <a:r>
              <a:rPr lang="en-US" dirty="0" smtClean="0"/>
              <a:t>SOURCE:</a:t>
            </a:r>
          </a:p>
        </p:txBody>
      </p:sp>
    </p:spTree>
    <p:extLst>
      <p:ext uri="{BB962C8B-B14F-4D97-AF65-F5344CB8AC3E}">
        <p14:creationId xmlns:p14="http://schemas.microsoft.com/office/powerpoint/2010/main" val="22533527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78918"/>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8"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427145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784CBA3-D598-4B1F-BAA3-EE14B5154290}" type="slidenum">
              <a:rPr lang="en-AU" smtClean="0"/>
              <a:pPr/>
              <a:t>‹#›</a:t>
            </a:fld>
            <a:endParaRPr lang="en-AU" dirty="0"/>
          </a:p>
        </p:txBody>
      </p:sp>
      <p:sp>
        <p:nvSpPr>
          <p:cNvPr id="4" name="Plassholder for bunntekst 4"/>
          <p:cNvSpPr>
            <a:spLocks noGrp="1"/>
          </p:cNvSpPr>
          <p:nvPr>
            <p:ph type="ftr" sz="quarter" idx="3"/>
          </p:nvPr>
        </p:nvSpPr>
        <p:spPr>
          <a:xfrm>
            <a:off x="2728218" y="6438901"/>
            <a:ext cx="6735565" cy="200024"/>
          </a:xfrm>
          <a:prstGeom prst="rect">
            <a:avLst/>
          </a:prstGeom>
        </p:spPr>
        <p:txBody>
          <a:bodyPr vert="horz" lIns="91440" tIns="45720" rIns="91440" bIns="45720" rtlCol="0" anchor="ctr"/>
          <a:lstStyle>
            <a:lvl1pPr algn="ctr">
              <a:defRPr sz="800" b="0">
                <a:solidFill>
                  <a:schemeClr val="tx1">
                    <a:tint val="75000"/>
                  </a:schemeClr>
                </a:solidFill>
                <a:latin typeface="+mn-lt"/>
              </a:defRPr>
            </a:lvl1pPr>
          </a:lstStyle>
          <a:p>
            <a:endParaRPr lang="nb-NO" dirty="0"/>
          </a:p>
        </p:txBody>
      </p:sp>
    </p:spTree>
    <p:extLst>
      <p:ext uri="{BB962C8B-B14F-4D97-AF65-F5344CB8AC3E}">
        <p14:creationId xmlns:p14="http://schemas.microsoft.com/office/powerpoint/2010/main" val="1064877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 no sub headin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
        <p:nvSpPr>
          <p:cNvPr id="8" name="Text Placeholder 17"/>
          <p:cNvSpPr>
            <a:spLocks noGrp="1"/>
          </p:cNvSpPr>
          <p:nvPr>
            <p:ph type="body" sz="quarter" idx="19" hasCustomPrompt="1"/>
          </p:nvPr>
        </p:nvSpPr>
        <p:spPr>
          <a:xfrm>
            <a:off x="2504303" y="6393509"/>
            <a:ext cx="3105122"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2" name="Title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275695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D872C3CA-3CF2-41BD-B6B1-682C974D6DBD}" type="datetimeFigureOut">
              <a:rPr lang="nb-NO" smtClean="0"/>
              <a:t>05.11.2018</a:t>
            </a:fld>
            <a:endParaRPr lang="nb-NO" dirty="0"/>
          </a:p>
        </p:txBody>
      </p:sp>
      <p:sp>
        <p:nvSpPr>
          <p:cNvPr id="4" name="Footer Placeholder 3"/>
          <p:cNvSpPr>
            <a:spLocks noGrp="1"/>
          </p:cNvSpPr>
          <p:nvPr>
            <p:ph type="ftr" sz="quarter" idx="11"/>
          </p:nvPr>
        </p:nvSpPr>
        <p:spPr/>
        <p:txBody>
          <a:bodyPr/>
          <a:lstStyle/>
          <a:p>
            <a:endParaRPr lang="nb-NO" dirty="0"/>
          </a:p>
        </p:txBody>
      </p:sp>
      <p:sp>
        <p:nvSpPr>
          <p:cNvPr id="5" name="Slide Number Placeholder 4"/>
          <p:cNvSpPr>
            <a:spLocks noGrp="1"/>
          </p:cNvSpPr>
          <p:nvPr>
            <p:ph type="sldNum" sz="quarter" idx="12"/>
          </p:nvPr>
        </p:nvSpPr>
        <p:spPr/>
        <p:txBody>
          <a:bodyPr/>
          <a:lstStyle/>
          <a:p>
            <a:fld id="{717359F8-4B89-4869-A982-364A46472B87}" type="slidenum">
              <a:rPr lang="nb-NO" smtClean="0"/>
              <a:t>‹#›</a:t>
            </a:fld>
            <a:endParaRPr lang="nb-NO" dirty="0"/>
          </a:p>
        </p:txBody>
      </p:sp>
    </p:spTree>
    <p:extLst>
      <p:ext uri="{BB962C8B-B14F-4D97-AF65-F5344CB8AC3E}">
        <p14:creationId xmlns:p14="http://schemas.microsoft.com/office/powerpoint/2010/main" val="3453500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 Grape">
    <p:bg>
      <p:bgPr>
        <a:solidFill>
          <a:schemeClr val="accent1"/>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106002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 Jade">
    <p:bg>
      <p:bgPr>
        <a:solidFill>
          <a:schemeClr val="accent5"/>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355393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 Amethyst">
    <p:bg>
      <p:bgPr>
        <a:solidFill>
          <a:schemeClr val="accent6"/>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261789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 Spring Green">
    <p:bg>
      <p:bgPr>
        <a:solidFill>
          <a:srgbClr val="B8DC0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40163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black)">
    <p:bg>
      <p:bgPr>
        <a:solidFill>
          <a:srgbClr val="000000"/>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bg1"/>
                </a:solidFill>
              </a:defRPr>
            </a:lvl1pPr>
          </a:lstStyle>
          <a:p>
            <a:r>
              <a:rPr lang="en-US" dirty="0" smtClean="0"/>
              <a:t>Click icon to add picture</a:t>
            </a:r>
            <a:endParaRPr lang="en-GB" dirty="0"/>
          </a:p>
        </p:txBody>
      </p:sp>
      <p:sp>
        <p:nvSpPr>
          <p:cNvPr id="8"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en-GB" dirty="0" smtClean="0"/>
              <a:t>Click to edit master title style</a:t>
            </a:r>
            <a:endParaRPr lang="en-GB" dirty="0"/>
          </a:p>
        </p:txBody>
      </p:sp>
      <p:sp>
        <p:nvSpPr>
          <p:cNvPr id="9"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smtClean="0"/>
              <a:t>Click to edit master subtitle style</a:t>
            </a:r>
            <a:endParaRPr lang="en-GB" dirty="0"/>
          </a:p>
        </p:txBody>
      </p:sp>
    </p:spTree>
    <p:extLst>
      <p:ext uri="{BB962C8B-B14F-4D97-AF65-F5344CB8AC3E}">
        <p14:creationId xmlns:p14="http://schemas.microsoft.com/office/powerpoint/2010/main" val="31409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 Crimson">
    <p:bg>
      <p:bgPr>
        <a:solidFill>
          <a:schemeClr val="accent3"/>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402672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 Sunset Orange">
    <p:bg>
      <p:bgPr>
        <a:solidFill>
          <a:srgbClr val="FF8C00"/>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5"/>
          </p:nvPr>
        </p:nvSpPr>
        <p:spPr>
          <a:xfrm>
            <a:off x="359998" y="2984855"/>
            <a:ext cx="11468465" cy="1585557"/>
          </a:xfr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US" smtClean="0"/>
              <a:t>Click to edit Master text styles</a:t>
            </a:r>
          </a:p>
          <a:p>
            <a:pPr lvl="1"/>
            <a:r>
              <a:rPr lang="en-US" smtClean="0"/>
              <a:t>Second level</a:t>
            </a:r>
          </a:p>
        </p:txBody>
      </p:sp>
      <p:sp>
        <p:nvSpPr>
          <p:cNvPr id="5" name="Text Placeholder 2"/>
          <p:cNvSpPr>
            <a:spLocks noGrp="1"/>
          </p:cNvSpPr>
          <p:nvPr>
            <p:ph type="body" sz="quarter" idx="16" hasCustomPrompt="1"/>
          </p:nvPr>
        </p:nvSpPr>
        <p:spPr>
          <a:xfrm>
            <a:off x="359999" y="2564672"/>
            <a:ext cx="976676" cy="411163"/>
          </a:xfr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Tree>
    <p:extLst>
      <p:ext uri="{BB962C8B-B14F-4D97-AF65-F5344CB8AC3E}">
        <p14:creationId xmlns:p14="http://schemas.microsoft.com/office/powerpoint/2010/main" val="168540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le Slide (Grape)">
    <p:bg>
      <p:bgPr>
        <a:solidFill>
          <a:schemeClr val="accent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856913" y="6354000"/>
            <a:ext cx="969962" cy="196850"/>
          </a:xfrm>
          <a:prstGeom prst="rect">
            <a:avLst/>
          </a:prstGeom>
        </p:spPr>
        <p:txBody>
          <a:bodyPr/>
          <a:lstStyle>
            <a:lvl1pPr algn="r">
              <a:defRPr sz="1100">
                <a:solidFill>
                  <a:schemeClr val="bg1"/>
                </a:solidFill>
              </a:defRPr>
            </a:lvl1pPr>
          </a:lstStyle>
          <a:p>
            <a:fld id="{4034BEE3-566C-4068-A777-C3A4762E861B}" type="slidenum">
              <a:rPr lang="en-GB" smtClean="0">
                <a:solidFill>
                  <a:srgbClr val="FFFFFF"/>
                </a:solidFill>
              </a:rPr>
              <a:pPr/>
              <a:t>‹#›</a:t>
            </a:fld>
            <a:endParaRPr lang="en-GB" dirty="0">
              <a:solidFill>
                <a:srgbClr val="FFFFFF"/>
              </a:solidFill>
            </a:endParaRPr>
          </a:p>
        </p:txBody>
      </p:sp>
      <p:sp>
        <p:nvSpPr>
          <p:cNvPr id="7" name="Text Placeholder 17"/>
          <p:cNvSpPr>
            <a:spLocks noGrp="1"/>
          </p:cNvSpPr>
          <p:nvPr>
            <p:ph type="body" sz="quarter" idx="14" hasCustomPrompt="1"/>
          </p:nvPr>
        </p:nvSpPr>
        <p:spPr>
          <a:xfrm>
            <a:off x="359999" y="6286501"/>
            <a:ext cx="10015901" cy="264350"/>
          </a:xfrm>
        </p:spPr>
        <p:txBody>
          <a:bodyPr anchor="b">
            <a:noAutofit/>
          </a:bodyPr>
          <a:lstStyle>
            <a:lvl1pPr>
              <a:defRPr sz="800">
                <a:solidFill>
                  <a:schemeClr val="bg1"/>
                </a:solidFill>
              </a:defRPr>
            </a:lvl1pPr>
          </a:lstStyle>
          <a:p>
            <a:pPr lvl="0"/>
            <a:r>
              <a:rPr lang="en-US" dirty="0" smtClean="0"/>
              <a:t>Click to add footer text</a:t>
            </a:r>
          </a:p>
        </p:txBody>
      </p:sp>
      <p:sp>
        <p:nvSpPr>
          <p:cNvPr id="8" name="Title 1"/>
          <p:cNvSpPr>
            <a:spLocks noGrp="1"/>
          </p:cNvSpPr>
          <p:nvPr>
            <p:ph type="ctrTitle"/>
          </p:nvPr>
        </p:nvSpPr>
        <p:spPr>
          <a:xfrm>
            <a:off x="360000" y="3846097"/>
            <a:ext cx="11466875" cy="11430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9" name="Subtitle 2"/>
          <p:cNvSpPr>
            <a:spLocks noGrp="1"/>
          </p:cNvSpPr>
          <p:nvPr>
            <p:ph type="subTitle" idx="1"/>
          </p:nvPr>
        </p:nvSpPr>
        <p:spPr>
          <a:xfrm>
            <a:off x="360000" y="4989097"/>
            <a:ext cx="11466875" cy="1125748"/>
          </a:xfr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00" y="553135"/>
            <a:ext cx="2863907" cy="301910"/>
          </a:xfrm>
          <a:prstGeom prst="rect">
            <a:avLst/>
          </a:prstGeom>
        </p:spPr>
      </p:pic>
    </p:spTree>
    <p:extLst>
      <p:ext uri="{BB962C8B-B14F-4D97-AF65-F5344CB8AC3E}">
        <p14:creationId xmlns:p14="http://schemas.microsoft.com/office/powerpoint/2010/main" val="14769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Grape)">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7162800" y="1137600"/>
            <a:ext cx="4666800" cy="1789200"/>
          </a:xfrm>
        </p:spPr>
        <p:txBody>
          <a:bodyPr anchor="b">
            <a:noAutofit/>
          </a:bodyPr>
          <a:lstStyle>
            <a:lvl1pPr algn="l">
              <a:defRPr sz="2400" b="1">
                <a:solidFill>
                  <a:schemeClr val="bg1"/>
                </a:solidFill>
              </a:defRPr>
            </a:lvl1pPr>
          </a:lstStyle>
          <a:p>
            <a:r>
              <a:rPr lang="en-US" smtClean="0"/>
              <a:t>Click to edit Master title style</a:t>
            </a:r>
            <a:endParaRPr lang="en-GB" dirty="0"/>
          </a:p>
        </p:txBody>
      </p:sp>
      <p:sp>
        <p:nvSpPr>
          <p:cNvPr id="8" name="Subtitle 2"/>
          <p:cNvSpPr>
            <a:spLocks noGrp="1"/>
          </p:cNvSpPr>
          <p:nvPr>
            <p:ph type="subTitle" idx="1"/>
          </p:nvPr>
        </p:nvSpPr>
        <p:spPr>
          <a:xfrm>
            <a:off x="7162800" y="3146400"/>
            <a:ext cx="4666800" cy="1882800"/>
          </a:xfr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1" name="Text Placeholder 17"/>
          <p:cNvSpPr>
            <a:spLocks noGrp="1"/>
          </p:cNvSpPr>
          <p:nvPr>
            <p:ph type="body" sz="quarter" idx="14" hasCustomPrompt="1"/>
          </p:nvPr>
        </p:nvSpPr>
        <p:spPr>
          <a:xfrm>
            <a:off x="359999" y="6286500"/>
            <a:ext cx="11466875" cy="264675"/>
          </a:xfrm>
        </p:spPr>
        <p:txBody>
          <a:bodyPr anchor="b">
            <a:noAutofit/>
          </a:bodyPr>
          <a:lstStyle>
            <a:lvl1pPr>
              <a:defRPr sz="800">
                <a:solidFill>
                  <a:schemeClr val="bg1"/>
                </a:solidFill>
              </a:defRPr>
            </a:lvl1pPr>
          </a:lstStyle>
          <a:p>
            <a:pPr lvl="0"/>
            <a:r>
              <a:rPr lang="en-US" dirty="0" smtClean="0"/>
              <a:t>Click to add footer text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00" y="553135"/>
            <a:ext cx="2863907" cy="301910"/>
          </a:xfrm>
          <a:prstGeom prst="rect">
            <a:avLst/>
          </a:prstGeom>
        </p:spPr>
      </p:pic>
    </p:spTree>
    <p:extLst>
      <p:ext uri="{BB962C8B-B14F-4D97-AF65-F5344CB8AC3E}">
        <p14:creationId xmlns:p14="http://schemas.microsoft.com/office/powerpoint/2010/main" val="138640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o Footer">
    <p:spTree>
      <p:nvGrpSpPr>
        <p:cNvPr id="1" name=""/>
        <p:cNvGrpSpPr/>
        <p:nvPr/>
      </p:nvGrpSpPr>
      <p:grpSpPr>
        <a:xfrm>
          <a:off x="0" y="0"/>
          <a:ext cx="0" cy="0"/>
          <a:chOff x="0" y="0"/>
          <a:chExt cx="0" cy="0"/>
        </a:xfrm>
      </p:grpSpPr>
      <p:pic>
        <p:nvPicPr>
          <p:cNvPr id="2" name="Picture 2" descr="\\PSTUDIOTERM\Clients\TNS Global\TNS_002 Templates\4. Design\4. Active\PPT Files\2. 5th April Redesign\From Client\TNS_logo_72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6767" y="6072189"/>
            <a:ext cx="670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39" descr="KANTAR_MED_RGB"/>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104968" y="6140451"/>
            <a:ext cx="1716617" cy="434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797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GB" dirty="0" smtClean="0"/>
              <a:t>Click to edit master text styles</a:t>
            </a:r>
          </a:p>
          <a:p>
            <a:pPr lvl="1"/>
            <a:r>
              <a:rPr lang="en-GB" dirty="0" smtClean="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smtClean="0"/>
              <a:t>No.</a:t>
            </a:r>
          </a:p>
        </p:txBody>
      </p:sp>
      <p:sp>
        <p:nvSpPr>
          <p:cNvPr id="7"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pPr/>
              <a:t>‹#›</a:t>
            </a:fld>
            <a:endParaRPr lang="en-GB" dirty="0"/>
          </a:p>
        </p:txBody>
      </p:sp>
      <p:sp>
        <p:nvSpPr>
          <p:cNvPr id="9"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tx1"/>
                </a:solidFill>
              </a:defRPr>
            </a:lvl1pPr>
          </a:lstStyle>
          <a:p>
            <a:pPr lvl="0"/>
            <a:r>
              <a:rPr lang="en-US" dirty="0" smtClean="0"/>
              <a:t>Click to add footer text</a:t>
            </a:r>
          </a:p>
        </p:txBody>
      </p:sp>
    </p:spTree>
    <p:extLst>
      <p:ext uri="{BB962C8B-B14F-4D97-AF65-F5344CB8AC3E}">
        <p14:creationId xmlns:p14="http://schemas.microsoft.com/office/powerpoint/2010/main" val="240192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GB" dirty="0" smtClean="0"/>
              <a:t>Click to edit master text styles</a:t>
            </a:r>
          </a:p>
          <a:p>
            <a:pPr lvl="1"/>
            <a:r>
              <a:rPr lang="en-GB" dirty="0" smtClean="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smtClean="0"/>
              <a:t>No.</a:t>
            </a:r>
          </a:p>
        </p:txBody>
      </p:sp>
      <p:sp>
        <p:nvSpPr>
          <p:cNvPr id="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bg1"/>
                </a:solidFill>
              </a:defRPr>
            </a:lvl1pPr>
          </a:lstStyle>
          <a:p>
            <a:fld id="{4034BEE3-566C-4068-A777-C3A4762E861B}" type="slidenum">
              <a:rPr lang="en-GB" smtClean="0"/>
              <a:pPr/>
              <a:t>‹#›</a:t>
            </a:fld>
            <a:endParaRPr lang="en-GB" dirty="0"/>
          </a:p>
        </p:txBody>
      </p:sp>
      <p:sp>
        <p:nvSpPr>
          <p:cNvPr id="10" name="Text Placeholder 17"/>
          <p:cNvSpPr>
            <a:spLocks noGrp="1"/>
          </p:cNvSpPr>
          <p:nvPr>
            <p:ph type="body" sz="quarter" idx="17" hasCustomPrompt="1"/>
          </p:nvPr>
        </p:nvSpPr>
        <p:spPr>
          <a:xfrm>
            <a:off x="354012" y="6399213"/>
            <a:ext cx="5741987" cy="182562"/>
          </a:xfrm>
        </p:spPr>
        <p:txBody>
          <a:bodyPr anchor="ctr">
            <a:noAutofit/>
          </a:bodyPr>
          <a:lstStyle>
            <a:lvl1pPr>
              <a:defRPr sz="800">
                <a:solidFill>
                  <a:schemeClr val="bg1"/>
                </a:solidFill>
              </a:defRPr>
            </a:lvl1pPr>
          </a:lstStyle>
          <a:p>
            <a:pPr lvl="0"/>
            <a:r>
              <a:rPr lang="en-US" dirty="0" smtClean="0"/>
              <a:t>Click to add footer text</a:t>
            </a:r>
          </a:p>
        </p:txBody>
      </p:sp>
    </p:spTree>
    <p:extLst>
      <p:ext uri="{BB962C8B-B14F-4D97-AF65-F5344CB8AC3E}">
        <p14:creationId xmlns:p14="http://schemas.microsoft.com/office/powerpoint/2010/main" val="232493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78918"/>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8"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136020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0" name="Content Placeholder 35"/>
          <p:cNvSpPr>
            <a:spLocks noGrp="1"/>
          </p:cNvSpPr>
          <p:nvPr>
            <p:ph sz="quarter" idx="14" hasCustomPrompt="1"/>
          </p:nvPr>
        </p:nvSpPr>
        <p:spPr>
          <a:xfrm>
            <a:off x="6191574" y="1708150"/>
            <a:ext cx="5628408" cy="4003676"/>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11" name="Title Placeholder 1"/>
          <p:cNvSpPr>
            <a:spLocks noGrp="1"/>
          </p:cNvSpPr>
          <p:nvPr>
            <p:ph type="title" hasCustomPrompt="1"/>
          </p:nvPr>
        </p:nvSpPr>
        <p:spPr>
          <a:xfrm>
            <a:off x="359999" y="430717"/>
            <a:ext cx="11466875" cy="478742"/>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9"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3"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12251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9" name="Content Placeholder 2"/>
          <p:cNvSpPr>
            <a:spLocks noGrp="1"/>
          </p:cNvSpPr>
          <p:nvPr>
            <p:ph idx="1"/>
          </p:nvPr>
        </p:nvSpPr>
        <p:spPr>
          <a:xfrm>
            <a:off x="359998"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2"/>
          <p:cNvSpPr>
            <a:spLocks noGrp="1"/>
          </p:cNvSpPr>
          <p:nvPr>
            <p:ph idx="14"/>
          </p:nvPr>
        </p:nvSpPr>
        <p:spPr>
          <a:xfrm>
            <a:off x="4251325" y="1708150"/>
            <a:ext cx="3679200"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Content Placeholder 2"/>
          <p:cNvSpPr>
            <a:spLocks noGrp="1"/>
          </p:cNvSpPr>
          <p:nvPr>
            <p:ph idx="15"/>
          </p:nvPr>
        </p:nvSpPr>
        <p:spPr>
          <a:xfrm>
            <a:off x="8142653" y="1708150"/>
            <a:ext cx="3677328" cy="4003675"/>
          </a:xfrm>
        </p:spPr>
        <p:txBody>
          <a:bodyPr>
            <a:noAutofit/>
          </a:bodyPr>
          <a:lstStyle>
            <a:lvl1pPr>
              <a:defRPr sz="1600" b="0">
                <a:solidFill>
                  <a:schemeClr val="tx1"/>
                </a:solidFill>
              </a:defRPr>
            </a:lvl1pPr>
            <a:lvl2pPr>
              <a:spcBef>
                <a:spcPts val="600"/>
              </a:spcBef>
              <a:defRPr sz="1600">
                <a:solidFill>
                  <a:schemeClr val="tx1"/>
                </a:solidFill>
              </a:defRPr>
            </a:lvl2pPr>
            <a:lvl3pPr>
              <a:spcBef>
                <a:spcPts val="600"/>
              </a:spcBef>
              <a:defRPr sz="1600">
                <a:solidFill>
                  <a:schemeClr val="tx1"/>
                </a:solidFill>
              </a:defRPr>
            </a:lvl3pPr>
            <a:lvl4pPr>
              <a:spcBef>
                <a:spcPts val="600"/>
              </a:spcBef>
              <a:defRPr sz="1600">
                <a:solidFill>
                  <a:schemeClr val="tx1"/>
                </a:solidFill>
              </a:defRPr>
            </a:lvl4pPr>
            <a:lvl5pPr>
              <a:spcBef>
                <a:spcPts val="600"/>
              </a:spcBef>
              <a:defRPr sz="16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6" name="Title Placeholder 1"/>
          <p:cNvSpPr>
            <a:spLocks noGrp="1"/>
          </p:cNvSpPr>
          <p:nvPr>
            <p:ph type="title" hasCustomPrompt="1"/>
          </p:nvPr>
        </p:nvSpPr>
        <p:spPr>
          <a:xfrm>
            <a:off x="359999" y="430717"/>
            <a:ext cx="11466875" cy="478742"/>
          </a:xfrm>
          <a:prstGeom prst="rect">
            <a:avLst/>
          </a:prstGeom>
        </p:spPr>
        <p:txBody>
          <a:bodyPr vert="horz" lIns="0" tIns="0" rIns="0" bIns="0" rtlCol="0" anchor="t">
            <a:noAutofit/>
          </a:bodyPr>
          <a:lstStyle>
            <a:lvl1pPr>
              <a:defRPr/>
            </a:lvl1pPr>
          </a:lstStyle>
          <a:p>
            <a:r>
              <a:rPr lang="en-GB" dirty="0" smtClean="0"/>
              <a:t>Click to edit master title style</a:t>
            </a:r>
            <a:endParaRPr lang="en-GB" dirty="0"/>
          </a:p>
        </p:txBody>
      </p:sp>
      <p:sp>
        <p:nvSpPr>
          <p:cNvPr id="1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smtClean="0"/>
              <a:t>Click to edit master text styles</a:t>
            </a:r>
          </a:p>
        </p:txBody>
      </p:sp>
      <p:sp>
        <p:nvSpPr>
          <p:cNvPr id="12" name="Slide Number Placeholder 5"/>
          <p:cNvSpPr>
            <a:spLocks noGrp="1"/>
          </p:cNvSpPr>
          <p:nvPr>
            <p:ph type="sldNum" sz="quarter" idx="4"/>
          </p:nvPr>
        </p:nvSpPr>
        <p:spPr>
          <a:xfrm>
            <a:off x="5609425"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297238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1.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4.xml"/><Relationship Id="rId1" Type="http://schemas.openxmlformats.org/officeDocument/2006/relationships/slideLayout" Target="../slideLayouts/slideLayout44.xml"/><Relationship Id="rId5" Type="http://schemas.openxmlformats.org/officeDocument/2006/relationships/image" Target="../media/image8.pn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143000" y="-438330"/>
            <a:ext cx="13716000" cy="6621721"/>
            <a:chOff x="-1143000" y="-438330"/>
            <a:chExt cx="13716000" cy="6621721"/>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3.16cm</a:t>
              </a:r>
            </a:p>
          </p:txBody>
        </p:sp>
        <p:cxnSp>
          <p:nvCxnSpPr>
            <p:cNvPr id="21" name="Straight Connector 20"/>
            <p:cNvCxnSpPr/>
            <p:nvPr userDrawn="1"/>
          </p:nvCxnSpPr>
          <p:spPr>
            <a:xfrm>
              <a:off x="-256200" y="2282296"/>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56200" y="2854325"/>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56200" y="3998383"/>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4570412"/>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5142441"/>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14935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12003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09071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06140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503208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60027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97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4413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891482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88550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085619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1049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00772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105543"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13381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1620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21863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424690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327518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230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331727"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4.75cm</a:t>
              </a:r>
            </a:p>
          </p:txBody>
        </p:sp>
        <p:sp>
          <p:nvSpPr>
            <p:cNvPr id="52" name="TextBox 51"/>
            <p:cNvSpPr txBox="1"/>
            <p:nvPr userDrawn="1"/>
          </p:nvSpPr>
          <p:spPr>
            <a:xfrm>
              <a:off x="-747711" y="2216732"/>
              <a:ext cx="438671" cy="123111"/>
            </a:xfrm>
            <a:prstGeom prst="rect">
              <a:avLst/>
            </a:prstGeom>
            <a:noFill/>
          </p:spPr>
          <p:txBody>
            <a:bodyPr wrap="square" lIns="0" tIns="0" rIns="0" bIns="0" rtlCol="0">
              <a:spAutoFit/>
            </a:bodyPr>
            <a:lstStyle/>
            <a:p>
              <a:pPr algn="r"/>
              <a:r>
                <a:rPr lang="en-GB" sz="800" dirty="0" smtClean="0">
                  <a:solidFill>
                    <a:schemeClr val="tx1"/>
                  </a:solidFill>
                </a:rPr>
                <a:t>6.34cm</a:t>
              </a:r>
            </a:p>
          </p:txBody>
        </p:sp>
        <p:sp>
          <p:nvSpPr>
            <p:cNvPr id="53" name="TextBox 52"/>
            <p:cNvSpPr txBox="1"/>
            <p:nvPr userDrawn="1"/>
          </p:nvSpPr>
          <p:spPr>
            <a:xfrm>
              <a:off x="-747711" y="2787308"/>
              <a:ext cx="438671" cy="123111"/>
            </a:xfrm>
            <a:prstGeom prst="rect">
              <a:avLst/>
            </a:prstGeom>
            <a:noFill/>
          </p:spPr>
          <p:txBody>
            <a:bodyPr wrap="square" lIns="0" tIns="0" rIns="0" bIns="0" rtlCol="0">
              <a:spAutoFit/>
            </a:bodyPr>
            <a:lstStyle/>
            <a:p>
              <a:pPr algn="r"/>
              <a:r>
                <a:rPr lang="en-GB" sz="800" dirty="0" smtClean="0">
                  <a:solidFill>
                    <a:schemeClr val="tx1"/>
                  </a:solidFill>
                </a:rPr>
                <a:t>7.93cm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smtClean="0">
                  <a:solidFill>
                    <a:schemeClr val="tx1"/>
                  </a:solidFill>
                </a:rPr>
                <a:t>9.52cm</a:t>
              </a:r>
            </a:p>
          </p:txBody>
        </p:sp>
        <p:sp>
          <p:nvSpPr>
            <p:cNvPr id="55" name="TextBox 54"/>
            <p:cNvSpPr txBox="1"/>
            <p:nvPr userDrawn="1"/>
          </p:nvSpPr>
          <p:spPr>
            <a:xfrm>
              <a:off x="-747711" y="3928460"/>
              <a:ext cx="438671" cy="123111"/>
            </a:xfrm>
            <a:prstGeom prst="rect">
              <a:avLst/>
            </a:prstGeom>
            <a:noFill/>
          </p:spPr>
          <p:txBody>
            <a:bodyPr wrap="square" lIns="0" tIns="0" rIns="0" bIns="0" rtlCol="0">
              <a:spAutoFit/>
            </a:bodyPr>
            <a:lstStyle/>
            <a:p>
              <a:pPr algn="r"/>
              <a:r>
                <a:rPr lang="en-GB" sz="800" dirty="0" smtClean="0">
                  <a:solidFill>
                    <a:schemeClr val="tx1"/>
                  </a:solidFill>
                </a:rPr>
                <a:t>11.11cm</a:t>
              </a:r>
            </a:p>
          </p:txBody>
        </p:sp>
        <p:sp>
          <p:nvSpPr>
            <p:cNvPr id="56" name="TextBox 55"/>
            <p:cNvSpPr txBox="1"/>
            <p:nvPr userDrawn="1"/>
          </p:nvSpPr>
          <p:spPr>
            <a:xfrm>
              <a:off x="-747711" y="4499036"/>
              <a:ext cx="438671" cy="123111"/>
            </a:xfrm>
            <a:prstGeom prst="rect">
              <a:avLst/>
            </a:prstGeom>
            <a:noFill/>
          </p:spPr>
          <p:txBody>
            <a:bodyPr wrap="square" lIns="0" tIns="0" rIns="0" bIns="0" rtlCol="0">
              <a:spAutoFit/>
            </a:bodyPr>
            <a:lstStyle/>
            <a:p>
              <a:pPr algn="r"/>
              <a:r>
                <a:rPr lang="en-GB" sz="800" dirty="0" smtClean="0">
                  <a:solidFill>
                    <a:schemeClr val="tx1"/>
                  </a:solidFill>
                </a:rPr>
                <a:t>12.70cm</a:t>
              </a:r>
            </a:p>
          </p:txBody>
        </p:sp>
        <p:sp>
          <p:nvSpPr>
            <p:cNvPr id="57" name="TextBox 56"/>
            <p:cNvSpPr txBox="1"/>
            <p:nvPr userDrawn="1"/>
          </p:nvSpPr>
          <p:spPr>
            <a:xfrm>
              <a:off x="-747711" y="5069612"/>
              <a:ext cx="438671" cy="123111"/>
            </a:xfrm>
            <a:prstGeom prst="rect">
              <a:avLst/>
            </a:prstGeom>
            <a:noFill/>
          </p:spPr>
          <p:txBody>
            <a:bodyPr wrap="square" lIns="0" tIns="0" rIns="0" bIns="0" rtlCol="0">
              <a:spAutoFit/>
            </a:bodyPr>
            <a:lstStyle/>
            <a:p>
              <a:pPr algn="r"/>
              <a:r>
                <a:rPr lang="en-GB" sz="800" dirty="0" smtClean="0">
                  <a:solidFill>
                    <a:schemeClr val="tx1"/>
                  </a:solidFill>
                </a:rPr>
                <a:t>14.29cm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smtClean="0">
                  <a:solidFill>
                    <a:schemeClr val="tx1"/>
                  </a:solidFill>
                </a:rPr>
                <a:t>15.87cm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1.00cm</a:t>
              </a:r>
            </a:p>
          </p:txBody>
        </p:sp>
        <p:sp>
          <p:nvSpPr>
            <p:cNvPr id="61" name="TextBox 60"/>
            <p:cNvSpPr txBox="1"/>
            <p:nvPr userDrawn="1"/>
          </p:nvSpPr>
          <p:spPr>
            <a:xfrm>
              <a:off x="1276838" y="-437436"/>
              <a:ext cx="438671" cy="123111"/>
            </a:xfrm>
            <a:prstGeom prst="rect">
              <a:avLst/>
            </a:prstGeom>
            <a:noFill/>
          </p:spPr>
          <p:txBody>
            <a:bodyPr wrap="square" lIns="0" tIns="0" rIns="0" bIns="0" rtlCol="0">
              <a:spAutoFit/>
            </a:bodyPr>
            <a:lstStyle/>
            <a:p>
              <a:pPr algn="l"/>
              <a:r>
                <a:rPr lang="en-GB" sz="800" dirty="0" smtClean="0">
                  <a:solidFill>
                    <a:schemeClr val="tx1"/>
                  </a:solidFill>
                </a:rPr>
                <a:t>3.70cm</a:t>
              </a:r>
            </a:p>
          </p:txBody>
        </p:sp>
        <p:sp>
          <p:nvSpPr>
            <p:cNvPr id="62" name="TextBox 61"/>
            <p:cNvSpPr txBox="1"/>
            <p:nvPr userDrawn="1"/>
          </p:nvSpPr>
          <p:spPr>
            <a:xfrm>
              <a:off x="2248876" y="-437436"/>
              <a:ext cx="438671" cy="123111"/>
            </a:xfrm>
            <a:prstGeom prst="rect">
              <a:avLst/>
            </a:prstGeom>
            <a:noFill/>
          </p:spPr>
          <p:txBody>
            <a:bodyPr wrap="square" lIns="0" tIns="0" rIns="0" bIns="0" rtlCol="0">
              <a:spAutoFit/>
            </a:bodyPr>
            <a:lstStyle/>
            <a:p>
              <a:pPr algn="l"/>
              <a:r>
                <a:rPr lang="en-GB" sz="800" dirty="0" smtClean="0">
                  <a:solidFill>
                    <a:schemeClr val="tx1"/>
                  </a:solidFill>
                </a:rPr>
                <a:t>6.40cm</a:t>
              </a:r>
            </a:p>
          </p:txBody>
        </p:sp>
        <p:sp>
          <p:nvSpPr>
            <p:cNvPr id="63" name="TextBox 62"/>
            <p:cNvSpPr txBox="1"/>
            <p:nvPr userDrawn="1"/>
          </p:nvSpPr>
          <p:spPr>
            <a:xfrm>
              <a:off x="3220914" y="-437436"/>
              <a:ext cx="438671" cy="123111"/>
            </a:xfrm>
            <a:prstGeom prst="rect">
              <a:avLst/>
            </a:prstGeom>
            <a:noFill/>
          </p:spPr>
          <p:txBody>
            <a:bodyPr wrap="square" lIns="0" tIns="0" rIns="0" bIns="0" rtlCol="0">
              <a:spAutoFit/>
            </a:bodyPr>
            <a:lstStyle/>
            <a:p>
              <a:pPr algn="l"/>
              <a:r>
                <a:rPr lang="en-GB" sz="800" dirty="0" smtClean="0">
                  <a:solidFill>
                    <a:schemeClr val="tx1"/>
                  </a:solidFill>
                </a:rPr>
                <a:t>9.10cm</a:t>
              </a:r>
            </a:p>
          </p:txBody>
        </p:sp>
        <p:sp>
          <p:nvSpPr>
            <p:cNvPr id="64" name="TextBox 63"/>
            <p:cNvSpPr txBox="1"/>
            <p:nvPr userDrawn="1"/>
          </p:nvSpPr>
          <p:spPr>
            <a:xfrm>
              <a:off x="4192952" y="-437436"/>
              <a:ext cx="438671" cy="123111"/>
            </a:xfrm>
            <a:prstGeom prst="rect">
              <a:avLst/>
            </a:prstGeom>
            <a:noFill/>
          </p:spPr>
          <p:txBody>
            <a:bodyPr wrap="square" lIns="0" tIns="0" rIns="0" bIns="0" rtlCol="0">
              <a:spAutoFit/>
            </a:bodyPr>
            <a:lstStyle/>
            <a:p>
              <a:pPr algn="l"/>
              <a:r>
                <a:rPr lang="en-GB" sz="800" dirty="0" smtClean="0">
                  <a:solidFill>
                    <a:schemeClr val="tx1"/>
                  </a:solidFill>
                </a:rPr>
                <a:t>11.80cm</a:t>
              </a:r>
            </a:p>
          </p:txBody>
        </p:sp>
        <p:sp>
          <p:nvSpPr>
            <p:cNvPr id="65" name="TextBox 64"/>
            <p:cNvSpPr txBox="1"/>
            <p:nvPr userDrawn="1"/>
          </p:nvSpPr>
          <p:spPr>
            <a:xfrm>
              <a:off x="5164990" y="-437436"/>
              <a:ext cx="438671" cy="123111"/>
            </a:xfrm>
            <a:prstGeom prst="rect">
              <a:avLst/>
            </a:prstGeom>
            <a:noFill/>
          </p:spPr>
          <p:txBody>
            <a:bodyPr wrap="square" lIns="0" tIns="0" rIns="0" bIns="0" rtlCol="0">
              <a:spAutoFit/>
            </a:bodyPr>
            <a:lstStyle/>
            <a:p>
              <a:pPr algn="l"/>
              <a:r>
                <a:rPr lang="en-GB" sz="800" dirty="0" smtClean="0">
                  <a:solidFill>
                    <a:schemeClr val="tx1"/>
                  </a:solidFill>
                </a:rPr>
                <a:t>14.50cm</a:t>
              </a:r>
            </a:p>
          </p:txBody>
        </p:sp>
        <p:sp>
          <p:nvSpPr>
            <p:cNvPr id="66" name="TextBox 65"/>
            <p:cNvSpPr txBox="1"/>
            <p:nvPr userDrawn="1"/>
          </p:nvSpPr>
          <p:spPr>
            <a:xfrm>
              <a:off x="6137028" y="-437436"/>
              <a:ext cx="438671" cy="123111"/>
            </a:xfrm>
            <a:prstGeom prst="rect">
              <a:avLst/>
            </a:prstGeom>
            <a:noFill/>
          </p:spPr>
          <p:txBody>
            <a:bodyPr wrap="square" lIns="0" tIns="0" rIns="0" bIns="0" rtlCol="0">
              <a:spAutoFit/>
            </a:bodyPr>
            <a:lstStyle/>
            <a:p>
              <a:pPr algn="l"/>
              <a:r>
                <a:rPr lang="en-GB" sz="800" dirty="0" smtClean="0">
                  <a:solidFill>
                    <a:schemeClr val="tx1"/>
                  </a:solidFill>
                </a:rPr>
                <a:t>17.20cm</a:t>
              </a:r>
            </a:p>
          </p:txBody>
        </p:sp>
        <p:sp>
          <p:nvSpPr>
            <p:cNvPr id="67" name="TextBox 66"/>
            <p:cNvSpPr txBox="1"/>
            <p:nvPr userDrawn="1"/>
          </p:nvSpPr>
          <p:spPr>
            <a:xfrm>
              <a:off x="7109066" y="-437436"/>
              <a:ext cx="438671" cy="123111"/>
            </a:xfrm>
            <a:prstGeom prst="rect">
              <a:avLst/>
            </a:prstGeom>
            <a:noFill/>
          </p:spPr>
          <p:txBody>
            <a:bodyPr wrap="square" lIns="0" tIns="0" rIns="0" bIns="0" rtlCol="0">
              <a:spAutoFit/>
            </a:bodyPr>
            <a:lstStyle/>
            <a:p>
              <a:pPr algn="l"/>
              <a:r>
                <a:rPr lang="en-GB" sz="800" dirty="0" smtClean="0">
                  <a:solidFill>
                    <a:schemeClr val="tx1"/>
                  </a:solidFill>
                </a:rPr>
                <a:t>9.90cm</a:t>
              </a:r>
            </a:p>
          </p:txBody>
        </p:sp>
        <p:sp>
          <p:nvSpPr>
            <p:cNvPr id="68" name="TextBox 67"/>
            <p:cNvSpPr txBox="1"/>
            <p:nvPr userDrawn="1"/>
          </p:nvSpPr>
          <p:spPr>
            <a:xfrm>
              <a:off x="8081104" y="-437436"/>
              <a:ext cx="438671" cy="123111"/>
            </a:xfrm>
            <a:prstGeom prst="rect">
              <a:avLst/>
            </a:prstGeom>
            <a:noFill/>
          </p:spPr>
          <p:txBody>
            <a:bodyPr wrap="square" lIns="0" tIns="0" rIns="0" bIns="0" rtlCol="0">
              <a:spAutoFit/>
            </a:bodyPr>
            <a:lstStyle/>
            <a:p>
              <a:pPr algn="l"/>
              <a:r>
                <a:rPr lang="en-GB" sz="800" dirty="0" smtClean="0">
                  <a:solidFill>
                    <a:schemeClr val="tx1"/>
                  </a:solidFill>
                </a:rPr>
                <a:t>22.60cm</a:t>
              </a:r>
            </a:p>
          </p:txBody>
        </p:sp>
        <p:sp>
          <p:nvSpPr>
            <p:cNvPr id="69" name="TextBox 68"/>
            <p:cNvSpPr txBox="1"/>
            <p:nvPr userDrawn="1"/>
          </p:nvSpPr>
          <p:spPr>
            <a:xfrm>
              <a:off x="9053142" y="-437436"/>
              <a:ext cx="438671" cy="123111"/>
            </a:xfrm>
            <a:prstGeom prst="rect">
              <a:avLst/>
            </a:prstGeom>
            <a:noFill/>
          </p:spPr>
          <p:txBody>
            <a:bodyPr wrap="square" lIns="0" tIns="0" rIns="0" bIns="0" rtlCol="0">
              <a:spAutoFit/>
            </a:bodyPr>
            <a:lstStyle/>
            <a:p>
              <a:pPr algn="l"/>
              <a:r>
                <a:rPr lang="en-GB" sz="800" dirty="0" smtClean="0">
                  <a:solidFill>
                    <a:schemeClr val="tx1"/>
                  </a:solidFill>
                </a:rPr>
                <a:t>25.30cm</a:t>
              </a:r>
            </a:p>
          </p:txBody>
        </p:sp>
        <p:sp>
          <p:nvSpPr>
            <p:cNvPr id="70" name="TextBox 69"/>
            <p:cNvSpPr txBox="1"/>
            <p:nvPr userDrawn="1"/>
          </p:nvSpPr>
          <p:spPr>
            <a:xfrm>
              <a:off x="10025180" y="-437436"/>
              <a:ext cx="438671" cy="123111"/>
            </a:xfrm>
            <a:prstGeom prst="rect">
              <a:avLst/>
            </a:prstGeom>
            <a:noFill/>
          </p:spPr>
          <p:txBody>
            <a:bodyPr wrap="square" lIns="0" tIns="0" rIns="0" bIns="0" rtlCol="0">
              <a:spAutoFit/>
            </a:bodyPr>
            <a:lstStyle/>
            <a:p>
              <a:pPr algn="l"/>
              <a:r>
                <a:rPr lang="en-GB" sz="800" dirty="0" smtClean="0">
                  <a:solidFill>
                    <a:schemeClr val="tx1"/>
                  </a:solidFill>
                </a:rPr>
                <a:t>27.99cm</a:t>
              </a:r>
            </a:p>
          </p:txBody>
        </p:sp>
        <p:sp>
          <p:nvSpPr>
            <p:cNvPr id="71" name="TextBox 70"/>
            <p:cNvSpPr txBox="1"/>
            <p:nvPr userDrawn="1"/>
          </p:nvSpPr>
          <p:spPr>
            <a:xfrm>
              <a:off x="10997215" y="-437436"/>
              <a:ext cx="438671" cy="123111"/>
            </a:xfrm>
            <a:prstGeom prst="rect">
              <a:avLst/>
            </a:prstGeom>
            <a:noFill/>
          </p:spPr>
          <p:txBody>
            <a:bodyPr wrap="square" lIns="0" tIns="0" rIns="0" bIns="0" rtlCol="0">
              <a:spAutoFit/>
            </a:bodyPr>
            <a:lstStyle/>
            <a:p>
              <a:pPr algn="l"/>
              <a:r>
                <a:rPr lang="en-GB" sz="800" dirty="0" smtClean="0">
                  <a:solidFill>
                    <a:schemeClr val="tx1"/>
                  </a:solidFill>
                </a:rPr>
                <a:t>30.69cm</a:t>
              </a:r>
            </a:p>
          </p:txBody>
        </p:sp>
        <p:sp>
          <p:nvSpPr>
            <p:cNvPr id="72" name="TextBox 71"/>
            <p:cNvSpPr txBox="1"/>
            <p:nvPr userDrawn="1"/>
          </p:nvSpPr>
          <p:spPr>
            <a:xfrm>
              <a:off x="11461750" y="-437436"/>
              <a:ext cx="438671" cy="123111"/>
            </a:xfrm>
            <a:prstGeom prst="rect">
              <a:avLst/>
            </a:prstGeom>
            <a:noFill/>
          </p:spPr>
          <p:txBody>
            <a:bodyPr wrap="square" lIns="0" tIns="0" rIns="0" bIns="0" rtlCol="0">
              <a:spAutoFit/>
            </a:bodyPr>
            <a:lstStyle/>
            <a:p>
              <a:pPr algn="r"/>
              <a:r>
                <a:rPr lang="en-GB" sz="800" dirty="0" smtClean="0">
                  <a:solidFill>
                    <a:schemeClr val="tx1"/>
                  </a:solidFill>
                </a:rPr>
                <a:t>32.85cm</a:t>
              </a:r>
            </a:p>
          </p:txBody>
        </p:sp>
        <p:sp>
          <p:nvSpPr>
            <p:cNvPr id="74" name="TextBox 73"/>
            <p:cNvSpPr txBox="1"/>
            <p:nvPr userDrawn="1"/>
          </p:nvSpPr>
          <p:spPr>
            <a:xfrm>
              <a:off x="10490780" y="-437436"/>
              <a:ext cx="438671" cy="123111"/>
            </a:xfrm>
            <a:prstGeom prst="rect">
              <a:avLst/>
            </a:prstGeom>
            <a:noFill/>
          </p:spPr>
          <p:txBody>
            <a:bodyPr wrap="square" lIns="0" tIns="0" rIns="0" bIns="0" rtlCol="0">
              <a:spAutoFit/>
            </a:bodyPr>
            <a:lstStyle/>
            <a:p>
              <a:pPr algn="r"/>
              <a:r>
                <a:rPr lang="en-GB" sz="800" dirty="0" smtClean="0">
                  <a:solidFill>
                    <a:schemeClr val="tx1"/>
                  </a:solidFill>
                </a:rPr>
                <a:t>30.16cm</a:t>
              </a:r>
            </a:p>
          </p:txBody>
        </p:sp>
        <p:sp>
          <p:nvSpPr>
            <p:cNvPr id="75" name="TextBox 74"/>
            <p:cNvSpPr txBox="1"/>
            <p:nvPr userDrawn="1"/>
          </p:nvSpPr>
          <p:spPr>
            <a:xfrm>
              <a:off x="9519807" y="-437436"/>
              <a:ext cx="438671" cy="123111"/>
            </a:xfrm>
            <a:prstGeom prst="rect">
              <a:avLst/>
            </a:prstGeom>
            <a:noFill/>
          </p:spPr>
          <p:txBody>
            <a:bodyPr wrap="square" lIns="0" tIns="0" rIns="0" bIns="0" rtlCol="0">
              <a:spAutoFit/>
            </a:bodyPr>
            <a:lstStyle/>
            <a:p>
              <a:pPr algn="r"/>
              <a:r>
                <a:rPr lang="en-GB" sz="800" dirty="0" smtClean="0">
                  <a:solidFill>
                    <a:schemeClr val="tx1"/>
                  </a:solidFill>
                </a:rPr>
                <a:t>27.46cm</a:t>
              </a:r>
            </a:p>
          </p:txBody>
        </p:sp>
        <p:sp>
          <p:nvSpPr>
            <p:cNvPr id="76" name="TextBox 75"/>
            <p:cNvSpPr txBox="1"/>
            <p:nvPr userDrawn="1"/>
          </p:nvSpPr>
          <p:spPr>
            <a:xfrm>
              <a:off x="8548834" y="-437436"/>
              <a:ext cx="438671" cy="123111"/>
            </a:xfrm>
            <a:prstGeom prst="rect">
              <a:avLst/>
            </a:prstGeom>
            <a:noFill/>
          </p:spPr>
          <p:txBody>
            <a:bodyPr wrap="square" lIns="0" tIns="0" rIns="0" bIns="0" rtlCol="0">
              <a:spAutoFit/>
            </a:bodyPr>
            <a:lstStyle/>
            <a:p>
              <a:pPr algn="r"/>
              <a:r>
                <a:rPr lang="en-GB" sz="800" dirty="0" smtClean="0">
                  <a:solidFill>
                    <a:schemeClr val="tx1"/>
                  </a:solidFill>
                </a:rPr>
                <a:t>24.76cm</a:t>
              </a:r>
            </a:p>
          </p:txBody>
        </p:sp>
        <p:sp>
          <p:nvSpPr>
            <p:cNvPr id="77" name="TextBox 76"/>
            <p:cNvSpPr txBox="1"/>
            <p:nvPr userDrawn="1"/>
          </p:nvSpPr>
          <p:spPr>
            <a:xfrm>
              <a:off x="7577861" y="-437436"/>
              <a:ext cx="438671" cy="123111"/>
            </a:xfrm>
            <a:prstGeom prst="rect">
              <a:avLst/>
            </a:prstGeom>
            <a:noFill/>
          </p:spPr>
          <p:txBody>
            <a:bodyPr wrap="square" lIns="0" tIns="0" rIns="0" bIns="0" rtlCol="0">
              <a:spAutoFit/>
            </a:bodyPr>
            <a:lstStyle/>
            <a:p>
              <a:pPr algn="r"/>
              <a:r>
                <a:rPr lang="en-GB" sz="800" dirty="0" smtClean="0">
                  <a:solidFill>
                    <a:schemeClr val="tx1"/>
                  </a:solidFill>
                </a:rPr>
                <a:t>22.07cm</a:t>
              </a:r>
            </a:p>
          </p:txBody>
        </p:sp>
        <p:sp>
          <p:nvSpPr>
            <p:cNvPr id="78" name="TextBox 77"/>
            <p:cNvSpPr txBox="1"/>
            <p:nvPr userDrawn="1"/>
          </p:nvSpPr>
          <p:spPr>
            <a:xfrm>
              <a:off x="6606888" y="-437436"/>
              <a:ext cx="438671" cy="123111"/>
            </a:xfrm>
            <a:prstGeom prst="rect">
              <a:avLst/>
            </a:prstGeom>
            <a:noFill/>
          </p:spPr>
          <p:txBody>
            <a:bodyPr wrap="square" lIns="0" tIns="0" rIns="0" bIns="0" rtlCol="0">
              <a:spAutoFit/>
            </a:bodyPr>
            <a:lstStyle/>
            <a:p>
              <a:pPr algn="r"/>
              <a:r>
                <a:rPr lang="en-GB" sz="800" dirty="0" smtClean="0">
                  <a:solidFill>
                    <a:schemeClr val="tx1"/>
                  </a:solidFill>
                </a:rPr>
                <a:t>19.37cm</a:t>
              </a:r>
            </a:p>
          </p:txBody>
        </p:sp>
        <p:sp>
          <p:nvSpPr>
            <p:cNvPr id="79" name="TextBox 78"/>
            <p:cNvSpPr txBox="1"/>
            <p:nvPr userDrawn="1"/>
          </p:nvSpPr>
          <p:spPr>
            <a:xfrm>
              <a:off x="5635915" y="-437436"/>
              <a:ext cx="438671" cy="123111"/>
            </a:xfrm>
            <a:prstGeom prst="rect">
              <a:avLst/>
            </a:prstGeom>
            <a:noFill/>
          </p:spPr>
          <p:txBody>
            <a:bodyPr wrap="square" lIns="0" tIns="0" rIns="0" bIns="0" rtlCol="0">
              <a:spAutoFit/>
            </a:bodyPr>
            <a:lstStyle/>
            <a:p>
              <a:pPr algn="r"/>
              <a:r>
                <a:rPr lang="en-GB" sz="800" dirty="0" smtClean="0">
                  <a:solidFill>
                    <a:schemeClr val="tx1"/>
                  </a:solidFill>
                </a:rPr>
                <a:t>16.67cm</a:t>
              </a:r>
            </a:p>
          </p:txBody>
        </p:sp>
        <p:sp>
          <p:nvSpPr>
            <p:cNvPr id="80" name="TextBox 79"/>
            <p:cNvSpPr txBox="1"/>
            <p:nvPr userDrawn="1"/>
          </p:nvSpPr>
          <p:spPr>
            <a:xfrm>
              <a:off x="4664942" y="-437436"/>
              <a:ext cx="438671" cy="123111"/>
            </a:xfrm>
            <a:prstGeom prst="rect">
              <a:avLst/>
            </a:prstGeom>
            <a:noFill/>
          </p:spPr>
          <p:txBody>
            <a:bodyPr wrap="square" lIns="0" tIns="0" rIns="0" bIns="0" rtlCol="0">
              <a:spAutoFit/>
            </a:bodyPr>
            <a:lstStyle/>
            <a:p>
              <a:pPr algn="r"/>
              <a:r>
                <a:rPr lang="en-GB" sz="800" dirty="0" smtClean="0">
                  <a:solidFill>
                    <a:schemeClr val="tx1"/>
                  </a:solidFill>
                </a:rPr>
                <a:t>13.98cm</a:t>
              </a:r>
            </a:p>
          </p:txBody>
        </p:sp>
        <p:sp>
          <p:nvSpPr>
            <p:cNvPr id="81" name="TextBox 80"/>
            <p:cNvSpPr txBox="1"/>
            <p:nvPr userDrawn="1"/>
          </p:nvSpPr>
          <p:spPr>
            <a:xfrm>
              <a:off x="3693969" y="-437436"/>
              <a:ext cx="438671" cy="123111"/>
            </a:xfrm>
            <a:prstGeom prst="rect">
              <a:avLst/>
            </a:prstGeom>
            <a:noFill/>
          </p:spPr>
          <p:txBody>
            <a:bodyPr wrap="square" lIns="0" tIns="0" rIns="0" bIns="0" rtlCol="0">
              <a:spAutoFit/>
            </a:bodyPr>
            <a:lstStyle/>
            <a:p>
              <a:pPr algn="r"/>
              <a:r>
                <a:rPr lang="en-GB" sz="800" dirty="0" smtClean="0">
                  <a:solidFill>
                    <a:schemeClr val="tx1"/>
                  </a:solidFill>
                </a:rPr>
                <a:t>11.28cm</a:t>
              </a:r>
            </a:p>
          </p:txBody>
        </p:sp>
        <p:sp>
          <p:nvSpPr>
            <p:cNvPr id="82" name="TextBox 81"/>
            <p:cNvSpPr txBox="1"/>
            <p:nvPr userDrawn="1"/>
          </p:nvSpPr>
          <p:spPr>
            <a:xfrm>
              <a:off x="2722996" y="-437436"/>
              <a:ext cx="438671" cy="123111"/>
            </a:xfrm>
            <a:prstGeom prst="rect">
              <a:avLst/>
            </a:prstGeom>
            <a:noFill/>
          </p:spPr>
          <p:txBody>
            <a:bodyPr wrap="square" lIns="0" tIns="0" rIns="0" bIns="0" rtlCol="0">
              <a:spAutoFit/>
            </a:bodyPr>
            <a:lstStyle/>
            <a:p>
              <a:pPr algn="r"/>
              <a:r>
                <a:rPr lang="en-GB" sz="800" dirty="0" smtClean="0">
                  <a:solidFill>
                    <a:schemeClr val="tx1"/>
                  </a:solidFill>
                </a:rPr>
                <a:t>8.59cm</a:t>
              </a:r>
            </a:p>
          </p:txBody>
        </p:sp>
        <p:sp>
          <p:nvSpPr>
            <p:cNvPr id="83" name="TextBox 82"/>
            <p:cNvSpPr txBox="1"/>
            <p:nvPr userDrawn="1"/>
          </p:nvSpPr>
          <p:spPr>
            <a:xfrm>
              <a:off x="1752023" y="-437436"/>
              <a:ext cx="438671" cy="123111"/>
            </a:xfrm>
            <a:prstGeom prst="rect">
              <a:avLst/>
            </a:prstGeom>
            <a:noFill/>
          </p:spPr>
          <p:txBody>
            <a:bodyPr wrap="square" lIns="0" tIns="0" rIns="0" bIns="0" rtlCol="0">
              <a:spAutoFit/>
            </a:bodyPr>
            <a:lstStyle/>
            <a:p>
              <a:pPr algn="r"/>
              <a:r>
                <a:rPr lang="en-GB" sz="800" dirty="0" smtClean="0">
                  <a:solidFill>
                    <a:schemeClr val="tx1"/>
                  </a:solidFill>
                </a:rPr>
                <a:t>5.89cm</a:t>
              </a:r>
            </a:p>
          </p:txBody>
        </p:sp>
        <p:sp>
          <p:nvSpPr>
            <p:cNvPr id="84" name="TextBox 83"/>
            <p:cNvSpPr txBox="1"/>
            <p:nvPr userDrawn="1"/>
          </p:nvSpPr>
          <p:spPr>
            <a:xfrm>
              <a:off x="781050" y="-437436"/>
              <a:ext cx="438671" cy="123111"/>
            </a:xfrm>
            <a:prstGeom prst="rect">
              <a:avLst/>
            </a:prstGeom>
            <a:noFill/>
          </p:spPr>
          <p:txBody>
            <a:bodyPr wrap="square" lIns="0" tIns="0" rIns="0" bIns="0" rtlCol="0">
              <a:spAutoFit/>
            </a:bodyPr>
            <a:lstStyle/>
            <a:p>
              <a:pPr algn="r"/>
              <a:r>
                <a:rPr lang="en-GB" sz="800" dirty="0" smtClean="0">
                  <a:solidFill>
                    <a:schemeClr val="tx1"/>
                  </a:solidFill>
                </a:rPr>
                <a:t>3.19cm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US" dirty="0" smtClean="0"/>
              <a:t>Click to edit Master title style</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3" name="Slide Number Placeholder 5"/>
          <p:cNvSpPr>
            <a:spLocks noGrp="1"/>
          </p:cNvSpPr>
          <p:nvPr>
            <p:ph type="sldNum" sz="quarter" idx="4"/>
          </p:nvPr>
        </p:nvSpPr>
        <p:spPr>
          <a:xfrm>
            <a:off x="5608420"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56440" y="6339413"/>
            <a:ext cx="1781986" cy="307239"/>
          </a:xfrm>
          <a:prstGeom prst="rect">
            <a:avLst/>
          </a:prstGeom>
        </p:spPr>
      </p:pic>
      <p:pic>
        <p:nvPicPr>
          <p:cNvPr id="95" name="Picture 94" descr="logo-03.png"/>
          <p:cNvPicPr>
            <a:picLocks noChangeAspect="1"/>
          </p:cNvPicPr>
          <p:nvPr userDrawn="1"/>
        </p:nvPicPr>
        <p:blipFill rotWithShape="1">
          <a:blip r:embed="rId15">
            <a:alphaModFix/>
            <a:extLst>
              <a:ext uri="{28A0092B-C50C-407E-A947-70E740481C1C}">
                <a14:useLocalDpi xmlns:a14="http://schemas.microsoft.com/office/drawing/2010/main" val="0"/>
              </a:ext>
            </a:extLst>
          </a:blip>
          <a:srcRect r="59214" b="-3331"/>
          <a:stretch/>
        </p:blipFill>
        <p:spPr>
          <a:xfrm>
            <a:off x="297773" y="6334125"/>
            <a:ext cx="1765779" cy="335235"/>
          </a:xfrm>
          <a:prstGeom prst="rect">
            <a:avLst/>
          </a:prstGeom>
        </p:spPr>
      </p:pic>
    </p:spTree>
    <p:extLst>
      <p:ext uri="{BB962C8B-B14F-4D97-AF65-F5344CB8AC3E}">
        <p14:creationId xmlns:p14="http://schemas.microsoft.com/office/powerpoint/2010/main" val="3680662798"/>
      </p:ext>
    </p:extLst>
  </p:cSld>
  <p:clrMap bg1="lt1" tx1="dk1" bg2="lt2" tx2="dk2" accent1="accent1" accent2="accent2" accent3="accent3" accent4="accent4" accent5="accent5" accent6="accent6" hlink="hlink" folHlink="folHlink"/>
  <p:sldLayoutIdLst>
    <p:sldLayoutId id="2147483683" r:id="rId1"/>
    <p:sldLayoutId id="2147483649" r:id="rId2"/>
    <p:sldLayoutId id="2147483727" r:id="rId3"/>
    <p:sldLayoutId id="2147483728" r:id="rId4"/>
    <p:sldLayoutId id="2147483697" r:id="rId5"/>
    <p:sldLayoutId id="2147483696" r:id="rId6"/>
    <p:sldLayoutId id="2147483668" r:id="rId7"/>
    <p:sldLayoutId id="2147483659" r:id="rId8"/>
    <p:sldLayoutId id="2147483721" r:id="rId9"/>
    <p:sldLayoutId id="2147483722" r:id="rId10"/>
    <p:sldLayoutId id="2147483726" r:id="rId11"/>
    <p:sldLayoutId id="214748372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100000"/>
        </a:lnSpc>
        <a:spcBef>
          <a:spcPts val="60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7" userDrawn="1">
          <p15:clr>
            <a:srgbClr val="A4A3A4"/>
          </p15:clr>
        </p15:guide>
        <p15:guide id="2" orient="horz" pos="2159" userDrawn="1">
          <p15:clr>
            <a:srgbClr val="A4A3A4"/>
          </p15:clr>
        </p15:guide>
        <p15:guide id="3" pos="725" userDrawn="1">
          <p15:clr>
            <a:srgbClr val="A4A3A4"/>
          </p15:clr>
        </p15:guide>
        <p15:guide id="4" pos="842" userDrawn="1">
          <p15:clr>
            <a:srgbClr val="A4A3A4"/>
          </p15:clr>
        </p15:guide>
        <p15:guide id="5" pos="1335" userDrawn="1">
          <p15:clr>
            <a:srgbClr val="A4A3A4"/>
          </p15:clr>
        </p15:guide>
        <p15:guide id="6" pos="1454" userDrawn="1">
          <p15:clr>
            <a:srgbClr val="A4A3A4"/>
          </p15:clr>
        </p15:guide>
        <p15:guide id="7" pos="1947" userDrawn="1">
          <p15:clr>
            <a:srgbClr val="A4A3A4"/>
          </p15:clr>
        </p15:guide>
        <p15:guide id="8" pos="2064" userDrawn="1">
          <p15:clr>
            <a:srgbClr val="A4A3A4"/>
          </p15:clr>
        </p15:guide>
        <p15:guide id="9" pos="2558" userDrawn="1">
          <p15:clr>
            <a:srgbClr val="A4A3A4"/>
          </p15:clr>
        </p15:guide>
        <p15:guide id="10" pos="2678" userDrawn="1">
          <p15:clr>
            <a:srgbClr val="A4A3A4"/>
          </p15:clr>
        </p15:guide>
        <p15:guide id="11" pos="3170" userDrawn="1">
          <p15:clr>
            <a:srgbClr val="A4A3A4"/>
          </p15:clr>
        </p15:guide>
        <p15:guide id="12" pos="3288" userDrawn="1">
          <p15:clr>
            <a:srgbClr val="A4A3A4"/>
          </p15:clr>
        </p15:guide>
        <p15:guide id="13" pos="3780" userDrawn="1">
          <p15:clr>
            <a:srgbClr val="A4A3A4"/>
          </p15:clr>
        </p15:guide>
        <p15:guide id="14" pos="3900" userDrawn="1">
          <p15:clr>
            <a:srgbClr val="A4A3A4"/>
          </p15:clr>
        </p15:guide>
        <p15:guide id="15" pos="4392" userDrawn="1">
          <p15:clr>
            <a:srgbClr val="A4A3A4"/>
          </p15:clr>
        </p15:guide>
        <p15:guide id="16" pos="4512" userDrawn="1">
          <p15:clr>
            <a:srgbClr val="A4A3A4"/>
          </p15:clr>
        </p15:guide>
        <p15:guide id="17" pos="5124" userDrawn="1">
          <p15:clr>
            <a:srgbClr val="A4A3A4"/>
          </p15:clr>
        </p15:guide>
        <p15:guide id="18" pos="5004" userDrawn="1">
          <p15:clr>
            <a:srgbClr val="A4A3A4"/>
          </p15:clr>
        </p15:guide>
        <p15:guide id="19" pos="5616" userDrawn="1">
          <p15:clr>
            <a:srgbClr val="A4A3A4"/>
          </p15:clr>
        </p15:guide>
        <p15:guide id="20" pos="5736" userDrawn="1">
          <p15:clr>
            <a:srgbClr val="A4A3A4"/>
          </p15:clr>
        </p15:guide>
        <p15:guide id="21" pos="6227" userDrawn="1">
          <p15:clr>
            <a:srgbClr val="A4A3A4"/>
          </p15:clr>
        </p15:guide>
        <p15:guide id="22" pos="6348" userDrawn="1">
          <p15:clr>
            <a:srgbClr val="A4A3A4"/>
          </p15:clr>
        </p15:guide>
        <p15:guide id="23" pos="6839" userDrawn="1">
          <p15:clr>
            <a:srgbClr val="A4A3A4"/>
          </p15:clr>
        </p15:guide>
        <p15:guide id="24" pos="6960" userDrawn="1">
          <p15:clr>
            <a:srgbClr val="A4A3A4"/>
          </p15:clr>
        </p15:guide>
        <p15:guide id="25" pos="7451" userDrawn="1">
          <p15:clr>
            <a:srgbClr val="A4A3A4"/>
          </p15:clr>
        </p15:guide>
        <p15:guide id="26" orient="horz" pos="1799" userDrawn="1">
          <p15:clr>
            <a:srgbClr val="A4A3A4"/>
          </p15:clr>
        </p15:guide>
        <p15:guide id="27" orient="horz" pos="1437" userDrawn="1">
          <p15:clr>
            <a:srgbClr val="A4A3A4"/>
          </p15:clr>
        </p15:guide>
        <p15:guide id="28" orient="horz" pos="1077" userDrawn="1">
          <p15:clr>
            <a:srgbClr val="A4A3A4"/>
          </p15:clr>
        </p15:guide>
        <p15:guide id="29" orient="horz" pos="717" userDrawn="1">
          <p15:clr>
            <a:srgbClr val="A4A3A4"/>
          </p15:clr>
        </p15:guide>
        <p15:guide id="30" orient="horz" pos="2519" userDrawn="1">
          <p15:clr>
            <a:srgbClr val="A4A3A4"/>
          </p15:clr>
        </p15:guide>
        <p15:guide id="31" orient="horz" pos="2879" userDrawn="1">
          <p15:clr>
            <a:srgbClr val="A4A3A4"/>
          </p15:clr>
        </p15:guide>
        <p15:guide id="32" orient="horz" pos="3240" userDrawn="1">
          <p15:clr>
            <a:srgbClr val="A4A3A4"/>
          </p15:clr>
        </p15:guide>
        <p15:guide id="33" orient="horz" pos="3600" userDrawn="1">
          <p15:clr>
            <a:srgbClr val="A4A3A4"/>
          </p15:clr>
        </p15:guide>
        <p15:guide id="34" orient="horz" pos="385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143000" y="-438330"/>
            <a:ext cx="13716000" cy="6621721"/>
            <a:chOff x="-1143000" y="-438330"/>
            <a:chExt cx="13716000" cy="6621721"/>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chemeClr val="tx1"/>
                  </a:solidFill>
                </a:rPr>
                <a:t>3.16cm</a:t>
              </a:r>
            </a:p>
          </p:txBody>
        </p:sp>
        <p:cxnSp>
          <p:nvCxnSpPr>
            <p:cNvPr id="21" name="Straight Connector 20"/>
            <p:cNvCxnSpPr/>
            <p:nvPr userDrawn="1"/>
          </p:nvCxnSpPr>
          <p:spPr>
            <a:xfrm>
              <a:off x="-256200" y="2282296"/>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56200" y="2854325"/>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56200" y="3998383"/>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4570412"/>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5142441"/>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14935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12003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09071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06140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503208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60027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97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4413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891482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88550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085619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1049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00772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105543"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13381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1620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21863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424690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327518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230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331727"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chemeClr val="tx1"/>
                  </a:solidFill>
                </a:rPr>
                <a:t>4.75cm</a:t>
              </a:r>
            </a:p>
          </p:txBody>
        </p:sp>
        <p:sp>
          <p:nvSpPr>
            <p:cNvPr id="52" name="TextBox 51"/>
            <p:cNvSpPr txBox="1"/>
            <p:nvPr userDrawn="1"/>
          </p:nvSpPr>
          <p:spPr>
            <a:xfrm>
              <a:off x="-747711" y="2216732"/>
              <a:ext cx="438671" cy="123111"/>
            </a:xfrm>
            <a:prstGeom prst="rect">
              <a:avLst/>
            </a:prstGeom>
            <a:noFill/>
          </p:spPr>
          <p:txBody>
            <a:bodyPr wrap="square" lIns="0" tIns="0" rIns="0" bIns="0" rtlCol="0">
              <a:spAutoFit/>
            </a:bodyPr>
            <a:lstStyle/>
            <a:p>
              <a:pPr algn="r"/>
              <a:r>
                <a:rPr lang="en-GB" sz="800" dirty="0" smtClean="0">
                  <a:solidFill>
                    <a:schemeClr val="tx1"/>
                  </a:solidFill>
                </a:rPr>
                <a:t>6.34cm</a:t>
              </a:r>
            </a:p>
          </p:txBody>
        </p:sp>
        <p:sp>
          <p:nvSpPr>
            <p:cNvPr id="53" name="TextBox 52"/>
            <p:cNvSpPr txBox="1"/>
            <p:nvPr userDrawn="1"/>
          </p:nvSpPr>
          <p:spPr>
            <a:xfrm>
              <a:off x="-747711" y="2787308"/>
              <a:ext cx="438671" cy="123111"/>
            </a:xfrm>
            <a:prstGeom prst="rect">
              <a:avLst/>
            </a:prstGeom>
            <a:noFill/>
          </p:spPr>
          <p:txBody>
            <a:bodyPr wrap="square" lIns="0" tIns="0" rIns="0" bIns="0" rtlCol="0">
              <a:spAutoFit/>
            </a:bodyPr>
            <a:lstStyle/>
            <a:p>
              <a:pPr algn="r"/>
              <a:r>
                <a:rPr lang="en-GB" sz="800" dirty="0" smtClean="0">
                  <a:solidFill>
                    <a:schemeClr val="tx1"/>
                  </a:solidFill>
                </a:rPr>
                <a:t>7.93cm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smtClean="0">
                  <a:solidFill>
                    <a:schemeClr val="tx1"/>
                  </a:solidFill>
                </a:rPr>
                <a:t>9.52cm</a:t>
              </a:r>
            </a:p>
          </p:txBody>
        </p:sp>
        <p:sp>
          <p:nvSpPr>
            <p:cNvPr id="55" name="TextBox 54"/>
            <p:cNvSpPr txBox="1"/>
            <p:nvPr userDrawn="1"/>
          </p:nvSpPr>
          <p:spPr>
            <a:xfrm>
              <a:off x="-747711" y="3928460"/>
              <a:ext cx="438671" cy="123111"/>
            </a:xfrm>
            <a:prstGeom prst="rect">
              <a:avLst/>
            </a:prstGeom>
            <a:noFill/>
          </p:spPr>
          <p:txBody>
            <a:bodyPr wrap="square" lIns="0" tIns="0" rIns="0" bIns="0" rtlCol="0">
              <a:spAutoFit/>
            </a:bodyPr>
            <a:lstStyle/>
            <a:p>
              <a:pPr algn="r"/>
              <a:r>
                <a:rPr lang="en-GB" sz="800" dirty="0" smtClean="0">
                  <a:solidFill>
                    <a:schemeClr val="tx1"/>
                  </a:solidFill>
                </a:rPr>
                <a:t>11.11cm</a:t>
              </a:r>
            </a:p>
          </p:txBody>
        </p:sp>
        <p:sp>
          <p:nvSpPr>
            <p:cNvPr id="56" name="TextBox 55"/>
            <p:cNvSpPr txBox="1"/>
            <p:nvPr userDrawn="1"/>
          </p:nvSpPr>
          <p:spPr>
            <a:xfrm>
              <a:off x="-747711" y="4499036"/>
              <a:ext cx="438671" cy="123111"/>
            </a:xfrm>
            <a:prstGeom prst="rect">
              <a:avLst/>
            </a:prstGeom>
            <a:noFill/>
          </p:spPr>
          <p:txBody>
            <a:bodyPr wrap="square" lIns="0" tIns="0" rIns="0" bIns="0" rtlCol="0">
              <a:spAutoFit/>
            </a:bodyPr>
            <a:lstStyle/>
            <a:p>
              <a:pPr algn="r"/>
              <a:r>
                <a:rPr lang="en-GB" sz="800" dirty="0" smtClean="0">
                  <a:solidFill>
                    <a:schemeClr val="tx1"/>
                  </a:solidFill>
                </a:rPr>
                <a:t>12.70cm</a:t>
              </a:r>
            </a:p>
          </p:txBody>
        </p:sp>
        <p:sp>
          <p:nvSpPr>
            <p:cNvPr id="57" name="TextBox 56"/>
            <p:cNvSpPr txBox="1"/>
            <p:nvPr userDrawn="1"/>
          </p:nvSpPr>
          <p:spPr>
            <a:xfrm>
              <a:off x="-747711" y="5069612"/>
              <a:ext cx="438671" cy="123111"/>
            </a:xfrm>
            <a:prstGeom prst="rect">
              <a:avLst/>
            </a:prstGeom>
            <a:noFill/>
          </p:spPr>
          <p:txBody>
            <a:bodyPr wrap="square" lIns="0" tIns="0" rIns="0" bIns="0" rtlCol="0">
              <a:spAutoFit/>
            </a:bodyPr>
            <a:lstStyle/>
            <a:p>
              <a:pPr algn="r"/>
              <a:r>
                <a:rPr lang="en-GB" sz="800" dirty="0" smtClean="0">
                  <a:solidFill>
                    <a:schemeClr val="tx1"/>
                  </a:solidFill>
                </a:rPr>
                <a:t>14.29cm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smtClean="0">
                  <a:solidFill>
                    <a:schemeClr val="tx1"/>
                  </a:solidFill>
                </a:rPr>
                <a:t>15.87cm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chemeClr val="tx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pPr algn="l"/>
              <a:r>
                <a:rPr lang="en-GB" sz="800" dirty="0" smtClean="0">
                  <a:solidFill>
                    <a:schemeClr val="tx1"/>
                  </a:solidFill>
                </a:rPr>
                <a:t>1.00cm</a:t>
              </a:r>
            </a:p>
          </p:txBody>
        </p:sp>
        <p:sp>
          <p:nvSpPr>
            <p:cNvPr id="61" name="TextBox 60"/>
            <p:cNvSpPr txBox="1"/>
            <p:nvPr userDrawn="1"/>
          </p:nvSpPr>
          <p:spPr>
            <a:xfrm>
              <a:off x="1276838" y="-437436"/>
              <a:ext cx="438671" cy="123111"/>
            </a:xfrm>
            <a:prstGeom prst="rect">
              <a:avLst/>
            </a:prstGeom>
            <a:noFill/>
          </p:spPr>
          <p:txBody>
            <a:bodyPr wrap="square" lIns="0" tIns="0" rIns="0" bIns="0" rtlCol="0">
              <a:spAutoFit/>
            </a:bodyPr>
            <a:lstStyle/>
            <a:p>
              <a:pPr algn="l"/>
              <a:r>
                <a:rPr lang="en-GB" sz="800" dirty="0" smtClean="0">
                  <a:solidFill>
                    <a:schemeClr val="tx1"/>
                  </a:solidFill>
                </a:rPr>
                <a:t>3.70cm</a:t>
              </a:r>
            </a:p>
          </p:txBody>
        </p:sp>
        <p:sp>
          <p:nvSpPr>
            <p:cNvPr id="62" name="TextBox 61"/>
            <p:cNvSpPr txBox="1"/>
            <p:nvPr userDrawn="1"/>
          </p:nvSpPr>
          <p:spPr>
            <a:xfrm>
              <a:off x="2248876" y="-437436"/>
              <a:ext cx="438671" cy="123111"/>
            </a:xfrm>
            <a:prstGeom prst="rect">
              <a:avLst/>
            </a:prstGeom>
            <a:noFill/>
          </p:spPr>
          <p:txBody>
            <a:bodyPr wrap="square" lIns="0" tIns="0" rIns="0" bIns="0" rtlCol="0">
              <a:spAutoFit/>
            </a:bodyPr>
            <a:lstStyle/>
            <a:p>
              <a:pPr algn="l"/>
              <a:r>
                <a:rPr lang="en-GB" sz="800" dirty="0" smtClean="0">
                  <a:solidFill>
                    <a:schemeClr val="tx1"/>
                  </a:solidFill>
                </a:rPr>
                <a:t>6.40cm</a:t>
              </a:r>
            </a:p>
          </p:txBody>
        </p:sp>
        <p:sp>
          <p:nvSpPr>
            <p:cNvPr id="63" name="TextBox 62"/>
            <p:cNvSpPr txBox="1"/>
            <p:nvPr userDrawn="1"/>
          </p:nvSpPr>
          <p:spPr>
            <a:xfrm>
              <a:off x="3220914" y="-437436"/>
              <a:ext cx="438671" cy="123111"/>
            </a:xfrm>
            <a:prstGeom prst="rect">
              <a:avLst/>
            </a:prstGeom>
            <a:noFill/>
          </p:spPr>
          <p:txBody>
            <a:bodyPr wrap="square" lIns="0" tIns="0" rIns="0" bIns="0" rtlCol="0">
              <a:spAutoFit/>
            </a:bodyPr>
            <a:lstStyle/>
            <a:p>
              <a:pPr algn="l"/>
              <a:r>
                <a:rPr lang="en-GB" sz="800" dirty="0" smtClean="0">
                  <a:solidFill>
                    <a:schemeClr val="tx1"/>
                  </a:solidFill>
                </a:rPr>
                <a:t>9.10cm</a:t>
              </a:r>
            </a:p>
          </p:txBody>
        </p:sp>
        <p:sp>
          <p:nvSpPr>
            <p:cNvPr id="64" name="TextBox 63"/>
            <p:cNvSpPr txBox="1"/>
            <p:nvPr userDrawn="1"/>
          </p:nvSpPr>
          <p:spPr>
            <a:xfrm>
              <a:off x="4192952" y="-437436"/>
              <a:ext cx="438671" cy="123111"/>
            </a:xfrm>
            <a:prstGeom prst="rect">
              <a:avLst/>
            </a:prstGeom>
            <a:noFill/>
          </p:spPr>
          <p:txBody>
            <a:bodyPr wrap="square" lIns="0" tIns="0" rIns="0" bIns="0" rtlCol="0">
              <a:spAutoFit/>
            </a:bodyPr>
            <a:lstStyle/>
            <a:p>
              <a:pPr algn="l"/>
              <a:r>
                <a:rPr lang="en-GB" sz="800" dirty="0" smtClean="0">
                  <a:solidFill>
                    <a:schemeClr val="tx1"/>
                  </a:solidFill>
                </a:rPr>
                <a:t>11.80cm</a:t>
              </a:r>
            </a:p>
          </p:txBody>
        </p:sp>
        <p:sp>
          <p:nvSpPr>
            <p:cNvPr id="65" name="TextBox 64"/>
            <p:cNvSpPr txBox="1"/>
            <p:nvPr userDrawn="1"/>
          </p:nvSpPr>
          <p:spPr>
            <a:xfrm>
              <a:off x="5164990" y="-437436"/>
              <a:ext cx="438671" cy="123111"/>
            </a:xfrm>
            <a:prstGeom prst="rect">
              <a:avLst/>
            </a:prstGeom>
            <a:noFill/>
          </p:spPr>
          <p:txBody>
            <a:bodyPr wrap="square" lIns="0" tIns="0" rIns="0" bIns="0" rtlCol="0">
              <a:spAutoFit/>
            </a:bodyPr>
            <a:lstStyle/>
            <a:p>
              <a:pPr algn="l"/>
              <a:r>
                <a:rPr lang="en-GB" sz="800" dirty="0" smtClean="0">
                  <a:solidFill>
                    <a:schemeClr val="tx1"/>
                  </a:solidFill>
                </a:rPr>
                <a:t>14.50cm</a:t>
              </a:r>
            </a:p>
          </p:txBody>
        </p:sp>
        <p:sp>
          <p:nvSpPr>
            <p:cNvPr id="66" name="TextBox 65"/>
            <p:cNvSpPr txBox="1"/>
            <p:nvPr userDrawn="1"/>
          </p:nvSpPr>
          <p:spPr>
            <a:xfrm>
              <a:off x="6137028" y="-437436"/>
              <a:ext cx="438671" cy="123111"/>
            </a:xfrm>
            <a:prstGeom prst="rect">
              <a:avLst/>
            </a:prstGeom>
            <a:noFill/>
          </p:spPr>
          <p:txBody>
            <a:bodyPr wrap="square" lIns="0" tIns="0" rIns="0" bIns="0" rtlCol="0">
              <a:spAutoFit/>
            </a:bodyPr>
            <a:lstStyle/>
            <a:p>
              <a:pPr algn="l"/>
              <a:r>
                <a:rPr lang="en-GB" sz="800" dirty="0" smtClean="0">
                  <a:solidFill>
                    <a:schemeClr val="tx1"/>
                  </a:solidFill>
                </a:rPr>
                <a:t>17.20cm</a:t>
              </a:r>
            </a:p>
          </p:txBody>
        </p:sp>
        <p:sp>
          <p:nvSpPr>
            <p:cNvPr id="67" name="TextBox 66"/>
            <p:cNvSpPr txBox="1"/>
            <p:nvPr userDrawn="1"/>
          </p:nvSpPr>
          <p:spPr>
            <a:xfrm>
              <a:off x="7109066" y="-437436"/>
              <a:ext cx="438671" cy="123111"/>
            </a:xfrm>
            <a:prstGeom prst="rect">
              <a:avLst/>
            </a:prstGeom>
            <a:noFill/>
          </p:spPr>
          <p:txBody>
            <a:bodyPr wrap="square" lIns="0" tIns="0" rIns="0" bIns="0" rtlCol="0">
              <a:spAutoFit/>
            </a:bodyPr>
            <a:lstStyle/>
            <a:p>
              <a:pPr algn="l"/>
              <a:r>
                <a:rPr lang="en-GB" sz="800" dirty="0" smtClean="0">
                  <a:solidFill>
                    <a:schemeClr val="tx1"/>
                  </a:solidFill>
                </a:rPr>
                <a:t>9.90cm</a:t>
              </a:r>
            </a:p>
          </p:txBody>
        </p:sp>
        <p:sp>
          <p:nvSpPr>
            <p:cNvPr id="68" name="TextBox 67"/>
            <p:cNvSpPr txBox="1"/>
            <p:nvPr userDrawn="1"/>
          </p:nvSpPr>
          <p:spPr>
            <a:xfrm>
              <a:off x="8081104" y="-437436"/>
              <a:ext cx="438671" cy="123111"/>
            </a:xfrm>
            <a:prstGeom prst="rect">
              <a:avLst/>
            </a:prstGeom>
            <a:noFill/>
          </p:spPr>
          <p:txBody>
            <a:bodyPr wrap="square" lIns="0" tIns="0" rIns="0" bIns="0" rtlCol="0">
              <a:spAutoFit/>
            </a:bodyPr>
            <a:lstStyle/>
            <a:p>
              <a:pPr algn="l"/>
              <a:r>
                <a:rPr lang="en-GB" sz="800" dirty="0" smtClean="0">
                  <a:solidFill>
                    <a:schemeClr val="tx1"/>
                  </a:solidFill>
                </a:rPr>
                <a:t>22.60cm</a:t>
              </a:r>
            </a:p>
          </p:txBody>
        </p:sp>
        <p:sp>
          <p:nvSpPr>
            <p:cNvPr id="69" name="TextBox 68"/>
            <p:cNvSpPr txBox="1"/>
            <p:nvPr userDrawn="1"/>
          </p:nvSpPr>
          <p:spPr>
            <a:xfrm>
              <a:off x="9053142" y="-437436"/>
              <a:ext cx="438671" cy="123111"/>
            </a:xfrm>
            <a:prstGeom prst="rect">
              <a:avLst/>
            </a:prstGeom>
            <a:noFill/>
          </p:spPr>
          <p:txBody>
            <a:bodyPr wrap="square" lIns="0" tIns="0" rIns="0" bIns="0" rtlCol="0">
              <a:spAutoFit/>
            </a:bodyPr>
            <a:lstStyle/>
            <a:p>
              <a:pPr algn="l"/>
              <a:r>
                <a:rPr lang="en-GB" sz="800" dirty="0" smtClean="0">
                  <a:solidFill>
                    <a:schemeClr val="tx1"/>
                  </a:solidFill>
                </a:rPr>
                <a:t>25.30cm</a:t>
              </a:r>
            </a:p>
          </p:txBody>
        </p:sp>
        <p:sp>
          <p:nvSpPr>
            <p:cNvPr id="70" name="TextBox 69"/>
            <p:cNvSpPr txBox="1"/>
            <p:nvPr userDrawn="1"/>
          </p:nvSpPr>
          <p:spPr>
            <a:xfrm>
              <a:off x="10025180" y="-437436"/>
              <a:ext cx="438671" cy="123111"/>
            </a:xfrm>
            <a:prstGeom prst="rect">
              <a:avLst/>
            </a:prstGeom>
            <a:noFill/>
          </p:spPr>
          <p:txBody>
            <a:bodyPr wrap="square" lIns="0" tIns="0" rIns="0" bIns="0" rtlCol="0">
              <a:spAutoFit/>
            </a:bodyPr>
            <a:lstStyle/>
            <a:p>
              <a:pPr algn="l"/>
              <a:r>
                <a:rPr lang="en-GB" sz="800" dirty="0" smtClean="0">
                  <a:solidFill>
                    <a:schemeClr val="tx1"/>
                  </a:solidFill>
                </a:rPr>
                <a:t>27.99cm</a:t>
              </a:r>
            </a:p>
          </p:txBody>
        </p:sp>
        <p:sp>
          <p:nvSpPr>
            <p:cNvPr id="71" name="TextBox 70"/>
            <p:cNvSpPr txBox="1"/>
            <p:nvPr userDrawn="1"/>
          </p:nvSpPr>
          <p:spPr>
            <a:xfrm>
              <a:off x="10997215" y="-437436"/>
              <a:ext cx="438671" cy="123111"/>
            </a:xfrm>
            <a:prstGeom prst="rect">
              <a:avLst/>
            </a:prstGeom>
            <a:noFill/>
          </p:spPr>
          <p:txBody>
            <a:bodyPr wrap="square" lIns="0" tIns="0" rIns="0" bIns="0" rtlCol="0">
              <a:spAutoFit/>
            </a:bodyPr>
            <a:lstStyle/>
            <a:p>
              <a:pPr algn="l"/>
              <a:r>
                <a:rPr lang="en-GB" sz="800" dirty="0" smtClean="0">
                  <a:solidFill>
                    <a:schemeClr val="tx1"/>
                  </a:solidFill>
                </a:rPr>
                <a:t>30.69cm</a:t>
              </a:r>
            </a:p>
          </p:txBody>
        </p:sp>
        <p:sp>
          <p:nvSpPr>
            <p:cNvPr id="72" name="TextBox 71"/>
            <p:cNvSpPr txBox="1"/>
            <p:nvPr userDrawn="1"/>
          </p:nvSpPr>
          <p:spPr>
            <a:xfrm>
              <a:off x="11461750" y="-437436"/>
              <a:ext cx="438671" cy="123111"/>
            </a:xfrm>
            <a:prstGeom prst="rect">
              <a:avLst/>
            </a:prstGeom>
            <a:noFill/>
          </p:spPr>
          <p:txBody>
            <a:bodyPr wrap="square" lIns="0" tIns="0" rIns="0" bIns="0" rtlCol="0">
              <a:spAutoFit/>
            </a:bodyPr>
            <a:lstStyle/>
            <a:p>
              <a:pPr algn="r"/>
              <a:r>
                <a:rPr lang="en-GB" sz="800" dirty="0" smtClean="0">
                  <a:solidFill>
                    <a:schemeClr val="tx1"/>
                  </a:solidFill>
                </a:rPr>
                <a:t>32.85cm</a:t>
              </a:r>
            </a:p>
          </p:txBody>
        </p:sp>
        <p:sp>
          <p:nvSpPr>
            <p:cNvPr id="74" name="TextBox 73"/>
            <p:cNvSpPr txBox="1"/>
            <p:nvPr userDrawn="1"/>
          </p:nvSpPr>
          <p:spPr>
            <a:xfrm>
              <a:off x="10490780" y="-437436"/>
              <a:ext cx="438671" cy="123111"/>
            </a:xfrm>
            <a:prstGeom prst="rect">
              <a:avLst/>
            </a:prstGeom>
            <a:noFill/>
          </p:spPr>
          <p:txBody>
            <a:bodyPr wrap="square" lIns="0" tIns="0" rIns="0" bIns="0" rtlCol="0">
              <a:spAutoFit/>
            </a:bodyPr>
            <a:lstStyle/>
            <a:p>
              <a:pPr algn="r"/>
              <a:r>
                <a:rPr lang="en-GB" sz="800" dirty="0" smtClean="0">
                  <a:solidFill>
                    <a:schemeClr val="tx1"/>
                  </a:solidFill>
                </a:rPr>
                <a:t>30.16cm</a:t>
              </a:r>
            </a:p>
          </p:txBody>
        </p:sp>
        <p:sp>
          <p:nvSpPr>
            <p:cNvPr id="75" name="TextBox 74"/>
            <p:cNvSpPr txBox="1"/>
            <p:nvPr userDrawn="1"/>
          </p:nvSpPr>
          <p:spPr>
            <a:xfrm>
              <a:off x="9519807" y="-437436"/>
              <a:ext cx="438671" cy="123111"/>
            </a:xfrm>
            <a:prstGeom prst="rect">
              <a:avLst/>
            </a:prstGeom>
            <a:noFill/>
          </p:spPr>
          <p:txBody>
            <a:bodyPr wrap="square" lIns="0" tIns="0" rIns="0" bIns="0" rtlCol="0">
              <a:spAutoFit/>
            </a:bodyPr>
            <a:lstStyle/>
            <a:p>
              <a:pPr algn="r"/>
              <a:r>
                <a:rPr lang="en-GB" sz="800" dirty="0" smtClean="0">
                  <a:solidFill>
                    <a:schemeClr val="tx1"/>
                  </a:solidFill>
                </a:rPr>
                <a:t>27.46cm</a:t>
              </a:r>
            </a:p>
          </p:txBody>
        </p:sp>
        <p:sp>
          <p:nvSpPr>
            <p:cNvPr id="76" name="TextBox 75"/>
            <p:cNvSpPr txBox="1"/>
            <p:nvPr userDrawn="1"/>
          </p:nvSpPr>
          <p:spPr>
            <a:xfrm>
              <a:off x="8548834" y="-437436"/>
              <a:ext cx="438671" cy="123111"/>
            </a:xfrm>
            <a:prstGeom prst="rect">
              <a:avLst/>
            </a:prstGeom>
            <a:noFill/>
          </p:spPr>
          <p:txBody>
            <a:bodyPr wrap="square" lIns="0" tIns="0" rIns="0" bIns="0" rtlCol="0">
              <a:spAutoFit/>
            </a:bodyPr>
            <a:lstStyle/>
            <a:p>
              <a:pPr algn="r"/>
              <a:r>
                <a:rPr lang="en-GB" sz="800" dirty="0" smtClean="0">
                  <a:solidFill>
                    <a:schemeClr val="tx1"/>
                  </a:solidFill>
                </a:rPr>
                <a:t>24.76cm</a:t>
              </a:r>
            </a:p>
          </p:txBody>
        </p:sp>
        <p:sp>
          <p:nvSpPr>
            <p:cNvPr id="77" name="TextBox 76"/>
            <p:cNvSpPr txBox="1"/>
            <p:nvPr userDrawn="1"/>
          </p:nvSpPr>
          <p:spPr>
            <a:xfrm>
              <a:off x="7577861" y="-437436"/>
              <a:ext cx="438671" cy="123111"/>
            </a:xfrm>
            <a:prstGeom prst="rect">
              <a:avLst/>
            </a:prstGeom>
            <a:noFill/>
          </p:spPr>
          <p:txBody>
            <a:bodyPr wrap="square" lIns="0" tIns="0" rIns="0" bIns="0" rtlCol="0">
              <a:spAutoFit/>
            </a:bodyPr>
            <a:lstStyle/>
            <a:p>
              <a:pPr algn="r"/>
              <a:r>
                <a:rPr lang="en-GB" sz="800" dirty="0" smtClean="0">
                  <a:solidFill>
                    <a:schemeClr val="tx1"/>
                  </a:solidFill>
                </a:rPr>
                <a:t>22.07cm</a:t>
              </a:r>
            </a:p>
          </p:txBody>
        </p:sp>
        <p:sp>
          <p:nvSpPr>
            <p:cNvPr id="78" name="TextBox 77"/>
            <p:cNvSpPr txBox="1"/>
            <p:nvPr userDrawn="1"/>
          </p:nvSpPr>
          <p:spPr>
            <a:xfrm>
              <a:off x="6606888" y="-437436"/>
              <a:ext cx="438671" cy="123111"/>
            </a:xfrm>
            <a:prstGeom prst="rect">
              <a:avLst/>
            </a:prstGeom>
            <a:noFill/>
          </p:spPr>
          <p:txBody>
            <a:bodyPr wrap="square" lIns="0" tIns="0" rIns="0" bIns="0" rtlCol="0">
              <a:spAutoFit/>
            </a:bodyPr>
            <a:lstStyle/>
            <a:p>
              <a:pPr algn="r"/>
              <a:r>
                <a:rPr lang="en-GB" sz="800" dirty="0" smtClean="0">
                  <a:solidFill>
                    <a:schemeClr val="tx1"/>
                  </a:solidFill>
                </a:rPr>
                <a:t>19.37cm</a:t>
              </a:r>
            </a:p>
          </p:txBody>
        </p:sp>
        <p:sp>
          <p:nvSpPr>
            <p:cNvPr id="79" name="TextBox 78"/>
            <p:cNvSpPr txBox="1"/>
            <p:nvPr userDrawn="1"/>
          </p:nvSpPr>
          <p:spPr>
            <a:xfrm>
              <a:off x="5635915" y="-437436"/>
              <a:ext cx="438671" cy="123111"/>
            </a:xfrm>
            <a:prstGeom prst="rect">
              <a:avLst/>
            </a:prstGeom>
            <a:noFill/>
          </p:spPr>
          <p:txBody>
            <a:bodyPr wrap="square" lIns="0" tIns="0" rIns="0" bIns="0" rtlCol="0">
              <a:spAutoFit/>
            </a:bodyPr>
            <a:lstStyle/>
            <a:p>
              <a:pPr algn="r"/>
              <a:r>
                <a:rPr lang="en-GB" sz="800" dirty="0" smtClean="0">
                  <a:solidFill>
                    <a:schemeClr val="tx1"/>
                  </a:solidFill>
                </a:rPr>
                <a:t>16.67cm</a:t>
              </a:r>
            </a:p>
          </p:txBody>
        </p:sp>
        <p:sp>
          <p:nvSpPr>
            <p:cNvPr id="80" name="TextBox 79"/>
            <p:cNvSpPr txBox="1"/>
            <p:nvPr userDrawn="1"/>
          </p:nvSpPr>
          <p:spPr>
            <a:xfrm>
              <a:off x="4664942" y="-437436"/>
              <a:ext cx="438671" cy="123111"/>
            </a:xfrm>
            <a:prstGeom prst="rect">
              <a:avLst/>
            </a:prstGeom>
            <a:noFill/>
          </p:spPr>
          <p:txBody>
            <a:bodyPr wrap="square" lIns="0" tIns="0" rIns="0" bIns="0" rtlCol="0">
              <a:spAutoFit/>
            </a:bodyPr>
            <a:lstStyle/>
            <a:p>
              <a:pPr algn="r"/>
              <a:r>
                <a:rPr lang="en-GB" sz="800" dirty="0" smtClean="0">
                  <a:solidFill>
                    <a:schemeClr val="tx1"/>
                  </a:solidFill>
                </a:rPr>
                <a:t>13.98cm</a:t>
              </a:r>
            </a:p>
          </p:txBody>
        </p:sp>
        <p:sp>
          <p:nvSpPr>
            <p:cNvPr id="81" name="TextBox 80"/>
            <p:cNvSpPr txBox="1"/>
            <p:nvPr userDrawn="1"/>
          </p:nvSpPr>
          <p:spPr>
            <a:xfrm>
              <a:off x="3693969" y="-437436"/>
              <a:ext cx="438671" cy="123111"/>
            </a:xfrm>
            <a:prstGeom prst="rect">
              <a:avLst/>
            </a:prstGeom>
            <a:noFill/>
          </p:spPr>
          <p:txBody>
            <a:bodyPr wrap="square" lIns="0" tIns="0" rIns="0" bIns="0" rtlCol="0">
              <a:spAutoFit/>
            </a:bodyPr>
            <a:lstStyle/>
            <a:p>
              <a:pPr algn="r"/>
              <a:r>
                <a:rPr lang="en-GB" sz="800" dirty="0" smtClean="0">
                  <a:solidFill>
                    <a:schemeClr val="tx1"/>
                  </a:solidFill>
                </a:rPr>
                <a:t>11.28cm</a:t>
              </a:r>
            </a:p>
          </p:txBody>
        </p:sp>
        <p:sp>
          <p:nvSpPr>
            <p:cNvPr id="82" name="TextBox 81"/>
            <p:cNvSpPr txBox="1"/>
            <p:nvPr userDrawn="1"/>
          </p:nvSpPr>
          <p:spPr>
            <a:xfrm>
              <a:off x="2722996" y="-437436"/>
              <a:ext cx="438671" cy="123111"/>
            </a:xfrm>
            <a:prstGeom prst="rect">
              <a:avLst/>
            </a:prstGeom>
            <a:noFill/>
          </p:spPr>
          <p:txBody>
            <a:bodyPr wrap="square" lIns="0" tIns="0" rIns="0" bIns="0" rtlCol="0">
              <a:spAutoFit/>
            </a:bodyPr>
            <a:lstStyle/>
            <a:p>
              <a:pPr algn="r"/>
              <a:r>
                <a:rPr lang="en-GB" sz="800" dirty="0" smtClean="0">
                  <a:solidFill>
                    <a:schemeClr val="tx1"/>
                  </a:solidFill>
                </a:rPr>
                <a:t>8.59cm</a:t>
              </a:r>
            </a:p>
          </p:txBody>
        </p:sp>
        <p:sp>
          <p:nvSpPr>
            <p:cNvPr id="83" name="TextBox 82"/>
            <p:cNvSpPr txBox="1"/>
            <p:nvPr userDrawn="1"/>
          </p:nvSpPr>
          <p:spPr>
            <a:xfrm>
              <a:off x="1752023" y="-437436"/>
              <a:ext cx="438671" cy="123111"/>
            </a:xfrm>
            <a:prstGeom prst="rect">
              <a:avLst/>
            </a:prstGeom>
            <a:noFill/>
          </p:spPr>
          <p:txBody>
            <a:bodyPr wrap="square" lIns="0" tIns="0" rIns="0" bIns="0" rtlCol="0">
              <a:spAutoFit/>
            </a:bodyPr>
            <a:lstStyle/>
            <a:p>
              <a:pPr algn="r"/>
              <a:r>
                <a:rPr lang="en-GB" sz="800" dirty="0" smtClean="0">
                  <a:solidFill>
                    <a:schemeClr val="tx1"/>
                  </a:solidFill>
                </a:rPr>
                <a:t>5.89cm</a:t>
              </a:r>
            </a:p>
          </p:txBody>
        </p:sp>
        <p:sp>
          <p:nvSpPr>
            <p:cNvPr id="84" name="TextBox 83"/>
            <p:cNvSpPr txBox="1"/>
            <p:nvPr userDrawn="1"/>
          </p:nvSpPr>
          <p:spPr>
            <a:xfrm>
              <a:off x="781050" y="-437436"/>
              <a:ext cx="438671" cy="123111"/>
            </a:xfrm>
            <a:prstGeom prst="rect">
              <a:avLst/>
            </a:prstGeom>
            <a:noFill/>
          </p:spPr>
          <p:txBody>
            <a:bodyPr wrap="square" lIns="0" tIns="0" rIns="0" bIns="0" rtlCol="0">
              <a:spAutoFit/>
            </a:bodyPr>
            <a:lstStyle/>
            <a:p>
              <a:pPr algn="r"/>
              <a:r>
                <a:rPr lang="en-GB" sz="800" dirty="0" smtClean="0">
                  <a:solidFill>
                    <a:schemeClr val="tx1"/>
                  </a:solidFill>
                </a:rPr>
                <a:t>3.19cm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smtClean="0">
                  <a:solidFill>
                    <a:schemeClr val="tx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chemeClr val="tx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chemeClr val="tx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chemeClr val="tx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pPr algn="l"/>
              <a:r>
                <a:rPr lang="en-GB" sz="800" dirty="0" smtClean="0">
                  <a:solidFill>
                    <a:schemeClr val="tx1"/>
                  </a:solidFill>
                </a:rPr>
                <a:t>Right Margin</a:t>
              </a:r>
            </a:p>
          </p:txBody>
        </p:sp>
      </p:grpSp>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en-GB" dirty="0" smtClean="0"/>
              <a:t>Click to edit master title style</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90" name="Slide Number Placeholder 5"/>
          <p:cNvSpPr>
            <a:spLocks noGrp="1"/>
          </p:cNvSpPr>
          <p:nvPr>
            <p:ph type="sldNum" sz="quarter" idx="4"/>
          </p:nvPr>
        </p:nvSpPr>
        <p:spPr>
          <a:xfrm>
            <a:off x="5608420" y="6394275"/>
            <a:ext cx="969962" cy="196850"/>
          </a:xfrm>
          <a:prstGeom prst="rect">
            <a:avLst/>
          </a:prstGeom>
        </p:spPr>
        <p:txBody>
          <a:bodyPr vert="horz" lIns="0" tIns="0" rIns="0" bIns="0" rtlCol="0" anchor="ctr"/>
          <a:lstStyle>
            <a:lvl1pPr algn="ctr">
              <a:defRPr sz="1000">
                <a:solidFill>
                  <a:schemeClr val="tx1"/>
                </a:solidFill>
              </a:defRPr>
            </a:lvl1pPr>
          </a:lstStyle>
          <a:p>
            <a:fld id="{4034BEE3-566C-4068-A777-C3A4762E861B}" type="slidenum">
              <a:rPr lang="en-GB" smtClean="0"/>
              <a:pPr/>
              <a:t>‹#›</a:t>
            </a:fld>
            <a:endParaRPr lang="en-GB" dirty="0"/>
          </a:p>
        </p:txBody>
      </p:sp>
      <p:pic>
        <p:nvPicPr>
          <p:cNvPr id="95" name="Picture 94" descr="logo-03.png"/>
          <p:cNvPicPr>
            <a:picLocks noChangeAspect="1"/>
          </p:cNvPicPr>
          <p:nvPr userDrawn="1"/>
        </p:nvPicPr>
        <p:blipFill rotWithShape="1">
          <a:blip r:embed="rId25">
            <a:alphaModFix/>
            <a:extLst>
              <a:ext uri="{28A0092B-C50C-407E-A947-70E740481C1C}">
                <a14:useLocalDpi xmlns:a14="http://schemas.microsoft.com/office/drawing/2010/main" val="0"/>
              </a:ext>
            </a:extLst>
          </a:blip>
          <a:srcRect r="59214" b="-3331"/>
          <a:stretch/>
        </p:blipFill>
        <p:spPr>
          <a:xfrm>
            <a:off x="297773" y="6334125"/>
            <a:ext cx="1765779" cy="335235"/>
          </a:xfrm>
          <a:prstGeom prst="rect">
            <a:avLst/>
          </a:prstGeom>
        </p:spPr>
      </p:pic>
      <p:pic>
        <p:nvPicPr>
          <p:cNvPr id="97" name="Picture 9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056440" y="6339413"/>
            <a:ext cx="1781986" cy="307239"/>
          </a:xfrm>
          <a:prstGeom prst="rect">
            <a:avLst/>
          </a:prstGeom>
        </p:spPr>
      </p:pic>
      <p:sp>
        <p:nvSpPr>
          <p:cNvPr id="99" name="Text Placeholder 17"/>
          <p:cNvSpPr txBox="1">
            <a:spLocks/>
          </p:cNvSpPr>
          <p:nvPr userDrawn="1"/>
        </p:nvSpPr>
        <p:spPr>
          <a:xfrm>
            <a:off x="2501156" y="6406071"/>
            <a:ext cx="3105122" cy="197792"/>
          </a:xfrm>
          <a:prstGeom prst="rect">
            <a:avLst/>
          </a:prstGeom>
        </p:spPr>
        <p:txBody>
          <a:bodyPr vert="horz" lIns="0" tIns="0" rIns="0" bIns="0" rtlCol="0" anchor="ctr">
            <a:noAutofit/>
          </a:bodyPr>
          <a:lstStyle>
            <a:lvl1pPr indent="0">
              <a:lnSpc>
                <a:spcPct val="100000"/>
              </a:lnSpc>
              <a:spcBef>
                <a:spcPts val="600"/>
              </a:spcBef>
              <a:buFont typeface="Arial" panose="020B0604020202020204" pitchFamily="34" charset="0"/>
              <a:buNone/>
              <a:defRPr sz="800"/>
            </a:lvl1pPr>
            <a:lvl2pPr marL="180975" indent="-180975">
              <a:lnSpc>
                <a:spcPct val="100000"/>
              </a:lnSpc>
              <a:spcBef>
                <a:spcPts val="600"/>
              </a:spcBef>
              <a:buFont typeface="Wingdings" panose="05000000000000000000" pitchFamily="2" charset="2"/>
              <a:buChar char="§"/>
              <a:defRPr sz="1600"/>
            </a:lvl2pPr>
            <a:lvl3pPr marL="361950" indent="-180975">
              <a:lnSpc>
                <a:spcPct val="100000"/>
              </a:lnSpc>
              <a:spcBef>
                <a:spcPts val="600"/>
              </a:spcBef>
              <a:buFont typeface="Wingdings" panose="05000000000000000000" pitchFamily="2" charset="2"/>
              <a:buChar char="§"/>
              <a:defRPr sz="1600"/>
            </a:lvl3pPr>
            <a:lvl4pPr marL="542925" indent="-180975">
              <a:lnSpc>
                <a:spcPct val="100000"/>
              </a:lnSpc>
              <a:spcBef>
                <a:spcPts val="600"/>
              </a:spcBef>
              <a:buFont typeface="Wingdings" panose="05000000000000000000" pitchFamily="2" charset="2"/>
              <a:buChar char="§"/>
              <a:defRPr sz="1600"/>
            </a:lvl4pPr>
            <a:lvl5pPr marL="714375" indent="-171450">
              <a:lnSpc>
                <a:spcPct val="100000"/>
              </a:lnSpc>
              <a:spcBef>
                <a:spcPts val="600"/>
              </a:spcBef>
              <a:buFont typeface="Wingdings" panose="05000000000000000000" pitchFamily="2" charset="2"/>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dirty="0" smtClean="0"/>
          </a:p>
        </p:txBody>
      </p:sp>
      <p:sp>
        <p:nvSpPr>
          <p:cNvPr id="101" name="Text Placeholder 7"/>
          <p:cNvSpPr txBox="1">
            <a:spLocks/>
          </p:cNvSpPr>
          <p:nvPr userDrawn="1"/>
        </p:nvSpPr>
        <p:spPr>
          <a:xfrm>
            <a:off x="2504303" y="6393509"/>
            <a:ext cx="3105122" cy="197792"/>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dirty="0"/>
          </a:p>
        </p:txBody>
      </p:sp>
      <p:sp>
        <p:nvSpPr>
          <p:cNvPr id="103" name="Text Placeholder 7"/>
          <p:cNvSpPr txBox="1">
            <a:spLocks/>
          </p:cNvSpPr>
          <p:nvPr userDrawn="1"/>
        </p:nvSpPr>
        <p:spPr>
          <a:xfrm>
            <a:off x="2495600" y="6399560"/>
            <a:ext cx="3105122" cy="197792"/>
          </a:xfrm>
          <a:prstGeom prst="rect">
            <a:avLst/>
          </a:prstGeom>
        </p:spPr>
        <p:txBody>
          <a:bodyPr anchor="ct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800" b="0" dirty="0"/>
          </a:p>
        </p:txBody>
      </p:sp>
    </p:spTree>
    <p:extLst>
      <p:ext uri="{BB962C8B-B14F-4D97-AF65-F5344CB8AC3E}">
        <p14:creationId xmlns:p14="http://schemas.microsoft.com/office/powerpoint/2010/main" val="2358397083"/>
      </p:ext>
    </p:extLst>
  </p:cSld>
  <p:clrMap bg1="lt1" tx1="dk1" bg2="lt2" tx2="dk2" accent1="accent1" accent2="accent2" accent3="accent3" accent4="accent4" accent5="accent5" accent6="accent6" hlink="hlink" folHlink="folHlink"/>
  <p:sldLayoutIdLst>
    <p:sldLayoutId id="2147483733" r:id="rId1"/>
    <p:sldLayoutId id="2147483748" r:id="rId2"/>
    <p:sldLayoutId id="2147483734" r:id="rId3"/>
    <p:sldLayoutId id="2147483735" r:id="rId4"/>
    <p:sldLayoutId id="2147483736" r:id="rId5"/>
    <p:sldLayoutId id="2147483737" r:id="rId6"/>
    <p:sldLayoutId id="2147483766" r:id="rId7"/>
    <p:sldLayoutId id="2147483764" r:id="rId8"/>
    <p:sldLayoutId id="2147483772" r:id="rId9"/>
    <p:sldLayoutId id="2147483784" r:id="rId10"/>
    <p:sldLayoutId id="2147483785" r:id="rId11"/>
    <p:sldLayoutId id="2147483786" r:id="rId12"/>
    <p:sldLayoutId id="2147483787" r:id="rId13"/>
    <p:sldLayoutId id="2147483793" r:id="rId14"/>
    <p:sldLayoutId id="2147483795" r:id="rId15"/>
    <p:sldLayoutId id="2147483796" r:id="rId16"/>
    <p:sldLayoutId id="2147483797" r:id="rId17"/>
    <p:sldLayoutId id="2147483802" r:id="rId18"/>
    <p:sldLayoutId id="2147483803" r:id="rId19"/>
    <p:sldLayoutId id="2147483804" r:id="rId20"/>
    <p:sldLayoutId id="2147483805" r:id="rId21"/>
    <p:sldLayoutId id="2147483806" r:id="rId22"/>
    <p:sldLayoutId id="214748380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100000"/>
        </a:lnSpc>
        <a:spcBef>
          <a:spcPts val="60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7">
          <p15:clr>
            <a:srgbClr val="A4A3A4"/>
          </p15:clr>
        </p15:guide>
        <p15:guide id="2" orient="horz" pos="2159">
          <p15:clr>
            <a:srgbClr val="A4A3A4"/>
          </p15:clr>
        </p15:guide>
        <p15:guide id="3" pos="725">
          <p15:clr>
            <a:srgbClr val="A4A3A4"/>
          </p15:clr>
        </p15:guide>
        <p15:guide id="4" pos="842">
          <p15:clr>
            <a:srgbClr val="A4A3A4"/>
          </p15:clr>
        </p15:guide>
        <p15:guide id="5" pos="1335">
          <p15:clr>
            <a:srgbClr val="A4A3A4"/>
          </p15:clr>
        </p15:guide>
        <p15:guide id="6" pos="1454">
          <p15:clr>
            <a:srgbClr val="A4A3A4"/>
          </p15:clr>
        </p15:guide>
        <p15:guide id="7" pos="1947">
          <p15:clr>
            <a:srgbClr val="A4A3A4"/>
          </p15:clr>
        </p15:guide>
        <p15:guide id="8" pos="2064">
          <p15:clr>
            <a:srgbClr val="A4A3A4"/>
          </p15:clr>
        </p15:guide>
        <p15:guide id="9" pos="2558">
          <p15:clr>
            <a:srgbClr val="A4A3A4"/>
          </p15:clr>
        </p15:guide>
        <p15:guide id="10" pos="2678">
          <p15:clr>
            <a:srgbClr val="A4A3A4"/>
          </p15:clr>
        </p15:guide>
        <p15:guide id="11" pos="3170">
          <p15:clr>
            <a:srgbClr val="A4A3A4"/>
          </p15:clr>
        </p15:guide>
        <p15:guide id="12" pos="3288">
          <p15:clr>
            <a:srgbClr val="A4A3A4"/>
          </p15:clr>
        </p15:guide>
        <p15:guide id="13" pos="3780">
          <p15:clr>
            <a:srgbClr val="A4A3A4"/>
          </p15:clr>
        </p15:guide>
        <p15:guide id="14" pos="3900">
          <p15:clr>
            <a:srgbClr val="A4A3A4"/>
          </p15:clr>
        </p15:guide>
        <p15:guide id="15" pos="4392">
          <p15:clr>
            <a:srgbClr val="A4A3A4"/>
          </p15:clr>
        </p15:guide>
        <p15:guide id="16" pos="4512">
          <p15:clr>
            <a:srgbClr val="A4A3A4"/>
          </p15:clr>
        </p15:guide>
        <p15:guide id="17" pos="5124">
          <p15:clr>
            <a:srgbClr val="A4A3A4"/>
          </p15:clr>
        </p15:guide>
        <p15:guide id="18" pos="5004">
          <p15:clr>
            <a:srgbClr val="A4A3A4"/>
          </p15:clr>
        </p15:guide>
        <p15:guide id="19" pos="5616">
          <p15:clr>
            <a:srgbClr val="A4A3A4"/>
          </p15:clr>
        </p15:guide>
        <p15:guide id="20" pos="5736">
          <p15:clr>
            <a:srgbClr val="A4A3A4"/>
          </p15:clr>
        </p15:guide>
        <p15:guide id="21" pos="6227">
          <p15:clr>
            <a:srgbClr val="A4A3A4"/>
          </p15:clr>
        </p15:guide>
        <p15:guide id="22" pos="6348">
          <p15:clr>
            <a:srgbClr val="A4A3A4"/>
          </p15:clr>
        </p15:guide>
        <p15:guide id="23" pos="6839">
          <p15:clr>
            <a:srgbClr val="A4A3A4"/>
          </p15:clr>
        </p15:guide>
        <p15:guide id="24" pos="6960">
          <p15:clr>
            <a:srgbClr val="A4A3A4"/>
          </p15:clr>
        </p15:guide>
        <p15:guide id="25" pos="7451">
          <p15:clr>
            <a:srgbClr val="A4A3A4"/>
          </p15:clr>
        </p15:guide>
        <p15:guide id="26" orient="horz" pos="1799">
          <p15:clr>
            <a:srgbClr val="A4A3A4"/>
          </p15:clr>
        </p15:guide>
        <p15:guide id="27" orient="horz" pos="1437">
          <p15:clr>
            <a:srgbClr val="A4A3A4"/>
          </p15:clr>
        </p15:guide>
        <p15:guide id="28" orient="horz" pos="1077">
          <p15:clr>
            <a:srgbClr val="A4A3A4"/>
          </p15:clr>
        </p15:guide>
        <p15:guide id="29" orient="horz" pos="717">
          <p15:clr>
            <a:srgbClr val="A4A3A4"/>
          </p15:clr>
        </p15:guide>
        <p15:guide id="30" orient="horz" pos="2519">
          <p15:clr>
            <a:srgbClr val="A4A3A4"/>
          </p15:clr>
        </p15:guide>
        <p15:guide id="31" orient="horz" pos="2879">
          <p15:clr>
            <a:srgbClr val="A4A3A4"/>
          </p15:clr>
        </p15:guide>
        <p15:guide id="32" orient="horz" pos="3240">
          <p15:clr>
            <a:srgbClr val="A4A3A4"/>
          </p15:clr>
        </p15:guide>
        <p15:guide id="33" orient="horz" pos="3600">
          <p15:clr>
            <a:srgbClr val="A4A3A4"/>
          </p15:clr>
        </p15:guide>
        <p15:guide id="34" orient="horz" pos="385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359999" y="854014"/>
            <a:ext cx="11466875" cy="813485"/>
          </a:xfrm>
          <a:prstGeom prst="rect">
            <a:avLst/>
          </a:prstGeom>
        </p:spPr>
        <p:txBody>
          <a:bodyPr vert="horz" lIns="0" tIns="0" rIns="0" bIns="0" rtlCol="0" anchor="t">
            <a:noAutofit/>
          </a:bodyPr>
          <a:lstStyle/>
          <a:p>
            <a:r>
              <a:rPr lang="en-US" dirty="0" smtClean="0"/>
              <a:t>Click to edit Master title style</a:t>
            </a:r>
            <a:endParaRPr lang="en-GB" dirty="0"/>
          </a:p>
        </p:txBody>
      </p:sp>
      <p:sp>
        <p:nvSpPr>
          <p:cNvPr id="3" name="Text Placeholder 2"/>
          <p:cNvSpPr>
            <a:spLocks noGrp="1"/>
          </p:cNvSpPr>
          <p:nvPr userDrawn="1">
            <p:ph type="body" idx="1"/>
          </p:nvPr>
        </p:nvSpPr>
        <p:spPr>
          <a:xfrm>
            <a:off x="359999" y="1693234"/>
            <a:ext cx="11466875" cy="4426579"/>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9" name="Straight Connector 8"/>
          <p:cNvCxnSpPr/>
          <p:nvPr userDrawn="1"/>
        </p:nvCxnSpPr>
        <p:spPr>
          <a:xfrm>
            <a:off x="0" y="577800"/>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43000" y="-438330"/>
            <a:ext cx="13716000" cy="6744832"/>
            <a:chOff x="-1143000" y="-438330"/>
            <a:chExt cx="13716000" cy="6744832"/>
          </a:xfrm>
        </p:grpSpPr>
        <p:cxnSp>
          <p:nvCxnSpPr>
            <p:cNvPr id="12" name="Straight Connector 11"/>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56200" y="1138238"/>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47711" y="1075580"/>
              <a:ext cx="438671" cy="123111"/>
            </a:xfrm>
            <a:prstGeom prst="rect">
              <a:avLst/>
            </a:prstGeom>
            <a:noFill/>
          </p:spPr>
          <p:txBody>
            <a:bodyPr wrap="square" lIns="0" tIns="0" rIns="0" bIns="0" rtlCol="0">
              <a:spAutoFit/>
            </a:bodyPr>
            <a:lstStyle/>
            <a:p>
              <a:pPr algn="r"/>
              <a:r>
                <a:rPr lang="en-GB" sz="800" dirty="0" smtClean="0">
                  <a:solidFill>
                    <a:srgbClr val="717171"/>
                  </a:solidFill>
                </a:rPr>
                <a:t>3.16cm</a:t>
              </a:r>
            </a:p>
          </p:txBody>
        </p:sp>
        <p:cxnSp>
          <p:nvCxnSpPr>
            <p:cNvPr id="21" name="Straight Connector 20"/>
            <p:cNvCxnSpPr/>
            <p:nvPr userDrawn="1"/>
          </p:nvCxnSpPr>
          <p:spPr>
            <a:xfrm>
              <a:off x="-256200" y="2282296"/>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56200" y="2854325"/>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56200" y="3998383"/>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56200" y="4570412"/>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6200" y="5142441"/>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14935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212003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309071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406140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503208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60027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697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4413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891482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988550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1085619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1049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1007727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9105543"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133816"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1620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21863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424690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a:xfrm>
              <a:off x="3275181"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a:xfrm>
              <a:off x="2303454"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1331727"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smtClean="0">
                  <a:solidFill>
                    <a:srgbClr val="717171"/>
                  </a:solidFill>
                </a:rPr>
                <a:t>4.75cm</a:t>
              </a:r>
            </a:p>
          </p:txBody>
        </p:sp>
        <p:sp>
          <p:nvSpPr>
            <p:cNvPr id="52" name="TextBox 51"/>
            <p:cNvSpPr txBox="1"/>
            <p:nvPr userDrawn="1"/>
          </p:nvSpPr>
          <p:spPr>
            <a:xfrm>
              <a:off x="-747711" y="2216732"/>
              <a:ext cx="438671" cy="123111"/>
            </a:xfrm>
            <a:prstGeom prst="rect">
              <a:avLst/>
            </a:prstGeom>
            <a:noFill/>
          </p:spPr>
          <p:txBody>
            <a:bodyPr wrap="square" lIns="0" tIns="0" rIns="0" bIns="0" rtlCol="0">
              <a:spAutoFit/>
            </a:bodyPr>
            <a:lstStyle/>
            <a:p>
              <a:pPr algn="r"/>
              <a:r>
                <a:rPr lang="en-GB" sz="800" dirty="0" smtClean="0">
                  <a:solidFill>
                    <a:srgbClr val="717171"/>
                  </a:solidFill>
                </a:rPr>
                <a:t>6.34cm</a:t>
              </a:r>
            </a:p>
          </p:txBody>
        </p:sp>
        <p:sp>
          <p:nvSpPr>
            <p:cNvPr id="53" name="TextBox 52"/>
            <p:cNvSpPr txBox="1"/>
            <p:nvPr userDrawn="1"/>
          </p:nvSpPr>
          <p:spPr>
            <a:xfrm>
              <a:off x="-747711" y="2787308"/>
              <a:ext cx="438671" cy="123111"/>
            </a:xfrm>
            <a:prstGeom prst="rect">
              <a:avLst/>
            </a:prstGeom>
            <a:noFill/>
          </p:spPr>
          <p:txBody>
            <a:bodyPr wrap="square" lIns="0" tIns="0" rIns="0" bIns="0" rtlCol="0">
              <a:spAutoFit/>
            </a:bodyPr>
            <a:lstStyle/>
            <a:p>
              <a:pPr algn="r"/>
              <a:r>
                <a:rPr lang="en-GB" sz="800" dirty="0" smtClean="0">
                  <a:solidFill>
                    <a:srgbClr val="717171"/>
                  </a:solidFill>
                </a:rPr>
                <a:t>7.93cm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smtClean="0">
                  <a:solidFill>
                    <a:srgbClr val="717171"/>
                  </a:solidFill>
                </a:rPr>
                <a:t>9.52cm</a:t>
              </a:r>
            </a:p>
          </p:txBody>
        </p:sp>
        <p:sp>
          <p:nvSpPr>
            <p:cNvPr id="55" name="TextBox 54"/>
            <p:cNvSpPr txBox="1"/>
            <p:nvPr userDrawn="1"/>
          </p:nvSpPr>
          <p:spPr>
            <a:xfrm>
              <a:off x="-747711" y="3928460"/>
              <a:ext cx="438671" cy="123111"/>
            </a:xfrm>
            <a:prstGeom prst="rect">
              <a:avLst/>
            </a:prstGeom>
            <a:noFill/>
          </p:spPr>
          <p:txBody>
            <a:bodyPr wrap="square" lIns="0" tIns="0" rIns="0" bIns="0" rtlCol="0">
              <a:spAutoFit/>
            </a:bodyPr>
            <a:lstStyle/>
            <a:p>
              <a:pPr algn="r"/>
              <a:r>
                <a:rPr lang="en-GB" sz="800" dirty="0" smtClean="0">
                  <a:solidFill>
                    <a:srgbClr val="717171"/>
                  </a:solidFill>
                </a:rPr>
                <a:t>11.11cm</a:t>
              </a:r>
            </a:p>
          </p:txBody>
        </p:sp>
        <p:sp>
          <p:nvSpPr>
            <p:cNvPr id="56" name="TextBox 55"/>
            <p:cNvSpPr txBox="1"/>
            <p:nvPr userDrawn="1"/>
          </p:nvSpPr>
          <p:spPr>
            <a:xfrm>
              <a:off x="-747711" y="4499036"/>
              <a:ext cx="438671" cy="123111"/>
            </a:xfrm>
            <a:prstGeom prst="rect">
              <a:avLst/>
            </a:prstGeom>
            <a:noFill/>
          </p:spPr>
          <p:txBody>
            <a:bodyPr wrap="square" lIns="0" tIns="0" rIns="0" bIns="0" rtlCol="0">
              <a:spAutoFit/>
            </a:bodyPr>
            <a:lstStyle/>
            <a:p>
              <a:pPr algn="r"/>
              <a:r>
                <a:rPr lang="en-GB" sz="800" dirty="0" smtClean="0">
                  <a:solidFill>
                    <a:srgbClr val="717171"/>
                  </a:solidFill>
                </a:rPr>
                <a:t>12.70cm</a:t>
              </a:r>
            </a:p>
          </p:txBody>
        </p:sp>
        <p:sp>
          <p:nvSpPr>
            <p:cNvPr id="57" name="TextBox 56"/>
            <p:cNvSpPr txBox="1"/>
            <p:nvPr userDrawn="1"/>
          </p:nvSpPr>
          <p:spPr>
            <a:xfrm>
              <a:off x="-747711" y="5069612"/>
              <a:ext cx="438671" cy="123111"/>
            </a:xfrm>
            <a:prstGeom prst="rect">
              <a:avLst/>
            </a:prstGeom>
            <a:noFill/>
          </p:spPr>
          <p:txBody>
            <a:bodyPr wrap="square" lIns="0" tIns="0" rIns="0" bIns="0" rtlCol="0">
              <a:spAutoFit/>
            </a:bodyPr>
            <a:lstStyle/>
            <a:p>
              <a:pPr algn="r"/>
              <a:r>
                <a:rPr lang="en-GB" sz="800" dirty="0" smtClean="0">
                  <a:solidFill>
                    <a:srgbClr val="717171"/>
                  </a:solidFill>
                </a:rPr>
                <a:t>14.29cm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smtClean="0">
                  <a:solidFill>
                    <a:srgbClr val="717171"/>
                  </a:solidFill>
                </a:rPr>
                <a:t>15.87cm</a:t>
              </a:r>
            </a:p>
          </p:txBody>
        </p:sp>
        <p:sp>
          <p:nvSpPr>
            <p:cNvPr id="59" name="TextBox 58"/>
            <p:cNvSpPr txBox="1"/>
            <p:nvPr userDrawn="1"/>
          </p:nvSpPr>
          <p:spPr>
            <a:xfrm>
              <a:off x="-747711" y="6060280"/>
              <a:ext cx="438671" cy="123111"/>
            </a:xfrm>
            <a:prstGeom prst="rect">
              <a:avLst/>
            </a:prstGeom>
            <a:noFill/>
          </p:spPr>
          <p:txBody>
            <a:bodyPr wrap="square" lIns="0" tIns="0" rIns="0" bIns="0" rtlCol="0">
              <a:spAutoFit/>
            </a:bodyPr>
            <a:lstStyle/>
            <a:p>
              <a:pPr algn="r"/>
              <a:r>
                <a:rPr lang="en-GB" sz="800" dirty="0" smtClean="0">
                  <a:solidFill>
                    <a:srgbClr val="717171"/>
                  </a:solidFill>
                </a:rPr>
                <a:t>17.00cm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r>
                <a:rPr lang="en-GB" sz="800" dirty="0" smtClean="0">
                  <a:solidFill>
                    <a:srgbClr val="717171"/>
                  </a:solidFill>
                </a:rPr>
                <a:t>1.00cm</a:t>
              </a:r>
            </a:p>
          </p:txBody>
        </p:sp>
        <p:sp>
          <p:nvSpPr>
            <p:cNvPr id="61" name="TextBox 60"/>
            <p:cNvSpPr txBox="1"/>
            <p:nvPr userDrawn="1"/>
          </p:nvSpPr>
          <p:spPr>
            <a:xfrm>
              <a:off x="1276838" y="-437436"/>
              <a:ext cx="438671" cy="123111"/>
            </a:xfrm>
            <a:prstGeom prst="rect">
              <a:avLst/>
            </a:prstGeom>
            <a:noFill/>
          </p:spPr>
          <p:txBody>
            <a:bodyPr wrap="square" lIns="0" tIns="0" rIns="0" bIns="0" rtlCol="0">
              <a:spAutoFit/>
            </a:bodyPr>
            <a:lstStyle/>
            <a:p>
              <a:r>
                <a:rPr lang="en-GB" sz="800" dirty="0" smtClean="0">
                  <a:solidFill>
                    <a:srgbClr val="717171"/>
                  </a:solidFill>
                </a:rPr>
                <a:t>3.70cm</a:t>
              </a:r>
            </a:p>
          </p:txBody>
        </p:sp>
        <p:sp>
          <p:nvSpPr>
            <p:cNvPr id="62" name="TextBox 61"/>
            <p:cNvSpPr txBox="1"/>
            <p:nvPr userDrawn="1"/>
          </p:nvSpPr>
          <p:spPr>
            <a:xfrm>
              <a:off x="2248876" y="-437436"/>
              <a:ext cx="438671" cy="123111"/>
            </a:xfrm>
            <a:prstGeom prst="rect">
              <a:avLst/>
            </a:prstGeom>
            <a:noFill/>
          </p:spPr>
          <p:txBody>
            <a:bodyPr wrap="square" lIns="0" tIns="0" rIns="0" bIns="0" rtlCol="0">
              <a:spAutoFit/>
            </a:bodyPr>
            <a:lstStyle/>
            <a:p>
              <a:r>
                <a:rPr lang="en-GB" sz="800" dirty="0" smtClean="0">
                  <a:solidFill>
                    <a:srgbClr val="717171"/>
                  </a:solidFill>
                </a:rPr>
                <a:t>6.40cm</a:t>
              </a:r>
            </a:p>
          </p:txBody>
        </p:sp>
        <p:sp>
          <p:nvSpPr>
            <p:cNvPr id="63" name="TextBox 62"/>
            <p:cNvSpPr txBox="1"/>
            <p:nvPr userDrawn="1"/>
          </p:nvSpPr>
          <p:spPr>
            <a:xfrm>
              <a:off x="3220914" y="-437436"/>
              <a:ext cx="438671" cy="123111"/>
            </a:xfrm>
            <a:prstGeom prst="rect">
              <a:avLst/>
            </a:prstGeom>
            <a:noFill/>
          </p:spPr>
          <p:txBody>
            <a:bodyPr wrap="square" lIns="0" tIns="0" rIns="0" bIns="0" rtlCol="0">
              <a:spAutoFit/>
            </a:bodyPr>
            <a:lstStyle/>
            <a:p>
              <a:r>
                <a:rPr lang="en-GB" sz="800" dirty="0" smtClean="0">
                  <a:solidFill>
                    <a:srgbClr val="717171"/>
                  </a:solidFill>
                </a:rPr>
                <a:t>9.10cm</a:t>
              </a:r>
            </a:p>
          </p:txBody>
        </p:sp>
        <p:sp>
          <p:nvSpPr>
            <p:cNvPr id="64" name="TextBox 63"/>
            <p:cNvSpPr txBox="1"/>
            <p:nvPr userDrawn="1"/>
          </p:nvSpPr>
          <p:spPr>
            <a:xfrm>
              <a:off x="4192952" y="-437436"/>
              <a:ext cx="438671" cy="123111"/>
            </a:xfrm>
            <a:prstGeom prst="rect">
              <a:avLst/>
            </a:prstGeom>
            <a:noFill/>
          </p:spPr>
          <p:txBody>
            <a:bodyPr wrap="square" lIns="0" tIns="0" rIns="0" bIns="0" rtlCol="0">
              <a:spAutoFit/>
            </a:bodyPr>
            <a:lstStyle/>
            <a:p>
              <a:r>
                <a:rPr lang="en-GB" sz="800" dirty="0" smtClean="0">
                  <a:solidFill>
                    <a:srgbClr val="717171"/>
                  </a:solidFill>
                </a:rPr>
                <a:t>11.80cm</a:t>
              </a:r>
            </a:p>
          </p:txBody>
        </p:sp>
        <p:sp>
          <p:nvSpPr>
            <p:cNvPr id="65" name="TextBox 64"/>
            <p:cNvSpPr txBox="1"/>
            <p:nvPr userDrawn="1"/>
          </p:nvSpPr>
          <p:spPr>
            <a:xfrm>
              <a:off x="5164990" y="-437436"/>
              <a:ext cx="438671" cy="123111"/>
            </a:xfrm>
            <a:prstGeom prst="rect">
              <a:avLst/>
            </a:prstGeom>
            <a:noFill/>
          </p:spPr>
          <p:txBody>
            <a:bodyPr wrap="square" lIns="0" tIns="0" rIns="0" bIns="0" rtlCol="0">
              <a:spAutoFit/>
            </a:bodyPr>
            <a:lstStyle/>
            <a:p>
              <a:r>
                <a:rPr lang="en-GB" sz="800" dirty="0" smtClean="0">
                  <a:solidFill>
                    <a:srgbClr val="717171"/>
                  </a:solidFill>
                </a:rPr>
                <a:t>14.50cm</a:t>
              </a:r>
            </a:p>
          </p:txBody>
        </p:sp>
        <p:sp>
          <p:nvSpPr>
            <p:cNvPr id="66" name="TextBox 65"/>
            <p:cNvSpPr txBox="1"/>
            <p:nvPr userDrawn="1"/>
          </p:nvSpPr>
          <p:spPr>
            <a:xfrm>
              <a:off x="6137028" y="-437436"/>
              <a:ext cx="438671" cy="123111"/>
            </a:xfrm>
            <a:prstGeom prst="rect">
              <a:avLst/>
            </a:prstGeom>
            <a:noFill/>
          </p:spPr>
          <p:txBody>
            <a:bodyPr wrap="square" lIns="0" tIns="0" rIns="0" bIns="0" rtlCol="0">
              <a:spAutoFit/>
            </a:bodyPr>
            <a:lstStyle/>
            <a:p>
              <a:r>
                <a:rPr lang="en-GB" sz="800" dirty="0" smtClean="0">
                  <a:solidFill>
                    <a:srgbClr val="717171"/>
                  </a:solidFill>
                </a:rPr>
                <a:t>17.20cm</a:t>
              </a:r>
            </a:p>
          </p:txBody>
        </p:sp>
        <p:sp>
          <p:nvSpPr>
            <p:cNvPr id="67" name="TextBox 66"/>
            <p:cNvSpPr txBox="1"/>
            <p:nvPr userDrawn="1"/>
          </p:nvSpPr>
          <p:spPr>
            <a:xfrm>
              <a:off x="7109066" y="-437436"/>
              <a:ext cx="438671" cy="123111"/>
            </a:xfrm>
            <a:prstGeom prst="rect">
              <a:avLst/>
            </a:prstGeom>
            <a:noFill/>
          </p:spPr>
          <p:txBody>
            <a:bodyPr wrap="square" lIns="0" tIns="0" rIns="0" bIns="0" rtlCol="0">
              <a:spAutoFit/>
            </a:bodyPr>
            <a:lstStyle/>
            <a:p>
              <a:r>
                <a:rPr lang="en-GB" sz="800" dirty="0" smtClean="0">
                  <a:solidFill>
                    <a:srgbClr val="717171"/>
                  </a:solidFill>
                </a:rPr>
                <a:t>9.90cm</a:t>
              </a:r>
            </a:p>
          </p:txBody>
        </p:sp>
        <p:sp>
          <p:nvSpPr>
            <p:cNvPr id="68" name="TextBox 67"/>
            <p:cNvSpPr txBox="1"/>
            <p:nvPr userDrawn="1"/>
          </p:nvSpPr>
          <p:spPr>
            <a:xfrm>
              <a:off x="8081104" y="-437436"/>
              <a:ext cx="438671" cy="123111"/>
            </a:xfrm>
            <a:prstGeom prst="rect">
              <a:avLst/>
            </a:prstGeom>
            <a:noFill/>
          </p:spPr>
          <p:txBody>
            <a:bodyPr wrap="square" lIns="0" tIns="0" rIns="0" bIns="0" rtlCol="0">
              <a:spAutoFit/>
            </a:bodyPr>
            <a:lstStyle/>
            <a:p>
              <a:r>
                <a:rPr lang="en-GB" sz="800" dirty="0" smtClean="0">
                  <a:solidFill>
                    <a:srgbClr val="717171"/>
                  </a:solidFill>
                </a:rPr>
                <a:t>22.60cm</a:t>
              </a:r>
            </a:p>
          </p:txBody>
        </p:sp>
        <p:sp>
          <p:nvSpPr>
            <p:cNvPr id="69" name="TextBox 68"/>
            <p:cNvSpPr txBox="1"/>
            <p:nvPr userDrawn="1"/>
          </p:nvSpPr>
          <p:spPr>
            <a:xfrm>
              <a:off x="9053142" y="-437436"/>
              <a:ext cx="438671" cy="123111"/>
            </a:xfrm>
            <a:prstGeom prst="rect">
              <a:avLst/>
            </a:prstGeom>
            <a:noFill/>
          </p:spPr>
          <p:txBody>
            <a:bodyPr wrap="square" lIns="0" tIns="0" rIns="0" bIns="0" rtlCol="0">
              <a:spAutoFit/>
            </a:bodyPr>
            <a:lstStyle/>
            <a:p>
              <a:r>
                <a:rPr lang="en-GB" sz="800" dirty="0" smtClean="0">
                  <a:solidFill>
                    <a:srgbClr val="717171"/>
                  </a:solidFill>
                </a:rPr>
                <a:t>25.30cm</a:t>
              </a:r>
            </a:p>
          </p:txBody>
        </p:sp>
        <p:sp>
          <p:nvSpPr>
            <p:cNvPr id="70" name="TextBox 69"/>
            <p:cNvSpPr txBox="1"/>
            <p:nvPr userDrawn="1"/>
          </p:nvSpPr>
          <p:spPr>
            <a:xfrm>
              <a:off x="10025180" y="-437436"/>
              <a:ext cx="438671" cy="123111"/>
            </a:xfrm>
            <a:prstGeom prst="rect">
              <a:avLst/>
            </a:prstGeom>
            <a:noFill/>
          </p:spPr>
          <p:txBody>
            <a:bodyPr wrap="square" lIns="0" tIns="0" rIns="0" bIns="0" rtlCol="0">
              <a:spAutoFit/>
            </a:bodyPr>
            <a:lstStyle/>
            <a:p>
              <a:r>
                <a:rPr lang="en-GB" sz="800" dirty="0" smtClean="0">
                  <a:solidFill>
                    <a:srgbClr val="717171"/>
                  </a:solidFill>
                </a:rPr>
                <a:t>27.99cm</a:t>
              </a:r>
            </a:p>
          </p:txBody>
        </p:sp>
        <p:sp>
          <p:nvSpPr>
            <p:cNvPr id="71" name="TextBox 70"/>
            <p:cNvSpPr txBox="1"/>
            <p:nvPr userDrawn="1"/>
          </p:nvSpPr>
          <p:spPr>
            <a:xfrm>
              <a:off x="10997215" y="-437436"/>
              <a:ext cx="438671" cy="123111"/>
            </a:xfrm>
            <a:prstGeom prst="rect">
              <a:avLst/>
            </a:prstGeom>
            <a:noFill/>
          </p:spPr>
          <p:txBody>
            <a:bodyPr wrap="square" lIns="0" tIns="0" rIns="0" bIns="0" rtlCol="0">
              <a:spAutoFit/>
            </a:bodyPr>
            <a:lstStyle/>
            <a:p>
              <a:r>
                <a:rPr lang="en-GB" sz="800" dirty="0" smtClean="0">
                  <a:solidFill>
                    <a:srgbClr val="717171"/>
                  </a:solidFill>
                </a:rPr>
                <a:t>30.69cm</a:t>
              </a:r>
            </a:p>
          </p:txBody>
        </p:sp>
        <p:sp>
          <p:nvSpPr>
            <p:cNvPr id="72" name="TextBox 71"/>
            <p:cNvSpPr txBox="1"/>
            <p:nvPr userDrawn="1"/>
          </p:nvSpPr>
          <p:spPr>
            <a:xfrm>
              <a:off x="11461750" y="-437436"/>
              <a:ext cx="438671" cy="123111"/>
            </a:xfrm>
            <a:prstGeom prst="rect">
              <a:avLst/>
            </a:prstGeom>
            <a:noFill/>
          </p:spPr>
          <p:txBody>
            <a:bodyPr wrap="square" lIns="0" tIns="0" rIns="0" bIns="0" rtlCol="0">
              <a:spAutoFit/>
            </a:bodyPr>
            <a:lstStyle/>
            <a:p>
              <a:pPr algn="r"/>
              <a:r>
                <a:rPr lang="en-GB" sz="800" dirty="0" smtClean="0">
                  <a:solidFill>
                    <a:srgbClr val="717171"/>
                  </a:solidFill>
                </a:rPr>
                <a:t>32.85cm</a:t>
              </a:r>
            </a:p>
          </p:txBody>
        </p:sp>
        <p:sp>
          <p:nvSpPr>
            <p:cNvPr id="74" name="TextBox 73"/>
            <p:cNvSpPr txBox="1"/>
            <p:nvPr userDrawn="1"/>
          </p:nvSpPr>
          <p:spPr>
            <a:xfrm>
              <a:off x="10490780" y="-437436"/>
              <a:ext cx="438671" cy="123111"/>
            </a:xfrm>
            <a:prstGeom prst="rect">
              <a:avLst/>
            </a:prstGeom>
            <a:noFill/>
          </p:spPr>
          <p:txBody>
            <a:bodyPr wrap="square" lIns="0" tIns="0" rIns="0" bIns="0" rtlCol="0">
              <a:spAutoFit/>
            </a:bodyPr>
            <a:lstStyle/>
            <a:p>
              <a:pPr algn="r"/>
              <a:r>
                <a:rPr lang="en-GB" sz="800" dirty="0" smtClean="0">
                  <a:solidFill>
                    <a:srgbClr val="717171"/>
                  </a:solidFill>
                </a:rPr>
                <a:t>30.16cm</a:t>
              </a:r>
            </a:p>
          </p:txBody>
        </p:sp>
        <p:sp>
          <p:nvSpPr>
            <p:cNvPr id="75" name="TextBox 74"/>
            <p:cNvSpPr txBox="1"/>
            <p:nvPr userDrawn="1"/>
          </p:nvSpPr>
          <p:spPr>
            <a:xfrm>
              <a:off x="9519807" y="-437436"/>
              <a:ext cx="438671" cy="123111"/>
            </a:xfrm>
            <a:prstGeom prst="rect">
              <a:avLst/>
            </a:prstGeom>
            <a:noFill/>
          </p:spPr>
          <p:txBody>
            <a:bodyPr wrap="square" lIns="0" tIns="0" rIns="0" bIns="0" rtlCol="0">
              <a:spAutoFit/>
            </a:bodyPr>
            <a:lstStyle/>
            <a:p>
              <a:pPr algn="r"/>
              <a:r>
                <a:rPr lang="en-GB" sz="800" dirty="0" smtClean="0">
                  <a:solidFill>
                    <a:srgbClr val="717171"/>
                  </a:solidFill>
                </a:rPr>
                <a:t>27.46cm</a:t>
              </a:r>
            </a:p>
          </p:txBody>
        </p:sp>
        <p:sp>
          <p:nvSpPr>
            <p:cNvPr id="76" name="TextBox 75"/>
            <p:cNvSpPr txBox="1"/>
            <p:nvPr userDrawn="1"/>
          </p:nvSpPr>
          <p:spPr>
            <a:xfrm>
              <a:off x="8548834" y="-437436"/>
              <a:ext cx="438671" cy="123111"/>
            </a:xfrm>
            <a:prstGeom prst="rect">
              <a:avLst/>
            </a:prstGeom>
            <a:noFill/>
          </p:spPr>
          <p:txBody>
            <a:bodyPr wrap="square" lIns="0" tIns="0" rIns="0" bIns="0" rtlCol="0">
              <a:spAutoFit/>
            </a:bodyPr>
            <a:lstStyle/>
            <a:p>
              <a:pPr algn="r"/>
              <a:r>
                <a:rPr lang="en-GB" sz="800" dirty="0" smtClean="0">
                  <a:solidFill>
                    <a:srgbClr val="717171"/>
                  </a:solidFill>
                </a:rPr>
                <a:t>24.76cm</a:t>
              </a:r>
            </a:p>
          </p:txBody>
        </p:sp>
        <p:sp>
          <p:nvSpPr>
            <p:cNvPr id="77" name="TextBox 76"/>
            <p:cNvSpPr txBox="1"/>
            <p:nvPr userDrawn="1"/>
          </p:nvSpPr>
          <p:spPr>
            <a:xfrm>
              <a:off x="7577861" y="-437436"/>
              <a:ext cx="438671" cy="123111"/>
            </a:xfrm>
            <a:prstGeom prst="rect">
              <a:avLst/>
            </a:prstGeom>
            <a:noFill/>
          </p:spPr>
          <p:txBody>
            <a:bodyPr wrap="square" lIns="0" tIns="0" rIns="0" bIns="0" rtlCol="0">
              <a:spAutoFit/>
            </a:bodyPr>
            <a:lstStyle/>
            <a:p>
              <a:pPr algn="r"/>
              <a:r>
                <a:rPr lang="en-GB" sz="800" dirty="0" smtClean="0">
                  <a:solidFill>
                    <a:srgbClr val="717171"/>
                  </a:solidFill>
                </a:rPr>
                <a:t>22.07cm</a:t>
              </a:r>
            </a:p>
          </p:txBody>
        </p:sp>
        <p:sp>
          <p:nvSpPr>
            <p:cNvPr id="78" name="TextBox 77"/>
            <p:cNvSpPr txBox="1"/>
            <p:nvPr userDrawn="1"/>
          </p:nvSpPr>
          <p:spPr>
            <a:xfrm>
              <a:off x="6606888" y="-437436"/>
              <a:ext cx="438671" cy="123111"/>
            </a:xfrm>
            <a:prstGeom prst="rect">
              <a:avLst/>
            </a:prstGeom>
            <a:noFill/>
          </p:spPr>
          <p:txBody>
            <a:bodyPr wrap="square" lIns="0" tIns="0" rIns="0" bIns="0" rtlCol="0">
              <a:spAutoFit/>
            </a:bodyPr>
            <a:lstStyle/>
            <a:p>
              <a:pPr algn="r"/>
              <a:r>
                <a:rPr lang="en-GB" sz="800" dirty="0" smtClean="0">
                  <a:solidFill>
                    <a:srgbClr val="717171"/>
                  </a:solidFill>
                </a:rPr>
                <a:t>19.37cm</a:t>
              </a:r>
            </a:p>
          </p:txBody>
        </p:sp>
        <p:sp>
          <p:nvSpPr>
            <p:cNvPr id="79" name="TextBox 78"/>
            <p:cNvSpPr txBox="1"/>
            <p:nvPr userDrawn="1"/>
          </p:nvSpPr>
          <p:spPr>
            <a:xfrm>
              <a:off x="5635915" y="-437436"/>
              <a:ext cx="438671" cy="123111"/>
            </a:xfrm>
            <a:prstGeom prst="rect">
              <a:avLst/>
            </a:prstGeom>
            <a:noFill/>
          </p:spPr>
          <p:txBody>
            <a:bodyPr wrap="square" lIns="0" tIns="0" rIns="0" bIns="0" rtlCol="0">
              <a:spAutoFit/>
            </a:bodyPr>
            <a:lstStyle/>
            <a:p>
              <a:pPr algn="r"/>
              <a:r>
                <a:rPr lang="en-GB" sz="800" dirty="0" smtClean="0">
                  <a:solidFill>
                    <a:srgbClr val="717171"/>
                  </a:solidFill>
                </a:rPr>
                <a:t>16.67cm</a:t>
              </a:r>
            </a:p>
          </p:txBody>
        </p:sp>
        <p:sp>
          <p:nvSpPr>
            <p:cNvPr id="80" name="TextBox 79"/>
            <p:cNvSpPr txBox="1"/>
            <p:nvPr userDrawn="1"/>
          </p:nvSpPr>
          <p:spPr>
            <a:xfrm>
              <a:off x="4664942" y="-437436"/>
              <a:ext cx="438671" cy="123111"/>
            </a:xfrm>
            <a:prstGeom prst="rect">
              <a:avLst/>
            </a:prstGeom>
            <a:noFill/>
          </p:spPr>
          <p:txBody>
            <a:bodyPr wrap="square" lIns="0" tIns="0" rIns="0" bIns="0" rtlCol="0">
              <a:spAutoFit/>
            </a:bodyPr>
            <a:lstStyle/>
            <a:p>
              <a:pPr algn="r"/>
              <a:r>
                <a:rPr lang="en-GB" sz="800" dirty="0" smtClean="0">
                  <a:solidFill>
                    <a:srgbClr val="717171"/>
                  </a:solidFill>
                </a:rPr>
                <a:t>13.98cm</a:t>
              </a:r>
            </a:p>
          </p:txBody>
        </p:sp>
        <p:sp>
          <p:nvSpPr>
            <p:cNvPr id="81" name="TextBox 80"/>
            <p:cNvSpPr txBox="1"/>
            <p:nvPr userDrawn="1"/>
          </p:nvSpPr>
          <p:spPr>
            <a:xfrm>
              <a:off x="3693969" y="-437436"/>
              <a:ext cx="438671" cy="123111"/>
            </a:xfrm>
            <a:prstGeom prst="rect">
              <a:avLst/>
            </a:prstGeom>
            <a:noFill/>
          </p:spPr>
          <p:txBody>
            <a:bodyPr wrap="square" lIns="0" tIns="0" rIns="0" bIns="0" rtlCol="0">
              <a:spAutoFit/>
            </a:bodyPr>
            <a:lstStyle/>
            <a:p>
              <a:pPr algn="r"/>
              <a:r>
                <a:rPr lang="en-GB" sz="800" dirty="0" smtClean="0">
                  <a:solidFill>
                    <a:srgbClr val="717171"/>
                  </a:solidFill>
                </a:rPr>
                <a:t>11.28cm</a:t>
              </a:r>
            </a:p>
          </p:txBody>
        </p:sp>
        <p:sp>
          <p:nvSpPr>
            <p:cNvPr id="82" name="TextBox 81"/>
            <p:cNvSpPr txBox="1"/>
            <p:nvPr userDrawn="1"/>
          </p:nvSpPr>
          <p:spPr>
            <a:xfrm>
              <a:off x="2722996" y="-437436"/>
              <a:ext cx="438671" cy="123111"/>
            </a:xfrm>
            <a:prstGeom prst="rect">
              <a:avLst/>
            </a:prstGeom>
            <a:noFill/>
          </p:spPr>
          <p:txBody>
            <a:bodyPr wrap="square" lIns="0" tIns="0" rIns="0" bIns="0" rtlCol="0">
              <a:spAutoFit/>
            </a:bodyPr>
            <a:lstStyle/>
            <a:p>
              <a:pPr algn="r"/>
              <a:r>
                <a:rPr lang="en-GB" sz="800" dirty="0" smtClean="0">
                  <a:solidFill>
                    <a:srgbClr val="717171"/>
                  </a:solidFill>
                </a:rPr>
                <a:t>8.59cm</a:t>
              </a:r>
            </a:p>
          </p:txBody>
        </p:sp>
        <p:sp>
          <p:nvSpPr>
            <p:cNvPr id="83" name="TextBox 82"/>
            <p:cNvSpPr txBox="1"/>
            <p:nvPr userDrawn="1"/>
          </p:nvSpPr>
          <p:spPr>
            <a:xfrm>
              <a:off x="1752023" y="-437436"/>
              <a:ext cx="438671" cy="123111"/>
            </a:xfrm>
            <a:prstGeom prst="rect">
              <a:avLst/>
            </a:prstGeom>
            <a:noFill/>
          </p:spPr>
          <p:txBody>
            <a:bodyPr wrap="square" lIns="0" tIns="0" rIns="0" bIns="0" rtlCol="0">
              <a:spAutoFit/>
            </a:bodyPr>
            <a:lstStyle/>
            <a:p>
              <a:pPr algn="r"/>
              <a:r>
                <a:rPr lang="en-GB" sz="800" dirty="0" smtClean="0">
                  <a:solidFill>
                    <a:srgbClr val="717171"/>
                  </a:solidFill>
                </a:rPr>
                <a:t>5.89cm</a:t>
              </a:r>
            </a:p>
          </p:txBody>
        </p:sp>
        <p:sp>
          <p:nvSpPr>
            <p:cNvPr id="84" name="TextBox 83"/>
            <p:cNvSpPr txBox="1"/>
            <p:nvPr userDrawn="1"/>
          </p:nvSpPr>
          <p:spPr>
            <a:xfrm>
              <a:off x="781050" y="-437436"/>
              <a:ext cx="438671" cy="123111"/>
            </a:xfrm>
            <a:prstGeom prst="rect">
              <a:avLst/>
            </a:prstGeom>
            <a:noFill/>
          </p:spPr>
          <p:txBody>
            <a:bodyPr wrap="square" lIns="0" tIns="0" rIns="0" bIns="0" rtlCol="0">
              <a:spAutoFit/>
            </a:bodyPr>
            <a:lstStyle/>
            <a:p>
              <a:pPr algn="r"/>
              <a:r>
                <a:rPr lang="en-GB" sz="800" dirty="0" smtClean="0">
                  <a:solidFill>
                    <a:srgbClr val="717171"/>
                  </a:solidFill>
                </a:rPr>
                <a:t>3.19cm</a:t>
              </a:r>
            </a:p>
          </p:txBody>
        </p:sp>
        <p:cxnSp>
          <p:nvCxnSpPr>
            <p:cNvPr id="5" name="Straight Connector 4"/>
            <p:cNvCxnSpPr/>
            <p:nvPr userDrawn="1"/>
          </p:nvCxnSpPr>
          <p:spPr>
            <a:xfrm>
              <a:off x="360000"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6183391"/>
              <a:ext cx="833960" cy="123111"/>
            </a:xfrm>
            <a:prstGeom prst="rect">
              <a:avLst/>
            </a:prstGeom>
            <a:noFill/>
          </p:spPr>
          <p:txBody>
            <a:bodyPr wrap="square" lIns="0" tIns="0" rIns="0" bIns="0" rtlCol="0">
              <a:spAutoFit/>
            </a:bodyPr>
            <a:lstStyle/>
            <a:p>
              <a:pPr algn="r"/>
              <a:r>
                <a:rPr lang="en-GB" sz="800" dirty="0" smtClean="0">
                  <a:solidFill>
                    <a:srgbClr val="71717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smtClean="0">
                  <a:solidFill>
                    <a:srgbClr val="717171"/>
                  </a:solidFill>
                </a:rPr>
                <a:t>Content Top</a:t>
              </a:r>
            </a:p>
          </p:txBody>
        </p:sp>
        <p:sp>
          <p:nvSpPr>
            <p:cNvPr id="87" name="TextBox 86"/>
            <p:cNvSpPr txBox="1"/>
            <p:nvPr userDrawn="1"/>
          </p:nvSpPr>
          <p:spPr>
            <a:xfrm>
              <a:off x="-1143000" y="1198691"/>
              <a:ext cx="833960" cy="123111"/>
            </a:xfrm>
            <a:prstGeom prst="rect">
              <a:avLst/>
            </a:prstGeom>
            <a:noFill/>
          </p:spPr>
          <p:txBody>
            <a:bodyPr wrap="square" lIns="0" tIns="0" rIns="0" bIns="0" rtlCol="0">
              <a:spAutoFit/>
            </a:bodyPr>
            <a:lstStyle/>
            <a:p>
              <a:pPr algn="r"/>
              <a:r>
                <a:rPr lang="en-GB" sz="800" dirty="0" smtClean="0">
                  <a:solidFill>
                    <a:srgbClr val="717171"/>
                  </a:solidFill>
                </a:rPr>
                <a:t>Heading Baseline</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smtClean="0">
                  <a:solidFill>
                    <a:srgbClr val="717171"/>
                  </a:solidFill>
                </a:rPr>
                <a:t>Left Margin</a:t>
              </a:r>
            </a:p>
          </p:txBody>
        </p:sp>
        <p:sp>
          <p:nvSpPr>
            <p:cNvPr id="89" name="TextBox 88"/>
            <p:cNvSpPr txBox="1"/>
            <p:nvPr userDrawn="1"/>
          </p:nvSpPr>
          <p:spPr>
            <a:xfrm>
              <a:off x="11933758" y="-438330"/>
              <a:ext cx="639242" cy="123111"/>
            </a:xfrm>
            <a:prstGeom prst="rect">
              <a:avLst/>
            </a:prstGeom>
            <a:noFill/>
          </p:spPr>
          <p:txBody>
            <a:bodyPr wrap="square" lIns="0" tIns="0" rIns="0" bIns="0" rtlCol="0">
              <a:spAutoFit/>
            </a:bodyPr>
            <a:lstStyle/>
            <a:p>
              <a:r>
                <a:rPr lang="en-GB" sz="800" dirty="0" smtClean="0">
                  <a:solidFill>
                    <a:srgbClr val="717171"/>
                  </a:solidFill>
                </a:rPr>
                <a:t>Right Margin</a:t>
              </a:r>
            </a:p>
          </p:txBody>
        </p:sp>
      </p:grpSp>
      <p:pic>
        <p:nvPicPr>
          <p:cNvPr id="91" name="Picture 9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3600" y="82800"/>
            <a:ext cx="2380321" cy="410400"/>
          </a:xfrm>
          <a:prstGeom prst="rect">
            <a:avLst/>
          </a:prstGeom>
        </p:spPr>
      </p:pic>
      <p:sp>
        <p:nvSpPr>
          <p:cNvPr id="90" name="Slide Number Placeholder 5"/>
          <p:cNvSpPr txBox="1">
            <a:spLocks/>
          </p:cNvSpPr>
          <p:nvPr userDrawn="1"/>
        </p:nvSpPr>
        <p:spPr>
          <a:xfrm>
            <a:off x="5609425" y="6394275"/>
            <a:ext cx="969962" cy="196850"/>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4BEE3-566C-4068-A777-C3A4762E861B}" type="slidenum">
              <a:rPr lang="en-GB" smtClean="0"/>
              <a:pPr/>
              <a:t>‹#›</a:t>
            </a:fld>
            <a:endParaRPr lang="en-GB" dirty="0"/>
          </a:p>
        </p:txBody>
      </p:sp>
    </p:spTree>
    <p:extLst>
      <p:ext uri="{BB962C8B-B14F-4D97-AF65-F5344CB8AC3E}">
        <p14:creationId xmlns:p14="http://schemas.microsoft.com/office/powerpoint/2010/main" val="51009165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7" r:id="rId7"/>
    <p:sldLayoutId id="214748374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100000"/>
        </a:lnSpc>
        <a:spcBef>
          <a:spcPts val="60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7">
          <p15:clr>
            <a:srgbClr val="A4A3A4"/>
          </p15:clr>
        </p15:guide>
        <p15:guide id="2" orient="horz" pos="2159">
          <p15:clr>
            <a:srgbClr val="A4A3A4"/>
          </p15:clr>
        </p15:guide>
        <p15:guide id="3" pos="725">
          <p15:clr>
            <a:srgbClr val="A4A3A4"/>
          </p15:clr>
        </p15:guide>
        <p15:guide id="4" pos="842">
          <p15:clr>
            <a:srgbClr val="A4A3A4"/>
          </p15:clr>
        </p15:guide>
        <p15:guide id="5" pos="1335">
          <p15:clr>
            <a:srgbClr val="A4A3A4"/>
          </p15:clr>
        </p15:guide>
        <p15:guide id="6" pos="1454">
          <p15:clr>
            <a:srgbClr val="A4A3A4"/>
          </p15:clr>
        </p15:guide>
        <p15:guide id="7" pos="1947">
          <p15:clr>
            <a:srgbClr val="A4A3A4"/>
          </p15:clr>
        </p15:guide>
        <p15:guide id="8" pos="2064">
          <p15:clr>
            <a:srgbClr val="A4A3A4"/>
          </p15:clr>
        </p15:guide>
        <p15:guide id="9" pos="2558">
          <p15:clr>
            <a:srgbClr val="A4A3A4"/>
          </p15:clr>
        </p15:guide>
        <p15:guide id="10" pos="2678">
          <p15:clr>
            <a:srgbClr val="A4A3A4"/>
          </p15:clr>
        </p15:guide>
        <p15:guide id="11" pos="3170">
          <p15:clr>
            <a:srgbClr val="A4A3A4"/>
          </p15:clr>
        </p15:guide>
        <p15:guide id="12" pos="3288">
          <p15:clr>
            <a:srgbClr val="A4A3A4"/>
          </p15:clr>
        </p15:guide>
        <p15:guide id="13" pos="3780">
          <p15:clr>
            <a:srgbClr val="A4A3A4"/>
          </p15:clr>
        </p15:guide>
        <p15:guide id="14" pos="3900">
          <p15:clr>
            <a:srgbClr val="A4A3A4"/>
          </p15:clr>
        </p15:guide>
        <p15:guide id="15" pos="4392">
          <p15:clr>
            <a:srgbClr val="A4A3A4"/>
          </p15:clr>
        </p15:guide>
        <p15:guide id="16" pos="4512">
          <p15:clr>
            <a:srgbClr val="A4A3A4"/>
          </p15:clr>
        </p15:guide>
        <p15:guide id="17" pos="5124">
          <p15:clr>
            <a:srgbClr val="A4A3A4"/>
          </p15:clr>
        </p15:guide>
        <p15:guide id="18" pos="5004">
          <p15:clr>
            <a:srgbClr val="A4A3A4"/>
          </p15:clr>
        </p15:guide>
        <p15:guide id="19" pos="5616">
          <p15:clr>
            <a:srgbClr val="A4A3A4"/>
          </p15:clr>
        </p15:guide>
        <p15:guide id="20" pos="5736">
          <p15:clr>
            <a:srgbClr val="A4A3A4"/>
          </p15:clr>
        </p15:guide>
        <p15:guide id="21" pos="6227">
          <p15:clr>
            <a:srgbClr val="A4A3A4"/>
          </p15:clr>
        </p15:guide>
        <p15:guide id="22" pos="6348">
          <p15:clr>
            <a:srgbClr val="A4A3A4"/>
          </p15:clr>
        </p15:guide>
        <p15:guide id="23" pos="6839">
          <p15:clr>
            <a:srgbClr val="A4A3A4"/>
          </p15:clr>
        </p15:guide>
        <p15:guide id="24" pos="6960">
          <p15:clr>
            <a:srgbClr val="A4A3A4"/>
          </p15:clr>
        </p15:guide>
        <p15:guide id="25" pos="7451">
          <p15:clr>
            <a:srgbClr val="A4A3A4"/>
          </p15:clr>
        </p15:guide>
        <p15:guide id="26" orient="horz" pos="1799">
          <p15:clr>
            <a:srgbClr val="A4A3A4"/>
          </p15:clr>
        </p15:guide>
        <p15:guide id="27" orient="horz" pos="1437">
          <p15:clr>
            <a:srgbClr val="A4A3A4"/>
          </p15:clr>
        </p15:guide>
        <p15:guide id="28" orient="horz" pos="1077">
          <p15:clr>
            <a:srgbClr val="A4A3A4"/>
          </p15:clr>
        </p15:guide>
        <p15:guide id="29" orient="horz" pos="717">
          <p15:clr>
            <a:srgbClr val="A4A3A4"/>
          </p15:clr>
        </p15:guide>
        <p15:guide id="30" orient="horz" pos="2519">
          <p15:clr>
            <a:srgbClr val="A4A3A4"/>
          </p15:clr>
        </p15:guide>
        <p15:guide id="31" orient="horz" pos="2879">
          <p15:clr>
            <a:srgbClr val="A4A3A4"/>
          </p15:clr>
        </p15:guide>
        <p15:guide id="32" orient="horz" pos="3240">
          <p15:clr>
            <a:srgbClr val="A4A3A4"/>
          </p15:clr>
        </p15:guide>
        <p15:guide id="33" orient="horz" pos="3600">
          <p15:clr>
            <a:srgbClr val="A4A3A4"/>
          </p15:clr>
        </p15:guide>
        <p15:guide id="34" orient="horz" pos="385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43934" y="0"/>
            <a:ext cx="1142576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08800" rIns="0" bIns="0" numCol="1" anchor="t" anchorCtr="0" compatLnSpc="1">
            <a:prstTxWarp prst="textNoShape">
              <a:avLst/>
            </a:prstTxWarp>
          </a:bodyPr>
          <a:lstStyle/>
          <a:p>
            <a:pPr lvl="0"/>
            <a:r>
              <a:rPr lang="en-GB" altLang="nb-NO" smtClean="0"/>
              <a:t>Click to </a:t>
            </a:r>
            <a:br>
              <a:rPr lang="en-GB" altLang="nb-NO" smtClean="0"/>
            </a:br>
            <a:r>
              <a:rPr lang="en-GB" altLang="nb-NO" smtClean="0"/>
              <a:t>edit Master title style</a:t>
            </a:r>
          </a:p>
        </p:txBody>
      </p:sp>
      <p:sp>
        <p:nvSpPr>
          <p:cNvPr id="4" name="Slide Number Placeholder 3"/>
          <p:cNvSpPr>
            <a:spLocks noGrp="1"/>
          </p:cNvSpPr>
          <p:nvPr>
            <p:ph type="sldNum" sz="quarter" idx="4"/>
          </p:nvPr>
        </p:nvSpPr>
        <p:spPr>
          <a:xfrm>
            <a:off x="11353801" y="6502401"/>
            <a:ext cx="673100" cy="250825"/>
          </a:xfrm>
          <a:prstGeom prst="rect">
            <a:avLst/>
          </a:prstGeom>
        </p:spPr>
        <p:txBody>
          <a:bodyPr vert="horz" wrap="square" lIns="0" tIns="0" rIns="0" bIns="0" numCol="1" anchor="b" anchorCtr="0" compatLnSpc="1">
            <a:prstTxWarp prst="textNoShape">
              <a:avLst/>
            </a:prstTxWarp>
            <a:noAutofit/>
          </a:bodyPr>
          <a:lstStyle>
            <a:lvl1pPr algn="r" eaLnBrk="1" hangingPunct="1">
              <a:defRPr sz="700">
                <a:solidFill>
                  <a:srgbClr val="333333"/>
                </a:solidFill>
                <a:latin typeface="Verdana" panose="020B0604030504040204" pitchFamily="34" charset="0"/>
                <a:cs typeface="Arial" panose="020B0604020202020204" pitchFamily="34" charset="0"/>
              </a:defRPr>
            </a:lvl1pPr>
          </a:lstStyle>
          <a:p>
            <a:pPr fontAlgn="base">
              <a:spcBef>
                <a:spcPct val="0"/>
              </a:spcBef>
              <a:spcAft>
                <a:spcPct val="0"/>
              </a:spcAft>
              <a:defRPr/>
            </a:pPr>
            <a:fld id="{605246BC-66EE-4798-BB51-960B74095958}" type="slidenum">
              <a:rPr lang="en-AU" altLang="nb-NO"/>
              <a:pPr fontAlgn="base">
                <a:spcBef>
                  <a:spcPct val="0"/>
                </a:spcBef>
                <a:spcAft>
                  <a:spcPct val="0"/>
                </a:spcAft>
                <a:defRPr/>
              </a:pPr>
              <a:t>‹#›</a:t>
            </a:fld>
            <a:endParaRPr lang="en-AU" altLang="nb-NO" dirty="0"/>
          </a:p>
        </p:txBody>
      </p:sp>
      <p:pic>
        <p:nvPicPr>
          <p:cNvPr id="2052" name="Picture 2" descr="\\PSTUDIOTERM\Clients\TNS Global\TNS_002 Templates\4. Design\4. Active\PPT Files\2. 5th April Redesign\From Client\TNS_logo_72ppi.png"/>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376767" y="6072189"/>
            <a:ext cx="670984"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oup 45"/>
          <p:cNvGrpSpPr>
            <a:grpSpLocks/>
          </p:cNvGrpSpPr>
          <p:nvPr/>
        </p:nvGrpSpPr>
        <p:grpSpPr bwMode="auto">
          <a:xfrm>
            <a:off x="-1778000" y="-533400"/>
            <a:ext cx="14295967" cy="6492875"/>
            <a:chOff x="-1334173" y="-533456"/>
            <a:chExt cx="10723183" cy="6493000"/>
          </a:xfrm>
        </p:grpSpPr>
        <p:grpSp>
          <p:nvGrpSpPr>
            <p:cNvPr id="2056" name="Group 13"/>
            <p:cNvGrpSpPr>
              <a:grpSpLocks/>
            </p:cNvGrpSpPr>
            <p:nvPr userDrawn="1"/>
          </p:nvGrpSpPr>
          <p:grpSpPr bwMode="auto">
            <a:xfrm>
              <a:off x="-1334173" y="1145470"/>
              <a:ext cx="1327930" cy="4814074"/>
              <a:chOff x="-1334173" y="1145470"/>
              <a:chExt cx="1327930" cy="4814074"/>
            </a:xfrm>
          </p:grpSpPr>
          <p:grpSp>
            <p:nvGrpSpPr>
              <p:cNvPr id="2064" name="Group 7"/>
              <p:cNvGrpSpPr>
                <a:grpSpLocks/>
              </p:cNvGrpSpPr>
              <p:nvPr userDrawn="1"/>
            </p:nvGrpSpPr>
            <p:grpSpPr bwMode="auto">
              <a:xfrm>
                <a:off x="-1334173" y="4420483"/>
                <a:ext cx="1327930" cy="276999"/>
                <a:chOff x="-1334173" y="4420483"/>
                <a:chExt cx="1327930" cy="276999"/>
              </a:xfrm>
            </p:grpSpPr>
            <p:cxnSp>
              <p:nvCxnSpPr>
                <p:cNvPr id="65" name="Straight Connector 64"/>
                <p:cNvCxnSpPr/>
                <p:nvPr userDrawn="1"/>
              </p:nvCxnSpPr>
              <p:spPr>
                <a:xfrm>
                  <a:off x="-262490" y="4559342"/>
                  <a:ext cx="25561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5" name="TextBox 65"/>
                <p:cNvSpPr txBox="1">
                  <a:spLocks noChangeArrowheads="1"/>
                </p:cNvSpPr>
                <p:nvPr userDrawn="1"/>
              </p:nvSpPr>
              <p:spPr bwMode="auto">
                <a:xfrm>
                  <a:off x="-1334173" y="4421227"/>
                  <a:ext cx="1071683" cy="276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r>
                    <a:rPr lang="en-AU" sz="900" b="1" dirty="0" smtClean="0">
                      <a:solidFill>
                        <a:srgbClr val="262626"/>
                      </a:solidFill>
                      <a:latin typeface="Verdana" pitchFamily="34" charset="0"/>
                      <a:cs typeface="Arial" charset="0"/>
                    </a:rPr>
                    <a:t>3.14</a:t>
                  </a:r>
                  <a:br>
                    <a:rPr lang="en-AU" sz="900" b="1" dirty="0" smtClean="0">
                      <a:solidFill>
                        <a:srgbClr val="262626"/>
                      </a:solidFill>
                      <a:latin typeface="Verdana" pitchFamily="34" charset="0"/>
                      <a:cs typeface="Arial" charset="0"/>
                    </a:rPr>
                  </a:br>
                  <a:r>
                    <a:rPr lang="en-AU" sz="900" b="1" dirty="0" smtClean="0">
                      <a:solidFill>
                        <a:srgbClr val="262626"/>
                      </a:solidFill>
                      <a:latin typeface="Verdana" pitchFamily="34" charset="0"/>
                      <a:cs typeface="Arial" charset="0"/>
                    </a:rPr>
                    <a:t>X AXIS</a:t>
                  </a:r>
                </a:p>
              </p:txBody>
            </p:sp>
          </p:grpSp>
          <p:grpSp>
            <p:nvGrpSpPr>
              <p:cNvPr id="2065" name="Group 55"/>
              <p:cNvGrpSpPr>
                <a:grpSpLocks/>
              </p:cNvGrpSpPr>
              <p:nvPr userDrawn="1"/>
            </p:nvGrpSpPr>
            <p:grpSpPr bwMode="auto">
              <a:xfrm>
                <a:off x="-1334173" y="5682545"/>
                <a:ext cx="1327930" cy="276999"/>
                <a:chOff x="-1334173" y="5682545"/>
                <a:chExt cx="1327930" cy="276999"/>
              </a:xfrm>
            </p:grpSpPr>
            <p:cxnSp>
              <p:nvCxnSpPr>
                <p:cNvPr id="63" name="Straight Connector 62"/>
                <p:cNvCxnSpPr/>
                <p:nvPr userDrawn="1"/>
              </p:nvCxnSpPr>
              <p:spPr>
                <a:xfrm>
                  <a:off x="-262490" y="5821430"/>
                  <a:ext cx="25561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3" name="TextBox 63"/>
                <p:cNvSpPr txBox="1">
                  <a:spLocks noChangeArrowheads="1"/>
                </p:cNvSpPr>
                <p:nvPr userDrawn="1"/>
              </p:nvSpPr>
              <p:spPr bwMode="auto">
                <a:xfrm>
                  <a:off x="-1334173" y="5683314"/>
                  <a:ext cx="1071683" cy="276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r>
                    <a:rPr lang="en-AU" sz="900" b="1" dirty="0" smtClean="0">
                      <a:solidFill>
                        <a:srgbClr val="262626"/>
                      </a:solidFill>
                      <a:latin typeface="Verdana" pitchFamily="34" charset="0"/>
                      <a:cs typeface="Arial" charset="0"/>
                    </a:rPr>
                    <a:t>6.65</a:t>
                  </a:r>
                  <a:br>
                    <a:rPr lang="en-AU" sz="900" b="1" dirty="0" smtClean="0">
                      <a:solidFill>
                        <a:srgbClr val="262626"/>
                      </a:solidFill>
                      <a:latin typeface="Verdana" pitchFamily="34" charset="0"/>
                      <a:cs typeface="Arial" charset="0"/>
                    </a:rPr>
                  </a:br>
                  <a:r>
                    <a:rPr lang="en-AU" sz="900" b="1" dirty="0" smtClean="0">
                      <a:solidFill>
                        <a:srgbClr val="262626"/>
                      </a:solidFill>
                      <a:latin typeface="Verdana" pitchFamily="34" charset="0"/>
                      <a:cs typeface="Arial" charset="0"/>
                    </a:rPr>
                    <a:t>BASE MARGIN</a:t>
                  </a:r>
                </a:p>
              </p:txBody>
            </p:sp>
          </p:grpSp>
          <p:grpSp>
            <p:nvGrpSpPr>
              <p:cNvPr id="2066" name="Group 5"/>
              <p:cNvGrpSpPr>
                <a:grpSpLocks/>
              </p:cNvGrpSpPr>
              <p:nvPr userDrawn="1"/>
            </p:nvGrpSpPr>
            <p:grpSpPr bwMode="auto">
              <a:xfrm>
                <a:off x="-1334173" y="1145470"/>
                <a:ext cx="1327930" cy="276999"/>
                <a:chOff x="-1334173" y="1145470"/>
                <a:chExt cx="1327930" cy="276999"/>
              </a:xfrm>
            </p:grpSpPr>
            <p:cxnSp>
              <p:nvCxnSpPr>
                <p:cNvPr id="61" name="Straight Connector 60"/>
                <p:cNvCxnSpPr/>
                <p:nvPr userDrawn="1"/>
              </p:nvCxnSpPr>
              <p:spPr>
                <a:xfrm>
                  <a:off x="-262490" y="1284267"/>
                  <a:ext cx="25561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1" name="TextBox 61"/>
                <p:cNvSpPr txBox="1">
                  <a:spLocks noChangeArrowheads="1"/>
                </p:cNvSpPr>
                <p:nvPr userDrawn="1"/>
              </p:nvSpPr>
              <p:spPr bwMode="auto">
                <a:xfrm>
                  <a:off x="-1334173" y="1146151"/>
                  <a:ext cx="1071683" cy="276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r>
                    <a:rPr lang="en-AU" sz="900" b="1" dirty="0" smtClean="0">
                      <a:solidFill>
                        <a:srgbClr val="262626"/>
                      </a:solidFill>
                      <a:latin typeface="Verdana" pitchFamily="34" charset="0"/>
                      <a:cs typeface="Arial" charset="0"/>
                    </a:rPr>
                    <a:t>5.95</a:t>
                  </a:r>
                </a:p>
                <a:p>
                  <a:pPr algn="ctr" eaLnBrk="1" fontAlgn="base" hangingPunct="1">
                    <a:spcBef>
                      <a:spcPct val="0"/>
                    </a:spcBef>
                    <a:spcAft>
                      <a:spcPct val="0"/>
                    </a:spcAft>
                    <a:defRPr/>
                  </a:pPr>
                  <a:r>
                    <a:rPr lang="en-AU" sz="900" b="1" dirty="0" smtClean="0">
                      <a:solidFill>
                        <a:srgbClr val="262626"/>
                      </a:solidFill>
                      <a:latin typeface="Verdana" pitchFamily="34" charset="0"/>
                      <a:cs typeface="Arial" charset="0"/>
                    </a:rPr>
                    <a:t>TOP MARGIN</a:t>
                  </a:r>
                </a:p>
              </p:txBody>
            </p:sp>
          </p:grpSp>
          <p:grpSp>
            <p:nvGrpSpPr>
              <p:cNvPr id="2067" name="Group 8"/>
              <p:cNvGrpSpPr>
                <a:grpSpLocks/>
              </p:cNvGrpSpPr>
              <p:nvPr userDrawn="1"/>
            </p:nvGrpSpPr>
            <p:grpSpPr bwMode="auto">
              <a:xfrm>
                <a:off x="-1334173" y="1659820"/>
                <a:ext cx="1327930" cy="276999"/>
                <a:chOff x="-1334173" y="1659820"/>
                <a:chExt cx="1327930" cy="276999"/>
              </a:xfrm>
            </p:grpSpPr>
            <p:cxnSp>
              <p:nvCxnSpPr>
                <p:cNvPr id="59" name="Straight Connector 58"/>
                <p:cNvCxnSpPr/>
                <p:nvPr userDrawn="1"/>
              </p:nvCxnSpPr>
              <p:spPr>
                <a:xfrm>
                  <a:off x="-262490" y="1798627"/>
                  <a:ext cx="255617"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69" name="TextBox 59"/>
                <p:cNvSpPr txBox="1">
                  <a:spLocks noChangeArrowheads="1"/>
                </p:cNvSpPr>
                <p:nvPr userDrawn="1"/>
              </p:nvSpPr>
              <p:spPr bwMode="auto">
                <a:xfrm>
                  <a:off x="-1334173" y="1660511"/>
                  <a:ext cx="1071683" cy="2762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defRPr/>
                  </a:pPr>
                  <a:r>
                    <a:rPr lang="en-AU" sz="900" b="1" dirty="0" smtClean="0">
                      <a:solidFill>
                        <a:srgbClr val="262626"/>
                      </a:solidFill>
                      <a:latin typeface="Verdana" pitchFamily="34" charset="0"/>
                      <a:cs typeface="Arial" charset="0"/>
                    </a:rPr>
                    <a:t>4.52</a:t>
                  </a:r>
                  <a:br>
                    <a:rPr lang="en-AU" sz="900" b="1" dirty="0" smtClean="0">
                      <a:solidFill>
                        <a:srgbClr val="262626"/>
                      </a:solidFill>
                      <a:latin typeface="Verdana" pitchFamily="34" charset="0"/>
                      <a:cs typeface="Arial" charset="0"/>
                    </a:rPr>
                  </a:br>
                  <a:r>
                    <a:rPr lang="en-AU" sz="900" b="1" dirty="0" smtClean="0">
                      <a:solidFill>
                        <a:srgbClr val="262626"/>
                      </a:solidFill>
                      <a:latin typeface="Verdana" pitchFamily="34" charset="0"/>
                      <a:cs typeface="Arial" charset="0"/>
                    </a:rPr>
                    <a:t>CHART TOP</a:t>
                  </a:r>
                </a:p>
              </p:txBody>
            </p:sp>
          </p:grpSp>
        </p:grpSp>
        <p:grpSp>
          <p:nvGrpSpPr>
            <p:cNvPr id="2057" name="Group 6"/>
            <p:cNvGrpSpPr>
              <a:grpSpLocks/>
            </p:cNvGrpSpPr>
            <p:nvPr userDrawn="1"/>
          </p:nvGrpSpPr>
          <p:grpSpPr bwMode="auto">
            <a:xfrm>
              <a:off x="-253905" y="-533456"/>
              <a:ext cx="9642915" cy="533456"/>
              <a:chOff x="-253905" y="-533456"/>
              <a:chExt cx="9642915" cy="533456"/>
            </a:xfrm>
          </p:grpSpPr>
          <p:grpSp>
            <p:nvGrpSpPr>
              <p:cNvPr id="2058" name="Group 48"/>
              <p:cNvGrpSpPr>
                <a:grpSpLocks/>
              </p:cNvGrpSpPr>
              <p:nvPr userDrawn="1"/>
            </p:nvGrpSpPr>
            <p:grpSpPr bwMode="auto">
              <a:xfrm>
                <a:off x="-253905" y="-533456"/>
                <a:ext cx="1072330" cy="533456"/>
                <a:chOff x="-250415" y="-533456"/>
                <a:chExt cx="1072330" cy="533456"/>
              </a:xfrm>
            </p:grpSpPr>
            <p:cxnSp>
              <p:nvCxnSpPr>
                <p:cNvPr id="53" name="Straight Connector 52"/>
                <p:cNvCxnSpPr/>
                <p:nvPr userDrawn="1"/>
              </p:nvCxnSpPr>
              <p:spPr>
                <a:xfrm>
                  <a:off x="274461" y="-252464"/>
                  <a:ext cx="0" cy="25241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userDrawn="1"/>
              </p:nvSpPr>
              <p:spPr>
                <a:xfrm>
                  <a:off x="-251061" y="-533456"/>
                  <a:ext cx="1060570" cy="276230"/>
                </a:xfrm>
                <a:prstGeom prst="rect">
                  <a:avLst/>
                </a:prstGeom>
                <a:solidFill>
                  <a:schemeClr val="bg1"/>
                </a:solidFill>
              </p:spPr>
              <p:txBody>
                <a:bodyPr lIns="0" tIns="0" rIns="0" bIns="0" anchor="ctr">
                  <a:spAutoFit/>
                </a:bodyPr>
                <a:lstStyle>
                  <a:defPPr>
                    <a:defRPr lang="en-AU"/>
                  </a:defPPr>
                  <a:lvl1pPr algn="ctr">
                    <a:defRPr sz="900">
                      <a:solidFill>
                        <a:schemeClr val="tx1">
                          <a:lumMod val="85000"/>
                          <a:lumOff val="15000"/>
                        </a:schemeClr>
                      </a:solidFill>
                      <a:latin typeface="+mn-lt"/>
                    </a:defRPr>
                  </a:lvl1pPr>
                </a:lstStyle>
                <a:p>
                  <a:pPr fontAlgn="base">
                    <a:spcBef>
                      <a:spcPct val="0"/>
                    </a:spcBef>
                    <a:spcAft>
                      <a:spcPct val="0"/>
                    </a:spcAft>
                    <a:defRPr/>
                  </a:pPr>
                  <a:r>
                    <a:rPr lang="en-AU" sz="900" b="1" dirty="0" smtClean="0">
                      <a:solidFill>
                        <a:prstClr val="black">
                          <a:lumMod val="85000"/>
                          <a:lumOff val="15000"/>
                        </a:prstClr>
                      </a:solidFill>
                      <a:cs typeface="Arial" charset="0"/>
                    </a:rPr>
                    <a:t>11.90</a:t>
                  </a:r>
                  <a:br>
                    <a:rPr lang="en-AU" sz="900" b="1" dirty="0" smtClean="0">
                      <a:solidFill>
                        <a:prstClr val="black">
                          <a:lumMod val="85000"/>
                          <a:lumOff val="15000"/>
                        </a:prstClr>
                      </a:solidFill>
                      <a:cs typeface="Arial" charset="0"/>
                    </a:rPr>
                  </a:br>
                  <a:r>
                    <a:rPr lang="en-AU" sz="900" b="1" dirty="0" smtClean="0">
                      <a:solidFill>
                        <a:prstClr val="black">
                          <a:lumMod val="85000"/>
                          <a:lumOff val="15000"/>
                        </a:prstClr>
                      </a:solidFill>
                      <a:cs typeface="Arial" charset="0"/>
                    </a:rPr>
                    <a:t>LEFT MARGIN</a:t>
                  </a:r>
                  <a:endParaRPr lang="en-AU" sz="900" b="1" dirty="0">
                    <a:solidFill>
                      <a:prstClr val="black">
                        <a:lumMod val="85000"/>
                        <a:lumOff val="15000"/>
                      </a:prstClr>
                    </a:solidFill>
                    <a:cs typeface="Arial" charset="0"/>
                  </a:endParaRPr>
                </a:p>
              </p:txBody>
            </p:sp>
          </p:grpSp>
          <p:grpSp>
            <p:nvGrpSpPr>
              <p:cNvPr id="2059" name="Group 2"/>
              <p:cNvGrpSpPr>
                <a:grpSpLocks/>
              </p:cNvGrpSpPr>
              <p:nvPr userDrawn="1"/>
            </p:nvGrpSpPr>
            <p:grpSpPr bwMode="auto">
              <a:xfrm>
                <a:off x="8316680" y="-533456"/>
                <a:ext cx="1072330" cy="528999"/>
                <a:chOff x="7804969" y="-533456"/>
                <a:chExt cx="1072330" cy="528999"/>
              </a:xfrm>
            </p:grpSpPr>
            <p:cxnSp>
              <p:nvCxnSpPr>
                <p:cNvPr id="51" name="Straight Connector 50"/>
                <p:cNvCxnSpPr/>
                <p:nvPr userDrawn="1"/>
              </p:nvCxnSpPr>
              <p:spPr>
                <a:xfrm>
                  <a:off x="8342252" y="-257226"/>
                  <a:ext cx="0" cy="25241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userDrawn="1"/>
              </p:nvSpPr>
              <p:spPr>
                <a:xfrm>
                  <a:off x="7805616" y="-533456"/>
                  <a:ext cx="1071683" cy="276230"/>
                </a:xfrm>
                <a:prstGeom prst="rect">
                  <a:avLst/>
                </a:prstGeom>
                <a:solidFill>
                  <a:schemeClr val="bg1"/>
                </a:solidFill>
              </p:spPr>
              <p:txBody>
                <a:bodyPr lIns="0" tIns="0" rIns="0" bIns="0" anchor="ctr">
                  <a:spAutoFit/>
                </a:bodyPr>
                <a:lstStyle>
                  <a:defPPr>
                    <a:defRPr lang="en-AU"/>
                  </a:defPPr>
                  <a:lvl1pPr algn="ctr">
                    <a:defRPr sz="900">
                      <a:solidFill>
                        <a:schemeClr val="tx1">
                          <a:lumMod val="85000"/>
                          <a:lumOff val="15000"/>
                        </a:schemeClr>
                      </a:solidFill>
                      <a:latin typeface="+mn-lt"/>
                    </a:defRPr>
                  </a:lvl1pPr>
                </a:lstStyle>
                <a:p>
                  <a:pPr fontAlgn="base">
                    <a:spcBef>
                      <a:spcPct val="0"/>
                    </a:spcBef>
                    <a:spcAft>
                      <a:spcPct val="0"/>
                    </a:spcAft>
                    <a:defRPr/>
                  </a:pPr>
                  <a:r>
                    <a:rPr lang="en-AU" sz="900" b="1" dirty="0" smtClean="0">
                      <a:solidFill>
                        <a:prstClr val="black">
                          <a:lumMod val="85000"/>
                          <a:lumOff val="15000"/>
                        </a:prstClr>
                      </a:solidFill>
                      <a:cs typeface="Arial" charset="0"/>
                    </a:rPr>
                    <a:t>11.90</a:t>
                  </a:r>
                </a:p>
                <a:p>
                  <a:pPr fontAlgn="base">
                    <a:spcBef>
                      <a:spcPct val="0"/>
                    </a:spcBef>
                    <a:spcAft>
                      <a:spcPct val="0"/>
                    </a:spcAft>
                    <a:defRPr/>
                  </a:pPr>
                  <a:r>
                    <a:rPr lang="en-AU" sz="900" b="1" dirty="0" smtClean="0">
                      <a:solidFill>
                        <a:prstClr val="black">
                          <a:lumMod val="85000"/>
                          <a:lumOff val="15000"/>
                        </a:prstClr>
                      </a:solidFill>
                      <a:cs typeface="Arial" charset="0"/>
                    </a:rPr>
                    <a:t>RIGHT MARGIN</a:t>
                  </a:r>
                  <a:endParaRPr lang="en-AU" sz="900" b="1" dirty="0">
                    <a:solidFill>
                      <a:prstClr val="black">
                        <a:lumMod val="85000"/>
                        <a:lumOff val="15000"/>
                      </a:prstClr>
                    </a:solidFill>
                    <a:cs typeface="Arial" charset="0"/>
                  </a:endParaRPr>
                </a:p>
              </p:txBody>
            </p:sp>
          </p:grpSp>
        </p:grpSp>
      </p:grpSp>
      <p:pic>
        <p:nvPicPr>
          <p:cNvPr id="2054" name="Picture 1039" descr="KANTAR_MED_RGB"/>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0104968" y="6140451"/>
            <a:ext cx="1716617" cy="434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 name="Plassholder for innhold 2"/>
          <p:cNvSpPr txBox="1">
            <a:spLocks/>
          </p:cNvSpPr>
          <p:nvPr userDrawn="1"/>
        </p:nvSpPr>
        <p:spPr>
          <a:xfrm>
            <a:off x="395818" y="1422400"/>
            <a:ext cx="11425767" cy="4711700"/>
          </a:xfrm>
          <a:prstGeom prst="rect">
            <a:avLst/>
          </a:prstGeom>
        </p:spPr>
        <p:txBody>
          <a:bodyPr/>
          <a:lstStyle>
            <a:lvl1pPr marL="342000" indent="-342000" algn="l" defTabSz="914400" rtl="0" eaLnBrk="1" latinLnBrk="0" hangingPunct="1">
              <a:spcBef>
                <a:spcPts val="1320"/>
              </a:spcBef>
              <a:buFont typeface="Wingdings" pitchFamily="2" charset="2"/>
              <a:buChar char=""/>
              <a:defRPr lang="en-US" sz="2000" b="0" kern="1200" dirty="0" smtClean="0">
                <a:solidFill>
                  <a:srgbClr val="333333"/>
                </a:solidFill>
                <a:latin typeface="+mn-lt"/>
                <a:ea typeface="+mn-ea"/>
                <a:cs typeface="+mn-cs"/>
              </a:defRPr>
            </a:lvl1pPr>
            <a:lvl2pPr marL="741600" indent="-284400" algn="l" defTabSz="914400" rtl="0" eaLnBrk="1" latinLnBrk="0" hangingPunct="1">
              <a:spcBef>
                <a:spcPct val="20000"/>
              </a:spcBef>
              <a:buClr>
                <a:schemeClr val="tx1">
                  <a:lumMod val="65000"/>
                  <a:lumOff val="35000"/>
                </a:schemeClr>
              </a:buClr>
              <a:buFont typeface="Wingdings" pitchFamily="2" charset="2"/>
              <a:buChar char=""/>
              <a:defRPr sz="1800" b="0" kern="1200">
                <a:solidFill>
                  <a:srgbClr val="333333"/>
                </a:solidFill>
                <a:latin typeface="+mn-lt"/>
                <a:ea typeface="+mn-ea"/>
                <a:cs typeface="+mn-cs"/>
              </a:defRPr>
            </a:lvl2pPr>
            <a:lvl3pPr marL="1144800" indent="-230400" algn="l" defTabSz="914400" rtl="0" eaLnBrk="1" latinLnBrk="0" hangingPunct="1">
              <a:spcBef>
                <a:spcPct val="20000"/>
              </a:spcBef>
              <a:buClr>
                <a:schemeClr val="tx1">
                  <a:lumMod val="50000"/>
                  <a:lumOff val="50000"/>
                </a:schemeClr>
              </a:buClr>
              <a:buFont typeface="Wingdings" pitchFamily="2" charset="2"/>
              <a:buChar char=""/>
              <a:defRPr sz="1600" kern="1200">
                <a:solidFill>
                  <a:srgbClr val="333333"/>
                </a:solidFill>
                <a:latin typeface="+mn-lt"/>
                <a:ea typeface="+mn-ea"/>
                <a:cs typeface="+mn-cs"/>
              </a:defRPr>
            </a:lvl3pPr>
            <a:lvl4pPr marL="1544400" indent="-230400" algn="l" defTabSz="914400" rtl="0" eaLnBrk="1" latinLnBrk="0" hangingPunct="1">
              <a:spcBef>
                <a:spcPct val="20000"/>
              </a:spcBef>
              <a:buClr>
                <a:schemeClr val="bg1">
                  <a:lumMod val="65000"/>
                </a:schemeClr>
              </a:buClr>
              <a:buFont typeface="Wingdings" pitchFamily="2" charset="2"/>
              <a:buChar char="n"/>
              <a:defRPr sz="1400" kern="1200">
                <a:solidFill>
                  <a:srgbClr val="333333"/>
                </a:solidFill>
                <a:latin typeface="+mn-lt"/>
                <a:ea typeface="+mn-ea"/>
                <a:cs typeface="+mn-cs"/>
              </a:defRPr>
            </a:lvl4pPr>
            <a:lvl5pPr marL="1944000" indent="-230400" algn="l" defTabSz="914400" rtl="0" eaLnBrk="1" latinLnBrk="0" hangingPunct="1">
              <a:spcBef>
                <a:spcPts val="336"/>
              </a:spcBef>
              <a:spcAft>
                <a:spcPts val="0"/>
              </a:spcAft>
              <a:buClr>
                <a:schemeClr val="bg1">
                  <a:lumMod val="85000"/>
                </a:schemeClr>
              </a:buClr>
              <a:buFont typeface="Wingdings" pitchFamily="2" charset="2"/>
              <a:buChar char="n"/>
              <a:defRPr sz="12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
              <a:defRPr/>
            </a:pPr>
            <a:r>
              <a:rPr lang="en-GB" sz="2000" b="1" dirty="0"/>
              <a:t>First level</a:t>
            </a:r>
          </a:p>
          <a:p>
            <a:pPr lvl="1">
              <a:buClr>
                <a:prstClr val="black">
                  <a:lumMod val="65000"/>
                  <a:lumOff val="35000"/>
                </a:prstClr>
              </a:buClr>
              <a:buFont typeface="Wingdings" pitchFamily="2" charset="2"/>
              <a:buChar char="§"/>
              <a:defRPr/>
            </a:pPr>
            <a:r>
              <a:rPr lang="en-GB" sz="1800" dirty="0" smtClean="0"/>
              <a:t>Second level</a:t>
            </a:r>
          </a:p>
        </p:txBody>
      </p:sp>
    </p:spTree>
    <p:extLst>
      <p:ext uri="{BB962C8B-B14F-4D97-AF65-F5344CB8AC3E}">
        <p14:creationId xmlns:p14="http://schemas.microsoft.com/office/powerpoint/2010/main" val="512234402"/>
      </p:ext>
    </p:extLst>
  </p:cSld>
  <p:clrMap bg1="lt1" tx1="dk1" bg2="lt2" tx2="dk2" accent1="accent1" accent2="accent2" accent3="accent3" accent4="accent4" accent5="accent5" accent6="accent6" hlink="hlink" folHlink="folHlink"/>
  <p:sldLayoutIdLst>
    <p:sldLayoutId id="2147483768" r:id="rId1"/>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kern="1200">
          <a:solidFill>
            <a:srgbClr val="333333"/>
          </a:solidFill>
          <a:latin typeface="+mj-lt"/>
          <a:ea typeface="+mj-ea"/>
          <a:cs typeface="+mj-cs"/>
        </a:defRPr>
      </a:lvl1pPr>
      <a:lvl2pPr algn="l" rtl="0" eaLnBrk="0" fontAlgn="base" hangingPunct="0">
        <a:spcBef>
          <a:spcPct val="0"/>
        </a:spcBef>
        <a:spcAft>
          <a:spcPct val="0"/>
        </a:spcAft>
        <a:defRPr sz="3200" b="1">
          <a:solidFill>
            <a:srgbClr val="333333"/>
          </a:solidFill>
          <a:latin typeface="Verdana" pitchFamily="34" charset="0"/>
        </a:defRPr>
      </a:lvl2pPr>
      <a:lvl3pPr algn="l" rtl="0" eaLnBrk="0" fontAlgn="base" hangingPunct="0">
        <a:spcBef>
          <a:spcPct val="0"/>
        </a:spcBef>
        <a:spcAft>
          <a:spcPct val="0"/>
        </a:spcAft>
        <a:defRPr sz="3200" b="1">
          <a:solidFill>
            <a:srgbClr val="333333"/>
          </a:solidFill>
          <a:latin typeface="Verdana" pitchFamily="34" charset="0"/>
        </a:defRPr>
      </a:lvl3pPr>
      <a:lvl4pPr algn="l" rtl="0" eaLnBrk="0" fontAlgn="base" hangingPunct="0">
        <a:spcBef>
          <a:spcPct val="0"/>
        </a:spcBef>
        <a:spcAft>
          <a:spcPct val="0"/>
        </a:spcAft>
        <a:defRPr sz="3200" b="1">
          <a:solidFill>
            <a:srgbClr val="333333"/>
          </a:solidFill>
          <a:latin typeface="Verdana" pitchFamily="34" charset="0"/>
        </a:defRPr>
      </a:lvl4pPr>
      <a:lvl5pPr algn="l" rtl="0" eaLnBrk="0" fontAlgn="base" hangingPunct="0">
        <a:spcBef>
          <a:spcPct val="0"/>
        </a:spcBef>
        <a:spcAft>
          <a:spcPct val="0"/>
        </a:spcAft>
        <a:defRPr sz="3200" b="1">
          <a:solidFill>
            <a:srgbClr val="333333"/>
          </a:solidFill>
          <a:latin typeface="Verdana" pitchFamily="34" charset="0"/>
        </a:defRPr>
      </a:lvl5pPr>
      <a:lvl6pPr marL="457200" algn="l" rtl="0" fontAlgn="base">
        <a:spcBef>
          <a:spcPct val="0"/>
        </a:spcBef>
        <a:spcAft>
          <a:spcPct val="0"/>
        </a:spcAft>
        <a:defRPr sz="3200" b="1">
          <a:solidFill>
            <a:srgbClr val="333333"/>
          </a:solidFill>
          <a:latin typeface="Verdana" pitchFamily="34" charset="0"/>
        </a:defRPr>
      </a:lvl6pPr>
      <a:lvl7pPr marL="914400" algn="l" rtl="0" fontAlgn="base">
        <a:spcBef>
          <a:spcPct val="0"/>
        </a:spcBef>
        <a:spcAft>
          <a:spcPct val="0"/>
        </a:spcAft>
        <a:defRPr sz="3200" b="1">
          <a:solidFill>
            <a:srgbClr val="333333"/>
          </a:solidFill>
          <a:latin typeface="Verdana" pitchFamily="34" charset="0"/>
        </a:defRPr>
      </a:lvl7pPr>
      <a:lvl8pPr marL="1371600" algn="l" rtl="0" fontAlgn="base">
        <a:spcBef>
          <a:spcPct val="0"/>
        </a:spcBef>
        <a:spcAft>
          <a:spcPct val="0"/>
        </a:spcAft>
        <a:defRPr sz="3200" b="1">
          <a:solidFill>
            <a:srgbClr val="333333"/>
          </a:solidFill>
          <a:latin typeface="Verdana" pitchFamily="34" charset="0"/>
        </a:defRPr>
      </a:lvl8pPr>
      <a:lvl9pPr marL="1828800" algn="l" rtl="0" fontAlgn="base">
        <a:spcBef>
          <a:spcPct val="0"/>
        </a:spcBef>
        <a:spcAft>
          <a:spcPct val="0"/>
        </a:spcAft>
        <a:defRPr sz="3200" b="1">
          <a:solidFill>
            <a:srgbClr val="333333"/>
          </a:solidFill>
          <a:latin typeface="Verdana" pitchFamily="34" charset="0"/>
        </a:defRPr>
      </a:lvl9pPr>
    </p:titleStyle>
    <p:bodyStyle>
      <a:lvl1pPr marL="341313" indent="-341313" algn="l" rtl="0" eaLnBrk="0" fontAlgn="base" hangingPunct="0">
        <a:spcBef>
          <a:spcPts val="1325"/>
        </a:spcBef>
        <a:spcAft>
          <a:spcPct val="0"/>
        </a:spcAft>
        <a:buFont typeface="Wingdings" panose="05000000000000000000" pitchFamily="2" charset="2"/>
        <a:buChar char=""/>
        <a:defRPr lang="en-US" sz="2000" kern="1200" dirty="0">
          <a:solidFill>
            <a:srgbClr val="333333"/>
          </a:solidFill>
          <a:latin typeface="+mn-lt"/>
          <a:ea typeface="+mn-ea"/>
          <a:cs typeface="+mn-cs"/>
        </a:defRPr>
      </a:lvl1pPr>
      <a:lvl2pPr marL="741363" indent="-284163" algn="l" rtl="0" eaLnBrk="0" fontAlgn="base" hangingPunct="0">
        <a:spcBef>
          <a:spcPct val="20000"/>
        </a:spcBef>
        <a:spcAft>
          <a:spcPct val="0"/>
        </a:spcAft>
        <a:buClr>
          <a:srgbClr val="595959"/>
        </a:buClr>
        <a:buFont typeface="Wingdings" panose="05000000000000000000" pitchFamily="2" charset="2"/>
        <a:buChar char=""/>
        <a:defRPr kern="1200">
          <a:solidFill>
            <a:srgbClr val="333333"/>
          </a:solidFill>
          <a:latin typeface="+mn-lt"/>
          <a:ea typeface="+mn-ea"/>
          <a:cs typeface="+mn-cs"/>
        </a:defRPr>
      </a:lvl2pPr>
      <a:lvl3pPr marL="1144588" indent="-230188" algn="l" rtl="0" eaLnBrk="0" fontAlgn="base" hangingPunct="0">
        <a:spcBef>
          <a:spcPct val="20000"/>
        </a:spcBef>
        <a:spcAft>
          <a:spcPct val="0"/>
        </a:spcAft>
        <a:buClr>
          <a:srgbClr val="7F7F7F"/>
        </a:buClr>
        <a:buFont typeface="Wingdings" panose="05000000000000000000" pitchFamily="2" charset="2"/>
        <a:buChar char=""/>
        <a:defRPr sz="1600" kern="1200">
          <a:solidFill>
            <a:srgbClr val="333333"/>
          </a:solidFill>
          <a:latin typeface="+mn-lt"/>
          <a:ea typeface="+mn-ea"/>
          <a:cs typeface="+mn-cs"/>
        </a:defRPr>
      </a:lvl3pPr>
      <a:lvl4pPr marL="1543050" indent="-230188" algn="l" rtl="0" eaLnBrk="0" fontAlgn="base" hangingPunct="0">
        <a:spcBef>
          <a:spcPct val="20000"/>
        </a:spcBef>
        <a:spcAft>
          <a:spcPct val="0"/>
        </a:spcAft>
        <a:buClr>
          <a:srgbClr val="A6A6A6"/>
        </a:buClr>
        <a:buFont typeface="Wingdings" panose="05000000000000000000" pitchFamily="2" charset="2"/>
        <a:buChar char="n"/>
        <a:defRPr sz="1400" kern="1200">
          <a:solidFill>
            <a:srgbClr val="333333"/>
          </a:solidFill>
          <a:latin typeface="+mn-lt"/>
          <a:ea typeface="+mn-ea"/>
          <a:cs typeface="+mn-cs"/>
        </a:defRPr>
      </a:lvl4pPr>
      <a:lvl5pPr marL="1943100" indent="-230188" algn="l" rtl="0" eaLnBrk="0" fontAlgn="base" hangingPunct="0">
        <a:spcBef>
          <a:spcPts val="338"/>
        </a:spcBef>
        <a:spcAft>
          <a:spcPct val="0"/>
        </a:spcAft>
        <a:buClr>
          <a:srgbClr val="D9D9D9"/>
        </a:buClr>
        <a:buFont typeface="Wingdings" panose="05000000000000000000" pitchFamily="2" charset="2"/>
        <a:buChar char="n"/>
        <a:defRPr sz="12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3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notesSlide" Target="../notesSlides/notesSlide13.xml"/><Relationship Id="rId4" Type="http://schemas.openxmlformats.org/officeDocument/2006/relationships/slideLayout" Target="../slideLayouts/slideLayout22.xml"/><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7.xml"/><Relationship Id="rId7" Type="http://schemas.openxmlformats.org/officeDocument/2006/relationships/slideLayout" Target="../slideLayouts/slideLayout2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10" Type="http://schemas.openxmlformats.org/officeDocument/2006/relationships/image" Target="../media/image32.jpeg"/><Relationship Id="rId4" Type="http://schemas.openxmlformats.org/officeDocument/2006/relationships/tags" Target="../tags/tag8.xml"/><Relationship Id="rId9" Type="http://schemas.openxmlformats.org/officeDocument/2006/relationships/slide" Target="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2.jpe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22.xml"/><Relationship Id="rId5" Type="http://schemas.openxmlformats.org/officeDocument/2006/relationships/image" Target="../media/image32.jpeg"/><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22.xml"/><Relationship Id="rId5" Type="http://schemas.openxmlformats.org/officeDocument/2006/relationships/image" Target="../media/image32.jpeg"/><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23.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25.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http://www.tns-gallup.no/medier" TargetMode="External"/><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9.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6.png"/><Relationship Id="rId5" Type="http://schemas.openxmlformats.org/officeDocument/2006/relationships/customXml" Target="../ink/ink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9.jpeg"/><Relationship Id="rId4" Type="http://schemas.openxmlformats.org/officeDocument/2006/relationships/image" Target="../media/image23.png"/><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10"/>
          <p:cNvSpPr/>
          <p:nvPr/>
        </p:nvSpPr>
        <p:spPr>
          <a:xfrm>
            <a:off x="335360" y="4869160"/>
            <a:ext cx="7056784" cy="1092607"/>
          </a:xfrm>
          <a:prstGeom prst="rect">
            <a:avLst/>
          </a:prstGeom>
        </p:spPr>
        <p:txBody>
          <a:bodyPr wrap="square">
            <a:spAutoFit/>
          </a:bodyPr>
          <a:lstStyle/>
          <a:p>
            <a:r>
              <a:rPr lang="en-US" dirty="0" smtClean="0">
                <a:solidFill>
                  <a:schemeClr val="bg1"/>
                </a:solidFill>
                <a:latin typeface="Verdana"/>
              </a:rPr>
              <a:t>EMRO: 22.05.17 </a:t>
            </a:r>
          </a:p>
          <a:p>
            <a:r>
              <a:rPr lang="en-US" dirty="0" smtClean="0">
                <a:solidFill>
                  <a:schemeClr val="bg1"/>
                </a:solidFill>
                <a:latin typeface="Verdana"/>
              </a:rPr>
              <a:t>Bente Håvimb MBL &amp; Knut-Arne Futsæter Kantar TNS </a:t>
            </a:r>
            <a:r>
              <a:rPr lang="en-US" sz="2000" dirty="0" smtClean="0">
                <a:solidFill>
                  <a:schemeClr val="bg1"/>
                </a:solidFill>
                <a:latin typeface="Verdana"/>
              </a:rPr>
              <a:t/>
            </a:r>
            <a:br>
              <a:rPr lang="en-US" sz="2000" dirty="0" smtClean="0">
                <a:solidFill>
                  <a:schemeClr val="bg1"/>
                </a:solidFill>
                <a:latin typeface="Verdana"/>
              </a:rPr>
            </a:br>
            <a:r>
              <a:rPr lang="en-US" sz="1100" dirty="0" smtClean="0">
                <a:solidFill>
                  <a:schemeClr val="bg1"/>
                </a:solidFill>
                <a:latin typeface="Verdana"/>
              </a:rPr>
              <a:t/>
            </a:r>
            <a:br>
              <a:rPr lang="en-US" sz="1100" dirty="0" smtClean="0">
                <a:solidFill>
                  <a:schemeClr val="bg1"/>
                </a:solidFill>
                <a:latin typeface="Verdana"/>
              </a:rPr>
            </a:br>
            <a:endParaRPr lang="en-US" dirty="0">
              <a:solidFill>
                <a:schemeClr val="bg1"/>
              </a:solidFill>
              <a:latin typeface="Verdana"/>
            </a:endParaRPr>
          </a:p>
        </p:txBody>
      </p:sp>
      <p:sp>
        <p:nvSpPr>
          <p:cNvPr id="10" name="Title 3"/>
          <p:cNvSpPr>
            <a:spLocks noGrp="1"/>
          </p:cNvSpPr>
          <p:nvPr>
            <p:ph type="ctrTitle"/>
          </p:nvPr>
        </p:nvSpPr>
        <p:spPr>
          <a:xfrm>
            <a:off x="335360" y="1988840"/>
            <a:ext cx="11665296" cy="1927959"/>
          </a:xfrm>
        </p:spPr>
        <p:txBody>
          <a:bodyPr/>
          <a:lstStyle/>
          <a:p>
            <a:pPr>
              <a:lnSpc>
                <a:spcPct val="100000"/>
              </a:lnSpc>
            </a:pPr>
            <a:r>
              <a:rPr lang="en-GB" sz="5400" dirty="0" smtClean="0">
                <a:latin typeface="+mn-lt"/>
              </a:rPr>
              <a:t>The </a:t>
            </a:r>
            <a:r>
              <a:rPr lang="en-GB" sz="5400" dirty="0">
                <a:latin typeface="+mn-lt"/>
              </a:rPr>
              <a:t>n</a:t>
            </a:r>
            <a:r>
              <a:rPr lang="en-GB" sz="5400" dirty="0" smtClean="0">
                <a:latin typeface="+mn-lt"/>
              </a:rPr>
              <a:t>ew </a:t>
            </a:r>
            <a:r>
              <a:rPr lang="en-GB" sz="5400" dirty="0">
                <a:latin typeface="+mn-lt"/>
              </a:rPr>
              <a:t>p</a:t>
            </a:r>
            <a:r>
              <a:rPr lang="en-GB" sz="5400" dirty="0" smtClean="0">
                <a:latin typeface="+mn-lt"/>
              </a:rPr>
              <a:t>rint and online </a:t>
            </a:r>
            <a:r>
              <a:rPr lang="en-GB" sz="5400" dirty="0">
                <a:latin typeface="+mn-lt"/>
              </a:rPr>
              <a:t>c</a:t>
            </a:r>
            <a:r>
              <a:rPr lang="en-GB" sz="5400" dirty="0" smtClean="0">
                <a:latin typeface="+mn-lt"/>
              </a:rPr>
              <a:t>ontract</a:t>
            </a:r>
            <a:br>
              <a:rPr lang="en-GB" sz="5400" dirty="0" smtClean="0">
                <a:latin typeface="+mn-lt"/>
              </a:rPr>
            </a:br>
            <a:endParaRPr lang="en-GB" sz="5400" i="1" dirty="0">
              <a:solidFill>
                <a:srgbClr val="7030A0"/>
              </a:solidFill>
              <a:effectLst>
                <a:outerShdw blurRad="38100" dist="38100" dir="2700000" algn="tl">
                  <a:srgbClr val="000000">
                    <a:alpha val="43137"/>
                  </a:srgbClr>
                </a:outerShdw>
              </a:effectLst>
              <a:latin typeface="+mn-lt"/>
            </a:endParaRPr>
          </a:p>
        </p:txBody>
      </p:sp>
      <p:pic>
        <p:nvPicPr>
          <p:cNvPr id="4" name="Bild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7541" y="6418676"/>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00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548680"/>
            <a:ext cx="11737304" cy="830997"/>
          </a:xfrm>
          <a:prstGeom prst="rect">
            <a:avLst/>
          </a:prstGeom>
          <a:noFill/>
        </p:spPr>
        <p:txBody>
          <a:bodyPr wrap="square" lIns="0" tIns="0" rIns="0" bIns="0" rtlCol="0">
            <a:spAutoFit/>
          </a:bodyPr>
          <a:lstStyle/>
          <a:p>
            <a:r>
              <a:rPr lang="en-GB" sz="5400" dirty="0">
                <a:solidFill>
                  <a:schemeClr val="bg1"/>
                </a:solidFill>
                <a:effectLst>
                  <a:outerShdw blurRad="38100" dist="38100" dir="2700000" algn="tl">
                    <a:srgbClr val="000000">
                      <a:alpha val="43137"/>
                    </a:srgbClr>
                  </a:outerShdw>
                </a:effectLst>
              </a:rPr>
              <a:t>2</a:t>
            </a:r>
            <a:r>
              <a:rPr lang="en-GB" sz="5400" dirty="0" smtClean="0">
                <a:solidFill>
                  <a:schemeClr val="bg1"/>
                </a:solidFill>
                <a:effectLst>
                  <a:outerShdw blurRad="38100" dist="38100" dir="2700000" algn="tl">
                    <a:srgbClr val="000000">
                      <a:alpha val="43137"/>
                    </a:srgbClr>
                  </a:outerShdw>
                </a:effectLst>
              </a:rPr>
              <a:t>. </a:t>
            </a:r>
            <a:r>
              <a:rPr lang="en-GB" sz="5400" dirty="0">
                <a:solidFill>
                  <a:schemeClr val="bg1"/>
                </a:solidFill>
              </a:rPr>
              <a:t>The online </a:t>
            </a:r>
            <a:r>
              <a:rPr lang="en-GB" sz="5400" dirty="0" smtClean="0">
                <a:solidFill>
                  <a:schemeClr val="bg1"/>
                </a:solidFill>
              </a:rPr>
              <a:t>measurements</a:t>
            </a:r>
            <a:endParaRPr lang="en-GB" sz="5400" dirty="0">
              <a:solidFill>
                <a:schemeClr val="bg1"/>
              </a:solidFill>
            </a:endParaRPr>
          </a:p>
        </p:txBody>
      </p:sp>
      <p:pic>
        <p:nvPicPr>
          <p:cNvPr id="4" name="Picture 3" descr="comScore_Logo_2016_1c_White_TRBG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31504" y="2780928"/>
            <a:ext cx="7813474" cy="1512168"/>
          </a:xfrm>
          <a:prstGeom prst="rect">
            <a:avLst/>
          </a:prstGeom>
        </p:spPr>
      </p:pic>
    </p:spTree>
    <p:extLst>
      <p:ext uri="{BB962C8B-B14F-4D97-AF65-F5344CB8AC3E}">
        <p14:creationId xmlns:p14="http://schemas.microsoft.com/office/powerpoint/2010/main" val="10457836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116632"/>
            <a:ext cx="10043715" cy="1168340"/>
          </a:xfrm>
        </p:spPr>
        <p:txBody>
          <a:bodyPr/>
          <a:lstStyle/>
          <a:p>
            <a:r>
              <a:rPr lang="en-GB" kern="0" dirty="0">
                <a:solidFill>
                  <a:srgbClr val="1C1C1C"/>
                </a:solidFill>
                <a:latin typeface="Verdana" panose="020B0604030504040204" pitchFamily="34" charset="0"/>
                <a:ea typeface="Verdana" panose="020B0604030504040204" pitchFamily="34" charset="0"/>
                <a:cs typeface="Verdana" panose="020B0604030504040204" pitchFamily="34" charset="0"/>
              </a:rPr>
              <a:t>Internet measurement history</a:t>
            </a:r>
          </a:p>
        </p:txBody>
      </p:sp>
      <p:sp>
        <p:nvSpPr>
          <p:cNvPr id="6" name="Plassholder for lysbildenummer 2"/>
          <p:cNvSpPr txBox="1">
            <a:spLocks/>
          </p:cNvSpPr>
          <p:nvPr/>
        </p:nvSpPr>
        <p:spPr>
          <a:xfrm>
            <a:off x="11758541" y="6606000"/>
            <a:ext cx="433459" cy="252000"/>
          </a:xfrm>
          <a:prstGeom prst="rect">
            <a:avLst/>
          </a:prstGeom>
        </p:spPr>
        <p:txBody>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ctr"/>
            <a:fld id="{9784CBA3-D598-4B1F-BAA3-EE14B5154290}" type="slidenum">
              <a:rPr lang="en-AU" sz="900" b="0">
                <a:solidFill>
                  <a:prstClr val="white">
                    <a:lumMod val="50000"/>
                  </a:prstClr>
                </a:solidFill>
                <a:latin typeface="Arial" panose="020B0604020202020204" pitchFamily="34" charset="0"/>
                <a:cs typeface="Arial" panose="020B0604020202020204" pitchFamily="34" charset="0"/>
              </a:rPr>
              <a:pPr algn="ctr"/>
              <a:t>11</a:t>
            </a:fld>
            <a:endParaRPr lang="en-AU" sz="900" b="0" dirty="0">
              <a:solidFill>
                <a:prstClr val="white">
                  <a:lumMod val="50000"/>
                </a:prstClr>
              </a:solidFill>
              <a:latin typeface="Arial" panose="020B0604020202020204" pitchFamily="34" charset="0"/>
              <a:cs typeface="Arial" panose="020B0604020202020204" pitchFamily="34" charset="0"/>
            </a:endParaRPr>
          </a:p>
        </p:txBody>
      </p:sp>
      <p:sp>
        <p:nvSpPr>
          <p:cNvPr id="7" name="Rectangle 6"/>
          <p:cNvSpPr/>
          <p:nvPr/>
        </p:nvSpPr>
        <p:spPr bwMode="ltGray">
          <a:xfrm>
            <a:off x="1674764" y="5917150"/>
            <a:ext cx="8758591" cy="6801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b-NO" sz="1600" dirty="0">
              <a:latin typeface="Arial" panose="020B0604020202020204" pitchFamily="34" charset="0"/>
              <a:cs typeface="Arial" panose="020B0604020202020204" pitchFamily="34" charset="0"/>
            </a:endParaRPr>
          </a:p>
        </p:txBody>
      </p:sp>
      <p:sp>
        <p:nvSpPr>
          <p:cNvPr id="9" name="Ellipse 8"/>
          <p:cNvSpPr/>
          <p:nvPr/>
        </p:nvSpPr>
        <p:spPr>
          <a:xfrm>
            <a:off x="11064552" y="1124744"/>
            <a:ext cx="720080" cy="720080"/>
          </a:xfrm>
          <a:prstGeom prst="ellipse">
            <a:avLst/>
          </a:prstGeom>
          <a:solidFill>
            <a:srgbClr val="7030A0"/>
          </a:solidFill>
          <a:ln w="25400" cap="flat" cmpd="sng" algn="ctr">
            <a:solidFill>
              <a:srgbClr val="7030A0"/>
            </a:solidFill>
            <a:prstDash val="solid"/>
          </a:ln>
          <a:effectLst/>
        </p:spPr>
        <p:txBody>
          <a:bodyPr rtlCol="0" anchor="ctr"/>
          <a:lstStyle/>
          <a:p>
            <a:pPr algn="ctr">
              <a:defRPr/>
            </a:pPr>
            <a:endParaRPr lang="en-GB" kern="0" dirty="0">
              <a:solidFill>
                <a:prstClr val="white"/>
              </a:solidFill>
              <a:latin typeface="Arial" panose="020B0604020202020204" pitchFamily="34" charset="0"/>
              <a:cs typeface="Arial" panose="020B0604020202020204" pitchFamily="34" charset="0"/>
            </a:endParaRPr>
          </a:p>
        </p:txBody>
      </p:sp>
      <p:graphicFrame>
        <p:nvGraphicFramePr>
          <p:cNvPr id="11" name="Diagram 10"/>
          <p:cNvGraphicFramePr/>
          <p:nvPr>
            <p:extLst>
              <p:ext uri="{D42A27DB-BD31-4B8C-83A1-F6EECF244321}">
                <p14:modId xmlns:p14="http://schemas.microsoft.com/office/powerpoint/2010/main" val="386131938"/>
              </p:ext>
            </p:extLst>
          </p:nvPr>
        </p:nvGraphicFramePr>
        <p:xfrm>
          <a:off x="1199456" y="692696"/>
          <a:ext cx="8640960" cy="5224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692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750"/>
                                        <p:tgtEl>
                                          <p:spTgt spid="11"/>
                                        </p:tgtEl>
                                      </p:cBhvr>
                                    </p:animEffect>
                                  </p:childTnLst>
                                </p:cTn>
                              </p:par>
                            </p:childTnLst>
                          </p:cTn>
                        </p:par>
                        <p:par>
                          <p:cTn id="8" fill="hold">
                            <p:stCondLst>
                              <p:cond delay="275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 fill="hold"/>
                                        <p:tgtEl>
                                          <p:spTgt spid="9"/>
                                        </p:tgtEl>
                                        <p:attrNameLst>
                                          <p:attrName>ppt_x</p:attrName>
                                        </p:attrNameLst>
                                      </p:cBhvr>
                                      <p:tavLst>
                                        <p:tav tm="0">
                                          <p:val>
                                            <p:strVal val="#ppt_x"/>
                                          </p:val>
                                        </p:tav>
                                        <p:tav tm="100000">
                                          <p:val>
                                            <p:strVal val="#ppt_x"/>
                                          </p:val>
                                        </p:tav>
                                      </p:tavLst>
                                    </p:anim>
                                    <p:anim calcmode="lin" valueType="num">
                                      <p:cBhvr additive="base">
                                        <p:cTn id="12" dur="1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127805"/>
            <a:ext cx="10043715" cy="1284971"/>
          </a:xfrm>
        </p:spPr>
        <p:txBody>
          <a:bodyPr/>
          <a:lstStyle/>
          <a:p>
            <a:r>
              <a:rPr lang="en-GB" dirty="0">
                <a:solidFill>
                  <a:srgbClr val="1C1C1C"/>
                </a:solidFill>
                <a:latin typeface="Arial" panose="020B0604020202020204" pitchFamily="34" charset="0"/>
                <a:cs typeface="Arial" panose="020B0604020202020204" pitchFamily="34" charset="0"/>
              </a:rPr>
              <a:t>The three Internet measurements</a:t>
            </a:r>
            <a:br>
              <a:rPr lang="en-GB" dirty="0">
                <a:solidFill>
                  <a:srgbClr val="1C1C1C"/>
                </a:solidFill>
                <a:latin typeface="Arial" panose="020B0604020202020204" pitchFamily="34" charset="0"/>
                <a:cs typeface="Arial" panose="020B0604020202020204" pitchFamily="34" charset="0"/>
              </a:rPr>
            </a:br>
            <a:r>
              <a:rPr lang="en-GB" kern="0" dirty="0">
                <a:solidFill>
                  <a:srgbClr val="1C1C1C"/>
                </a:solidFill>
                <a:latin typeface="Arial" panose="020B0604020202020204" pitchFamily="34" charset="0"/>
                <a:ea typeface="Verdana" panose="020B0604030504040204" pitchFamily="34" charset="0"/>
                <a:cs typeface="Arial" panose="020B0604020202020204" pitchFamily="34" charset="0"/>
              </a:rPr>
              <a:t/>
            </a:r>
            <a:br>
              <a:rPr lang="en-GB" kern="0" dirty="0">
                <a:solidFill>
                  <a:srgbClr val="1C1C1C"/>
                </a:solidFill>
                <a:latin typeface="Arial" panose="020B0604020202020204" pitchFamily="34" charset="0"/>
                <a:ea typeface="Verdana" panose="020B0604030504040204" pitchFamily="34" charset="0"/>
                <a:cs typeface="Arial" panose="020B0604020202020204" pitchFamily="34" charset="0"/>
              </a:rPr>
            </a:br>
            <a:endParaRPr lang="en-GB" dirty="0">
              <a:solidFill>
                <a:srgbClr val="1C1C1C"/>
              </a:solidFill>
              <a:latin typeface="Arial" panose="020B0604020202020204" pitchFamily="34" charset="0"/>
              <a:cs typeface="Arial" panose="020B0604020202020204" pitchFamily="34" charset="0"/>
            </a:endParaRPr>
          </a:p>
        </p:txBody>
      </p:sp>
      <p:sp>
        <p:nvSpPr>
          <p:cNvPr id="6" name="Plassholder for lysbildenummer 2"/>
          <p:cNvSpPr txBox="1">
            <a:spLocks/>
          </p:cNvSpPr>
          <p:nvPr/>
        </p:nvSpPr>
        <p:spPr>
          <a:xfrm>
            <a:off x="11758541" y="6606000"/>
            <a:ext cx="433459" cy="252000"/>
          </a:xfrm>
          <a:prstGeom prst="rect">
            <a:avLst/>
          </a:prstGeom>
        </p:spPr>
        <p:txBody>
          <a:bodyPr/>
          <a:lstStyle>
            <a:defPPr>
              <a:defRPr lang="en-A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a:lstStyle>
          <a:p>
            <a:pPr algn="ctr"/>
            <a:fld id="{9784CBA3-D598-4B1F-BAA3-EE14B5154290}" type="slidenum">
              <a:rPr lang="en-AU" sz="900" b="0">
                <a:solidFill>
                  <a:prstClr val="white">
                    <a:lumMod val="50000"/>
                  </a:prstClr>
                </a:solidFill>
                <a:latin typeface="Verdana"/>
              </a:rPr>
              <a:pPr algn="ctr"/>
              <a:t>12</a:t>
            </a:fld>
            <a:endParaRPr lang="en-AU" sz="900" b="0" dirty="0">
              <a:solidFill>
                <a:prstClr val="white">
                  <a:lumMod val="50000"/>
                </a:prstClr>
              </a:solidFill>
              <a:latin typeface="Verdana"/>
            </a:endParaRPr>
          </a:p>
        </p:txBody>
      </p:sp>
      <p:sp>
        <p:nvSpPr>
          <p:cNvPr id="7" name="Rectangle 6"/>
          <p:cNvSpPr/>
          <p:nvPr/>
        </p:nvSpPr>
        <p:spPr bwMode="ltGray">
          <a:xfrm>
            <a:off x="1674764" y="5917150"/>
            <a:ext cx="8758591" cy="6801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nb-NO" sz="1600" dirty="0"/>
          </a:p>
        </p:txBody>
      </p:sp>
      <p:graphicFrame>
        <p:nvGraphicFramePr>
          <p:cNvPr id="8" name="Plassholder for innhold 6"/>
          <p:cNvGraphicFramePr>
            <a:graphicFrameLocks/>
          </p:cNvGraphicFramePr>
          <p:nvPr>
            <p:extLst>
              <p:ext uri="{D42A27DB-BD31-4B8C-83A1-F6EECF244321}">
                <p14:modId xmlns:p14="http://schemas.microsoft.com/office/powerpoint/2010/main" val="497662129"/>
              </p:ext>
            </p:extLst>
          </p:nvPr>
        </p:nvGraphicFramePr>
        <p:xfrm>
          <a:off x="2082256" y="1196752"/>
          <a:ext cx="8027491" cy="4382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8356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933" y="-99392"/>
            <a:ext cx="11650134" cy="1120690"/>
          </a:xfrm>
        </p:spPr>
        <p:txBody>
          <a:bodyPr/>
          <a:lstStyle/>
          <a:p>
            <a:r>
              <a:rPr lang="cs-CZ" sz="3200" dirty="0">
                <a:solidFill>
                  <a:srgbClr val="1C1C1C"/>
                </a:solidFill>
              </a:rPr>
              <a:t>Unified Digital </a:t>
            </a:r>
            <a:r>
              <a:rPr lang="cs-CZ" sz="3200" dirty="0" smtClean="0">
                <a:solidFill>
                  <a:srgbClr val="1C1C1C"/>
                </a:solidFill>
              </a:rPr>
              <a:t>Measurement</a:t>
            </a:r>
            <a:r>
              <a:rPr lang="nb-NO" sz="3200" dirty="0" smtClean="0">
                <a:solidFill>
                  <a:srgbClr val="1C1C1C"/>
                </a:solidFill>
              </a:rPr>
              <a:t>: </a:t>
            </a:r>
            <a:r>
              <a:rPr lang="cs-CZ" sz="3200" i="1" dirty="0" smtClean="0">
                <a:solidFill>
                  <a:srgbClr val="7030A0"/>
                </a:solidFill>
              </a:rPr>
              <a:t>UDM</a:t>
            </a:r>
            <a:endParaRPr lang="en-GB" sz="3200" dirty="0"/>
          </a:p>
        </p:txBody>
      </p:sp>
      <p:sp>
        <p:nvSpPr>
          <p:cNvPr id="5" name="census page tags"/>
          <p:cNvSpPr>
            <a:spLocks noChangeArrowheads="1"/>
          </p:cNvSpPr>
          <p:nvPr/>
        </p:nvSpPr>
        <p:spPr bwMode="auto">
          <a:xfrm>
            <a:off x="7238849" y="3064386"/>
            <a:ext cx="2424705" cy="1390211"/>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000" b="1" dirty="0">
                <a:solidFill>
                  <a:srgbClr val="C00000"/>
                </a:solidFill>
                <a:ea typeface="ＭＳ Ｐゴシック" pitchFamily="80" charset="-128"/>
              </a:rPr>
              <a:t>CENSUS </a:t>
            </a:r>
            <a:r>
              <a:rPr lang="en-US" sz="2000" b="1" dirty="0" smtClean="0">
                <a:solidFill>
                  <a:srgbClr val="C00000"/>
                </a:solidFill>
                <a:ea typeface="ＭＳ Ｐゴシック" pitchFamily="80" charset="-128"/>
              </a:rPr>
              <a:t>TAGS</a:t>
            </a:r>
            <a:endParaRPr lang="en-US" sz="2000" b="1" dirty="0">
              <a:solidFill>
                <a:srgbClr val="C00000"/>
              </a:solidFill>
              <a:ea typeface="ＭＳ Ｐゴシック" pitchFamily="80" charset="-128"/>
            </a:endParaRPr>
          </a:p>
        </p:txBody>
      </p:sp>
      <p:sp>
        <p:nvSpPr>
          <p:cNvPr id="6" name="Panel"/>
          <p:cNvSpPr>
            <a:spLocks noChangeArrowheads="1"/>
          </p:cNvSpPr>
          <p:nvPr/>
        </p:nvSpPr>
        <p:spPr bwMode="auto">
          <a:xfrm>
            <a:off x="2339638" y="2908978"/>
            <a:ext cx="2049638" cy="1701028"/>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000" b="1" dirty="0">
                <a:solidFill>
                  <a:srgbClr val="FFC000"/>
                </a:solidFill>
                <a:ea typeface="ＭＳ Ｐゴシック" pitchFamily="80" charset="-128"/>
              </a:rPr>
              <a:t>PANEL</a:t>
            </a:r>
          </a:p>
        </p:txBody>
      </p:sp>
      <p:sp>
        <p:nvSpPr>
          <p:cNvPr id="7" name="TextBox 6"/>
          <p:cNvSpPr txBox="1"/>
          <p:nvPr/>
        </p:nvSpPr>
        <p:spPr bwMode="auto">
          <a:xfrm>
            <a:off x="3508280" y="5077442"/>
            <a:ext cx="4712455" cy="537073"/>
          </a:xfrm>
          <a:prstGeom prst="rect">
            <a:avLst/>
          </a:prstGeom>
          <a:ln>
            <a:solidFill>
              <a:srgbClr val="7030A0"/>
            </a:solidFill>
            <a:headEnd/>
            <a:tailEnd/>
          </a:ln>
        </p:spPr>
        <p:style>
          <a:lnRef idx="2">
            <a:schemeClr val="accent3"/>
          </a:lnRef>
          <a:fillRef idx="1">
            <a:schemeClr val="lt1"/>
          </a:fillRef>
          <a:effectRef idx="0">
            <a:schemeClr val="accent3"/>
          </a:effectRef>
          <a:fontRef idx="minor">
            <a:schemeClr val="dk1"/>
          </a:fontRef>
        </p:style>
        <p:txBody>
          <a:bodyPr wrap="square" lIns="116535" tIns="116535" rIns="116535" bIns="116535">
            <a:spAutoFit/>
          </a:bodyPr>
          <a:lstStyle/>
          <a:p>
            <a:pPr algn="ctr">
              <a:defRPr/>
            </a:pPr>
            <a:r>
              <a:rPr lang="en-US" sz="1961" b="1" dirty="0">
                <a:solidFill>
                  <a:srgbClr val="7030A0"/>
                </a:solidFill>
              </a:rPr>
              <a:t>Unified Digital Measurement (UDM)</a:t>
            </a:r>
          </a:p>
        </p:txBody>
      </p:sp>
      <p:sp>
        <p:nvSpPr>
          <p:cNvPr id="8" name="panel text"/>
          <p:cNvSpPr txBox="1"/>
          <p:nvPr/>
        </p:nvSpPr>
        <p:spPr bwMode="auto">
          <a:xfrm>
            <a:off x="1969240" y="1220621"/>
            <a:ext cx="2935169" cy="1050007"/>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116535" tIns="116535" rIns="116535" bIns="116535">
            <a:spAutoFit/>
          </a:bodyPr>
          <a:lstStyle/>
          <a:p>
            <a:pPr algn="ctr">
              <a:defRPr/>
            </a:pPr>
            <a:r>
              <a:rPr lang="en-US" b="1" dirty="0">
                <a:solidFill>
                  <a:srgbClr val="FFC000"/>
                </a:solidFill>
              </a:rPr>
              <a:t>PERSON</a:t>
            </a:r>
            <a:r>
              <a:rPr lang="en-US" sz="1765" dirty="0">
                <a:solidFill>
                  <a:schemeClr val="tx1"/>
                </a:solidFill>
              </a:rPr>
              <a:t> Measurement</a:t>
            </a:r>
            <a:endParaRPr lang="cs-CZ" sz="1765" dirty="0">
              <a:solidFill>
                <a:schemeClr val="tx1"/>
              </a:solidFill>
            </a:endParaRPr>
          </a:p>
          <a:p>
            <a:pPr algn="ctr">
              <a:defRPr/>
            </a:pPr>
            <a:r>
              <a:rPr lang="cs-CZ" sz="1765" dirty="0">
                <a:solidFill>
                  <a:schemeClr val="tx1"/>
                </a:solidFill>
              </a:rPr>
              <a:t>(passive person-centric)</a:t>
            </a:r>
            <a:endParaRPr lang="en-US" sz="1765" dirty="0">
              <a:solidFill>
                <a:schemeClr val="tx1"/>
              </a:solidFill>
            </a:endParaRPr>
          </a:p>
          <a:p>
            <a:pPr algn="ctr">
              <a:defRPr/>
            </a:pPr>
            <a:endParaRPr lang="en-US" sz="1765" dirty="0">
              <a:solidFill>
                <a:schemeClr val="tx1"/>
              </a:solidFill>
            </a:endParaRPr>
          </a:p>
        </p:txBody>
      </p:sp>
      <p:sp>
        <p:nvSpPr>
          <p:cNvPr id="9" name="censis text"/>
          <p:cNvSpPr txBox="1"/>
          <p:nvPr/>
        </p:nvSpPr>
        <p:spPr bwMode="auto">
          <a:xfrm>
            <a:off x="7075225" y="1252983"/>
            <a:ext cx="2796658" cy="778454"/>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lIns="116535" tIns="116535" rIns="116535" bIns="116535">
            <a:spAutoFit/>
          </a:bodyPr>
          <a:lstStyle/>
          <a:p>
            <a:pPr algn="ctr">
              <a:defRPr/>
            </a:pPr>
            <a:r>
              <a:rPr lang="en-US" b="1" dirty="0">
                <a:solidFill>
                  <a:srgbClr val="C00000"/>
                </a:solidFill>
              </a:rPr>
              <a:t>DEVICE</a:t>
            </a:r>
            <a:r>
              <a:rPr lang="en-US" dirty="0">
                <a:solidFill>
                  <a:schemeClr val="tx1"/>
                </a:solidFill>
              </a:rPr>
              <a:t> </a:t>
            </a:r>
            <a:r>
              <a:rPr lang="en-US" sz="1765" dirty="0">
                <a:solidFill>
                  <a:schemeClr val="tx1"/>
                </a:solidFill>
              </a:rPr>
              <a:t>Measurement</a:t>
            </a:r>
            <a:endParaRPr lang="cs-CZ" sz="1765" dirty="0">
              <a:solidFill>
                <a:schemeClr val="tx1"/>
              </a:solidFill>
            </a:endParaRPr>
          </a:p>
          <a:p>
            <a:pPr algn="ctr">
              <a:defRPr/>
            </a:pPr>
            <a:r>
              <a:rPr lang="cs-CZ" sz="1765" dirty="0">
                <a:solidFill>
                  <a:schemeClr val="tx1"/>
                </a:solidFill>
              </a:rPr>
              <a:t>(site-centric)</a:t>
            </a:r>
            <a:endParaRPr lang="en-US" sz="1765" dirty="0">
              <a:solidFill>
                <a:schemeClr val="tx1"/>
              </a:solidFill>
            </a:endParaRPr>
          </a:p>
        </p:txBody>
      </p:sp>
      <p:sp>
        <p:nvSpPr>
          <p:cNvPr id="10" name="panel rectangle"/>
          <p:cNvSpPr/>
          <p:nvPr/>
        </p:nvSpPr>
        <p:spPr>
          <a:xfrm>
            <a:off x="1871194" y="1156813"/>
            <a:ext cx="3137487" cy="982020"/>
          </a:xfrm>
          <a:prstGeom prst="rect">
            <a:avLst/>
          </a:prstGeom>
          <a:no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765" dirty="0">
              <a:solidFill>
                <a:srgbClr val="FFC000"/>
              </a:solidFill>
            </a:endParaRPr>
          </a:p>
        </p:txBody>
      </p:sp>
      <p:sp>
        <p:nvSpPr>
          <p:cNvPr id="11" name="census rectangle"/>
          <p:cNvSpPr/>
          <p:nvPr/>
        </p:nvSpPr>
        <p:spPr>
          <a:xfrm>
            <a:off x="6887126" y="1156813"/>
            <a:ext cx="3137487" cy="971127"/>
          </a:xfrm>
          <a:prstGeom prst="rect">
            <a:avLst/>
          </a:prstGeom>
          <a:noFill/>
          <a:ln>
            <a:solidFill>
              <a:srgbClr val="C00000"/>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765" dirty="0"/>
          </a:p>
        </p:txBody>
      </p:sp>
      <p:pic>
        <p:nvPicPr>
          <p:cNvPr id="12" name="UDM" descr="Untitled-5.png"/>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008682" y="3064386"/>
            <a:ext cx="1611699" cy="1977198"/>
          </a:xfrm>
          <a:prstGeom prst="rect">
            <a:avLst/>
          </a:prstGeom>
          <a:noFill/>
          <a:ln w="9525">
            <a:noFill/>
            <a:miter lim="800000"/>
            <a:headEnd/>
            <a:tailEnd/>
          </a:ln>
        </p:spPr>
      </p:pic>
      <p:sp>
        <p:nvSpPr>
          <p:cNvPr id="13" name="Bent-Up Arrow 12"/>
          <p:cNvSpPr/>
          <p:nvPr/>
        </p:nvSpPr>
        <p:spPr>
          <a:xfrm rot="5400000" flipV="1">
            <a:off x="7411598" y="3588708"/>
            <a:ext cx="448212" cy="1708810"/>
          </a:xfrm>
          <a:prstGeom prst="bentUpArrow">
            <a:avLst/>
          </a:prstGeom>
          <a:solidFill>
            <a:srgbClr val="C00000"/>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765" dirty="0"/>
          </a:p>
        </p:txBody>
      </p:sp>
      <p:sp>
        <p:nvSpPr>
          <p:cNvPr id="14" name="Bent-Up Arrow 13"/>
          <p:cNvSpPr/>
          <p:nvPr/>
        </p:nvSpPr>
        <p:spPr>
          <a:xfrm rot="16200000" flipH="1" flipV="1">
            <a:off x="3858580" y="3638510"/>
            <a:ext cx="448212" cy="1599869"/>
          </a:xfrm>
          <a:prstGeom prst="bentUpArrow">
            <a:avLst/>
          </a:prstGeom>
          <a:solidFill>
            <a:schemeClr val="accent2"/>
          </a:solidFill>
          <a:ln>
            <a:solidFill>
              <a:schemeClr val="accent2"/>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765" dirty="0"/>
          </a:p>
        </p:txBody>
      </p:sp>
      <p:pic>
        <p:nvPicPr>
          <p:cNvPr id="15" name="census pic" descr="istockphoto_9223289-communication-icons.jpg"/>
          <p:cNvPicPr>
            <a:picLocks noChangeAspect="1"/>
          </p:cNvPicPr>
          <p:nvPr>
            <p:custDataLst>
              <p:tags r:id="rId2"/>
            </p:custDataLst>
          </p:nvPr>
        </p:nvPicPr>
        <p:blipFill>
          <a:blip r:embed="rId7" cstate="print">
            <a:extLst>
              <a:ext uri="{28A0092B-C50C-407E-A947-70E740481C1C}">
                <a14:useLocalDpi xmlns:a14="http://schemas.microsoft.com/office/drawing/2010/main"/>
              </a:ext>
            </a:extLst>
          </a:blip>
          <a:srcRect/>
          <a:stretch>
            <a:fillRect/>
          </a:stretch>
        </p:blipFill>
        <p:spPr bwMode="auto">
          <a:xfrm>
            <a:off x="7771101" y="2037675"/>
            <a:ext cx="1330631" cy="1447353"/>
          </a:xfrm>
          <a:prstGeom prst="rect">
            <a:avLst/>
          </a:prstGeom>
          <a:noFill/>
          <a:ln w="9525">
            <a:noFill/>
            <a:miter lim="800000"/>
            <a:headEnd/>
            <a:tailEnd/>
          </a:ln>
        </p:spPr>
      </p:pic>
      <p:pic>
        <p:nvPicPr>
          <p:cNvPr id="16" name="panel pic" descr="istockphoto_9223289-communication-icons.jpg"/>
          <p:cNvPicPr>
            <a:picLocks noChangeAspect="1"/>
          </p:cNvPicPr>
          <p:nvPr>
            <p:custDataLst>
              <p:tags r:id="rId3"/>
            </p:custDataLst>
          </p:nvPr>
        </p:nvPicPr>
        <p:blipFill>
          <a:blip r:embed="rId8" cstate="print">
            <a:extLst>
              <a:ext uri="{28A0092B-C50C-407E-A947-70E740481C1C}">
                <a14:useLocalDpi xmlns:a14="http://schemas.microsoft.com/office/drawing/2010/main"/>
              </a:ext>
            </a:extLst>
          </a:blip>
          <a:srcRect/>
          <a:stretch>
            <a:fillRect/>
          </a:stretch>
        </p:blipFill>
        <p:spPr bwMode="auto">
          <a:xfrm>
            <a:off x="2699142" y="2037675"/>
            <a:ext cx="1330630" cy="1447353"/>
          </a:xfrm>
          <a:prstGeom prst="rect">
            <a:avLst/>
          </a:prstGeom>
          <a:noFill/>
          <a:ln w="9525">
            <a:noFill/>
            <a:miter lim="800000"/>
            <a:headEnd/>
            <a:tailEnd/>
          </a:ln>
        </p:spPr>
      </p:pic>
      <p:pic>
        <p:nvPicPr>
          <p:cNvPr id="17" name="Picture 16"/>
          <p:cNvPicPr>
            <a:picLocks noChangeAspect="1"/>
          </p:cNvPicPr>
          <p:nvPr/>
        </p:nvPicPr>
        <p:blipFill rotWithShape="1">
          <a:blip r:embed="rId9">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spTree>
    <p:extLst>
      <p:ext uri="{BB962C8B-B14F-4D97-AF65-F5344CB8AC3E}">
        <p14:creationId xmlns:p14="http://schemas.microsoft.com/office/powerpoint/2010/main" val="1277610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336" y="-206831"/>
            <a:ext cx="11807161" cy="1120690"/>
          </a:xfrm>
        </p:spPr>
        <p:txBody>
          <a:bodyPr/>
          <a:lstStyle/>
          <a:p>
            <a:r>
              <a:rPr lang="cs-CZ" sz="3200" dirty="0">
                <a:solidFill>
                  <a:srgbClr val="1C1C1C"/>
                </a:solidFill>
              </a:rPr>
              <a:t>Integration</a:t>
            </a:r>
            <a:r>
              <a:rPr lang="en-GB" sz="3200" dirty="0">
                <a:solidFill>
                  <a:srgbClr val="1C1C1C"/>
                </a:solidFill>
              </a:rPr>
              <a:t> of </a:t>
            </a:r>
            <a:r>
              <a:rPr lang="en-GB" sz="3200" dirty="0" smtClean="0">
                <a:solidFill>
                  <a:srgbClr val="1C1C1C"/>
                </a:solidFill>
              </a:rPr>
              <a:t>census </a:t>
            </a:r>
            <a:r>
              <a:rPr lang="en-GB" sz="3200" dirty="0">
                <a:solidFill>
                  <a:srgbClr val="1C1C1C"/>
                </a:solidFill>
              </a:rPr>
              <a:t>and </a:t>
            </a:r>
            <a:r>
              <a:rPr lang="en-GB" sz="3200" dirty="0" smtClean="0">
                <a:solidFill>
                  <a:srgbClr val="1C1C1C"/>
                </a:solidFill>
              </a:rPr>
              <a:t>panel data overcomes </a:t>
            </a:r>
            <a:r>
              <a:rPr lang="en-GB" sz="3200" dirty="0">
                <a:solidFill>
                  <a:srgbClr val="1C1C1C"/>
                </a:solidFill>
              </a:rPr>
              <a:t>deficiencies</a:t>
            </a:r>
          </a:p>
        </p:txBody>
      </p:sp>
      <p:graphicFrame>
        <p:nvGraphicFramePr>
          <p:cNvPr id="7" name="Table 6"/>
          <p:cNvGraphicFramePr>
            <a:graphicFrameLocks noGrp="1"/>
          </p:cNvGraphicFramePr>
          <p:nvPr>
            <p:extLst>
              <p:ext uri="{D42A27DB-BD31-4B8C-83A1-F6EECF244321}">
                <p14:modId xmlns:p14="http://schemas.microsoft.com/office/powerpoint/2010/main" val="1160616060"/>
              </p:ext>
            </p:extLst>
          </p:nvPr>
        </p:nvGraphicFramePr>
        <p:xfrm>
          <a:off x="276363" y="913859"/>
          <a:ext cx="11508268" cy="4840709"/>
        </p:xfrm>
        <a:graphic>
          <a:graphicData uri="http://schemas.openxmlformats.org/drawingml/2006/table">
            <a:tbl>
              <a:tblPr firstRow="1" firstCol="1" bandRow="1"/>
              <a:tblGrid>
                <a:gridCol w="1585124">
                  <a:extLst>
                    <a:ext uri="{9D8B030D-6E8A-4147-A177-3AD203B41FA5}">
                      <a16:colId xmlns:a16="http://schemas.microsoft.com/office/drawing/2014/main" xmlns="" val="3764731888"/>
                    </a:ext>
                  </a:extLst>
                </a:gridCol>
                <a:gridCol w="4961572">
                  <a:extLst>
                    <a:ext uri="{9D8B030D-6E8A-4147-A177-3AD203B41FA5}">
                      <a16:colId xmlns:a16="http://schemas.microsoft.com/office/drawing/2014/main" xmlns="" val="1849006904"/>
                    </a:ext>
                  </a:extLst>
                </a:gridCol>
                <a:gridCol w="4961572">
                  <a:extLst>
                    <a:ext uri="{9D8B030D-6E8A-4147-A177-3AD203B41FA5}">
                      <a16:colId xmlns:a16="http://schemas.microsoft.com/office/drawing/2014/main" xmlns="" val="1891148901"/>
                    </a:ext>
                  </a:extLst>
                </a:gridCol>
              </a:tblGrid>
              <a:tr h="33858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1800" b="1" noProof="0" dirty="0">
                          <a:solidFill>
                            <a:schemeClr val="bg1"/>
                          </a:solidFill>
                          <a:effectLst/>
                          <a:latin typeface="+mj-lt"/>
                          <a:ea typeface="Times New Roman" panose="02020603050405020304" pitchFamily="18" charset="0"/>
                          <a:cs typeface="Arial" panose="020B0604020202020204" pitchFamily="34" charset="0"/>
                        </a:rPr>
                        <a:t>Data asset</a:t>
                      </a:r>
                      <a:endParaRPr lang="en-GB" sz="1800" noProof="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44444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1800" b="1" noProof="0" dirty="0">
                          <a:solidFill>
                            <a:schemeClr val="bg1"/>
                          </a:solidFill>
                          <a:effectLst/>
                          <a:latin typeface="+mj-lt"/>
                          <a:ea typeface="Times New Roman" panose="02020603050405020304" pitchFamily="18" charset="0"/>
                          <a:cs typeface="Arial" panose="020B0604020202020204" pitchFamily="34" charset="0"/>
                        </a:rPr>
                        <a:t>Deficiency</a:t>
                      </a:r>
                      <a:endParaRPr lang="en-GB" sz="1800" noProof="0" dirty="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44444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7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000" b="1" noProof="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Unified solution</a:t>
                      </a:r>
                      <a:endParaRPr lang="en-GB" sz="2000" noProof="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28575" cap="flat" cmpd="sng" algn="ctr">
                      <a:solidFill>
                        <a:srgbClr val="444444"/>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75000"/>
                      </a:srgbClr>
                    </a:solidFill>
                  </a:tcPr>
                </a:tc>
                <a:extLst>
                  <a:ext uri="{0D108BD9-81ED-4DB2-BD59-A6C34878D82A}">
                    <a16:rowId xmlns:a16="http://schemas.microsoft.com/office/drawing/2014/main" xmlns="" val="4240692312"/>
                  </a:ext>
                </a:extLst>
              </a:tr>
              <a:tr h="7618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400" b="1" noProof="0" dirty="0">
                          <a:solidFill>
                            <a:srgbClr val="FFC000"/>
                          </a:solidFill>
                          <a:effectLst/>
                          <a:latin typeface="+mj-lt"/>
                          <a:ea typeface="Times New Roman" panose="02020603050405020304" pitchFamily="18" charset="0"/>
                          <a:cs typeface="Arial" panose="020B0604020202020204" pitchFamily="34" charset="0"/>
                        </a:rPr>
                        <a:t>Panel</a:t>
                      </a:r>
                      <a:endParaRPr lang="en-GB" sz="2400" noProof="0" dirty="0">
                        <a:solidFill>
                          <a:srgbClr val="FFC000"/>
                        </a:solidFill>
                        <a:effectLst/>
                        <a:latin typeface="+mj-lt"/>
                        <a:ea typeface="Times New Roman" panose="02020603050405020304" pitchFamily="18" charset="0"/>
                        <a:cs typeface="Times New Roman" panose="02020603050405020304" pitchFamily="18" charset="0"/>
                      </a:endParaRP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noProof="0" dirty="0">
                          <a:solidFill>
                            <a:srgbClr val="4B4B4B"/>
                          </a:solidFill>
                          <a:effectLst/>
                          <a:latin typeface="+mj-lt"/>
                          <a:ea typeface="Times New Roman" panose="02020603050405020304" pitchFamily="18" charset="0"/>
                          <a:cs typeface="Arial" panose="020B0604020202020204" pitchFamily="34" charset="0"/>
                        </a:rPr>
                        <a:t>Volatility in the long tail, limited granularity</a:t>
                      </a:r>
                      <a:endParaRPr lang="en-GB" sz="1400" noProof="0" dirty="0">
                        <a:solidFill>
                          <a:srgbClr val="4B4B4B"/>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600" b="1" noProof="0" dirty="0">
                          <a:solidFill>
                            <a:srgbClr val="000000"/>
                          </a:solidFill>
                          <a:effectLst/>
                          <a:latin typeface="+mj-lt"/>
                          <a:ea typeface="Times New Roman" panose="02020603050405020304" pitchFamily="18" charset="0"/>
                          <a:cs typeface="Arial" panose="020B0604020202020204" pitchFamily="34" charset="0"/>
                        </a:rPr>
                        <a:t>Census data introduces increased granularity and stability for smaller media entities</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extLst>
                  <a:ext uri="{0D108BD9-81ED-4DB2-BD59-A6C34878D82A}">
                    <a16:rowId xmlns:a16="http://schemas.microsoft.com/office/drawing/2014/main" xmlns="" val="3772085841"/>
                  </a:ext>
                </a:extLst>
              </a:tr>
              <a:tr h="56709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400" b="1" noProof="0" dirty="0">
                          <a:solidFill>
                            <a:srgbClr val="FFC000"/>
                          </a:solidFill>
                          <a:effectLst/>
                          <a:latin typeface="+mj-lt"/>
                          <a:ea typeface="Times New Roman" panose="02020603050405020304" pitchFamily="18" charset="0"/>
                          <a:cs typeface="Arial" panose="020B0604020202020204" pitchFamily="34" charset="0"/>
                        </a:rPr>
                        <a:t>Panel</a:t>
                      </a:r>
                      <a:endParaRPr lang="en-GB" sz="2400" noProof="0" dirty="0">
                        <a:solidFill>
                          <a:srgbClr val="FFC000"/>
                        </a:solidFill>
                        <a:effectLst/>
                        <a:latin typeface="+mj-lt"/>
                        <a:ea typeface="Times New Roman" panose="02020603050405020304" pitchFamily="18" charset="0"/>
                        <a:cs typeface="Times New Roman" panose="02020603050405020304" pitchFamily="18" charset="0"/>
                      </a:endParaRP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noProof="0" dirty="0">
                          <a:solidFill>
                            <a:srgbClr val="4B4B4B"/>
                          </a:solidFill>
                          <a:effectLst/>
                          <a:latin typeface="+mj-lt"/>
                          <a:ea typeface="Times New Roman" panose="02020603050405020304" pitchFamily="18" charset="0"/>
                          <a:cs typeface="Arial" panose="020B0604020202020204" pitchFamily="34" charset="0"/>
                        </a:rPr>
                        <a:t>Challenges measuring the entire detailed traffic (</a:t>
                      </a:r>
                      <a:r>
                        <a:rPr lang="cs-CZ" sz="1400" noProof="0" dirty="0">
                          <a:solidFill>
                            <a:srgbClr val="4B4B4B"/>
                          </a:solidFill>
                          <a:effectLst/>
                          <a:latin typeface="+mj-lt"/>
                          <a:ea typeface="Times New Roman" panose="02020603050405020304" pitchFamily="18" charset="0"/>
                          <a:cs typeface="Arial" panose="020B0604020202020204" pitchFamily="34" charset="0"/>
                        </a:rPr>
                        <a:t>and</a:t>
                      </a:r>
                      <a:r>
                        <a:rPr lang="en-GB" sz="1400" noProof="0" dirty="0">
                          <a:solidFill>
                            <a:srgbClr val="4B4B4B"/>
                          </a:solidFill>
                          <a:effectLst/>
                          <a:latin typeface="+mj-lt"/>
                          <a:ea typeface="Times New Roman" panose="02020603050405020304" pitchFamily="18" charset="0"/>
                          <a:cs typeface="Arial" panose="020B0604020202020204" pitchFamily="34" charset="0"/>
                        </a:rPr>
                        <a:t> </a:t>
                      </a:r>
                      <a:r>
                        <a:rPr lang="cs-CZ" sz="1400" noProof="0" dirty="0">
                          <a:solidFill>
                            <a:srgbClr val="4B4B4B"/>
                          </a:solidFill>
                          <a:effectLst/>
                          <a:latin typeface="+mj-lt"/>
                          <a:ea typeface="Times New Roman" panose="02020603050405020304" pitchFamily="18" charset="0"/>
                          <a:cs typeface="Arial" panose="020B0604020202020204" pitchFamily="34" charset="0"/>
                        </a:rPr>
                        <a:t>also mobile: </a:t>
                      </a:r>
                      <a:r>
                        <a:rPr lang="en-GB" sz="1400" noProof="0" dirty="0">
                          <a:solidFill>
                            <a:srgbClr val="4B4B4B"/>
                          </a:solidFill>
                          <a:effectLst/>
                          <a:latin typeface="+mj-lt"/>
                          <a:ea typeface="Times New Roman" panose="02020603050405020304" pitchFamily="18" charset="0"/>
                          <a:cs typeface="Arial" panose="020B0604020202020204" pitchFamily="34" charset="0"/>
                        </a:rPr>
                        <a:t>in-app, new channels, secure)</a:t>
                      </a:r>
                      <a:endParaRPr lang="en-GB" sz="1400" noProof="0" dirty="0">
                        <a:solidFill>
                          <a:srgbClr val="4B4B4B"/>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600" b="1" noProof="0" dirty="0">
                          <a:solidFill>
                            <a:srgbClr val="000000"/>
                          </a:solidFill>
                          <a:effectLst/>
                          <a:latin typeface="+mj-lt"/>
                          <a:ea typeface="Times New Roman" panose="02020603050405020304" pitchFamily="18" charset="0"/>
                          <a:cs typeface="Arial" panose="020B0604020202020204" pitchFamily="34" charset="0"/>
                        </a:rPr>
                        <a:t>Census data assures that all activity is credited</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extLst>
                  <a:ext uri="{0D108BD9-81ED-4DB2-BD59-A6C34878D82A}">
                    <a16:rowId xmlns:a16="http://schemas.microsoft.com/office/drawing/2014/main" xmlns="" val="3991275808"/>
                  </a:ext>
                </a:extLst>
              </a:tr>
              <a:tr h="5498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400" b="1" noProof="0" dirty="0">
                          <a:solidFill>
                            <a:srgbClr val="FFC000"/>
                          </a:solidFill>
                          <a:effectLst/>
                          <a:latin typeface="+mj-lt"/>
                          <a:ea typeface="Times New Roman" panose="02020603050405020304" pitchFamily="18" charset="0"/>
                          <a:cs typeface="Arial" panose="020B0604020202020204" pitchFamily="34" charset="0"/>
                        </a:rPr>
                        <a:t>Panel</a:t>
                      </a:r>
                      <a:endParaRPr lang="en-GB" sz="2400" noProof="0" dirty="0">
                        <a:solidFill>
                          <a:srgbClr val="FFC000"/>
                        </a:solidFill>
                        <a:effectLst/>
                        <a:latin typeface="+mj-lt"/>
                        <a:ea typeface="Times New Roman" panose="02020603050405020304" pitchFamily="18" charset="0"/>
                        <a:cs typeface="Times New Roman" panose="02020603050405020304" pitchFamily="18" charset="0"/>
                      </a:endParaRP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noProof="0" dirty="0">
                          <a:solidFill>
                            <a:srgbClr val="4B4B4B"/>
                          </a:solidFill>
                          <a:effectLst/>
                          <a:latin typeface="+mj-lt"/>
                          <a:ea typeface="Times New Roman" panose="02020603050405020304" pitchFamily="18" charset="0"/>
                          <a:cs typeface="Arial" panose="020B0604020202020204" pitchFamily="34" charset="0"/>
                        </a:rPr>
                        <a:t>Behavioural biases accruing from recruitment and sampling</a:t>
                      </a:r>
                      <a:endParaRPr lang="en-GB" sz="1400" noProof="0" dirty="0">
                        <a:solidFill>
                          <a:srgbClr val="4B4B4B"/>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600" b="1" noProof="0" dirty="0">
                          <a:solidFill>
                            <a:srgbClr val="000000"/>
                          </a:solidFill>
                          <a:effectLst/>
                          <a:latin typeface="+mj-lt"/>
                          <a:ea typeface="Times New Roman" panose="02020603050405020304" pitchFamily="18" charset="0"/>
                          <a:cs typeface="Arial" panose="020B0604020202020204" pitchFamily="34" charset="0"/>
                        </a:rPr>
                        <a:t>Census data provide an opportunity for calibration</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extLst>
                  <a:ext uri="{0D108BD9-81ED-4DB2-BD59-A6C34878D82A}">
                    <a16:rowId xmlns:a16="http://schemas.microsoft.com/office/drawing/2014/main" xmlns="" val="196348553"/>
                  </a:ext>
                </a:extLst>
              </a:tr>
              <a:tr h="7618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400" b="1" noProof="0" dirty="0">
                          <a:solidFill>
                            <a:srgbClr val="FFC000"/>
                          </a:solidFill>
                          <a:effectLst/>
                          <a:latin typeface="+mj-lt"/>
                          <a:ea typeface="Times New Roman" panose="02020603050405020304" pitchFamily="18" charset="0"/>
                          <a:cs typeface="Arial" panose="020B0604020202020204" pitchFamily="34" charset="0"/>
                        </a:rPr>
                        <a:t>Panel</a:t>
                      </a: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noProof="0" dirty="0">
                          <a:solidFill>
                            <a:srgbClr val="4B4B4B"/>
                          </a:solidFill>
                          <a:effectLst/>
                          <a:latin typeface="+mj-lt"/>
                          <a:ea typeface="Times New Roman" panose="02020603050405020304" pitchFamily="18" charset="0"/>
                          <a:cs typeface="Times New Roman" panose="02020603050405020304" pitchFamily="18" charset="0"/>
                        </a:rPr>
                        <a:t>Limited flexibility to expand to new digital platforms</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600" b="1" noProof="0" dirty="0">
                          <a:solidFill>
                            <a:srgbClr val="000000"/>
                          </a:solidFill>
                          <a:effectLst/>
                          <a:latin typeface="+mj-lt"/>
                          <a:ea typeface="Times New Roman" panose="02020603050405020304" pitchFamily="18" charset="0"/>
                          <a:cs typeface="Times New Roman" panose="02020603050405020304" pitchFamily="18" charset="0"/>
                        </a:rPr>
                        <a:t>Census</a:t>
                      </a:r>
                      <a:r>
                        <a:rPr lang="en-GB" sz="1600" b="1" baseline="0" noProof="0" dirty="0">
                          <a:solidFill>
                            <a:srgbClr val="000000"/>
                          </a:solidFill>
                          <a:effectLst/>
                          <a:latin typeface="+mj-lt"/>
                          <a:ea typeface="Times New Roman" panose="02020603050405020304" pitchFamily="18" charset="0"/>
                          <a:cs typeface="Times New Roman" panose="02020603050405020304" pitchFamily="18" charset="0"/>
                        </a:rPr>
                        <a:t> data can quickly cover new platforms and deliver platform de-duplication insights</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674BA">
                        <a:lumMod val="20000"/>
                        <a:lumOff val="80000"/>
                      </a:srgbClr>
                    </a:solidFill>
                  </a:tcPr>
                </a:tc>
                <a:extLst>
                  <a:ext uri="{0D108BD9-81ED-4DB2-BD59-A6C34878D82A}">
                    <a16:rowId xmlns:a16="http://schemas.microsoft.com/office/drawing/2014/main" xmlns="" val="2113190410"/>
                  </a:ext>
                </a:extLst>
              </a:tr>
              <a:tr h="7618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400" b="1" noProof="0" dirty="0">
                          <a:solidFill>
                            <a:srgbClr val="C00000"/>
                          </a:solidFill>
                          <a:effectLst/>
                          <a:latin typeface="+mj-lt"/>
                          <a:ea typeface="Times New Roman" panose="02020603050405020304" pitchFamily="18" charset="0"/>
                          <a:cs typeface="Arial" panose="020B0604020202020204" pitchFamily="34" charset="0"/>
                        </a:rPr>
                        <a:t>Census</a:t>
                      </a:r>
                      <a:endParaRPr lang="en-GB" sz="2400" noProof="0" dirty="0">
                        <a:solidFill>
                          <a:srgbClr val="C00000"/>
                        </a:solidFill>
                        <a:effectLst/>
                        <a:latin typeface="+mj-lt"/>
                        <a:ea typeface="Times New Roman" panose="02020603050405020304" pitchFamily="18" charset="0"/>
                        <a:cs typeface="Times New Roman" panose="02020603050405020304" pitchFamily="18" charset="0"/>
                      </a:endParaRP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noProof="0" dirty="0">
                          <a:solidFill>
                            <a:srgbClr val="4B4B4B"/>
                          </a:solidFill>
                          <a:effectLst/>
                          <a:latin typeface="+mj-lt"/>
                          <a:ea typeface="Times New Roman" panose="02020603050405020304" pitchFamily="18" charset="0"/>
                          <a:cs typeface="Arial" panose="020B0604020202020204" pitchFamily="34" charset="0"/>
                        </a:rPr>
                        <a:t>Incomplete coverage of tags (e.g. tags falling off a part of the site, not-collaborating publishers)</a:t>
                      </a:r>
                      <a:endParaRPr lang="en-GB" sz="1400" noProof="0" dirty="0">
                        <a:solidFill>
                          <a:srgbClr val="4B4B4B"/>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600" b="1" noProof="0" dirty="0">
                          <a:solidFill>
                            <a:srgbClr val="000000"/>
                          </a:solidFill>
                          <a:effectLst/>
                          <a:latin typeface="+mj-lt"/>
                          <a:ea typeface="Times New Roman" panose="02020603050405020304" pitchFamily="18" charset="0"/>
                          <a:cs typeface="Arial" panose="020B0604020202020204" pitchFamily="34" charset="0"/>
                        </a:rPr>
                        <a:t>Panel data allows for identifying and quantifying the extent of coverage gaps</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extLst>
                  <a:ext uri="{0D108BD9-81ED-4DB2-BD59-A6C34878D82A}">
                    <a16:rowId xmlns:a16="http://schemas.microsoft.com/office/drawing/2014/main" xmlns="" val="1814183208"/>
                  </a:ext>
                </a:extLst>
              </a:tr>
              <a:tr h="5498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cs-CZ" sz="2400" b="1" noProof="0" dirty="0">
                          <a:solidFill>
                            <a:srgbClr val="C00000"/>
                          </a:solidFill>
                          <a:effectLst/>
                          <a:latin typeface="+mj-lt"/>
                          <a:ea typeface="Times New Roman" panose="02020603050405020304" pitchFamily="18" charset="0"/>
                          <a:cs typeface="Arial" panose="020B0604020202020204" pitchFamily="34" charset="0"/>
                        </a:rPr>
                        <a:t>Census</a:t>
                      </a:r>
                      <a:endParaRPr lang="en-GB" sz="2400" b="1" noProof="0" dirty="0">
                        <a:solidFill>
                          <a:srgbClr val="C00000"/>
                        </a:solidFill>
                        <a:effectLst/>
                        <a:latin typeface="+mj-lt"/>
                        <a:ea typeface="Times New Roman" panose="02020603050405020304" pitchFamily="18" charset="0"/>
                        <a:cs typeface="Arial" panose="020B0604020202020204" pitchFamily="34" charset="0"/>
                      </a:endParaRP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dirty="0">
                          <a:solidFill>
                            <a:schemeClr val="tx1"/>
                          </a:solidFill>
                          <a:effectLst/>
                          <a:latin typeface="+mj-lt"/>
                          <a:ea typeface="+mn-ea"/>
                          <a:cs typeface="+mn-cs"/>
                        </a:rPr>
                        <a:t>Impossible to translate cookies to persons</a:t>
                      </a:r>
                      <a:r>
                        <a:rPr lang="cs-CZ" sz="1400" dirty="0">
                          <a:solidFill>
                            <a:schemeClr val="tx1"/>
                          </a:solidFill>
                          <a:effectLst/>
                          <a:latin typeface="+mj-lt"/>
                          <a:ea typeface="+mn-ea"/>
                          <a:cs typeface="+mn-cs"/>
                        </a:rPr>
                        <a:t> on multi-user</a:t>
                      </a:r>
                      <a:r>
                        <a:rPr lang="cs-CZ" sz="1400" baseline="0" dirty="0">
                          <a:solidFill>
                            <a:schemeClr val="tx1"/>
                          </a:solidFill>
                          <a:effectLst/>
                          <a:latin typeface="+mj-lt"/>
                          <a:ea typeface="+mn-ea"/>
                          <a:cs typeface="+mn-cs"/>
                        </a:rPr>
                        <a:t> desktop computers</a:t>
                      </a:r>
                      <a:endParaRPr lang="en-GB" sz="1400" noProof="0" dirty="0">
                        <a:solidFill>
                          <a:srgbClr val="4B4B4B"/>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US" sz="1600" b="1" noProof="0" dirty="0">
                          <a:solidFill>
                            <a:srgbClr val="000000"/>
                          </a:solidFill>
                          <a:effectLst/>
                          <a:latin typeface="+mj-lt"/>
                          <a:ea typeface="Times New Roman" panose="02020603050405020304" pitchFamily="18" charset="0"/>
                          <a:cs typeface="Times New Roman" panose="02020603050405020304" pitchFamily="18" charset="0"/>
                        </a:rPr>
                        <a:t>Panel data provides cookie-to-person conversion factors at the site level</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extLst>
                  <a:ext uri="{0D108BD9-81ED-4DB2-BD59-A6C34878D82A}">
                    <a16:rowId xmlns:a16="http://schemas.microsoft.com/office/drawing/2014/main" xmlns="" val="715606448"/>
                  </a:ext>
                </a:extLst>
              </a:tr>
              <a:tr h="5498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15000"/>
                        </a:lnSpc>
                        <a:spcBef>
                          <a:spcPts val="600"/>
                        </a:spcBef>
                        <a:spcAft>
                          <a:spcPts val="600"/>
                        </a:spcAft>
                      </a:pPr>
                      <a:r>
                        <a:rPr lang="en-GB" sz="2400" b="1" noProof="0" dirty="0">
                          <a:solidFill>
                            <a:srgbClr val="C00000"/>
                          </a:solidFill>
                          <a:effectLst/>
                          <a:latin typeface="+mj-lt"/>
                          <a:ea typeface="Times New Roman" panose="02020603050405020304" pitchFamily="18" charset="0"/>
                          <a:cs typeface="Arial" panose="020B0604020202020204" pitchFamily="34" charset="0"/>
                        </a:rPr>
                        <a:t>Census</a:t>
                      </a:r>
                      <a:endParaRPr lang="en-GB" sz="2400" noProof="0" dirty="0">
                        <a:solidFill>
                          <a:srgbClr val="C00000"/>
                        </a:solidFill>
                        <a:effectLst/>
                        <a:latin typeface="+mj-lt"/>
                        <a:ea typeface="Times New Roman" panose="02020603050405020304" pitchFamily="18" charset="0"/>
                        <a:cs typeface="Times New Roman" panose="02020603050405020304" pitchFamily="18" charset="0"/>
                      </a:endParaRPr>
                    </a:p>
                  </a:txBody>
                  <a:tcPr marL="68580" marR="68580" marT="0" marB="0">
                    <a:lnL w="28575" cap="flat" cmpd="sng" algn="ctr">
                      <a:solidFill>
                        <a:srgbClr val="444444"/>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400" noProof="0" dirty="0">
                          <a:solidFill>
                            <a:srgbClr val="4B4B4B"/>
                          </a:solidFill>
                          <a:effectLst/>
                          <a:latin typeface="+mj-lt"/>
                          <a:ea typeface="Times New Roman" panose="02020603050405020304" pitchFamily="18" charset="0"/>
                          <a:cs typeface="Arial" panose="020B0604020202020204" pitchFamily="34" charset="0"/>
                        </a:rPr>
                        <a:t>Impossible to assign demographics to traffic without panel inputs</a:t>
                      </a:r>
                      <a:endParaRPr lang="en-GB" sz="1400" noProof="0" dirty="0">
                        <a:solidFill>
                          <a:srgbClr val="4B4B4B"/>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lnSpc>
                          <a:spcPct val="115000"/>
                        </a:lnSpc>
                        <a:spcBef>
                          <a:spcPts val="600"/>
                        </a:spcBef>
                        <a:spcAft>
                          <a:spcPts val="600"/>
                        </a:spcAft>
                      </a:pPr>
                      <a:r>
                        <a:rPr lang="en-GB" sz="1600" b="1" noProof="0" dirty="0">
                          <a:solidFill>
                            <a:srgbClr val="000000"/>
                          </a:solidFill>
                          <a:effectLst/>
                          <a:latin typeface="+mj-lt"/>
                          <a:ea typeface="Times New Roman" panose="02020603050405020304" pitchFamily="18" charset="0"/>
                          <a:cs typeface="Arial" panose="020B0604020202020204" pitchFamily="34" charset="0"/>
                        </a:rPr>
                        <a:t>Panel data provides demography</a:t>
                      </a:r>
                      <a:endParaRPr lang="en-GB" sz="1600" b="1" noProof="0" dirty="0">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28575" cap="flat" cmpd="sng" algn="ctr">
                      <a:solidFill>
                        <a:srgbClr val="444444"/>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444444"/>
                      </a:solidFill>
                      <a:prstDash val="solid"/>
                      <a:round/>
                      <a:headEnd type="none" w="med" len="med"/>
                      <a:tailEnd type="none" w="med" len="med"/>
                    </a:lnB>
                    <a:lnTlToBr w="12700" cmpd="sng">
                      <a:noFill/>
                      <a:prstDash val="solid"/>
                    </a:lnTlToBr>
                    <a:lnBlToTr w="12700" cmpd="sng">
                      <a:noFill/>
                      <a:prstDash val="solid"/>
                    </a:lnBlToTr>
                    <a:solidFill>
                      <a:srgbClr val="33ADD6">
                        <a:lumMod val="20000"/>
                        <a:lumOff val="80000"/>
                      </a:srgbClr>
                    </a:solidFill>
                  </a:tcPr>
                </a:tc>
                <a:extLst>
                  <a:ext uri="{0D108BD9-81ED-4DB2-BD59-A6C34878D82A}">
                    <a16:rowId xmlns:a16="http://schemas.microsoft.com/office/drawing/2014/main" xmlns="" val="4154058565"/>
                  </a:ext>
                </a:extLst>
              </a:tr>
            </a:tbl>
          </a:graphicData>
        </a:graphic>
      </p:graphicFrame>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spTree>
    <p:extLst>
      <p:ext uri="{BB962C8B-B14F-4D97-AF65-F5344CB8AC3E}">
        <p14:creationId xmlns:p14="http://schemas.microsoft.com/office/powerpoint/2010/main" val="1485528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933" y="0"/>
            <a:ext cx="11650134" cy="750484"/>
          </a:xfrm>
        </p:spPr>
        <p:txBody>
          <a:bodyPr/>
          <a:lstStyle/>
          <a:p>
            <a:r>
              <a:rPr lang="en-US" sz="3200" dirty="0" smtClean="0">
                <a:solidFill>
                  <a:srgbClr val="1C1C1C"/>
                </a:solidFill>
              </a:rPr>
              <a:t>Unified </a:t>
            </a:r>
            <a:r>
              <a:rPr lang="en-US" sz="3600" dirty="0">
                <a:solidFill>
                  <a:srgbClr val="1C1C1C"/>
                </a:solidFill>
              </a:rPr>
              <a:t>Digital</a:t>
            </a:r>
            <a:r>
              <a:rPr lang="en-US" sz="3200" dirty="0">
                <a:solidFill>
                  <a:srgbClr val="1C1C1C"/>
                </a:solidFill>
              </a:rPr>
              <a:t> </a:t>
            </a:r>
            <a:r>
              <a:rPr lang="en-US" sz="3200" dirty="0" smtClean="0">
                <a:solidFill>
                  <a:srgbClr val="1C1C1C"/>
                </a:solidFill>
              </a:rPr>
              <a:t>Measurement (UDM) solution</a:t>
            </a:r>
            <a:endParaRPr lang="en-GB" sz="3200" dirty="0">
              <a:solidFill>
                <a:srgbClr val="1C1C1C"/>
              </a:solidFill>
            </a:endParaRPr>
          </a:p>
        </p:txBody>
      </p:sp>
      <p:grpSp>
        <p:nvGrpSpPr>
          <p:cNvPr id="7" name="Group 6"/>
          <p:cNvGrpSpPr/>
          <p:nvPr/>
        </p:nvGrpSpPr>
        <p:grpSpPr>
          <a:xfrm>
            <a:off x="3091977" y="1052736"/>
            <a:ext cx="5162172" cy="4898007"/>
            <a:chOff x="1941802" y="1369673"/>
            <a:chExt cx="5265684" cy="4996222"/>
          </a:xfrm>
        </p:grpSpPr>
        <p:cxnSp>
          <p:nvCxnSpPr>
            <p:cNvPr id="8" name="Straight Connector 7"/>
            <p:cNvCxnSpPr/>
            <p:nvPr/>
          </p:nvCxnSpPr>
          <p:spPr>
            <a:xfrm flipH="1" flipV="1">
              <a:off x="2769219" y="2926109"/>
              <a:ext cx="3642512"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769219" y="2926109"/>
              <a:ext cx="3642512"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8775" y="2000472"/>
              <a:ext cx="14709" cy="37755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3956578" y="3234421"/>
              <a:ext cx="1279101" cy="1212176"/>
            </a:xfrm>
            <a:prstGeom prst="ellipse">
              <a:avLst/>
            </a:prstGeom>
            <a:solidFill>
              <a:srgbClr val="FFC000"/>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sz="1765" b="1" dirty="0">
                <a:solidFill>
                  <a:schemeClr val="tx1"/>
                </a:solidFill>
                <a:effectLst>
                  <a:outerShdw blurRad="38100" dist="38100" dir="2700000" algn="tl">
                    <a:srgbClr val="000000">
                      <a:alpha val="43137"/>
                    </a:srgbClr>
                  </a:outerShdw>
                </a:effectLst>
              </a:endParaRPr>
            </a:p>
          </p:txBody>
        </p:sp>
        <p:sp>
          <p:nvSpPr>
            <p:cNvPr id="12" name="Oval 4"/>
            <p:cNvSpPr/>
            <p:nvPr/>
          </p:nvSpPr>
          <p:spPr>
            <a:xfrm>
              <a:off x="4152992" y="3437340"/>
              <a:ext cx="904461" cy="857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430" tIns="17430" rIns="17430" bIns="17430" numCol="1" spcCol="1270" anchor="ctr" anchorCtr="0">
              <a:noAutofit/>
            </a:bodyPr>
            <a:lstStyle/>
            <a:p>
              <a:pPr algn="ctr" defTabSz="1220081">
                <a:lnSpc>
                  <a:spcPct val="90000"/>
                </a:lnSpc>
                <a:spcBef>
                  <a:spcPct val="0"/>
                </a:spcBef>
                <a:spcAft>
                  <a:spcPct val="35000"/>
                </a:spcAft>
              </a:pPr>
              <a:r>
                <a:rPr lang="en-US" sz="2800" b="1" dirty="0">
                  <a:solidFill>
                    <a:srgbClr val="7030A0"/>
                  </a:solidFill>
                  <a:effectLst>
                    <a:outerShdw blurRad="38100" dist="38100" dir="2700000" algn="tl">
                      <a:srgbClr val="000000">
                        <a:alpha val="43137"/>
                      </a:srgbClr>
                    </a:outerShdw>
                  </a:effectLst>
                </a:rPr>
                <a:t>UDM</a:t>
              </a:r>
            </a:p>
          </p:txBody>
        </p:sp>
        <p:sp>
          <p:nvSpPr>
            <p:cNvPr id="13" name="PPTShape_0"/>
            <p:cNvSpPr/>
            <p:nvPr/>
          </p:nvSpPr>
          <p:spPr>
            <a:xfrm>
              <a:off x="4174915" y="5347404"/>
              <a:ext cx="857138" cy="857138"/>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en-US" sz="1176" b="1" dirty="0"/>
                <a:t>Unification</a:t>
              </a:r>
            </a:p>
          </p:txBody>
        </p:sp>
        <p:grpSp>
          <p:nvGrpSpPr>
            <p:cNvPr id="14" name="Group 13"/>
            <p:cNvGrpSpPr/>
            <p:nvPr>
              <p:custDataLst>
                <p:tags r:id="rId1"/>
              </p:custDataLst>
            </p:nvPr>
          </p:nvGrpSpPr>
          <p:grpSpPr>
            <a:xfrm>
              <a:off x="1941802" y="2221409"/>
              <a:ext cx="1212176" cy="1212176"/>
              <a:chOff x="1447552" y="791334"/>
              <a:chExt cx="1212176" cy="1212176"/>
            </a:xfrm>
            <a:scene3d>
              <a:camera prst="orthographicFront">
                <a:rot lat="0" lon="0" rev="0"/>
              </a:camera>
              <a:lightRig rig="balanced" dir="t">
                <a:rot lat="0" lon="0" rev="8700000"/>
              </a:lightRig>
            </a:scene3d>
          </p:grpSpPr>
          <p:sp>
            <p:nvSpPr>
              <p:cNvPr id="30" name="Oval 29">
                <a:hlinkClick r:id="rId9" action="ppaction://hlinksldjump"/>
              </p:cNvPr>
              <p:cNvSpPr/>
              <p:nvPr/>
            </p:nvSpPr>
            <p:spPr>
              <a:xfrm>
                <a:off x="1447552" y="791334"/>
                <a:ext cx="1212176" cy="1212176"/>
              </a:xfrm>
              <a:prstGeom prst="ellipse">
                <a:avLst/>
              </a:prstGeom>
              <a:solidFill>
                <a:schemeClr val="tx1"/>
              </a:solidFill>
              <a:ln>
                <a:solidFill>
                  <a:schemeClr val="tx1"/>
                </a:solid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2">
                <a:scrgbClr r="0" g="0" b="0"/>
              </a:effectRef>
              <a:fontRef idx="minor">
                <a:schemeClr val="lt1"/>
              </a:fontRef>
            </p:style>
          </p:sp>
          <p:sp>
            <p:nvSpPr>
              <p:cNvPr id="31" name="Oval 4"/>
              <p:cNvSpPr/>
              <p:nvPr/>
            </p:nvSpPr>
            <p:spPr>
              <a:xfrm>
                <a:off x="1625071" y="968853"/>
                <a:ext cx="857138" cy="857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en-US" sz="1176" b="1" dirty="0"/>
                  <a:t>Unification</a:t>
                </a:r>
                <a:r>
                  <a:rPr lang="cs-CZ" sz="1176" b="1" dirty="0"/>
                  <a:t> of Census and Panel data; QA</a:t>
                </a:r>
                <a:endParaRPr lang="en-US" sz="1176" b="1" dirty="0"/>
              </a:p>
            </p:txBody>
          </p:sp>
        </p:grpSp>
        <p:grpSp>
          <p:nvGrpSpPr>
            <p:cNvPr id="15" name="Group 14"/>
            <p:cNvGrpSpPr/>
            <p:nvPr>
              <p:custDataLst>
                <p:tags r:id="rId2"/>
              </p:custDataLst>
            </p:nvPr>
          </p:nvGrpSpPr>
          <p:grpSpPr>
            <a:xfrm>
              <a:off x="3973734" y="1369673"/>
              <a:ext cx="1212176" cy="1212176"/>
              <a:chOff x="1447552" y="791334"/>
              <a:chExt cx="1212176" cy="1212176"/>
            </a:xfrm>
            <a:scene3d>
              <a:camera prst="orthographicFront">
                <a:rot lat="0" lon="0" rev="0"/>
              </a:camera>
              <a:lightRig rig="balanced" dir="t">
                <a:rot lat="0" lon="0" rev="8700000"/>
              </a:lightRig>
            </a:scene3d>
          </p:grpSpPr>
          <p:sp>
            <p:nvSpPr>
              <p:cNvPr id="28" name="Oval 27">
                <a:hlinkClick r:id="rId9" action="ppaction://hlinksldjump"/>
              </p:cNvPr>
              <p:cNvSpPr/>
              <p:nvPr/>
            </p:nvSpPr>
            <p:spPr>
              <a:xfrm>
                <a:off x="1447552" y="791334"/>
                <a:ext cx="1212176" cy="1212176"/>
              </a:xfrm>
              <a:prstGeom prst="ellipse">
                <a:avLst/>
              </a:prstGeom>
              <a:solidFill>
                <a:schemeClr val="tx1"/>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2">
                <a:scrgbClr r="0" g="0" b="0"/>
              </a:effectRef>
              <a:fontRef idx="minor">
                <a:schemeClr val="lt1"/>
              </a:fontRef>
            </p:style>
          </p:sp>
          <p:sp>
            <p:nvSpPr>
              <p:cNvPr id="29" name="Oval 4"/>
              <p:cNvSpPr/>
              <p:nvPr/>
            </p:nvSpPr>
            <p:spPr>
              <a:xfrm>
                <a:off x="1447552" y="968853"/>
                <a:ext cx="1204820" cy="857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en-US" sz="1176" b="1" dirty="0"/>
                  <a:t>Enumeration</a:t>
                </a:r>
              </a:p>
            </p:txBody>
          </p:sp>
        </p:grpSp>
        <p:grpSp>
          <p:nvGrpSpPr>
            <p:cNvPr id="16" name="Group 15"/>
            <p:cNvGrpSpPr/>
            <p:nvPr>
              <p:custDataLst>
                <p:tags r:id="rId3"/>
              </p:custDataLst>
            </p:nvPr>
          </p:nvGrpSpPr>
          <p:grpSpPr>
            <a:xfrm>
              <a:off x="5995310" y="2221409"/>
              <a:ext cx="1212176" cy="1212176"/>
              <a:chOff x="1447552" y="791334"/>
              <a:chExt cx="1212176" cy="1212176"/>
            </a:xfrm>
            <a:scene3d>
              <a:camera prst="orthographicFront">
                <a:rot lat="0" lon="0" rev="0"/>
              </a:camera>
              <a:lightRig rig="balanced" dir="t">
                <a:rot lat="0" lon="0" rev="8700000"/>
              </a:lightRig>
            </a:scene3d>
          </p:grpSpPr>
          <p:sp>
            <p:nvSpPr>
              <p:cNvPr id="26" name="Oval 25">
                <a:hlinkClick r:id="rId9" action="ppaction://hlinksldjump"/>
              </p:cNvPr>
              <p:cNvSpPr/>
              <p:nvPr/>
            </p:nvSpPr>
            <p:spPr>
              <a:xfrm>
                <a:off x="1447552" y="791334"/>
                <a:ext cx="1212176" cy="1212176"/>
              </a:xfrm>
              <a:prstGeom prst="ellipse">
                <a:avLst/>
              </a:prstGeom>
              <a:solidFill>
                <a:schemeClr val="tx1"/>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2">
                <a:scrgbClr r="0" g="0" b="0"/>
              </a:effectRef>
              <a:fontRef idx="minor">
                <a:schemeClr val="lt1"/>
              </a:fontRef>
            </p:style>
          </p:sp>
          <p:sp>
            <p:nvSpPr>
              <p:cNvPr id="27" name="Oval 4"/>
              <p:cNvSpPr/>
              <p:nvPr/>
            </p:nvSpPr>
            <p:spPr>
              <a:xfrm>
                <a:off x="1447552" y="968853"/>
                <a:ext cx="1200028" cy="857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en-US" sz="1176" b="1" dirty="0"/>
                  <a:t>Panel Recruitment</a:t>
                </a:r>
              </a:p>
            </p:txBody>
          </p:sp>
        </p:grpSp>
        <p:grpSp>
          <p:nvGrpSpPr>
            <p:cNvPr id="17" name="Group 16"/>
            <p:cNvGrpSpPr/>
            <p:nvPr>
              <p:custDataLst>
                <p:tags r:id="rId4"/>
              </p:custDataLst>
            </p:nvPr>
          </p:nvGrpSpPr>
          <p:grpSpPr>
            <a:xfrm>
              <a:off x="3982687" y="5153719"/>
              <a:ext cx="1212176" cy="1212176"/>
              <a:chOff x="1447552" y="791334"/>
              <a:chExt cx="1212176" cy="1212176"/>
            </a:xfrm>
            <a:scene3d>
              <a:camera prst="orthographicFront">
                <a:rot lat="0" lon="0" rev="0"/>
              </a:camera>
              <a:lightRig rig="balanced" dir="t">
                <a:rot lat="0" lon="0" rev="8700000"/>
              </a:lightRig>
            </a:scene3d>
          </p:grpSpPr>
          <p:sp>
            <p:nvSpPr>
              <p:cNvPr id="24" name="Oval 23">
                <a:hlinkClick r:id="rId9" action="ppaction://hlinksldjump"/>
              </p:cNvPr>
              <p:cNvSpPr/>
              <p:nvPr/>
            </p:nvSpPr>
            <p:spPr>
              <a:xfrm>
                <a:off x="1447552" y="791334"/>
                <a:ext cx="1212176" cy="1212176"/>
              </a:xfrm>
              <a:prstGeom prst="ellipse">
                <a:avLst/>
              </a:prstGeom>
              <a:solidFill>
                <a:schemeClr val="tx1"/>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2">
                <a:scrgbClr r="0" g="0" b="0"/>
              </a:effectRef>
              <a:fontRef idx="minor">
                <a:schemeClr val="lt1"/>
              </a:fontRef>
            </p:style>
          </p:sp>
          <p:sp>
            <p:nvSpPr>
              <p:cNvPr id="25" name="Oval 4"/>
              <p:cNvSpPr/>
              <p:nvPr/>
            </p:nvSpPr>
            <p:spPr>
              <a:xfrm>
                <a:off x="1454908" y="968853"/>
                <a:ext cx="1204820" cy="857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cs-CZ" sz="1176" b="1" dirty="0"/>
                  <a:t>Sample selection and weighting</a:t>
                </a:r>
                <a:endParaRPr lang="en-US" sz="1176" b="1" dirty="0"/>
              </a:p>
            </p:txBody>
          </p:sp>
        </p:grpSp>
        <p:grpSp>
          <p:nvGrpSpPr>
            <p:cNvPr id="18" name="Group 17"/>
            <p:cNvGrpSpPr/>
            <p:nvPr>
              <p:custDataLst>
                <p:tags r:id="rId5"/>
              </p:custDataLst>
            </p:nvPr>
          </p:nvGrpSpPr>
          <p:grpSpPr>
            <a:xfrm>
              <a:off x="1941802" y="4269078"/>
              <a:ext cx="1212176" cy="1212176"/>
              <a:chOff x="1447552" y="791334"/>
              <a:chExt cx="1212176" cy="1212176"/>
            </a:xfrm>
            <a:scene3d>
              <a:camera prst="orthographicFront">
                <a:rot lat="0" lon="0" rev="0"/>
              </a:camera>
              <a:lightRig rig="balanced" dir="t">
                <a:rot lat="0" lon="0" rev="8700000"/>
              </a:lightRig>
            </a:scene3d>
          </p:grpSpPr>
          <p:sp>
            <p:nvSpPr>
              <p:cNvPr id="22" name="Oval 21">
                <a:hlinkClick r:id="rId9" action="ppaction://hlinksldjump"/>
              </p:cNvPr>
              <p:cNvSpPr/>
              <p:nvPr/>
            </p:nvSpPr>
            <p:spPr>
              <a:xfrm>
                <a:off x="1447552" y="791334"/>
                <a:ext cx="1212176" cy="1212176"/>
              </a:xfrm>
              <a:prstGeom prst="ellipse">
                <a:avLst/>
              </a:prstGeom>
              <a:solidFill>
                <a:schemeClr val="tx1"/>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2">
                <a:scrgbClr r="0" g="0" b="0"/>
              </a:effectRef>
              <a:fontRef idx="minor">
                <a:schemeClr val="lt1"/>
              </a:fontRef>
            </p:style>
          </p:sp>
          <p:sp>
            <p:nvSpPr>
              <p:cNvPr id="23" name="Oval 4"/>
              <p:cNvSpPr/>
              <p:nvPr/>
            </p:nvSpPr>
            <p:spPr>
              <a:xfrm>
                <a:off x="1447552" y="968853"/>
                <a:ext cx="1212175" cy="857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en-US" sz="1176" b="1" dirty="0"/>
                  <a:t>Dictionary</a:t>
                </a:r>
                <a:r>
                  <a:rPr lang="cs-CZ" sz="1176" b="1" dirty="0"/>
                  <a:t>: Aggregation into reportable entities</a:t>
                </a:r>
                <a:endParaRPr lang="en-US" sz="1176" b="1" dirty="0"/>
              </a:p>
            </p:txBody>
          </p:sp>
        </p:grpSp>
        <p:grpSp>
          <p:nvGrpSpPr>
            <p:cNvPr id="19" name="Group 18"/>
            <p:cNvGrpSpPr/>
            <p:nvPr>
              <p:custDataLst>
                <p:tags r:id="rId6"/>
              </p:custDataLst>
            </p:nvPr>
          </p:nvGrpSpPr>
          <p:grpSpPr>
            <a:xfrm>
              <a:off x="5983162" y="4269078"/>
              <a:ext cx="1212176" cy="1212176"/>
              <a:chOff x="1447552" y="791334"/>
              <a:chExt cx="1212176" cy="1212176"/>
            </a:xfrm>
            <a:scene3d>
              <a:camera prst="orthographicFront">
                <a:rot lat="0" lon="0" rev="0"/>
              </a:camera>
              <a:lightRig rig="balanced" dir="t">
                <a:rot lat="0" lon="0" rev="8700000"/>
              </a:lightRig>
            </a:scene3d>
          </p:grpSpPr>
          <p:sp>
            <p:nvSpPr>
              <p:cNvPr id="20" name="Oval 19">
                <a:hlinkClick r:id="rId9" action="ppaction://hlinksldjump"/>
              </p:cNvPr>
              <p:cNvSpPr/>
              <p:nvPr/>
            </p:nvSpPr>
            <p:spPr>
              <a:xfrm>
                <a:off x="1447552" y="791334"/>
                <a:ext cx="1212176" cy="1212176"/>
              </a:xfrm>
              <a:prstGeom prst="ellipse">
                <a:avLst/>
              </a:prstGeom>
              <a:solidFill>
                <a:schemeClr val="tx1"/>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2">
                <a:scrgbClr r="0" g="0" b="0"/>
              </a:effectRef>
              <a:fontRef idx="minor">
                <a:schemeClr val="lt1"/>
              </a:fontRef>
            </p:style>
          </p:sp>
          <p:sp>
            <p:nvSpPr>
              <p:cNvPr id="21" name="Oval 4"/>
              <p:cNvSpPr/>
              <p:nvPr/>
            </p:nvSpPr>
            <p:spPr>
              <a:xfrm>
                <a:off x="1447552" y="916098"/>
                <a:ext cx="1212175" cy="85713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7470" tIns="7470" rIns="7470" bIns="7470" numCol="1" spcCol="1270" anchor="ctr" anchorCtr="0">
                <a:noAutofit/>
              </a:bodyPr>
              <a:lstStyle/>
              <a:p>
                <a:pPr algn="ctr" defTabSz="522892">
                  <a:lnSpc>
                    <a:spcPct val="90000"/>
                  </a:lnSpc>
                  <a:spcBef>
                    <a:spcPct val="0"/>
                  </a:spcBef>
                  <a:spcAft>
                    <a:spcPct val="35000"/>
                  </a:spcAft>
                </a:pPr>
                <a:r>
                  <a:rPr lang="en-US" sz="1176" b="1" dirty="0"/>
                  <a:t>Data </a:t>
                </a:r>
              </a:p>
              <a:p>
                <a:pPr algn="ctr" defTabSz="522892">
                  <a:lnSpc>
                    <a:spcPct val="90000"/>
                  </a:lnSpc>
                  <a:spcBef>
                    <a:spcPct val="0"/>
                  </a:spcBef>
                  <a:spcAft>
                    <a:spcPct val="35000"/>
                  </a:spcAft>
                </a:pPr>
                <a:r>
                  <a:rPr lang="en-US" sz="1176" b="1" dirty="0"/>
                  <a:t>Collection</a:t>
                </a:r>
                <a:r>
                  <a:rPr lang="cs-CZ" sz="1176" b="1" dirty="0"/>
                  <a:t>: Census + Panel</a:t>
                </a:r>
                <a:endParaRPr lang="en-US" sz="1176" b="1" dirty="0"/>
              </a:p>
            </p:txBody>
          </p:sp>
        </p:grpSp>
      </p:grpSp>
      <p:pic>
        <p:nvPicPr>
          <p:cNvPr id="32" name="Picture 31"/>
          <p:cNvPicPr>
            <a:picLocks noChangeAspect="1"/>
          </p:cNvPicPr>
          <p:nvPr/>
        </p:nvPicPr>
        <p:blipFill rotWithShape="1">
          <a:blip r:embed="rId10">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spTree>
    <p:extLst>
      <p:ext uri="{BB962C8B-B14F-4D97-AF65-F5344CB8AC3E}">
        <p14:creationId xmlns:p14="http://schemas.microsoft.com/office/powerpoint/2010/main" val="3664489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933" y="-99392"/>
            <a:ext cx="11650134" cy="1120690"/>
          </a:xfrm>
        </p:spPr>
        <p:txBody>
          <a:bodyPr/>
          <a:lstStyle/>
          <a:p>
            <a:r>
              <a:rPr lang="en-US" sz="3200" dirty="0" smtClean="0">
                <a:solidFill>
                  <a:srgbClr val="1C1C1C"/>
                </a:solidFill>
              </a:rPr>
              <a:t>The data </a:t>
            </a:r>
            <a:r>
              <a:rPr lang="en-US" sz="3200" dirty="0">
                <a:solidFill>
                  <a:srgbClr val="1C1C1C"/>
                </a:solidFill>
              </a:rPr>
              <a:t>i</a:t>
            </a:r>
            <a:r>
              <a:rPr lang="en-US" sz="3200" dirty="0" smtClean="0">
                <a:solidFill>
                  <a:srgbClr val="1C1C1C"/>
                </a:solidFill>
              </a:rPr>
              <a:t>ntegration</a:t>
            </a:r>
            <a:r>
              <a:rPr lang="cs-CZ" sz="3200" dirty="0" smtClean="0">
                <a:solidFill>
                  <a:srgbClr val="1C1C1C"/>
                </a:solidFill>
              </a:rPr>
              <a:t> </a:t>
            </a:r>
            <a:r>
              <a:rPr lang="nb-NO" sz="3200" dirty="0" smtClean="0">
                <a:solidFill>
                  <a:srgbClr val="1C1C1C"/>
                </a:solidFill>
              </a:rPr>
              <a:t>prosess</a:t>
            </a:r>
            <a:endParaRPr lang="en-GB" sz="3200" dirty="0">
              <a:solidFill>
                <a:srgbClr val="1C1C1C"/>
              </a:solidFill>
            </a:endParaRPr>
          </a:p>
        </p:txBody>
      </p:sp>
      <p:sp>
        <p:nvSpPr>
          <p:cNvPr id="13" name="Rounded Rectangle 12"/>
          <p:cNvSpPr/>
          <p:nvPr/>
        </p:nvSpPr>
        <p:spPr>
          <a:xfrm>
            <a:off x="1492207" y="1860230"/>
            <a:ext cx="1493484" cy="15226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568" dirty="0">
                <a:solidFill>
                  <a:srgbClr val="1C1C1C"/>
                </a:solidFill>
              </a:rPr>
              <a:t>Panel</a:t>
            </a:r>
            <a:r>
              <a:rPr lang="cs-CZ" sz="1568" dirty="0">
                <a:solidFill>
                  <a:srgbClr val="1C1C1C"/>
                </a:solidFill>
              </a:rPr>
              <a:t> </a:t>
            </a:r>
            <a:r>
              <a:rPr lang="en-US" sz="1568" dirty="0">
                <a:solidFill>
                  <a:srgbClr val="1C1C1C"/>
                </a:solidFill>
              </a:rPr>
              <a:t>with comScore software meter</a:t>
            </a:r>
          </a:p>
        </p:txBody>
      </p:sp>
      <p:sp>
        <p:nvSpPr>
          <p:cNvPr id="15" name="Content Placeholder 4"/>
          <p:cNvSpPr txBox="1">
            <a:spLocks/>
          </p:cNvSpPr>
          <p:nvPr/>
        </p:nvSpPr>
        <p:spPr bwMode="gray">
          <a:xfrm>
            <a:off x="1671191" y="1344960"/>
            <a:ext cx="1069242" cy="453787"/>
          </a:xfrm>
          <a:prstGeom prst="rect">
            <a:avLst/>
          </a:prstGeom>
          <a:noFill/>
          <a:ln w="9525">
            <a:noFill/>
            <a:miter lim="800000"/>
            <a:headEnd/>
            <a:tailEnd/>
          </a:ln>
        </p:spPr>
        <p:txBody>
          <a:bodyPr vert="horz" wrap="square" lIns="116535" tIns="116535" rIns="116535" bIns="116535" numCol="1" anchor="t" anchorCtr="0" compatLnSpc="1">
            <a:prstTxWarp prst="textNoShape">
              <a:avLst/>
            </a:prstTxWarp>
            <a:noAutofit/>
          </a:bodyPr>
          <a:lstStyle/>
          <a:p>
            <a:pPr algn="ctr" defTabSz="896386" fontAlgn="ctr">
              <a:spcBef>
                <a:spcPts val="588"/>
              </a:spcBef>
              <a:spcAft>
                <a:spcPts val="588"/>
              </a:spcAft>
              <a:buClr>
                <a:srgbClr val="4B4B4B"/>
              </a:buClr>
              <a:buSzPct val="110000"/>
              <a:tabLst>
                <a:tab pos="1237200" algn="l"/>
              </a:tabLst>
              <a:defRPr/>
            </a:pPr>
            <a:r>
              <a:rPr lang="cs-CZ" sz="1765" b="1" kern="0" dirty="0">
                <a:solidFill>
                  <a:srgbClr val="4B4B4B"/>
                </a:solidFill>
              </a:rPr>
              <a:t>Panel</a:t>
            </a:r>
            <a:endParaRPr lang="en-US" sz="1765" b="1" kern="0" dirty="0">
              <a:solidFill>
                <a:srgbClr val="4B4B4B"/>
              </a:solidFill>
            </a:endParaRPr>
          </a:p>
        </p:txBody>
      </p:sp>
      <p:sp>
        <p:nvSpPr>
          <p:cNvPr id="16" name="Right Arrow 15"/>
          <p:cNvSpPr/>
          <p:nvPr/>
        </p:nvSpPr>
        <p:spPr>
          <a:xfrm>
            <a:off x="3125889" y="2394012"/>
            <a:ext cx="551890" cy="4438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17" name="Rounded Rectangle 16"/>
          <p:cNvSpPr/>
          <p:nvPr/>
        </p:nvSpPr>
        <p:spPr>
          <a:xfrm>
            <a:off x="3816936" y="2140057"/>
            <a:ext cx="1281296" cy="9517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1568" dirty="0">
                <a:solidFill>
                  <a:srgbClr val="1C1C1C"/>
                </a:solidFill>
              </a:rPr>
              <a:t>Production sample</a:t>
            </a:r>
            <a:endParaRPr lang="en-US" sz="1568" dirty="0">
              <a:solidFill>
                <a:srgbClr val="1C1C1C"/>
              </a:solidFill>
            </a:endParaRPr>
          </a:p>
        </p:txBody>
      </p:sp>
      <p:sp>
        <p:nvSpPr>
          <p:cNvPr id="20" name="Right Arrow 19"/>
          <p:cNvSpPr/>
          <p:nvPr/>
        </p:nvSpPr>
        <p:spPr>
          <a:xfrm>
            <a:off x="5226712" y="2394012"/>
            <a:ext cx="551890" cy="4438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22" name="Right Arrow 21"/>
          <p:cNvSpPr/>
          <p:nvPr/>
        </p:nvSpPr>
        <p:spPr>
          <a:xfrm rot="5400000">
            <a:off x="6187814" y="1577634"/>
            <a:ext cx="733296" cy="348866"/>
          </a:xfrm>
          <a:prstGeom prst="rightArrow">
            <a:avLst>
              <a:gd name="adj1" fmla="val 50350"/>
              <a:gd name="adj2" fmla="val 50000"/>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23" name="Rounded Rectangle 22"/>
          <p:cNvSpPr/>
          <p:nvPr/>
        </p:nvSpPr>
        <p:spPr>
          <a:xfrm>
            <a:off x="5841700" y="1186956"/>
            <a:ext cx="1504289" cy="534389"/>
          </a:xfrm>
          <a:prstGeom prst="round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sz="1568" dirty="0">
                <a:solidFill>
                  <a:srgbClr val="1C1C1C"/>
                </a:solidFill>
              </a:rPr>
              <a:t>Enumeration resource</a:t>
            </a:r>
            <a:endParaRPr lang="en-US" sz="1568" dirty="0">
              <a:solidFill>
                <a:srgbClr val="1C1C1C"/>
              </a:solidFill>
            </a:endParaRPr>
          </a:p>
        </p:txBody>
      </p:sp>
      <p:sp>
        <p:nvSpPr>
          <p:cNvPr id="26" name="Line Callout 2 25"/>
          <p:cNvSpPr/>
          <p:nvPr/>
        </p:nvSpPr>
        <p:spPr>
          <a:xfrm>
            <a:off x="4545833" y="1186157"/>
            <a:ext cx="1104797" cy="548558"/>
          </a:xfrm>
          <a:prstGeom prst="borderCallout2">
            <a:avLst>
              <a:gd name="adj1" fmla="val 104929"/>
              <a:gd name="adj2" fmla="val 48941"/>
              <a:gd name="adj3" fmla="val 121564"/>
              <a:gd name="adj4" fmla="val 90881"/>
              <a:gd name="adj5" fmla="val 120025"/>
              <a:gd name="adj6" fmla="val 178092"/>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sz="1176" dirty="0">
                <a:solidFill>
                  <a:srgbClr val="4B4B4B"/>
                </a:solidFill>
              </a:rPr>
              <a:t>Demographic targets</a:t>
            </a:r>
            <a:endParaRPr lang="en-US" sz="1176" dirty="0">
              <a:solidFill>
                <a:srgbClr val="4B4B4B"/>
              </a:solidFill>
            </a:endParaRPr>
          </a:p>
        </p:txBody>
      </p:sp>
      <p:grpSp>
        <p:nvGrpSpPr>
          <p:cNvPr id="3" name="Group 2"/>
          <p:cNvGrpSpPr/>
          <p:nvPr/>
        </p:nvGrpSpPr>
        <p:grpSpPr>
          <a:xfrm>
            <a:off x="7134489" y="1460436"/>
            <a:ext cx="3993546" cy="3042591"/>
            <a:chOff x="7277549" y="1489224"/>
            <a:chExt cx="4073625" cy="3103601"/>
          </a:xfrm>
        </p:grpSpPr>
        <p:sp>
          <p:nvSpPr>
            <p:cNvPr id="12" name="Right Arrow 11"/>
            <p:cNvSpPr/>
            <p:nvPr/>
          </p:nvSpPr>
          <p:spPr>
            <a:xfrm rot="591573">
              <a:off x="7277549" y="2602300"/>
              <a:ext cx="1924391" cy="4527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1176" dirty="0"/>
                <a:t>Non-tagged entities</a:t>
              </a:r>
              <a:endParaRPr lang="en-US" sz="1176" dirty="0"/>
            </a:p>
          </p:txBody>
        </p:sp>
        <p:sp>
          <p:nvSpPr>
            <p:cNvPr id="25" name="Rounded Rectangle 24"/>
            <p:cNvSpPr/>
            <p:nvPr/>
          </p:nvSpPr>
          <p:spPr>
            <a:xfrm>
              <a:off x="9273698" y="2441520"/>
              <a:ext cx="2077476" cy="2151305"/>
            </a:xfrm>
            <a:prstGeom prst="roundRect">
              <a:avLst/>
            </a:prstGeom>
          </p:spPr>
          <p:style>
            <a:lnRef idx="2">
              <a:schemeClr val="accent3"/>
            </a:lnRef>
            <a:fillRef idx="1">
              <a:schemeClr val="lt1"/>
            </a:fillRef>
            <a:effectRef idx="0">
              <a:schemeClr val="accent3"/>
            </a:effectRef>
            <a:fontRef idx="minor">
              <a:schemeClr val="dk1"/>
            </a:fontRef>
          </p:style>
          <p:txBody>
            <a:bodyPr lIns="35292" rIns="35292" rtlCol="0" anchor="ctr"/>
            <a:lstStyle/>
            <a:p>
              <a:pPr algn="ctr"/>
              <a:r>
                <a:rPr lang="cs-CZ" sz="1765" b="1" dirty="0">
                  <a:solidFill>
                    <a:srgbClr val="7030A0"/>
                  </a:solidFill>
                </a:rPr>
                <a:t>Final data</a:t>
              </a:r>
              <a:br>
                <a:rPr lang="cs-CZ" sz="1765" b="1" dirty="0">
                  <a:solidFill>
                    <a:srgbClr val="7030A0"/>
                  </a:solidFill>
                </a:rPr>
              </a:br>
              <a:r>
                <a:rPr lang="cs-CZ" sz="1765" b="1" dirty="0">
                  <a:solidFill>
                    <a:srgbClr val="7030A0"/>
                  </a:solidFill>
                </a:rPr>
                <a:t>(MyMetrix interface)</a:t>
              </a:r>
              <a:endParaRPr lang="en-US" sz="1765" b="1" dirty="0">
                <a:solidFill>
                  <a:srgbClr val="7030A0"/>
                </a:solidFill>
              </a:endParaRPr>
            </a:p>
          </p:txBody>
        </p:sp>
        <p:sp>
          <p:nvSpPr>
            <p:cNvPr id="34" name="Line Callout 2 33"/>
            <p:cNvSpPr/>
            <p:nvPr/>
          </p:nvSpPr>
          <p:spPr>
            <a:xfrm>
              <a:off x="7695730" y="1489224"/>
              <a:ext cx="2501215" cy="694514"/>
            </a:xfrm>
            <a:prstGeom prst="borderCallout2">
              <a:avLst>
                <a:gd name="adj1" fmla="val 99034"/>
                <a:gd name="adj2" fmla="val 47819"/>
                <a:gd name="adj3" fmla="val 157201"/>
                <a:gd name="adj4" fmla="val 35687"/>
                <a:gd name="adj5" fmla="val 182068"/>
                <a:gd name="adj6" fmla="val 25392"/>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176" dirty="0">
                  <a:solidFill>
                    <a:srgbClr val="4B4B4B"/>
                  </a:solidFill>
                </a:rPr>
                <a:t>Panel </a:t>
              </a:r>
              <a:r>
                <a:rPr lang="cs-CZ" sz="1176" dirty="0">
                  <a:solidFill>
                    <a:srgbClr val="4B4B4B"/>
                  </a:solidFill>
                </a:rPr>
                <a:t>projections </a:t>
              </a:r>
              <a:r>
                <a:rPr lang="en-US" sz="1176" dirty="0">
                  <a:solidFill>
                    <a:srgbClr val="4B4B4B"/>
                  </a:solidFill>
                </a:rPr>
                <a:t>used if </a:t>
              </a:r>
              <a:r>
                <a:rPr lang="cs-CZ" sz="1176" dirty="0">
                  <a:solidFill>
                    <a:srgbClr val="4B4B4B"/>
                  </a:solidFill>
                </a:rPr>
                <a:t>an entity is not tagged (+ aggregation defined by the CFD)</a:t>
              </a:r>
              <a:endParaRPr lang="en-US" sz="1176" dirty="0">
                <a:solidFill>
                  <a:srgbClr val="4B4B4B"/>
                </a:solidFill>
              </a:endParaRPr>
            </a:p>
          </p:txBody>
        </p:sp>
      </p:grpSp>
      <p:grpSp>
        <p:nvGrpSpPr>
          <p:cNvPr id="39" name="Group 38"/>
          <p:cNvGrpSpPr/>
          <p:nvPr/>
        </p:nvGrpSpPr>
        <p:grpSpPr>
          <a:xfrm>
            <a:off x="5243790" y="2930643"/>
            <a:ext cx="4236182" cy="3111403"/>
            <a:chOff x="5348939" y="2988911"/>
            <a:chExt cx="4321126" cy="3173793"/>
          </a:xfrm>
        </p:grpSpPr>
        <p:sp>
          <p:nvSpPr>
            <p:cNvPr id="6" name="Right Arrow 5"/>
            <p:cNvSpPr/>
            <p:nvPr/>
          </p:nvSpPr>
          <p:spPr>
            <a:xfrm rot="2393222">
              <a:off x="7131927" y="2988911"/>
              <a:ext cx="712555" cy="4527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7" name="Right Arrow 6"/>
            <p:cNvSpPr/>
            <p:nvPr/>
          </p:nvSpPr>
          <p:spPr>
            <a:xfrm rot="19627695">
              <a:off x="7128224" y="4313943"/>
              <a:ext cx="562957" cy="4527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8" name="Right Arrow 7"/>
            <p:cNvSpPr/>
            <p:nvPr/>
          </p:nvSpPr>
          <p:spPr>
            <a:xfrm>
              <a:off x="5365384" y="4702309"/>
              <a:ext cx="562957" cy="4527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9" name="Rounded Rectangle 8"/>
            <p:cNvSpPr/>
            <p:nvPr/>
          </p:nvSpPr>
          <p:spPr>
            <a:xfrm>
              <a:off x="6052090" y="4443261"/>
              <a:ext cx="1306989" cy="97084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1568" dirty="0"/>
                <a:t>Census totals by entity</a:t>
              </a:r>
              <a:endParaRPr lang="en-US" sz="1568" dirty="0"/>
            </a:p>
          </p:txBody>
        </p:sp>
        <p:sp>
          <p:nvSpPr>
            <p:cNvPr id="10" name="Rounded Rectangle 9"/>
            <p:cNvSpPr/>
            <p:nvPr/>
          </p:nvSpPr>
          <p:spPr>
            <a:xfrm>
              <a:off x="7695730" y="3429000"/>
              <a:ext cx="1064526" cy="121822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1568" dirty="0">
                  <a:solidFill>
                    <a:srgbClr val="1C1C1C"/>
                  </a:solidFill>
                </a:rPr>
                <a:t>U</a:t>
              </a:r>
              <a:r>
                <a:rPr lang="en-US" sz="1568" dirty="0">
                  <a:solidFill>
                    <a:srgbClr val="1C1C1C"/>
                  </a:solidFill>
                </a:rPr>
                <a:t>nified Digital Measur.</a:t>
              </a:r>
            </a:p>
          </p:txBody>
        </p:sp>
        <p:sp>
          <p:nvSpPr>
            <p:cNvPr id="11" name="Right Arrow 10"/>
            <p:cNvSpPr/>
            <p:nvPr/>
          </p:nvSpPr>
          <p:spPr>
            <a:xfrm>
              <a:off x="8823320" y="3742885"/>
              <a:ext cx="402607" cy="4527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31" name="Line Callout 2 30"/>
            <p:cNvSpPr/>
            <p:nvPr/>
          </p:nvSpPr>
          <p:spPr>
            <a:xfrm>
              <a:off x="8309869" y="4837670"/>
              <a:ext cx="1360196" cy="433107"/>
            </a:xfrm>
            <a:prstGeom prst="borderCallout2">
              <a:avLst>
                <a:gd name="adj1" fmla="val -3375"/>
                <a:gd name="adj2" fmla="val 52987"/>
                <a:gd name="adj3" fmla="val -44634"/>
                <a:gd name="adj4" fmla="val 42884"/>
                <a:gd name="adj5" fmla="val -79697"/>
                <a:gd name="adj6" fmla="val 13895"/>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sz="1176" dirty="0">
                  <a:solidFill>
                    <a:srgbClr val="4B4B4B"/>
                  </a:solidFill>
                </a:rPr>
                <a:t>C</a:t>
              </a:r>
              <a:r>
                <a:rPr lang="en-US" sz="1176" dirty="0">
                  <a:solidFill>
                    <a:srgbClr val="4B4B4B"/>
                  </a:solidFill>
                </a:rPr>
                <a:t>ookie deflation factor</a:t>
              </a:r>
              <a:r>
                <a:rPr lang="cs-CZ" sz="1176" dirty="0">
                  <a:solidFill>
                    <a:srgbClr val="4B4B4B"/>
                  </a:solidFill>
                </a:rPr>
                <a:t> applied</a:t>
              </a:r>
              <a:endParaRPr lang="en-US" sz="1176" dirty="0">
                <a:solidFill>
                  <a:srgbClr val="4B4B4B"/>
                </a:solidFill>
              </a:endParaRPr>
            </a:p>
          </p:txBody>
        </p:sp>
        <p:sp>
          <p:nvSpPr>
            <p:cNvPr id="32" name="Line Callout 2 31"/>
            <p:cNvSpPr/>
            <p:nvPr/>
          </p:nvSpPr>
          <p:spPr>
            <a:xfrm>
              <a:off x="7509148" y="5511976"/>
              <a:ext cx="1701486" cy="559558"/>
            </a:xfrm>
            <a:prstGeom prst="borderCallout2">
              <a:avLst>
                <a:gd name="adj1" fmla="val -4539"/>
                <a:gd name="adj2" fmla="val 47819"/>
                <a:gd name="adj3" fmla="val -79638"/>
                <a:gd name="adj4" fmla="val 21399"/>
                <a:gd name="adj5" fmla="val -174949"/>
                <a:gd name="adj6" fmla="val 39131"/>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176" dirty="0">
                  <a:solidFill>
                    <a:srgbClr val="4B4B4B"/>
                  </a:solidFill>
                </a:rPr>
                <a:t>Panel estimates used if tag coverage incomplete</a:t>
              </a:r>
            </a:p>
          </p:txBody>
        </p:sp>
        <p:sp>
          <p:nvSpPr>
            <p:cNvPr id="35" name="Line Callout 2 34"/>
            <p:cNvSpPr/>
            <p:nvPr/>
          </p:nvSpPr>
          <p:spPr>
            <a:xfrm>
              <a:off x="6224994" y="3307657"/>
              <a:ext cx="1184708" cy="902272"/>
            </a:xfrm>
            <a:prstGeom prst="borderCallout2">
              <a:avLst>
                <a:gd name="adj1" fmla="val 22"/>
                <a:gd name="adj2" fmla="val 47549"/>
                <a:gd name="adj3" fmla="val -11162"/>
                <a:gd name="adj4" fmla="val 90681"/>
                <a:gd name="adj5" fmla="val -12946"/>
                <a:gd name="adj6" fmla="val 106436"/>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sz="1078" dirty="0">
                  <a:solidFill>
                    <a:srgbClr val="4B4B4B"/>
                  </a:solidFill>
                </a:rPr>
                <a:t>Weighted sample: Entity</a:t>
              </a:r>
              <a:r>
                <a:rPr lang="en-GB" sz="1078" dirty="0">
                  <a:solidFill>
                    <a:srgbClr val="4B4B4B"/>
                  </a:solidFill>
                </a:rPr>
                <a:t>’s</a:t>
              </a:r>
              <a:r>
                <a:rPr lang="cs-CZ" sz="1078" dirty="0">
                  <a:solidFill>
                    <a:srgbClr val="4B4B4B"/>
                  </a:solidFill>
                </a:rPr>
                <a:t> Cookies per Person, Duration</a:t>
              </a:r>
              <a:endParaRPr lang="en-US" sz="1078" dirty="0">
                <a:solidFill>
                  <a:srgbClr val="4B4B4B"/>
                </a:solidFill>
              </a:endParaRPr>
            </a:p>
          </p:txBody>
        </p:sp>
        <p:sp>
          <p:nvSpPr>
            <p:cNvPr id="36" name="Line Callout 2 35"/>
            <p:cNvSpPr/>
            <p:nvPr/>
          </p:nvSpPr>
          <p:spPr>
            <a:xfrm>
              <a:off x="5348939" y="5603146"/>
              <a:ext cx="1701486" cy="559558"/>
            </a:xfrm>
            <a:prstGeom prst="borderCallout2">
              <a:avLst>
                <a:gd name="adj1" fmla="val -4539"/>
                <a:gd name="adj2" fmla="val 47819"/>
                <a:gd name="adj3" fmla="val -20215"/>
                <a:gd name="adj4" fmla="val 62577"/>
                <a:gd name="adj5" fmla="val -52382"/>
                <a:gd name="adj6" fmla="val 73993"/>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sz="1176" dirty="0">
                  <a:solidFill>
                    <a:srgbClr val="4B4B4B"/>
                  </a:solidFill>
                </a:rPr>
                <a:t>Aggregation defined by the </a:t>
              </a:r>
              <a:r>
                <a:rPr lang="en-US" sz="1176" dirty="0">
                  <a:solidFill>
                    <a:srgbClr val="4B4B4B"/>
                  </a:solidFill>
                </a:rPr>
                <a:t>Dictionar</a:t>
              </a:r>
              <a:r>
                <a:rPr lang="cs-CZ" sz="1176" dirty="0">
                  <a:solidFill>
                    <a:srgbClr val="4B4B4B"/>
                  </a:solidFill>
                </a:rPr>
                <a:t>y</a:t>
              </a:r>
              <a:endParaRPr lang="en-US" sz="1176" dirty="0">
                <a:solidFill>
                  <a:srgbClr val="4B4B4B"/>
                </a:solidFill>
              </a:endParaRPr>
            </a:p>
          </p:txBody>
        </p:sp>
      </p:grpSp>
      <p:sp>
        <p:nvSpPr>
          <p:cNvPr id="24" name="Rounded Rectangle 23"/>
          <p:cNvSpPr/>
          <p:nvPr/>
        </p:nvSpPr>
        <p:spPr>
          <a:xfrm>
            <a:off x="5841700" y="2140057"/>
            <a:ext cx="1372716" cy="9517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1568" dirty="0">
                <a:solidFill>
                  <a:srgbClr val="1C1C1C"/>
                </a:solidFill>
              </a:rPr>
              <a:t>Sample W</a:t>
            </a:r>
            <a:r>
              <a:rPr lang="cs-CZ" sz="1568" dirty="0">
                <a:solidFill>
                  <a:srgbClr val="1C1C1C"/>
                </a:solidFill>
              </a:rPr>
              <a:t>eighting</a:t>
            </a:r>
            <a:endParaRPr lang="en-US" sz="1568" dirty="0">
              <a:solidFill>
                <a:srgbClr val="1C1C1C"/>
              </a:solidFill>
            </a:endParaRPr>
          </a:p>
        </p:txBody>
      </p:sp>
      <p:grpSp>
        <p:nvGrpSpPr>
          <p:cNvPr id="33" name="Group 32"/>
          <p:cNvGrpSpPr/>
          <p:nvPr/>
        </p:nvGrpSpPr>
        <p:grpSpPr>
          <a:xfrm>
            <a:off x="1434851" y="2834117"/>
            <a:ext cx="4498268" cy="2524056"/>
            <a:chOff x="1463622" y="2890450"/>
            <a:chExt cx="4588468" cy="2574669"/>
          </a:xfrm>
        </p:grpSpPr>
        <p:grpSp>
          <p:nvGrpSpPr>
            <p:cNvPr id="2" name="Group 1"/>
            <p:cNvGrpSpPr/>
            <p:nvPr/>
          </p:nvGrpSpPr>
          <p:grpSpPr>
            <a:xfrm>
              <a:off x="1463622" y="2890450"/>
              <a:ext cx="4588468" cy="2523656"/>
              <a:chOff x="1463622" y="2890450"/>
              <a:chExt cx="4588468" cy="2523656"/>
            </a:xfrm>
          </p:grpSpPr>
          <p:sp>
            <p:nvSpPr>
              <p:cNvPr id="14" name="Content Placeholder 4"/>
              <p:cNvSpPr txBox="1">
                <a:spLocks/>
              </p:cNvSpPr>
              <p:nvPr/>
            </p:nvSpPr>
            <p:spPr bwMode="gray">
              <a:xfrm>
                <a:off x="1463622" y="3758793"/>
                <a:ext cx="1652255" cy="779059"/>
              </a:xfrm>
              <a:prstGeom prst="rect">
                <a:avLst/>
              </a:prstGeom>
              <a:noFill/>
              <a:ln w="9525">
                <a:noFill/>
                <a:miter lim="800000"/>
                <a:headEnd/>
                <a:tailEnd/>
              </a:ln>
            </p:spPr>
            <p:txBody>
              <a:bodyPr vert="horz" wrap="square" lIns="116535" tIns="116535" rIns="116535" bIns="116535" numCol="1" anchor="t" anchorCtr="0" compatLnSpc="1">
                <a:prstTxWarp prst="textNoShape">
                  <a:avLst/>
                </a:prstTxWarp>
                <a:noAutofit/>
              </a:bodyPr>
              <a:lstStyle/>
              <a:p>
                <a:pPr algn="ctr" defTabSz="896386" fontAlgn="ctr">
                  <a:spcBef>
                    <a:spcPts val="588"/>
                  </a:spcBef>
                  <a:spcAft>
                    <a:spcPts val="588"/>
                  </a:spcAft>
                  <a:buClr>
                    <a:srgbClr val="4B4B4B"/>
                  </a:buClr>
                  <a:buSzPct val="110000"/>
                  <a:tabLst>
                    <a:tab pos="1237200" algn="l"/>
                  </a:tabLst>
                  <a:defRPr/>
                </a:pPr>
                <a:r>
                  <a:rPr lang="cs-CZ" sz="1765" b="1" kern="0" dirty="0">
                    <a:solidFill>
                      <a:srgbClr val="4B4B4B"/>
                    </a:solidFill>
                  </a:rPr>
                  <a:t>Tagged sites</a:t>
                </a:r>
                <a:r>
                  <a:rPr lang="en-US" sz="1765" b="1" kern="0" dirty="0">
                    <a:solidFill>
                      <a:srgbClr val="4B4B4B"/>
                    </a:solidFill>
                  </a:rPr>
                  <a:t> and videos</a:t>
                </a:r>
              </a:p>
            </p:txBody>
          </p:sp>
          <p:sp>
            <p:nvSpPr>
              <p:cNvPr id="18" name="Right Arrow 17"/>
              <p:cNvSpPr/>
              <p:nvPr/>
            </p:nvSpPr>
            <p:spPr>
              <a:xfrm>
                <a:off x="3188568" y="4702309"/>
                <a:ext cx="562957" cy="452749"/>
              </a:xfrm>
              <a:prstGeom prst="rightArrow">
                <a:avLst>
                  <a:gd name="adj1" fmla="val 50350"/>
                  <a:gd name="adj2" fmla="val 5000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grpSp>
            <p:nvGrpSpPr>
              <p:cNvPr id="27" name="Group 26"/>
              <p:cNvGrpSpPr/>
              <p:nvPr/>
            </p:nvGrpSpPr>
            <p:grpSpPr>
              <a:xfrm>
                <a:off x="4879336" y="2890450"/>
                <a:ext cx="1172754" cy="1826498"/>
                <a:chOff x="3570758" y="2890450"/>
                <a:chExt cx="1172754" cy="1826498"/>
              </a:xfrm>
            </p:grpSpPr>
            <p:sp>
              <p:nvSpPr>
                <p:cNvPr id="28" name="Right Arrow 27"/>
                <p:cNvSpPr/>
                <p:nvPr/>
              </p:nvSpPr>
              <p:spPr>
                <a:xfrm rot="18760902">
                  <a:off x="3253249" y="3625768"/>
                  <a:ext cx="1826498" cy="355862"/>
                </a:xfrm>
                <a:prstGeom prst="rightArrow">
                  <a:avLst>
                    <a:gd name="adj1" fmla="val 50350"/>
                    <a:gd name="adj2" fmla="val 50000"/>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765" dirty="0"/>
                </a:p>
              </p:txBody>
            </p:sp>
            <p:sp>
              <p:nvSpPr>
                <p:cNvPr id="29" name="Rounded Rectangle 28"/>
                <p:cNvSpPr/>
                <p:nvPr/>
              </p:nvSpPr>
              <p:spPr>
                <a:xfrm>
                  <a:off x="3570758" y="3436686"/>
                  <a:ext cx="1172754" cy="826311"/>
                </a:xfrm>
                <a:prstGeom prst="round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568" dirty="0">
                      <a:solidFill>
                        <a:srgbClr val="1C1C1C"/>
                      </a:solidFill>
                    </a:rPr>
                    <a:t>Census Informed Targets</a:t>
                  </a:r>
                </a:p>
              </p:txBody>
            </p:sp>
          </p:grpSp>
          <p:sp>
            <p:nvSpPr>
              <p:cNvPr id="30" name="Line Callout 2 29"/>
              <p:cNvSpPr/>
              <p:nvPr/>
            </p:nvSpPr>
            <p:spPr>
              <a:xfrm>
                <a:off x="3258601" y="3478554"/>
                <a:ext cx="1323834" cy="559558"/>
              </a:xfrm>
              <a:prstGeom prst="borderCallout2">
                <a:avLst>
                  <a:gd name="adj1" fmla="val 50456"/>
                  <a:gd name="adj2" fmla="val 101867"/>
                  <a:gd name="adj3" fmla="val -31466"/>
                  <a:gd name="adj4" fmla="val 117193"/>
                  <a:gd name="adj5" fmla="val -29134"/>
                  <a:gd name="adj6" fmla="val 202389"/>
                </a:avLst>
              </a:prstGeom>
              <a:ln w="12700">
                <a:solidFill>
                  <a:schemeClr val="tx2">
                    <a:lumMod val="60000"/>
                    <a:lumOff val="4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176" dirty="0">
                    <a:solidFill>
                      <a:srgbClr val="4B4B4B"/>
                    </a:solidFill>
                  </a:rPr>
                  <a:t>Behavioural</a:t>
                </a:r>
              </a:p>
              <a:p>
                <a:pPr algn="ctr"/>
                <a:r>
                  <a:rPr lang="cs-CZ" sz="1176" dirty="0">
                    <a:solidFill>
                      <a:srgbClr val="4B4B4B"/>
                    </a:solidFill>
                  </a:rPr>
                  <a:t>targets</a:t>
                </a:r>
                <a:endParaRPr lang="en-US" sz="1176" dirty="0">
                  <a:solidFill>
                    <a:srgbClr val="4B4B4B"/>
                  </a:solidFill>
                </a:endParaRPr>
              </a:p>
            </p:txBody>
          </p:sp>
          <p:sp>
            <p:nvSpPr>
              <p:cNvPr id="38" name="Rounded Rectangle 37"/>
              <p:cNvSpPr/>
              <p:nvPr/>
            </p:nvSpPr>
            <p:spPr>
              <a:xfrm>
                <a:off x="3893472" y="4443261"/>
                <a:ext cx="1306989" cy="97084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cs-CZ" sz="1568" dirty="0"/>
                  <a:t>Census data</a:t>
                </a:r>
                <a:endParaRPr lang="en-US" sz="1568" dirty="0"/>
              </a:p>
            </p:txBody>
          </p:sp>
        </p:grpSp>
        <p:pic>
          <p:nvPicPr>
            <p:cNvPr id="5" name="Picture 4"/>
            <p:cNvPicPr>
              <a:picLocks noChangeAspect="1"/>
            </p:cNvPicPr>
            <p:nvPr/>
          </p:nvPicPr>
          <p:blipFill rotWithShape="1">
            <a:blip r:embed="rId3"/>
            <a:srcRect l="3475" r="27248"/>
            <a:stretch/>
          </p:blipFill>
          <p:spPr>
            <a:xfrm>
              <a:off x="1860394" y="4499060"/>
              <a:ext cx="558911" cy="815444"/>
            </a:xfrm>
            <a:prstGeom prst="rect">
              <a:avLst/>
            </a:prstGeom>
          </p:spPr>
        </p:pic>
        <p:pic>
          <p:nvPicPr>
            <p:cNvPr id="19" name="Picture 18"/>
            <p:cNvPicPr>
              <a:picLocks noChangeAspect="1"/>
            </p:cNvPicPr>
            <p:nvPr/>
          </p:nvPicPr>
          <p:blipFill rotWithShape="1">
            <a:blip r:embed="rId4"/>
            <a:srcRect l="6308" r="11083"/>
            <a:stretch/>
          </p:blipFill>
          <p:spPr>
            <a:xfrm>
              <a:off x="2088282" y="4599784"/>
              <a:ext cx="561530" cy="764610"/>
            </a:xfrm>
            <a:prstGeom prst="rect">
              <a:avLst/>
            </a:prstGeom>
          </p:spPr>
        </p:pic>
        <p:pic>
          <p:nvPicPr>
            <p:cNvPr id="21" name="Picture 20"/>
            <p:cNvPicPr>
              <a:picLocks noChangeAspect="1"/>
            </p:cNvPicPr>
            <p:nvPr/>
          </p:nvPicPr>
          <p:blipFill>
            <a:blip r:embed="rId5"/>
            <a:stretch>
              <a:fillRect/>
            </a:stretch>
          </p:blipFill>
          <p:spPr>
            <a:xfrm>
              <a:off x="2307752" y="4702309"/>
              <a:ext cx="577083" cy="762810"/>
            </a:xfrm>
            <a:prstGeom prst="rect">
              <a:avLst/>
            </a:prstGeom>
          </p:spPr>
        </p:pic>
      </p:grpSp>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spTree>
    <p:extLst>
      <p:ext uri="{BB962C8B-B14F-4D97-AF65-F5344CB8AC3E}">
        <p14:creationId xmlns:p14="http://schemas.microsoft.com/office/powerpoint/2010/main" val="1448885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933" y="-211970"/>
            <a:ext cx="11650134" cy="1120690"/>
          </a:xfrm>
        </p:spPr>
        <p:txBody>
          <a:bodyPr/>
          <a:lstStyle/>
          <a:p>
            <a:r>
              <a:rPr lang="en-US" sz="3200" dirty="0" smtClean="0">
                <a:solidFill>
                  <a:srgbClr val="1C1C1C"/>
                </a:solidFill>
              </a:rPr>
              <a:t>Data Integration for </a:t>
            </a:r>
            <a:r>
              <a:rPr lang="en-US" sz="3200" i="1" dirty="0" smtClean="0">
                <a:solidFill>
                  <a:srgbClr val="1C1C1C"/>
                </a:solidFill>
              </a:rPr>
              <a:t>mobile and tablets </a:t>
            </a:r>
            <a:r>
              <a:rPr lang="en-US" sz="3200" dirty="0" smtClean="0">
                <a:solidFill>
                  <a:srgbClr val="1C1C1C"/>
                </a:solidFill>
              </a:rPr>
              <a:t>(UDM)</a:t>
            </a:r>
            <a:endParaRPr lang="en-US" sz="3200" dirty="0">
              <a:solidFill>
                <a:srgbClr val="1C1C1C"/>
              </a:solidFill>
            </a:endParaRPr>
          </a:p>
        </p:txBody>
      </p:sp>
      <p:sp>
        <p:nvSpPr>
          <p:cNvPr id="13" name="Content Placeholder 1"/>
          <p:cNvSpPr txBox="1">
            <a:spLocks/>
          </p:cNvSpPr>
          <p:nvPr/>
        </p:nvSpPr>
        <p:spPr>
          <a:xfrm>
            <a:off x="1032895" y="5061323"/>
            <a:ext cx="11650410" cy="829917"/>
          </a:xfrm>
          <a:prstGeom prst="rect">
            <a:avLst/>
          </a:prstGeom>
        </p:spPr>
        <p:txBody>
          <a:bodyPr vert="horz" lIns="108843" tIns="54422" rIns="108843" bIns="54422" rtlCol="0">
            <a:normAutofit/>
          </a:bodyPr>
          <a:lstStyle>
            <a:lvl1pPr marL="0" indent="0" eaLnBrk="1" hangingPunct="1">
              <a:lnSpc>
                <a:spcPct val="120000"/>
              </a:lnSpc>
              <a:spcBef>
                <a:spcPts val="900"/>
              </a:spcBef>
              <a:spcAft>
                <a:spcPts val="600"/>
              </a:spcAft>
              <a:defRPr lang="en-US" sz="2400" b="1" dirty="0" smtClean="0">
                <a:solidFill>
                  <a:schemeClr val="tx2"/>
                </a:solidFill>
                <a:latin typeface="+mn-lt"/>
                <a:ea typeface="+mn-ea"/>
                <a:cs typeface="+mn-cs"/>
              </a:defRPr>
            </a:lvl1pPr>
            <a:lvl2pPr marL="230188" indent="-230188" eaLnBrk="1" hangingPunct="1">
              <a:lnSpc>
                <a:spcPct val="120000"/>
              </a:lnSpc>
              <a:spcBef>
                <a:spcPts val="0"/>
              </a:spcBef>
              <a:spcAft>
                <a:spcPts val="600"/>
              </a:spcAft>
              <a:buClr>
                <a:schemeClr val="tx2"/>
              </a:buClr>
              <a:buFont typeface="Wingdings" pitchFamily="2" charset="2"/>
              <a:buChar char="§"/>
              <a:defRPr lang="en-US" sz="2400" b="0" kern="0" baseline="0" dirty="0" smtClean="0">
                <a:solidFill>
                  <a:schemeClr val="tx2"/>
                </a:solidFill>
                <a:latin typeface="+mn-lt"/>
                <a:ea typeface="+mn-ea"/>
                <a:cs typeface="+mn-cs"/>
              </a:defRPr>
            </a:lvl2pPr>
            <a:lvl3pPr marL="396875" indent="-166688" eaLnBrk="1" hangingPunct="1">
              <a:lnSpc>
                <a:spcPct val="120000"/>
              </a:lnSpc>
              <a:spcBef>
                <a:spcPts val="0"/>
              </a:spcBef>
              <a:spcAft>
                <a:spcPts val="600"/>
              </a:spcAft>
              <a:buClr>
                <a:schemeClr val="tx2"/>
              </a:buClr>
              <a:buFont typeface="Arial" panose="020B0604020202020204" pitchFamily="34" charset="0"/>
              <a:buChar char="̵"/>
              <a:defRPr lang="en-US" sz="1800" b="0" kern="0" spc="-10" baseline="0" dirty="0">
                <a:solidFill>
                  <a:schemeClr val="bg2"/>
                </a:solidFill>
                <a:latin typeface="+mn-lt"/>
                <a:ea typeface="+mn-ea"/>
                <a:cs typeface="+mn-cs"/>
              </a:defRPr>
            </a:lvl3pPr>
            <a:lvl4pPr marL="628650" indent="-227013" eaLnBrk="1" hangingPunct="1">
              <a:lnSpc>
                <a:spcPct val="120000"/>
              </a:lnSpc>
              <a:spcBef>
                <a:spcPts val="0"/>
              </a:spcBef>
              <a:spcAft>
                <a:spcPts val="600"/>
              </a:spcAft>
              <a:buClr>
                <a:schemeClr val="tx2"/>
              </a:buClr>
              <a:buFont typeface="Arial" panose="020B0604020202020204" pitchFamily="34" charset="0"/>
              <a:buChar char="•"/>
              <a:tabLst/>
              <a:defRPr lang="en-US" sz="1800" b="1" i="0" baseline="0" dirty="0" smtClean="0">
                <a:solidFill>
                  <a:schemeClr val="bg1">
                    <a:lumMod val="50000"/>
                  </a:schemeClr>
                </a:solidFill>
                <a:latin typeface="+mn-lt"/>
                <a:ea typeface="+mn-ea"/>
                <a:cs typeface="+mn-cs"/>
              </a:defRPr>
            </a:lvl4pPr>
            <a:lvl5pPr marL="628650" indent="0" algn="l" rtl="0" eaLnBrk="1" fontAlgn="base" hangingPunct="1">
              <a:lnSpc>
                <a:spcPct val="120000"/>
              </a:lnSpc>
              <a:spcBef>
                <a:spcPts val="0"/>
              </a:spcBef>
              <a:spcAft>
                <a:spcPts val="600"/>
              </a:spcAft>
              <a:buClr>
                <a:srgbClr val="000000"/>
              </a:buClr>
              <a:buFontTx/>
              <a:buNone/>
              <a:tabLst>
                <a:tab pos="1532397" algn="l"/>
              </a:tabLst>
              <a:defRPr lang="en-US" sz="1500" b="0" dirty="0">
                <a:solidFill>
                  <a:schemeClr val="accent3"/>
                </a:solidFill>
                <a:latin typeface="+mn-lt"/>
                <a:ea typeface="+mn-ea"/>
                <a:cs typeface="+mn-cs"/>
              </a:defRPr>
            </a:lvl5pPr>
          </a:lstStyle>
          <a:p>
            <a:pPr marL="336145" indent="-336145" defTabSz="896386">
              <a:buFont typeface="Arial" panose="020B0604020202020204" pitchFamily="34" charset="0"/>
              <a:buChar char="•"/>
            </a:pPr>
            <a:endParaRPr lang="en-GB" sz="2353" kern="0" dirty="0"/>
          </a:p>
        </p:txBody>
      </p:sp>
      <p:pic>
        <p:nvPicPr>
          <p:cNvPr id="16" name="Picture 15"/>
          <p:cNvPicPr>
            <a:picLocks noChangeAspect="1"/>
          </p:cNvPicPr>
          <p:nvPr/>
        </p:nvPicPr>
        <p:blipFill>
          <a:blip r:embed="rId3"/>
          <a:stretch>
            <a:fillRect/>
          </a:stretch>
        </p:blipFill>
        <p:spPr>
          <a:xfrm>
            <a:off x="2289455" y="836712"/>
            <a:ext cx="10246036" cy="3605687"/>
          </a:xfrm>
          <a:prstGeom prst="rect">
            <a:avLst/>
          </a:prstGeom>
        </p:spPr>
      </p:pic>
      <p:pic>
        <p:nvPicPr>
          <p:cNvPr id="2" name="Picture 1"/>
          <p:cNvPicPr>
            <a:picLocks noChangeAspect="1"/>
          </p:cNvPicPr>
          <p:nvPr/>
        </p:nvPicPr>
        <p:blipFill>
          <a:blip r:embed="rId4"/>
          <a:stretch>
            <a:fillRect/>
          </a:stretch>
        </p:blipFill>
        <p:spPr>
          <a:xfrm>
            <a:off x="3934718" y="4453126"/>
            <a:ext cx="7034950" cy="1649046"/>
          </a:xfrm>
          <a:prstGeom prst="rect">
            <a:avLst/>
          </a:prstGeom>
        </p:spPr>
      </p:pic>
      <p:sp>
        <p:nvSpPr>
          <p:cNvPr id="21" name="Rectangle 20"/>
          <p:cNvSpPr/>
          <p:nvPr/>
        </p:nvSpPr>
        <p:spPr bwMode="auto">
          <a:xfrm>
            <a:off x="268272" y="1102755"/>
            <a:ext cx="2481533" cy="3916977"/>
          </a:xfrm>
          <a:prstGeom prst="rect">
            <a:avLst/>
          </a:prstGeom>
          <a:solidFill>
            <a:schemeClr val="bg1">
              <a:lumMod val="9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endParaRPr lang="en-US" sz="1470" b="1" dirty="0">
              <a:solidFill>
                <a:schemeClr val="bg1"/>
              </a:solidFill>
              <a:latin typeface="Arial" pitchFamily="-123" charset="0"/>
              <a:ea typeface="ＭＳ Ｐゴシック" pitchFamily="-123" charset="-128"/>
              <a:cs typeface="ＭＳ Ｐゴシック" pitchFamily="-123" charset="-128"/>
            </a:endParaRPr>
          </a:p>
        </p:txBody>
      </p:sp>
      <p:sp>
        <p:nvSpPr>
          <p:cNvPr id="22" name="Rectangle 21"/>
          <p:cNvSpPr/>
          <p:nvPr/>
        </p:nvSpPr>
        <p:spPr bwMode="auto">
          <a:xfrm>
            <a:off x="385426" y="4388834"/>
            <a:ext cx="2247225" cy="527079"/>
          </a:xfrm>
          <a:prstGeom prst="rect">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r>
              <a:rPr lang="en-US" sz="1470" b="1" dirty="0">
                <a:solidFill>
                  <a:schemeClr val="bg1"/>
                </a:solidFill>
                <a:latin typeface="Arial" pitchFamily="-123" charset="0"/>
                <a:ea typeface="ＭＳ Ｐゴシック" pitchFamily="-123" charset="-128"/>
                <a:cs typeface="ＭＳ Ｐゴシック" pitchFamily="-123" charset="-128"/>
              </a:rPr>
              <a:t>ENUMERATION</a:t>
            </a:r>
          </a:p>
        </p:txBody>
      </p:sp>
      <p:sp>
        <p:nvSpPr>
          <p:cNvPr id="23" name="Isosceles Triangle 22"/>
          <p:cNvSpPr/>
          <p:nvPr/>
        </p:nvSpPr>
        <p:spPr bwMode="auto">
          <a:xfrm>
            <a:off x="1419504" y="4281058"/>
            <a:ext cx="179068" cy="115761"/>
          </a:xfrm>
          <a:prstGeom prst="triangle">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rmAutofit fontScale="25000" lnSpcReduction="20000"/>
          </a:bodyPr>
          <a:lstStyle/>
          <a:p>
            <a:pPr algn="ctr" defTabSz="1088392" fontAlgn="base">
              <a:spcBef>
                <a:spcPct val="0"/>
              </a:spcBef>
              <a:spcAft>
                <a:spcPct val="0"/>
              </a:spcAft>
            </a:pPr>
            <a:endParaRPr lang="en-US" sz="1470" dirty="0">
              <a:solidFill>
                <a:schemeClr val="tx1"/>
              </a:solidFill>
              <a:latin typeface="Arial" pitchFamily="-123" charset="0"/>
              <a:ea typeface="ＭＳ Ｐゴシック" pitchFamily="-123" charset="-128"/>
              <a:cs typeface="ＭＳ Ｐゴシック" pitchFamily="-123" charset="-128"/>
            </a:endParaRPr>
          </a:p>
        </p:txBody>
      </p:sp>
      <p:sp>
        <p:nvSpPr>
          <p:cNvPr id="24" name="Rectangle 23"/>
          <p:cNvSpPr/>
          <p:nvPr/>
        </p:nvSpPr>
        <p:spPr bwMode="auto">
          <a:xfrm>
            <a:off x="385426" y="3753980"/>
            <a:ext cx="2247225" cy="527079"/>
          </a:xfrm>
          <a:prstGeom prst="rect">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r>
              <a:rPr lang="en-US" sz="1470" b="1" dirty="0">
                <a:solidFill>
                  <a:schemeClr val="bg1"/>
                </a:solidFill>
                <a:latin typeface="Arial" pitchFamily="-123" charset="0"/>
                <a:ea typeface="ＭＳ Ｐゴシック" pitchFamily="-123" charset="-128"/>
                <a:cs typeface="ＭＳ Ｐゴシック" pitchFamily="-123" charset="-128"/>
              </a:rPr>
              <a:t>PANEL RECRUITMENT</a:t>
            </a:r>
          </a:p>
        </p:txBody>
      </p:sp>
      <p:sp>
        <p:nvSpPr>
          <p:cNvPr id="25" name="Isosceles Triangle 24"/>
          <p:cNvSpPr/>
          <p:nvPr/>
        </p:nvSpPr>
        <p:spPr bwMode="auto">
          <a:xfrm>
            <a:off x="1419504" y="3646204"/>
            <a:ext cx="179068" cy="115761"/>
          </a:xfrm>
          <a:prstGeom prst="triangle">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rmAutofit fontScale="25000" lnSpcReduction="20000"/>
          </a:bodyPr>
          <a:lstStyle/>
          <a:p>
            <a:pPr algn="ctr" defTabSz="1088392" fontAlgn="base">
              <a:spcBef>
                <a:spcPct val="0"/>
              </a:spcBef>
              <a:spcAft>
                <a:spcPct val="0"/>
              </a:spcAft>
            </a:pPr>
            <a:endParaRPr lang="en-US" sz="1470" dirty="0">
              <a:solidFill>
                <a:schemeClr val="tx1"/>
              </a:solidFill>
              <a:latin typeface="Arial" pitchFamily="-123" charset="0"/>
              <a:ea typeface="ＭＳ Ｐゴシック" pitchFamily="-123" charset="-128"/>
              <a:cs typeface="ＭＳ Ｐゴシック" pitchFamily="-123" charset="-128"/>
            </a:endParaRPr>
          </a:p>
        </p:txBody>
      </p:sp>
      <p:sp>
        <p:nvSpPr>
          <p:cNvPr id="26" name="Rectangle 25"/>
          <p:cNvSpPr/>
          <p:nvPr/>
        </p:nvSpPr>
        <p:spPr bwMode="auto">
          <a:xfrm>
            <a:off x="385425" y="3090473"/>
            <a:ext cx="2247225" cy="527079"/>
          </a:xfrm>
          <a:prstGeom prst="rect">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r>
              <a:rPr lang="en-US" sz="1470" b="1" dirty="0">
                <a:solidFill>
                  <a:schemeClr val="bg1"/>
                </a:solidFill>
                <a:latin typeface="Arial" pitchFamily="-123" charset="0"/>
                <a:ea typeface="ＭＳ Ｐゴシック" pitchFamily="-123" charset="-128"/>
                <a:cs typeface="ＭＳ Ｐゴシック" pitchFamily="-123" charset="-128"/>
              </a:rPr>
              <a:t>DATA COLLECTION</a:t>
            </a:r>
          </a:p>
        </p:txBody>
      </p:sp>
      <p:sp>
        <p:nvSpPr>
          <p:cNvPr id="27" name="Isosceles Triangle 26"/>
          <p:cNvSpPr/>
          <p:nvPr/>
        </p:nvSpPr>
        <p:spPr bwMode="auto">
          <a:xfrm>
            <a:off x="1389840" y="2994494"/>
            <a:ext cx="179068" cy="115761"/>
          </a:xfrm>
          <a:prstGeom prst="triangle">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rmAutofit fontScale="25000" lnSpcReduction="20000"/>
          </a:bodyPr>
          <a:lstStyle/>
          <a:p>
            <a:pPr algn="ctr" defTabSz="1088392" fontAlgn="base">
              <a:spcBef>
                <a:spcPct val="0"/>
              </a:spcBef>
              <a:spcAft>
                <a:spcPct val="0"/>
              </a:spcAft>
            </a:pPr>
            <a:endParaRPr lang="en-US" sz="1470" dirty="0">
              <a:solidFill>
                <a:schemeClr val="tx1"/>
              </a:solidFill>
              <a:latin typeface="Arial" pitchFamily="-123" charset="0"/>
              <a:ea typeface="ＭＳ Ｐゴシック" pitchFamily="-123" charset="-128"/>
              <a:cs typeface="ＭＳ Ｐゴシック" pitchFamily="-123" charset="-128"/>
            </a:endParaRPr>
          </a:p>
        </p:txBody>
      </p:sp>
      <p:sp>
        <p:nvSpPr>
          <p:cNvPr id="28" name="Rectangle 27"/>
          <p:cNvSpPr/>
          <p:nvPr/>
        </p:nvSpPr>
        <p:spPr bwMode="auto">
          <a:xfrm>
            <a:off x="398418" y="2450644"/>
            <a:ext cx="2247225" cy="527079"/>
          </a:xfrm>
          <a:prstGeom prst="rect">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r>
              <a:rPr lang="en-US" sz="1470" b="1" dirty="0">
                <a:solidFill>
                  <a:schemeClr val="bg1"/>
                </a:solidFill>
                <a:latin typeface="Arial" pitchFamily="-123" charset="0"/>
                <a:ea typeface="ＭＳ Ｐゴシック" pitchFamily="-123" charset="-128"/>
                <a:cs typeface="ＭＳ Ｐゴシック" pitchFamily="-123" charset="-128"/>
              </a:rPr>
              <a:t>DEMOGRAPHIC BIAS CORRECTION</a:t>
            </a:r>
          </a:p>
        </p:txBody>
      </p:sp>
      <p:sp>
        <p:nvSpPr>
          <p:cNvPr id="29" name="Isosceles Triangle 28"/>
          <p:cNvSpPr/>
          <p:nvPr/>
        </p:nvSpPr>
        <p:spPr bwMode="auto">
          <a:xfrm>
            <a:off x="1402833" y="2354665"/>
            <a:ext cx="179068" cy="115761"/>
          </a:xfrm>
          <a:prstGeom prst="triangle">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rmAutofit fontScale="25000" lnSpcReduction="20000"/>
          </a:bodyPr>
          <a:lstStyle/>
          <a:p>
            <a:pPr algn="ctr" defTabSz="1088392" fontAlgn="base">
              <a:spcBef>
                <a:spcPct val="0"/>
              </a:spcBef>
              <a:spcAft>
                <a:spcPct val="0"/>
              </a:spcAft>
            </a:pPr>
            <a:endParaRPr lang="en-US" sz="1470" dirty="0">
              <a:solidFill>
                <a:schemeClr val="tx1"/>
              </a:solidFill>
              <a:latin typeface="Arial" pitchFamily="-123" charset="0"/>
              <a:ea typeface="ＭＳ Ｐゴシック" pitchFamily="-123" charset="-128"/>
              <a:cs typeface="ＭＳ Ｐゴシック" pitchFamily="-123" charset="-128"/>
            </a:endParaRPr>
          </a:p>
        </p:txBody>
      </p:sp>
      <p:sp>
        <p:nvSpPr>
          <p:cNvPr id="30" name="Rectangle 29"/>
          <p:cNvSpPr/>
          <p:nvPr/>
        </p:nvSpPr>
        <p:spPr bwMode="auto">
          <a:xfrm>
            <a:off x="401668" y="1820559"/>
            <a:ext cx="2247225" cy="527079"/>
          </a:xfrm>
          <a:prstGeom prst="rect">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r>
              <a:rPr lang="en-US" sz="1470" b="1" dirty="0">
                <a:solidFill>
                  <a:schemeClr val="bg1"/>
                </a:solidFill>
                <a:latin typeface="Arial" pitchFamily="-123" charset="0"/>
                <a:ea typeface="ＭＳ Ｐゴシック" pitchFamily="-123" charset="-128"/>
                <a:cs typeface="ＭＳ Ｐゴシック" pitchFamily="-123" charset="-128"/>
              </a:rPr>
              <a:t>TRAFFIC ALLOCATION</a:t>
            </a:r>
          </a:p>
        </p:txBody>
      </p:sp>
      <p:sp>
        <p:nvSpPr>
          <p:cNvPr id="31" name="Isosceles Triangle 30"/>
          <p:cNvSpPr/>
          <p:nvPr/>
        </p:nvSpPr>
        <p:spPr bwMode="auto">
          <a:xfrm>
            <a:off x="1406083" y="1724579"/>
            <a:ext cx="179068" cy="115761"/>
          </a:xfrm>
          <a:prstGeom prst="triangle">
            <a:avLst/>
          </a:prstGeom>
          <a:solidFill>
            <a:schemeClr val="bg1">
              <a:lumMod val="75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rmAutofit fontScale="25000" lnSpcReduction="20000"/>
          </a:bodyPr>
          <a:lstStyle/>
          <a:p>
            <a:pPr algn="ctr" defTabSz="1088392" fontAlgn="base">
              <a:spcBef>
                <a:spcPct val="0"/>
              </a:spcBef>
              <a:spcAft>
                <a:spcPct val="0"/>
              </a:spcAft>
            </a:pPr>
            <a:endParaRPr lang="en-US" sz="1470" dirty="0">
              <a:solidFill>
                <a:schemeClr val="tx1"/>
              </a:solidFill>
              <a:latin typeface="Arial" pitchFamily="-123" charset="0"/>
              <a:ea typeface="ＭＳ Ｐゴシック" pitchFamily="-123" charset="-128"/>
              <a:cs typeface="ＭＳ Ｐゴシック" pitchFamily="-123" charset="-128"/>
            </a:endParaRPr>
          </a:p>
        </p:txBody>
      </p:sp>
      <p:sp>
        <p:nvSpPr>
          <p:cNvPr id="32" name="Rectangle 31"/>
          <p:cNvSpPr/>
          <p:nvPr/>
        </p:nvSpPr>
        <p:spPr bwMode="auto">
          <a:xfrm>
            <a:off x="414661" y="1190473"/>
            <a:ext cx="2247225" cy="527079"/>
          </a:xfrm>
          <a:prstGeom prst="rect">
            <a:avLst/>
          </a:prstGeom>
          <a:solidFill>
            <a:schemeClr val="tx1"/>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108843" tIns="54422" rIns="108843" bIns="54422" numCol="1" rtlCol="0" anchor="ctr" anchorCtr="0" compatLnSpc="1">
            <a:prstTxWarp prst="textNoShape">
              <a:avLst/>
            </a:prstTxWarp>
            <a:noAutofit/>
          </a:bodyPr>
          <a:lstStyle/>
          <a:p>
            <a:pPr algn="ctr" defTabSz="1088392" fontAlgn="base">
              <a:spcBef>
                <a:spcPct val="0"/>
              </a:spcBef>
              <a:spcAft>
                <a:spcPct val="0"/>
              </a:spcAft>
            </a:pPr>
            <a:r>
              <a:rPr lang="en-US" sz="1470" b="1" dirty="0">
                <a:solidFill>
                  <a:schemeClr val="bg1"/>
                </a:solidFill>
                <a:latin typeface="Arial" pitchFamily="-123" charset="0"/>
                <a:ea typeface="ＭＳ Ｐゴシック" pitchFamily="-123" charset="-128"/>
                <a:cs typeface="ＭＳ Ｐゴシック" pitchFamily="-123" charset="-128"/>
              </a:rPr>
              <a:t>UNIFICATION</a:t>
            </a: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spTree>
    <p:extLst>
      <p:ext uri="{BB962C8B-B14F-4D97-AF65-F5344CB8AC3E}">
        <p14:creationId xmlns:p14="http://schemas.microsoft.com/office/powerpoint/2010/main" val="353438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933" y="-243408"/>
            <a:ext cx="11650134" cy="1120690"/>
          </a:xfrm>
        </p:spPr>
        <p:txBody>
          <a:bodyPr/>
          <a:lstStyle/>
          <a:p>
            <a:r>
              <a:rPr lang="en-GB" sz="3200" dirty="0" smtClean="0">
                <a:solidFill>
                  <a:srgbClr val="1C1C1C"/>
                </a:solidFill>
              </a:rPr>
              <a:t>Total digital audience: MMX Multi-platform modelling</a:t>
            </a:r>
            <a:endParaRPr lang="en-GB" sz="3200" dirty="0">
              <a:solidFill>
                <a:srgbClr val="1C1C1C"/>
              </a:solidFill>
            </a:endParaRPr>
          </a:p>
        </p:txBody>
      </p:sp>
      <p:sp>
        <p:nvSpPr>
          <p:cNvPr id="10" name="Rounded Rectangle 9"/>
          <p:cNvSpPr/>
          <p:nvPr/>
        </p:nvSpPr>
        <p:spPr bwMode="auto">
          <a:xfrm>
            <a:off x="270934" y="2619581"/>
            <a:ext cx="3654789" cy="983833"/>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a:bodyPr>
          <a:lstStyle/>
          <a:p>
            <a:pPr algn="ctr" defTabSz="896386">
              <a:lnSpc>
                <a:spcPct val="120000"/>
              </a:lnSpc>
              <a:spcBef>
                <a:spcPts val="715"/>
              </a:spcBef>
            </a:pPr>
            <a:r>
              <a:rPr lang="cs-CZ" sz="1961" b="1" kern="0" dirty="0">
                <a:solidFill>
                  <a:srgbClr val="444444"/>
                </a:solidFill>
              </a:rPr>
              <a:t>Entity Audience Results per Platform</a:t>
            </a:r>
          </a:p>
        </p:txBody>
      </p:sp>
      <p:grpSp>
        <p:nvGrpSpPr>
          <p:cNvPr id="36" name="Group 35"/>
          <p:cNvGrpSpPr/>
          <p:nvPr/>
        </p:nvGrpSpPr>
        <p:grpSpPr>
          <a:xfrm>
            <a:off x="4085760" y="3311507"/>
            <a:ext cx="3024586" cy="1353717"/>
            <a:chOff x="4167687" y="3596883"/>
            <a:chExt cx="3085235" cy="1380862"/>
          </a:xfrm>
        </p:grpSpPr>
        <p:sp>
          <p:nvSpPr>
            <p:cNvPr id="6" name="TextBox 5"/>
            <p:cNvSpPr txBox="1"/>
            <p:nvPr/>
          </p:nvSpPr>
          <p:spPr>
            <a:xfrm>
              <a:off x="5700243" y="4036765"/>
              <a:ext cx="1426571" cy="820125"/>
            </a:xfrm>
            <a:prstGeom prst="rect">
              <a:avLst/>
            </a:prstGeom>
            <a:noFill/>
          </p:spPr>
          <p:txBody>
            <a:bodyPr wrap="square" rtlCol="0">
              <a:spAutoFit/>
            </a:bodyPr>
            <a:lstStyle/>
            <a:p>
              <a:pPr algn="ctr" defTabSz="896386">
                <a:lnSpc>
                  <a:spcPct val="120000"/>
                </a:lnSpc>
                <a:spcBef>
                  <a:spcPts val="715"/>
                </a:spcBef>
              </a:pPr>
              <a:r>
                <a:rPr lang="cs-CZ" sz="1765" b="1" kern="0" dirty="0" smtClean="0">
                  <a:solidFill>
                    <a:srgbClr val="444444"/>
                  </a:solidFill>
                </a:rPr>
                <a:t>Overlap</a:t>
              </a:r>
              <a:endParaRPr lang="nb-NO" sz="1765" b="1" kern="0" dirty="0" smtClean="0">
                <a:solidFill>
                  <a:srgbClr val="444444"/>
                </a:solidFill>
              </a:endParaRPr>
            </a:p>
            <a:p>
              <a:pPr algn="ctr" defTabSz="896386">
                <a:lnSpc>
                  <a:spcPct val="120000"/>
                </a:lnSpc>
                <a:spcBef>
                  <a:spcPts val="715"/>
                </a:spcBef>
              </a:pPr>
              <a:r>
                <a:rPr lang="cs-CZ" sz="1765" b="1" kern="0" dirty="0" smtClean="0">
                  <a:solidFill>
                    <a:srgbClr val="444444"/>
                  </a:solidFill>
                </a:rPr>
                <a:t>Model</a:t>
              </a:r>
              <a:endParaRPr lang="en-GB" sz="1765" b="1" kern="0" dirty="0">
                <a:solidFill>
                  <a:srgbClr val="444444"/>
                </a:solidFill>
              </a:endParaRPr>
            </a:p>
          </p:txBody>
        </p:sp>
        <p:sp>
          <p:nvSpPr>
            <p:cNvPr id="11" name="Flowchart: Magnetic Disk 10"/>
            <p:cNvSpPr/>
            <p:nvPr/>
          </p:nvSpPr>
          <p:spPr bwMode="auto">
            <a:xfrm>
              <a:off x="5489295" y="3596883"/>
              <a:ext cx="1763627" cy="1380862"/>
            </a:xfrm>
            <a:prstGeom prst="flowChartMagneticDisk">
              <a:avLst/>
            </a:prstGeom>
            <a:noFill/>
            <a:ln w="25400">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a:bodyPr>
            <a:lstStyle/>
            <a:p>
              <a:pPr algn="ctr" defTabSz="896386" fontAlgn="base">
                <a:spcBef>
                  <a:spcPct val="0"/>
                </a:spcBef>
                <a:spcAft>
                  <a:spcPct val="0"/>
                </a:spcAft>
              </a:pPr>
              <a:endParaRPr lang="en-GB" sz="1176" dirty="0">
                <a:solidFill>
                  <a:schemeClr val="bg1"/>
                </a:solidFill>
                <a:latin typeface="Arial" pitchFamily="-123" charset="0"/>
                <a:ea typeface="ＭＳ Ｐゴシック" pitchFamily="-123" charset="-128"/>
                <a:cs typeface="ＭＳ Ｐゴシック" pitchFamily="-123" charset="-128"/>
              </a:endParaRPr>
            </a:p>
          </p:txBody>
        </p:sp>
        <p:sp>
          <p:nvSpPr>
            <p:cNvPr id="14" name="Right Arrow 13"/>
            <p:cNvSpPr/>
            <p:nvPr/>
          </p:nvSpPr>
          <p:spPr bwMode="auto">
            <a:xfrm>
              <a:off x="4167687" y="3830695"/>
              <a:ext cx="1222922" cy="679561"/>
            </a:xfrm>
            <a:prstGeom prst="rightArrow">
              <a:avLst/>
            </a:prstGeom>
            <a:noFill/>
            <a:ln w="25400">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a:bodyPr>
            <a:lstStyle/>
            <a:p>
              <a:pPr algn="ctr" defTabSz="896386" fontAlgn="base">
                <a:spcBef>
                  <a:spcPct val="0"/>
                </a:spcBef>
                <a:spcAft>
                  <a:spcPct val="0"/>
                </a:spcAft>
              </a:pPr>
              <a:endParaRPr lang="en-GB" sz="1176" dirty="0">
                <a:solidFill>
                  <a:schemeClr val="bg1"/>
                </a:solidFill>
                <a:latin typeface="Arial" pitchFamily="-123" charset="0"/>
                <a:ea typeface="ＭＳ Ｐゴシック" pitchFamily="-123" charset="-128"/>
                <a:cs typeface="ＭＳ Ｐゴシック" pitchFamily="-123" charset="-128"/>
              </a:endParaRPr>
            </a:p>
          </p:txBody>
        </p:sp>
        <p:sp>
          <p:nvSpPr>
            <p:cNvPr id="15" name="TextBox 14"/>
            <p:cNvSpPr txBox="1"/>
            <p:nvPr/>
          </p:nvSpPr>
          <p:spPr>
            <a:xfrm>
              <a:off x="4167687" y="4006937"/>
              <a:ext cx="1087821" cy="352669"/>
            </a:xfrm>
            <a:prstGeom prst="rect">
              <a:avLst/>
            </a:prstGeom>
            <a:noFill/>
          </p:spPr>
          <p:txBody>
            <a:bodyPr wrap="square" rtlCol="0">
              <a:spAutoFit/>
            </a:bodyPr>
            <a:lstStyle/>
            <a:p>
              <a:pPr algn="ctr" defTabSz="896386">
                <a:lnSpc>
                  <a:spcPct val="120000"/>
                </a:lnSpc>
                <a:spcBef>
                  <a:spcPts val="715"/>
                </a:spcBef>
              </a:pPr>
              <a:r>
                <a:rPr lang="cs-CZ" sz="1372" kern="0" dirty="0">
                  <a:solidFill>
                    <a:srgbClr val="444444"/>
                  </a:solidFill>
                </a:rPr>
                <a:t>Inputs</a:t>
              </a:r>
              <a:endParaRPr lang="en-GB" sz="1372" kern="0" dirty="0">
                <a:solidFill>
                  <a:srgbClr val="444444"/>
                </a:solidFill>
              </a:endParaRPr>
            </a:p>
          </p:txBody>
        </p:sp>
      </p:grpSp>
      <p:sp>
        <p:nvSpPr>
          <p:cNvPr id="23" name="Rounded Rectangle 22"/>
          <p:cNvSpPr/>
          <p:nvPr/>
        </p:nvSpPr>
        <p:spPr bwMode="auto">
          <a:xfrm>
            <a:off x="2220312" y="3695274"/>
            <a:ext cx="1705412" cy="803128"/>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Autofit/>
          </a:bodyPr>
          <a:lstStyle/>
          <a:p>
            <a:pPr algn="ctr" defTabSz="896386">
              <a:spcBef>
                <a:spcPts val="715"/>
              </a:spcBef>
            </a:pPr>
            <a:r>
              <a:rPr lang="cs-CZ" sz="1863" kern="0" dirty="0">
                <a:solidFill>
                  <a:srgbClr val="444444"/>
                </a:solidFill>
              </a:rPr>
              <a:t>Mobile</a:t>
            </a:r>
            <a:br>
              <a:rPr lang="cs-CZ" sz="1863" kern="0" dirty="0">
                <a:solidFill>
                  <a:srgbClr val="444444"/>
                </a:solidFill>
              </a:rPr>
            </a:br>
            <a:r>
              <a:rPr lang="cs-CZ" sz="1863" kern="0" dirty="0">
                <a:solidFill>
                  <a:srgbClr val="444444"/>
                </a:solidFill>
              </a:rPr>
              <a:t>(UDM)</a:t>
            </a:r>
          </a:p>
        </p:txBody>
      </p:sp>
      <p:sp>
        <p:nvSpPr>
          <p:cNvPr id="24" name="Rounded Rectangle 23"/>
          <p:cNvSpPr/>
          <p:nvPr/>
        </p:nvSpPr>
        <p:spPr bwMode="auto">
          <a:xfrm>
            <a:off x="268306" y="3695274"/>
            <a:ext cx="1818825" cy="803128"/>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fontScale="92500" lnSpcReduction="10000"/>
          </a:bodyPr>
          <a:lstStyle/>
          <a:p>
            <a:pPr algn="ctr" defTabSz="896386">
              <a:lnSpc>
                <a:spcPct val="120000"/>
              </a:lnSpc>
              <a:spcBef>
                <a:spcPts val="715"/>
              </a:spcBef>
            </a:pPr>
            <a:r>
              <a:rPr lang="cs-CZ" sz="1961" kern="0" dirty="0">
                <a:solidFill>
                  <a:srgbClr val="444444"/>
                </a:solidFill>
              </a:rPr>
              <a:t>Desktop (UDM)</a:t>
            </a:r>
          </a:p>
        </p:txBody>
      </p:sp>
      <p:sp>
        <p:nvSpPr>
          <p:cNvPr id="25" name="Rounded Rectangle 24"/>
          <p:cNvSpPr/>
          <p:nvPr/>
        </p:nvSpPr>
        <p:spPr bwMode="auto">
          <a:xfrm>
            <a:off x="2220311" y="4593170"/>
            <a:ext cx="777898" cy="803128"/>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4821" rIns="0" bIns="44821" numCol="1" rtlCol="0" anchor="ctr" anchorCtr="0" compatLnSpc="1">
            <a:prstTxWarp prst="textNoShape">
              <a:avLst/>
            </a:prstTxWarp>
            <a:normAutofit/>
          </a:bodyPr>
          <a:lstStyle/>
          <a:p>
            <a:pPr algn="ctr" defTabSz="896386">
              <a:lnSpc>
                <a:spcPct val="120000"/>
              </a:lnSpc>
              <a:spcBef>
                <a:spcPts val="715"/>
              </a:spcBef>
            </a:pPr>
            <a:r>
              <a:rPr lang="cs-CZ" sz="1568" kern="0" dirty="0">
                <a:solidFill>
                  <a:srgbClr val="444444"/>
                </a:solidFill>
              </a:rPr>
              <a:t>Phones</a:t>
            </a:r>
          </a:p>
        </p:txBody>
      </p:sp>
      <p:sp>
        <p:nvSpPr>
          <p:cNvPr id="26" name="Rounded Rectangle 25"/>
          <p:cNvSpPr/>
          <p:nvPr/>
        </p:nvSpPr>
        <p:spPr bwMode="auto">
          <a:xfrm>
            <a:off x="3126377" y="4593170"/>
            <a:ext cx="777898" cy="803128"/>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4821" rIns="0" bIns="44821" numCol="1" rtlCol="0" anchor="ctr" anchorCtr="0" compatLnSpc="1">
            <a:prstTxWarp prst="textNoShape">
              <a:avLst/>
            </a:prstTxWarp>
            <a:normAutofit/>
          </a:bodyPr>
          <a:lstStyle/>
          <a:p>
            <a:pPr algn="ctr" defTabSz="896386">
              <a:lnSpc>
                <a:spcPct val="120000"/>
              </a:lnSpc>
              <a:spcBef>
                <a:spcPts val="715"/>
              </a:spcBef>
            </a:pPr>
            <a:r>
              <a:rPr lang="cs-CZ" sz="1568" kern="0" dirty="0">
                <a:solidFill>
                  <a:srgbClr val="444444"/>
                </a:solidFill>
              </a:rPr>
              <a:t>Tablets</a:t>
            </a:r>
          </a:p>
        </p:txBody>
      </p:sp>
      <p:sp>
        <p:nvSpPr>
          <p:cNvPr id="27" name="Rounded Rectangle 26"/>
          <p:cNvSpPr/>
          <p:nvPr/>
        </p:nvSpPr>
        <p:spPr bwMode="auto">
          <a:xfrm>
            <a:off x="294698" y="4593170"/>
            <a:ext cx="881355" cy="803128"/>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4821" rIns="0" bIns="44821" numCol="1" rtlCol="0" anchor="ctr" anchorCtr="0" compatLnSpc="1">
            <a:prstTxWarp prst="textNoShape">
              <a:avLst/>
            </a:prstTxWarp>
            <a:normAutofit/>
          </a:bodyPr>
          <a:lstStyle/>
          <a:p>
            <a:pPr algn="ctr" defTabSz="896386">
              <a:lnSpc>
                <a:spcPct val="120000"/>
              </a:lnSpc>
              <a:spcBef>
                <a:spcPts val="715"/>
              </a:spcBef>
            </a:pPr>
            <a:r>
              <a:rPr lang="cs-CZ" sz="1568" kern="0" dirty="0">
                <a:solidFill>
                  <a:srgbClr val="444444"/>
                </a:solidFill>
              </a:rPr>
              <a:t>Web</a:t>
            </a:r>
          </a:p>
        </p:txBody>
      </p:sp>
      <p:sp>
        <p:nvSpPr>
          <p:cNvPr id="28" name="Rounded Rectangle 27"/>
          <p:cNvSpPr/>
          <p:nvPr/>
        </p:nvSpPr>
        <p:spPr bwMode="auto">
          <a:xfrm>
            <a:off x="1309233" y="4580885"/>
            <a:ext cx="777898" cy="803128"/>
          </a:xfrm>
          <a:prstGeom prst="roundRect">
            <a:avLst/>
          </a:prstGeom>
          <a:solidFill>
            <a:schemeClr val="bg2">
              <a:lumMod val="20000"/>
              <a:lumOff val="8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44821" rIns="0" bIns="44821" numCol="1" rtlCol="0" anchor="ctr" anchorCtr="0" compatLnSpc="1">
            <a:prstTxWarp prst="textNoShape">
              <a:avLst/>
            </a:prstTxWarp>
            <a:normAutofit/>
          </a:bodyPr>
          <a:lstStyle/>
          <a:p>
            <a:pPr algn="ctr" defTabSz="896386">
              <a:lnSpc>
                <a:spcPct val="120000"/>
              </a:lnSpc>
              <a:spcBef>
                <a:spcPts val="715"/>
              </a:spcBef>
            </a:pPr>
            <a:r>
              <a:rPr lang="cs-CZ" sz="1568" kern="0" dirty="0">
                <a:solidFill>
                  <a:srgbClr val="444444"/>
                </a:solidFill>
              </a:rPr>
              <a:t>Video</a:t>
            </a:r>
          </a:p>
        </p:txBody>
      </p:sp>
      <p:grpSp>
        <p:nvGrpSpPr>
          <p:cNvPr id="8" name="Group 7"/>
          <p:cNvGrpSpPr/>
          <p:nvPr/>
        </p:nvGrpSpPr>
        <p:grpSpPr>
          <a:xfrm>
            <a:off x="2094056" y="908720"/>
            <a:ext cx="6540984" cy="2505762"/>
            <a:chOff x="2411819" y="1159649"/>
            <a:chExt cx="6672144" cy="2556008"/>
          </a:xfrm>
        </p:grpSpPr>
        <p:sp>
          <p:nvSpPr>
            <p:cNvPr id="18" name="Rounded Rectangle 17"/>
            <p:cNvSpPr/>
            <p:nvPr/>
          </p:nvSpPr>
          <p:spPr bwMode="auto">
            <a:xfrm>
              <a:off x="4267203" y="1159649"/>
              <a:ext cx="4685112" cy="1235242"/>
            </a:xfrm>
            <a:prstGeom prst="roundRect">
              <a:avLst/>
            </a:prstGeom>
            <a:solidFill>
              <a:schemeClr val="accent3">
                <a:lumMod val="60000"/>
                <a:lumOff val="40000"/>
              </a:schemeClr>
            </a:solidFill>
            <a:ln w="25400">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fontScale="92500"/>
            </a:bodyPr>
            <a:lstStyle/>
            <a:p>
              <a:pPr algn="ctr" defTabSz="896386" fontAlgn="base">
                <a:spcBef>
                  <a:spcPct val="0"/>
                </a:spcBef>
                <a:spcAft>
                  <a:spcPct val="0"/>
                </a:spcAft>
              </a:pPr>
              <a:r>
                <a:rPr lang="cs-CZ" sz="1961" b="1" dirty="0">
                  <a:solidFill>
                    <a:schemeClr val="tx1"/>
                  </a:solidFill>
                  <a:latin typeface="Arial" pitchFamily="-123" charset="0"/>
                  <a:ea typeface="ＭＳ Ｐゴシック" pitchFamily="-123" charset="-128"/>
                  <a:cs typeface="ＭＳ Ｐゴシック" pitchFamily="-123" charset="-128"/>
                </a:rPr>
                <a:t>Cross-device behaviour observations at an individual person level</a:t>
              </a:r>
            </a:p>
            <a:p>
              <a:pPr algn="ctr" defTabSz="896386" fontAlgn="base">
                <a:spcBef>
                  <a:spcPct val="0"/>
                </a:spcBef>
                <a:spcAft>
                  <a:spcPct val="0"/>
                </a:spcAft>
              </a:pPr>
              <a:r>
                <a:rPr lang="cs-CZ" sz="1961" dirty="0">
                  <a:solidFill>
                    <a:schemeClr val="tx1"/>
                  </a:solidFill>
                  <a:latin typeface="Arial" pitchFamily="-123" charset="0"/>
                  <a:ea typeface="ＭＳ Ｐゴシック" pitchFamily="-123" charset="-128"/>
                  <a:cs typeface="ＭＳ Ｐゴシック" pitchFamily="-123" charset="-128"/>
                </a:rPr>
                <a:t>(Single source: Dynamic Panel)</a:t>
              </a:r>
              <a:endParaRPr lang="en-GB" sz="1961" dirty="0">
                <a:solidFill>
                  <a:schemeClr val="tx1"/>
                </a:solidFill>
                <a:latin typeface="Arial" pitchFamily="-123" charset="0"/>
                <a:ea typeface="ＭＳ Ｐゴシック" pitchFamily="-123" charset="-128"/>
                <a:cs typeface="ＭＳ Ｐゴシック" pitchFamily="-123" charset="-128"/>
              </a:endParaRPr>
            </a:p>
          </p:txBody>
        </p:sp>
        <p:sp>
          <p:nvSpPr>
            <p:cNvPr id="19" name="Right Arrow 18"/>
            <p:cNvSpPr/>
            <p:nvPr/>
          </p:nvSpPr>
          <p:spPr bwMode="auto">
            <a:xfrm rot="5400000">
              <a:off x="6022335" y="2771493"/>
              <a:ext cx="1208766" cy="679561"/>
            </a:xfrm>
            <a:prstGeom prst="rightArrow">
              <a:avLst/>
            </a:prstGeom>
            <a:noFill/>
            <a:ln w="25400">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a:bodyPr>
            <a:lstStyle/>
            <a:p>
              <a:pPr algn="ctr" defTabSz="896386" fontAlgn="base">
                <a:spcBef>
                  <a:spcPct val="0"/>
                </a:spcBef>
                <a:spcAft>
                  <a:spcPct val="0"/>
                </a:spcAft>
              </a:pPr>
              <a:endParaRPr lang="en-GB" sz="1176" dirty="0">
                <a:solidFill>
                  <a:schemeClr val="bg1"/>
                </a:solidFill>
                <a:latin typeface="Arial" pitchFamily="-123" charset="0"/>
                <a:ea typeface="ＭＳ Ｐゴシック" pitchFamily="-123" charset="-128"/>
                <a:cs typeface="ＭＳ Ｐゴシック" pitchFamily="-123" charset="-128"/>
              </a:endParaRPr>
            </a:p>
          </p:txBody>
        </p:sp>
        <p:sp>
          <p:nvSpPr>
            <p:cNvPr id="20" name="TextBox 19"/>
            <p:cNvSpPr txBox="1"/>
            <p:nvPr/>
          </p:nvSpPr>
          <p:spPr>
            <a:xfrm>
              <a:off x="4193633" y="2443784"/>
              <a:ext cx="2258530" cy="757130"/>
            </a:xfrm>
            <a:prstGeom prst="rect">
              <a:avLst/>
            </a:prstGeom>
            <a:noFill/>
          </p:spPr>
          <p:txBody>
            <a:bodyPr wrap="square" rtlCol="0">
              <a:spAutoFit/>
            </a:bodyPr>
            <a:lstStyle/>
            <a:p>
              <a:pPr algn="r" defTabSz="896386">
                <a:lnSpc>
                  <a:spcPct val="120000"/>
                </a:lnSpc>
                <a:spcBef>
                  <a:spcPts val="715"/>
                </a:spcBef>
              </a:pPr>
              <a:r>
                <a:rPr lang="cs-CZ" sz="1765" dirty="0"/>
                <a:t>Model development and training</a:t>
              </a:r>
              <a:endParaRPr lang="en-GB" sz="1765" b="1" kern="0" dirty="0">
                <a:solidFill>
                  <a:srgbClr val="444444"/>
                </a:solidFill>
              </a:endParaRPr>
            </a:p>
          </p:txBody>
        </p:sp>
        <p:sp>
          <p:nvSpPr>
            <p:cNvPr id="21" name="TextBox 20"/>
            <p:cNvSpPr txBox="1"/>
            <p:nvPr/>
          </p:nvSpPr>
          <p:spPr>
            <a:xfrm>
              <a:off x="6825433" y="2459826"/>
              <a:ext cx="2258530" cy="757130"/>
            </a:xfrm>
            <a:prstGeom prst="rect">
              <a:avLst/>
            </a:prstGeom>
            <a:noFill/>
          </p:spPr>
          <p:txBody>
            <a:bodyPr wrap="square" rtlCol="0">
              <a:spAutoFit/>
            </a:bodyPr>
            <a:lstStyle/>
            <a:p>
              <a:pPr defTabSz="896386">
                <a:lnSpc>
                  <a:spcPct val="120000"/>
                </a:lnSpc>
                <a:spcBef>
                  <a:spcPts val="715"/>
                </a:spcBef>
              </a:pPr>
              <a:r>
                <a:rPr lang="cs-CZ" sz="1765" dirty="0"/>
                <a:t>MLE statistical framework </a:t>
              </a:r>
              <a:endParaRPr lang="en-GB" sz="1765" b="1" kern="0" dirty="0">
                <a:solidFill>
                  <a:srgbClr val="444444"/>
                </a:solidFill>
              </a:endParaRPr>
            </a:p>
          </p:txBody>
        </p:sp>
        <p:pic>
          <p:nvPicPr>
            <p:cNvPr id="5" name="Picture 4"/>
            <p:cNvPicPr>
              <a:picLocks noChangeAspect="1"/>
            </p:cNvPicPr>
            <p:nvPr/>
          </p:nvPicPr>
          <p:blipFill>
            <a:blip r:embed="rId3"/>
            <a:stretch>
              <a:fillRect/>
            </a:stretch>
          </p:blipFill>
          <p:spPr>
            <a:xfrm>
              <a:off x="2411819" y="1159649"/>
              <a:ext cx="1781814" cy="1092630"/>
            </a:xfrm>
            <a:prstGeom prst="rect">
              <a:avLst/>
            </a:prstGeom>
          </p:spPr>
        </p:pic>
      </p:grpSp>
      <p:grpSp>
        <p:nvGrpSpPr>
          <p:cNvPr id="22" name="Group 21"/>
          <p:cNvGrpSpPr/>
          <p:nvPr/>
        </p:nvGrpSpPr>
        <p:grpSpPr>
          <a:xfrm>
            <a:off x="4575426" y="2974007"/>
            <a:ext cx="7552989" cy="3200623"/>
            <a:chOff x="4667172" y="3252616"/>
            <a:chExt cx="7704442" cy="3264803"/>
          </a:xfrm>
        </p:grpSpPr>
        <p:grpSp>
          <p:nvGrpSpPr>
            <p:cNvPr id="29" name="Group 28"/>
            <p:cNvGrpSpPr/>
            <p:nvPr/>
          </p:nvGrpSpPr>
          <p:grpSpPr>
            <a:xfrm>
              <a:off x="4667172" y="3830695"/>
              <a:ext cx="3787018" cy="2686724"/>
              <a:chOff x="4686081" y="3830695"/>
              <a:chExt cx="4349756" cy="2686724"/>
            </a:xfrm>
          </p:grpSpPr>
          <p:grpSp>
            <p:nvGrpSpPr>
              <p:cNvPr id="9" name="Group 8"/>
              <p:cNvGrpSpPr/>
              <p:nvPr/>
            </p:nvGrpSpPr>
            <p:grpSpPr>
              <a:xfrm>
                <a:off x="7812915" y="3830695"/>
                <a:ext cx="1222922" cy="679561"/>
                <a:chOff x="7812915" y="3830695"/>
                <a:chExt cx="1222922" cy="679561"/>
              </a:xfrm>
            </p:grpSpPr>
            <p:sp>
              <p:nvSpPr>
                <p:cNvPr id="16" name="Right Arrow 15"/>
                <p:cNvSpPr/>
                <p:nvPr/>
              </p:nvSpPr>
              <p:spPr bwMode="auto">
                <a:xfrm>
                  <a:off x="7812915" y="3830695"/>
                  <a:ext cx="1222922" cy="679561"/>
                </a:xfrm>
                <a:prstGeom prst="rightArrow">
                  <a:avLst/>
                </a:prstGeom>
                <a:noFill/>
                <a:ln w="25400">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89642" tIns="44821" rIns="89642" bIns="44821" numCol="1" rtlCol="0" anchor="ctr" anchorCtr="0" compatLnSpc="1">
                  <a:prstTxWarp prst="textNoShape">
                    <a:avLst/>
                  </a:prstTxWarp>
                  <a:normAutofit/>
                </a:bodyPr>
                <a:lstStyle/>
                <a:p>
                  <a:pPr algn="ctr" defTabSz="896386" fontAlgn="base">
                    <a:spcBef>
                      <a:spcPct val="0"/>
                    </a:spcBef>
                    <a:spcAft>
                      <a:spcPct val="0"/>
                    </a:spcAft>
                  </a:pPr>
                  <a:endParaRPr lang="en-GB" sz="1176" dirty="0">
                    <a:solidFill>
                      <a:schemeClr val="bg1"/>
                    </a:solidFill>
                    <a:latin typeface="Arial" pitchFamily="-123" charset="0"/>
                    <a:ea typeface="ＭＳ Ｐゴシック" pitchFamily="-123" charset="-128"/>
                    <a:cs typeface="ＭＳ Ｐゴシック" pitchFamily="-123" charset="-128"/>
                  </a:endParaRPr>
                </a:p>
              </p:txBody>
            </p:sp>
            <p:sp>
              <p:nvSpPr>
                <p:cNvPr id="17" name="TextBox 16"/>
                <p:cNvSpPr txBox="1"/>
                <p:nvPr/>
              </p:nvSpPr>
              <p:spPr>
                <a:xfrm>
                  <a:off x="7812915" y="4006937"/>
                  <a:ext cx="1087822" cy="352669"/>
                </a:xfrm>
                <a:prstGeom prst="rect">
                  <a:avLst/>
                </a:prstGeom>
                <a:noFill/>
              </p:spPr>
              <p:txBody>
                <a:bodyPr wrap="square" rtlCol="0">
                  <a:spAutoFit/>
                </a:bodyPr>
                <a:lstStyle/>
                <a:p>
                  <a:pPr algn="ctr" defTabSz="896386">
                    <a:lnSpc>
                      <a:spcPct val="120000"/>
                    </a:lnSpc>
                    <a:spcBef>
                      <a:spcPts val="715"/>
                    </a:spcBef>
                  </a:pPr>
                  <a:r>
                    <a:rPr lang="cs-CZ" sz="1372" kern="0" dirty="0">
                      <a:solidFill>
                        <a:srgbClr val="444444"/>
                      </a:solidFill>
                    </a:rPr>
                    <a:t>Result</a:t>
                  </a:r>
                  <a:endParaRPr lang="en-GB" sz="1372" kern="0" dirty="0">
                    <a:solidFill>
                      <a:srgbClr val="444444"/>
                    </a:solidFill>
                  </a:endParaRPr>
                </a:p>
              </p:txBody>
            </p:sp>
          </p:grpSp>
          <p:sp>
            <p:nvSpPr>
              <p:cNvPr id="13" name="TextBox 12"/>
              <p:cNvSpPr txBox="1"/>
              <p:nvPr/>
            </p:nvSpPr>
            <p:spPr>
              <a:xfrm>
                <a:off x="4686081" y="5001835"/>
                <a:ext cx="3914272" cy="1515584"/>
              </a:xfrm>
              <a:prstGeom prst="rect">
                <a:avLst/>
              </a:prstGeom>
              <a:noFill/>
            </p:spPr>
            <p:txBody>
              <a:bodyPr wrap="square" rtlCol="0">
                <a:spAutoFit/>
              </a:bodyPr>
              <a:lstStyle/>
              <a:p>
                <a:pPr algn="ctr" defTabSz="896386">
                  <a:lnSpc>
                    <a:spcPct val="120000"/>
                  </a:lnSpc>
                  <a:spcBef>
                    <a:spcPts val="715"/>
                  </a:spcBef>
                </a:pPr>
                <a:r>
                  <a:rPr lang="en-GB" sz="1765" dirty="0"/>
                  <a:t>Generalized algorithm</a:t>
                </a:r>
                <a:r>
                  <a:rPr lang="cs-CZ" sz="1765" dirty="0"/>
                  <a:t>:</a:t>
                </a:r>
              </a:p>
              <a:p>
                <a:pPr algn="ctr" defTabSz="896386">
                  <a:lnSpc>
                    <a:spcPct val="120000"/>
                  </a:lnSpc>
                  <a:spcBef>
                    <a:spcPts val="715"/>
                  </a:spcBef>
                </a:pPr>
                <a:r>
                  <a:rPr lang="en-US" sz="1765" kern="0" dirty="0">
                    <a:solidFill>
                      <a:srgbClr val="444444"/>
                    </a:solidFill>
                  </a:rPr>
                  <a:t>De-duplication occurs at the lowest reportable demo</a:t>
                </a:r>
                <a:r>
                  <a:rPr lang="cs-CZ" sz="1765" kern="0" dirty="0">
                    <a:solidFill>
                      <a:srgbClr val="444444"/>
                    </a:solidFill>
                  </a:rPr>
                  <a:t>graphic</a:t>
                </a:r>
                <a:r>
                  <a:rPr lang="en-US" sz="1765" kern="0" dirty="0">
                    <a:solidFill>
                      <a:srgbClr val="444444"/>
                    </a:solidFill>
                  </a:rPr>
                  <a:t> break level</a:t>
                </a:r>
                <a:endParaRPr lang="en-GB" sz="1765" b="1" kern="0" dirty="0">
                  <a:solidFill>
                    <a:srgbClr val="444444"/>
                  </a:solidFill>
                </a:endParaRPr>
              </a:p>
            </p:txBody>
          </p:sp>
        </p:grpSp>
        <p:pic>
          <p:nvPicPr>
            <p:cNvPr id="3" name="Picture 2"/>
            <p:cNvPicPr>
              <a:picLocks noChangeAspect="1"/>
            </p:cNvPicPr>
            <p:nvPr/>
          </p:nvPicPr>
          <p:blipFill>
            <a:blip r:embed="rId4"/>
            <a:stretch>
              <a:fillRect/>
            </a:stretch>
          </p:blipFill>
          <p:spPr>
            <a:xfrm>
              <a:off x="8336567" y="3252616"/>
              <a:ext cx="4035047" cy="1835718"/>
            </a:xfrm>
            <a:prstGeom prst="rect">
              <a:avLst/>
            </a:prstGeom>
          </p:spPr>
        </p:pic>
      </p:grpSp>
      <p:sp>
        <p:nvSpPr>
          <p:cNvPr id="30" name="TextBox 29"/>
          <p:cNvSpPr txBox="1"/>
          <p:nvPr/>
        </p:nvSpPr>
        <p:spPr>
          <a:xfrm>
            <a:off x="2686944" y="5211039"/>
            <a:ext cx="5693070" cy="362072"/>
          </a:xfrm>
          <a:prstGeom prst="rect">
            <a:avLst/>
          </a:prstGeom>
          <a:noFill/>
        </p:spPr>
        <p:txBody>
          <a:bodyPr wrap="square" rtlCol="0">
            <a:spAutoFit/>
          </a:bodyPr>
          <a:lstStyle/>
          <a:p>
            <a:pPr fontAlgn="b"/>
            <a:endParaRPr lang="en-GB" sz="1765" b="1" kern="0" dirty="0">
              <a:solidFill>
                <a:srgbClr val="444444"/>
              </a:solidFill>
              <a:latin typeface="+mj-lt"/>
            </a:endParaRPr>
          </a:p>
        </p:txBody>
      </p:sp>
      <p:pic>
        <p:nvPicPr>
          <p:cNvPr id="31" name="Picture 30"/>
          <p:cNvPicPr>
            <a:picLocks noChangeAspect="1"/>
          </p:cNvPicPr>
          <p:nvPr/>
        </p:nvPicPr>
        <p:blipFill rotWithShape="1">
          <a:blip r:embed="rId5">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spTree>
    <p:extLst>
      <p:ext uri="{BB962C8B-B14F-4D97-AF65-F5344CB8AC3E}">
        <p14:creationId xmlns:p14="http://schemas.microsoft.com/office/powerpoint/2010/main" val="2413725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548680"/>
            <a:ext cx="11737304" cy="830997"/>
          </a:xfrm>
          <a:prstGeom prst="rect">
            <a:avLst/>
          </a:prstGeom>
          <a:noFill/>
        </p:spPr>
        <p:txBody>
          <a:bodyPr wrap="square" lIns="0" tIns="0" rIns="0" bIns="0" rtlCol="0">
            <a:spAutoFit/>
          </a:bodyPr>
          <a:lstStyle/>
          <a:p>
            <a:r>
              <a:rPr lang="en-GB" sz="5400" dirty="0">
                <a:solidFill>
                  <a:schemeClr val="bg1"/>
                </a:solidFill>
                <a:effectLst>
                  <a:outerShdw blurRad="38100" dist="38100" dir="2700000" algn="tl">
                    <a:srgbClr val="000000">
                      <a:alpha val="43137"/>
                    </a:srgbClr>
                  </a:outerShdw>
                </a:effectLst>
              </a:rPr>
              <a:t>3</a:t>
            </a:r>
            <a:r>
              <a:rPr lang="en-GB" sz="5400" dirty="0" smtClean="0">
                <a:solidFill>
                  <a:schemeClr val="bg1"/>
                </a:solidFill>
                <a:effectLst>
                  <a:outerShdw blurRad="38100" dist="38100" dir="2700000" algn="tl">
                    <a:srgbClr val="000000">
                      <a:alpha val="43137"/>
                    </a:srgbClr>
                  </a:outerShdw>
                </a:effectLst>
              </a:rPr>
              <a:t>. The newspaper measurement</a:t>
            </a:r>
          </a:p>
        </p:txBody>
      </p:sp>
      <p:pic>
        <p:nvPicPr>
          <p:cNvPr id="3" name="Picture 2"/>
          <p:cNvPicPr>
            <a:picLocks noChangeAspect="1"/>
          </p:cNvPicPr>
          <p:nvPr/>
        </p:nvPicPr>
        <p:blipFill>
          <a:blip r:embed="rId3"/>
          <a:stretch>
            <a:fillRect/>
          </a:stretch>
        </p:blipFill>
        <p:spPr>
          <a:xfrm>
            <a:off x="3575720" y="1852022"/>
            <a:ext cx="3224029" cy="3233162"/>
          </a:xfrm>
          <a:prstGeom prst="rect">
            <a:avLst/>
          </a:prstGeom>
        </p:spPr>
      </p:pic>
      <p:pic>
        <p:nvPicPr>
          <p:cNvPr id="4" name="Picture 3"/>
          <p:cNvPicPr preferRelativeResize="0">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78020" y="5443623"/>
            <a:ext cx="484801" cy="785367"/>
          </a:xfrm>
          <a:prstGeom prst="rect">
            <a:avLst/>
          </a:prstGeom>
          <a:ln>
            <a:noFill/>
          </a:ln>
        </p:spPr>
      </p:pic>
      <p:pic>
        <p:nvPicPr>
          <p:cNvPr id="5" name="Picture 4"/>
          <p:cNvPicPr preferRelativeResize="0">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94605" y="5473348"/>
            <a:ext cx="1094569" cy="763314"/>
          </a:xfrm>
          <a:prstGeom prst="rect">
            <a:avLst/>
          </a:prstGeom>
          <a:ln>
            <a:noFill/>
          </a:ln>
        </p:spPr>
      </p:pic>
      <p:pic>
        <p:nvPicPr>
          <p:cNvPr id="6" name="Picture 5"/>
          <p:cNvPicPr preferRelativeResize="0">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43672" y="5443623"/>
            <a:ext cx="817211" cy="785367"/>
          </a:xfrm>
          <a:prstGeom prst="rect">
            <a:avLst/>
          </a:prstGeom>
          <a:ln>
            <a:noFill/>
          </a:ln>
        </p:spPr>
      </p:pic>
      <p:pic>
        <p:nvPicPr>
          <p:cNvPr id="7" name="Picture 6"/>
          <p:cNvPicPr preferRelativeResize="0">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85959" y="5479818"/>
            <a:ext cx="641352" cy="757494"/>
          </a:xfrm>
          <a:prstGeom prst="rect">
            <a:avLst/>
          </a:prstGeom>
          <a:ln>
            <a:noFill/>
          </a:ln>
        </p:spPr>
      </p:pic>
    </p:spTree>
    <p:extLst>
      <p:ext uri="{BB962C8B-B14F-4D97-AF65-F5344CB8AC3E}">
        <p14:creationId xmlns:p14="http://schemas.microsoft.com/office/powerpoint/2010/main" val="23674230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9" y="1124744"/>
            <a:ext cx="11466873" cy="4896544"/>
          </a:xfrm>
        </p:spPr>
        <p:txBody>
          <a:bodyPr/>
          <a:lstStyle/>
          <a:p>
            <a:pPr marL="457200" indent="-457200">
              <a:buFont typeface="+mj-lt"/>
              <a:buAutoNum type="arabicPeriod"/>
            </a:pPr>
            <a:r>
              <a:rPr lang="en-GB" sz="2400" dirty="0"/>
              <a:t>Introduction</a:t>
            </a:r>
          </a:p>
          <a:p>
            <a:pPr marL="457200" indent="-457200">
              <a:buFont typeface="+mj-lt"/>
              <a:buAutoNum type="arabicPeriod"/>
            </a:pPr>
            <a:r>
              <a:rPr lang="en-GB" sz="2400" dirty="0"/>
              <a:t>The online measurements</a:t>
            </a:r>
          </a:p>
          <a:p>
            <a:pPr marL="457200" indent="-457200">
              <a:buFont typeface="+mj-lt"/>
              <a:buAutoNum type="arabicPeriod"/>
            </a:pPr>
            <a:r>
              <a:rPr lang="en-GB" sz="2400" dirty="0"/>
              <a:t>The newspaper measurement </a:t>
            </a:r>
          </a:p>
          <a:p>
            <a:pPr marL="457200" indent="-457200">
              <a:buFont typeface="+mj-lt"/>
              <a:buAutoNum type="arabicPeriod"/>
            </a:pPr>
            <a:r>
              <a:rPr lang="en-GB" sz="2400" dirty="0"/>
              <a:t>The magazine measurement</a:t>
            </a:r>
          </a:p>
          <a:p>
            <a:pPr marL="457200" indent="-457200">
              <a:buFont typeface="+mj-lt"/>
              <a:buAutoNum type="arabicPeriod"/>
            </a:pPr>
            <a:r>
              <a:rPr lang="en-GB" sz="2400" dirty="0"/>
              <a:t>The Target Group Index: TGI </a:t>
            </a:r>
          </a:p>
          <a:p>
            <a:pPr marL="457200" indent="-457200">
              <a:buFont typeface="+mj-lt"/>
              <a:buAutoNum type="arabicPeriod"/>
            </a:pPr>
            <a:r>
              <a:rPr lang="en-GB" sz="2400" dirty="0"/>
              <a:t>Reporting </a:t>
            </a:r>
          </a:p>
          <a:p>
            <a:pPr marL="457200" indent="-457200">
              <a:buFont typeface="+mj-lt"/>
              <a:buAutoNum type="arabicPeriod"/>
            </a:pPr>
            <a:r>
              <a:rPr lang="en-GB" sz="2400" dirty="0"/>
              <a:t>Future perspectives</a:t>
            </a:r>
          </a:p>
          <a:p>
            <a:pPr marL="342900" indent="-342900">
              <a:buAutoNum type="arabicPeriod"/>
            </a:pPr>
            <a:endParaRPr lang="en-GB" sz="2400" dirty="0"/>
          </a:p>
        </p:txBody>
      </p:sp>
      <p:sp>
        <p:nvSpPr>
          <p:cNvPr id="3" name="Title 2"/>
          <p:cNvSpPr>
            <a:spLocks noGrp="1"/>
          </p:cNvSpPr>
          <p:nvPr>
            <p:ph type="title"/>
          </p:nvPr>
        </p:nvSpPr>
        <p:spPr>
          <a:xfrm>
            <a:off x="370343" y="89760"/>
            <a:ext cx="11466875" cy="478918"/>
          </a:xfrm>
        </p:spPr>
        <p:txBody>
          <a:bodyPr/>
          <a:lstStyle/>
          <a:p>
            <a:r>
              <a:rPr lang="en-GB" dirty="0">
                <a:solidFill>
                  <a:srgbClr val="1C1C1C"/>
                </a:solidFill>
              </a:rPr>
              <a:t>Agenda</a:t>
            </a:r>
            <a:endParaRPr lang="en-GB" b="0" dirty="0">
              <a:solidFill>
                <a:srgbClr val="1C1C1C"/>
              </a:solidFill>
            </a:endParaRPr>
          </a:p>
        </p:txBody>
      </p:sp>
      <p:sp>
        <p:nvSpPr>
          <p:cNvPr id="5" name="Slide Number Placeholder 4"/>
          <p:cNvSpPr>
            <a:spLocks noGrp="1"/>
          </p:cNvSpPr>
          <p:nvPr>
            <p:ph type="sldNum" sz="quarter" idx="4"/>
          </p:nvPr>
        </p:nvSpPr>
        <p:spPr>
          <a:xfrm>
            <a:off x="11064552" y="6654502"/>
            <a:ext cx="969962" cy="196850"/>
          </a:xfrm>
        </p:spPr>
        <p:txBody>
          <a:bodyPr/>
          <a:lstStyle/>
          <a:p>
            <a:pPr algn="r"/>
            <a:fld id="{4034BEE3-566C-4068-A777-C3A4762E861B}" type="slidenum">
              <a:rPr lang="en-GB" smtClean="0"/>
              <a:pPr algn="r"/>
              <a:t>2</a:t>
            </a:fld>
            <a:endParaRPr lang="en-GB" dirty="0"/>
          </a:p>
        </p:txBody>
      </p:sp>
      <p:pic>
        <p:nvPicPr>
          <p:cNvPr id="6" name="Bild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7541" y="6418676"/>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4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225" y="1628800"/>
            <a:ext cx="11568649" cy="3733054"/>
          </a:xfrm>
        </p:spPr>
        <p:txBody>
          <a:bodyPr/>
          <a:lstStyle/>
          <a:p>
            <a:pPr marL="342900" indent="-342900" algn="just">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Collected </a:t>
            </a:r>
            <a:r>
              <a:rPr lang="en-GB" sz="2400" dirty="0">
                <a:latin typeface="Arial" panose="020B0604020202020204" pitchFamily="34" charset="0"/>
                <a:cs typeface="Arial" panose="020B0604020202020204" pitchFamily="34" charset="0"/>
              </a:rPr>
              <a:t>by </a:t>
            </a:r>
            <a:r>
              <a:rPr lang="en-GB" sz="2400" dirty="0" smtClean="0">
                <a:latin typeface="Arial" panose="020B0604020202020204" pitchFamily="34" charset="0"/>
                <a:cs typeface="Arial" panose="020B0604020202020204" pitchFamily="34" charset="0"/>
              </a:rPr>
              <a:t>CATI and integrated </a:t>
            </a:r>
            <a:r>
              <a:rPr lang="en-GB" sz="2400" dirty="0">
                <a:latin typeface="Arial" panose="020B0604020202020204" pitchFamily="34" charset="0"/>
                <a:cs typeface="Arial" panose="020B0604020202020204" pitchFamily="34" charset="0"/>
              </a:rPr>
              <a:t>in </a:t>
            </a:r>
            <a:r>
              <a:rPr lang="en-GB" sz="2400" dirty="0" smtClean="0">
                <a:latin typeface="Arial" panose="020B0604020202020204" pitchFamily="34" charset="0"/>
                <a:cs typeface="Arial" panose="020B0604020202020204" pitchFamily="34" charset="0"/>
              </a:rPr>
              <a:t>the multi-media concept Consumer &amp; Media</a:t>
            </a:r>
            <a:endParaRPr lang="en-GB"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Will </a:t>
            </a:r>
            <a:r>
              <a:rPr lang="en-GB" sz="2400" dirty="0">
                <a:latin typeface="Arial" panose="020B0604020202020204" pitchFamily="34" charset="0"/>
                <a:cs typeface="Arial" panose="020B0604020202020204" pitchFamily="34" charset="0"/>
              </a:rPr>
              <a:t>measure and report reach and frequency across platforms, screens and </a:t>
            </a:r>
            <a:r>
              <a:rPr lang="en-GB" sz="2400" dirty="0" smtClean="0">
                <a:latin typeface="Arial" panose="020B0604020202020204" pitchFamily="34" charset="0"/>
                <a:cs typeface="Arial" panose="020B0604020202020204" pitchFamily="34" charset="0"/>
              </a:rPr>
              <a:t>devices</a:t>
            </a:r>
          </a:p>
          <a:p>
            <a:pPr marL="342900" indent="-342900" algn="just">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The </a:t>
            </a:r>
            <a:r>
              <a:rPr lang="en-GB" sz="2400" dirty="0">
                <a:latin typeface="Arial" panose="020B0604020202020204" pitchFamily="34" charset="0"/>
                <a:cs typeface="Arial" panose="020B0604020202020204" pitchFamily="34" charset="0"/>
              </a:rPr>
              <a:t>new contract is flexible when it comes to yearly revision of methods and sample sizes. </a:t>
            </a:r>
            <a:r>
              <a:rPr lang="en-GB" sz="2400" dirty="0" smtClean="0">
                <a:latin typeface="Arial" panose="020B0604020202020204" pitchFamily="34" charset="0"/>
                <a:cs typeface="Arial" panose="020B0604020202020204" pitchFamily="34" charset="0"/>
              </a:rPr>
              <a:t>The sample sizes will be from 35.000 to 45.000 interviews yearly</a:t>
            </a:r>
          </a:p>
          <a:p>
            <a:pPr marL="342900" indent="-342900" algn="just">
              <a:buFont typeface="Wingdings" panose="05000000000000000000" pitchFamily="2" charset="2"/>
              <a:buChar char="§"/>
            </a:pPr>
            <a:r>
              <a:rPr lang="en-GB" sz="2400" dirty="0">
                <a:latin typeface="Arial" panose="020B0604020202020204" pitchFamily="34" charset="0"/>
                <a:cs typeface="Arial" panose="020B0604020202020204" pitchFamily="34" charset="0"/>
              </a:rPr>
              <a:t>The newspapers </a:t>
            </a:r>
            <a:r>
              <a:rPr lang="en-GB" sz="2400" dirty="0" smtClean="0">
                <a:latin typeface="Arial" panose="020B0604020202020204" pitchFamily="34" charset="0"/>
                <a:cs typeface="Arial" panose="020B0604020202020204" pitchFamily="34" charset="0"/>
              </a:rPr>
              <a:t>will still be using the </a:t>
            </a:r>
            <a:r>
              <a:rPr lang="en-GB" sz="2400" i="1" dirty="0">
                <a:latin typeface="Arial" panose="020B0604020202020204" pitchFamily="34" charset="0"/>
                <a:cs typeface="Arial" panose="020B0604020202020204" pitchFamily="34" charset="0"/>
              </a:rPr>
              <a:t>Pure Recent Reading (PRR</a:t>
            </a:r>
            <a:r>
              <a:rPr lang="en-GB" sz="2400" i="1"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4"/>
          </p:nvPr>
        </p:nvSpPr>
        <p:spPr>
          <a:xfrm>
            <a:off x="11496600" y="6661150"/>
            <a:ext cx="969962" cy="196850"/>
          </a:xfrm>
        </p:spPr>
        <p:txBody>
          <a:bodyPr/>
          <a:lstStyle/>
          <a:p>
            <a:fld id="{4034BEE3-566C-4068-A777-C3A4762E861B}" type="slidenum">
              <a:rPr lang="en-GB" smtClean="0"/>
              <a:pPr/>
              <a:t>20</a:t>
            </a:fld>
            <a:endParaRPr lang="en-GB" dirty="0"/>
          </a:p>
        </p:txBody>
      </p:sp>
      <p:sp>
        <p:nvSpPr>
          <p:cNvPr id="5" name="Title 4"/>
          <p:cNvSpPr>
            <a:spLocks noGrp="1"/>
          </p:cNvSpPr>
          <p:nvPr>
            <p:ph type="title"/>
          </p:nvPr>
        </p:nvSpPr>
        <p:spPr>
          <a:xfrm>
            <a:off x="359999" y="132366"/>
            <a:ext cx="11466875" cy="704346"/>
          </a:xfrm>
        </p:spPr>
        <p:txBody>
          <a:bodyPr/>
          <a:lstStyle/>
          <a:p>
            <a:r>
              <a:rPr lang="en-GB" dirty="0" smtClean="0">
                <a:solidFill>
                  <a:srgbClr val="1C1C1C"/>
                </a:solidFill>
              </a:rPr>
              <a:t>The newspaper measurement</a:t>
            </a:r>
            <a:endParaRPr lang="en-GB" dirty="0">
              <a:solidFill>
                <a:srgbClr val="1C1C1C"/>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6496" y="152455"/>
            <a:ext cx="434160" cy="7033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377" y="142308"/>
            <a:ext cx="1080120" cy="75324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000" y="103708"/>
            <a:ext cx="1014804" cy="9752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04513" y="152455"/>
            <a:ext cx="576064" cy="804504"/>
          </a:xfrm>
          <a:prstGeom prst="rect">
            <a:avLst/>
          </a:prstGeom>
        </p:spPr>
      </p:pic>
    </p:spTree>
    <p:extLst>
      <p:ext uri="{BB962C8B-B14F-4D97-AF65-F5344CB8AC3E}">
        <p14:creationId xmlns:p14="http://schemas.microsoft.com/office/powerpoint/2010/main" val="13893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000" y="1412776"/>
            <a:ext cx="11424632" cy="4313492"/>
          </a:xfrm>
        </p:spPr>
        <p:txBody>
          <a:bodyPr/>
          <a:lstStyle/>
          <a:p>
            <a:pPr marL="342900" indent="-342900" algn="just">
              <a:spcBef>
                <a:spcPts val="0"/>
              </a:spcBef>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Recall </a:t>
            </a:r>
            <a:r>
              <a:rPr lang="en-US" sz="2400" dirty="0">
                <a:latin typeface="Arial" panose="020B0604020202020204" pitchFamily="34" charset="0"/>
                <a:cs typeface="Arial" panose="020B0604020202020204" pitchFamily="34" charset="0"/>
              </a:rPr>
              <a:t>methodologies have their </a:t>
            </a:r>
            <a:r>
              <a:rPr lang="en-US" sz="2400" dirty="0" smtClean="0">
                <a:latin typeface="Arial" panose="020B0604020202020204" pitchFamily="34" charset="0"/>
                <a:cs typeface="Arial" panose="020B0604020202020204" pitchFamily="34" charset="0"/>
              </a:rPr>
              <a:t>limitations</a:t>
            </a:r>
          </a:p>
          <a:p>
            <a:pPr algn="just">
              <a:spcBef>
                <a:spcPts val="0"/>
              </a:spcBef>
              <a:defRPr/>
            </a:pPr>
            <a:r>
              <a:rPr lang="en-US" sz="2400" dirty="0" smtClean="0">
                <a:latin typeface="Arial" panose="020B0604020202020204" pitchFamily="34" charset="0"/>
                <a:cs typeface="Arial" panose="020B0604020202020204" pitchFamily="34" charset="0"/>
              </a:rPr>
              <a:t> </a:t>
            </a:r>
          </a:p>
          <a:p>
            <a:pPr marL="342900" indent="-342900" algn="just">
              <a:spcBef>
                <a:spcPts val="0"/>
              </a:spcBef>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We </a:t>
            </a:r>
            <a:r>
              <a:rPr lang="en-US" sz="2400" dirty="0">
                <a:latin typeface="Arial" panose="020B0604020202020204" pitchFamily="34" charset="0"/>
                <a:cs typeface="Arial" panose="020B0604020202020204" pitchFamily="34" charset="0"/>
              </a:rPr>
              <a:t>have to combine traditional surveys with passive electronic measurements and use more and more data </a:t>
            </a:r>
            <a:r>
              <a:rPr lang="en-US" sz="2400" dirty="0" smtClean="0">
                <a:latin typeface="Arial" panose="020B0604020202020204" pitchFamily="34" charset="0"/>
                <a:cs typeface="Arial" panose="020B0604020202020204" pitchFamily="34" charset="0"/>
              </a:rPr>
              <a:t>integration</a:t>
            </a:r>
            <a:endParaRPr lang="nb-NO" dirty="0"/>
          </a:p>
        </p:txBody>
      </p:sp>
      <p:sp>
        <p:nvSpPr>
          <p:cNvPr id="3" name="Slide Number Placeholder 2"/>
          <p:cNvSpPr>
            <a:spLocks noGrp="1"/>
          </p:cNvSpPr>
          <p:nvPr>
            <p:ph type="sldNum" sz="quarter" idx="4"/>
          </p:nvPr>
        </p:nvSpPr>
        <p:spPr>
          <a:xfrm>
            <a:off x="11496600" y="6632234"/>
            <a:ext cx="969962" cy="196850"/>
          </a:xfrm>
        </p:spPr>
        <p:txBody>
          <a:bodyPr/>
          <a:lstStyle/>
          <a:p>
            <a:fld id="{4034BEE3-566C-4068-A777-C3A4762E861B}" type="slidenum">
              <a:rPr lang="en-GB" smtClean="0"/>
              <a:pPr/>
              <a:t>21</a:t>
            </a:fld>
            <a:endParaRPr lang="en-GB" dirty="0"/>
          </a:p>
        </p:txBody>
      </p:sp>
      <p:grpSp>
        <p:nvGrpSpPr>
          <p:cNvPr id="6" name="Group 5"/>
          <p:cNvGrpSpPr>
            <a:grpSpLocks noChangeAspect="1"/>
          </p:cNvGrpSpPr>
          <p:nvPr/>
        </p:nvGrpSpPr>
        <p:grpSpPr>
          <a:xfrm rot="2276256">
            <a:off x="8622826" y="2620097"/>
            <a:ext cx="2630068" cy="3787296"/>
            <a:chOff x="9902284" y="2907067"/>
            <a:chExt cx="2104054" cy="3029837"/>
          </a:xfrm>
        </p:grpSpPr>
        <p:pic>
          <p:nvPicPr>
            <p:cNvPr id="7" name="Picture 6"/>
            <p:cNvPicPr>
              <a:picLocks noChangeAspect="1"/>
            </p:cNvPicPr>
            <p:nvPr/>
          </p:nvPicPr>
          <p:blipFill>
            <a:blip r:embed="rId3"/>
            <a:stretch>
              <a:fillRect/>
            </a:stretch>
          </p:blipFill>
          <p:spPr>
            <a:xfrm>
              <a:off x="10020914" y="3420759"/>
              <a:ext cx="1420237" cy="2422479"/>
            </a:xfrm>
            <a:prstGeom prst="rect">
              <a:avLst/>
            </a:prstGeom>
            <a:effectLst>
              <a:softEdge rad="635000"/>
            </a:effectLst>
          </p:spPr>
        </p:pic>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2284" y="2907067"/>
              <a:ext cx="2104054" cy="3029837"/>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1058869147"/>
              </p:ext>
            </p:extLst>
          </p:nvPr>
        </p:nvGraphicFramePr>
        <p:xfrm>
          <a:off x="407368" y="3289341"/>
          <a:ext cx="5607735" cy="2227890"/>
        </p:xfrm>
        <a:graphic>
          <a:graphicData uri="http://schemas.openxmlformats.org/drawingml/2006/table">
            <a:tbl>
              <a:tblPr firstRow="1" firstCol="1" bandRow="1">
                <a:tableStyleId>{5C22544A-7EE6-4342-B048-85BDC9FD1C3A}</a:tableStyleId>
              </a:tblPr>
              <a:tblGrid>
                <a:gridCol w="3423038"/>
                <a:gridCol w="2184697"/>
              </a:tblGrid>
              <a:tr h="371315">
                <a:tc>
                  <a:txBody>
                    <a:bodyPr/>
                    <a:lstStyle/>
                    <a:p>
                      <a:pPr algn="just" hangingPunct="0">
                        <a:spcAft>
                          <a:spcPts val="0"/>
                        </a:spcAft>
                      </a:pPr>
                      <a:r>
                        <a:rPr lang="en-US" sz="2400" noProof="0" dirty="0" smtClean="0">
                          <a:solidFill>
                            <a:srgbClr val="1C1C1C"/>
                          </a:solidFill>
                          <a:effectLst/>
                          <a:latin typeface="Arial" panose="020B0604020202020204" pitchFamily="34" charset="0"/>
                          <a:ea typeface="+mn-ea"/>
                          <a:cs typeface="Arial" panose="020B0604020202020204" pitchFamily="34" charset="0"/>
                        </a:rPr>
                        <a:t>Total </a:t>
                      </a:r>
                      <a:endParaRPr lang="en-US" sz="2400" noProof="0" dirty="0">
                        <a:solidFill>
                          <a:srgbClr val="1C1C1C"/>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C000"/>
                    </a:solidFill>
                  </a:tcPr>
                </a:tc>
                <a:tc>
                  <a:txBody>
                    <a:bodyPr/>
                    <a:lstStyle/>
                    <a:p>
                      <a:pPr algn="ctr" hangingPunct="0">
                        <a:spcAft>
                          <a:spcPts val="0"/>
                        </a:spcAft>
                      </a:pPr>
                      <a:r>
                        <a:rPr lang="en-US" sz="2400" b="1" noProof="0" dirty="0" smtClean="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rPr>
                        <a:t>X</a:t>
                      </a:r>
                      <a:endParaRPr lang="en-US" sz="2400" b="1" noProof="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85000"/>
                      </a:schemeClr>
                    </a:solidFill>
                  </a:tcPr>
                </a:tc>
              </a:tr>
              <a:tr h="371315">
                <a:tc>
                  <a:txBody>
                    <a:bodyPr/>
                    <a:lstStyle/>
                    <a:p>
                      <a:pPr algn="just" hangingPunct="0">
                        <a:spcAft>
                          <a:spcPts val="0"/>
                        </a:spcAft>
                      </a:pPr>
                      <a:r>
                        <a:rPr lang="en-US" sz="2400" noProof="0" dirty="0" smtClean="0">
                          <a:solidFill>
                            <a:srgbClr val="1C1C1C"/>
                          </a:solidFill>
                          <a:effectLst/>
                          <a:latin typeface="Arial" panose="020B0604020202020204" pitchFamily="34" charset="0"/>
                          <a:cs typeface="Arial" panose="020B0604020202020204" pitchFamily="34" charset="0"/>
                        </a:rPr>
                        <a:t>Desktop</a:t>
                      </a:r>
                      <a:endParaRPr lang="en-US" sz="2400" noProof="0" dirty="0">
                        <a:solidFill>
                          <a:srgbClr val="1C1C1C"/>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C000"/>
                    </a:solidFill>
                  </a:tcPr>
                </a:tc>
                <a:tc>
                  <a:txBody>
                    <a:bodyPr/>
                    <a:lstStyle/>
                    <a:p>
                      <a:pPr algn="ctr" hangingPunct="0">
                        <a:spcAft>
                          <a:spcPts val="0"/>
                        </a:spcAft>
                      </a:pPr>
                      <a:r>
                        <a:rPr lang="en-US" sz="2400" b="1" noProof="0" dirty="0" smtClean="0">
                          <a:solidFill>
                            <a:schemeClr val="bg1">
                              <a:lumMod val="50000"/>
                            </a:schemeClr>
                          </a:solidFill>
                          <a:effectLst/>
                          <a:latin typeface="Arial" panose="020B0604020202020204" pitchFamily="34" charset="0"/>
                          <a:cs typeface="Arial" panose="020B0604020202020204" pitchFamily="34" charset="0"/>
                        </a:rPr>
                        <a:t>X</a:t>
                      </a:r>
                      <a:endParaRPr lang="en-US" sz="2400" b="1" noProof="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4">
                        <a:lumMod val="20000"/>
                        <a:lumOff val="80000"/>
                      </a:schemeClr>
                    </a:solidFill>
                  </a:tcPr>
                </a:tc>
              </a:tr>
              <a:tr h="371315">
                <a:tc>
                  <a:txBody>
                    <a:bodyPr/>
                    <a:lstStyle/>
                    <a:p>
                      <a:pPr algn="just" hangingPunct="0">
                        <a:spcAft>
                          <a:spcPts val="0"/>
                        </a:spcAft>
                      </a:pPr>
                      <a:r>
                        <a:rPr lang="en-US" sz="2400" noProof="0" dirty="0" smtClean="0">
                          <a:solidFill>
                            <a:srgbClr val="1C1C1C"/>
                          </a:solidFill>
                          <a:effectLst/>
                          <a:latin typeface="Arial" panose="020B0604020202020204" pitchFamily="34" charset="0"/>
                          <a:cs typeface="Arial" panose="020B0604020202020204" pitchFamily="34" charset="0"/>
                        </a:rPr>
                        <a:t>Mobile</a:t>
                      </a:r>
                      <a:endParaRPr lang="en-US" sz="2400" noProof="0" dirty="0">
                        <a:solidFill>
                          <a:srgbClr val="1C1C1C"/>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C000"/>
                    </a:solidFill>
                  </a:tcPr>
                </a:tc>
                <a:tc>
                  <a:txBody>
                    <a:bodyPr/>
                    <a:lstStyle/>
                    <a:p>
                      <a:pPr algn="ctr" hangingPunct="0">
                        <a:spcAft>
                          <a:spcPts val="0"/>
                        </a:spcAft>
                      </a:pPr>
                      <a:r>
                        <a:rPr lang="en-US" sz="2400" b="1" noProof="0" dirty="0" smtClean="0">
                          <a:solidFill>
                            <a:schemeClr val="bg1">
                              <a:lumMod val="50000"/>
                            </a:schemeClr>
                          </a:solidFill>
                          <a:effectLst/>
                          <a:latin typeface="Arial" panose="020B0604020202020204" pitchFamily="34" charset="0"/>
                          <a:cs typeface="Arial" panose="020B0604020202020204" pitchFamily="34" charset="0"/>
                        </a:rPr>
                        <a:t>X</a:t>
                      </a:r>
                      <a:endParaRPr lang="en-US" sz="2400" b="1" noProof="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85000"/>
                      </a:schemeClr>
                    </a:solidFill>
                  </a:tcPr>
                </a:tc>
              </a:tr>
              <a:tr h="371315">
                <a:tc>
                  <a:txBody>
                    <a:bodyPr/>
                    <a:lstStyle/>
                    <a:p>
                      <a:pPr algn="just" hangingPunct="0">
                        <a:spcAft>
                          <a:spcPts val="0"/>
                        </a:spcAft>
                      </a:pPr>
                      <a:r>
                        <a:rPr lang="en-US" sz="2400" noProof="0" dirty="0" smtClean="0">
                          <a:solidFill>
                            <a:srgbClr val="1C1C1C"/>
                          </a:solidFill>
                          <a:effectLst/>
                          <a:latin typeface="Arial" panose="020B0604020202020204" pitchFamily="34" charset="0"/>
                          <a:cs typeface="Arial" panose="020B0604020202020204" pitchFamily="34" charset="0"/>
                        </a:rPr>
                        <a:t>Tablets</a:t>
                      </a:r>
                      <a:endParaRPr lang="en-US" sz="2400" noProof="0" dirty="0">
                        <a:solidFill>
                          <a:srgbClr val="1C1C1C"/>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C000"/>
                    </a:solidFill>
                  </a:tcPr>
                </a:tc>
                <a:tc>
                  <a:txBody>
                    <a:bodyPr/>
                    <a:lstStyle/>
                    <a:p>
                      <a:pPr algn="ctr" hangingPunct="0">
                        <a:spcAft>
                          <a:spcPts val="0"/>
                        </a:spcAft>
                      </a:pPr>
                      <a:r>
                        <a:rPr lang="en-US" sz="2400" b="1" noProof="0" dirty="0" smtClean="0">
                          <a:solidFill>
                            <a:schemeClr val="bg1">
                              <a:lumMod val="50000"/>
                            </a:schemeClr>
                          </a:solidFill>
                          <a:effectLst/>
                          <a:latin typeface="Arial" panose="020B0604020202020204" pitchFamily="34" charset="0"/>
                          <a:cs typeface="Arial" panose="020B0604020202020204" pitchFamily="34" charset="0"/>
                        </a:rPr>
                        <a:t>X</a:t>
                      </a:r>
                      <a:endParaRPr lang="en-US" sz="2400" b="1" noProof="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4">
                        <a:lumMod val="20000"/>
                        <a:lumOff val="80000"/>
                      </a:schemeClr>
                    </a:solidFill>
                  </a:tcPr>
                </a:tc>
              </a:tr>
              <a:tr h="371315">
                <a:tc>
                  <a:txBody>
                    <a:bodyPr/>
                    <a:lstStyle/>
                    <a:p>
                      <a:pPr algn="just" hangingPunct="0">
                        <a:spcAft>
                          <a:spcPts val="0"/>
                        </a:spcAft>
                      </a:pPr>
                      <a:r>
                        <a:rPr lang="en-US" sz="2400" noProof="0" dirty="0" smtClean="0">
                          <a:solidFill>
                            <a:srgbClr val="1C1C1C"/>
                          </a:solidFill>
                          <a:effectLst/>
                          <a:latin typeface="Arial" panose="020B0604020202020204" pitchFamily="34" charset="0"/>
                          <a:cs typeface="Arial" panose="020B0604020202020204" pitchFamily="34" charset="0"/>
                        </a:rPr>
                        <a:t>E-Paper (PDF)</a:t>
                      </a:r>
                      <a:endParaRPr lang="en-US" sz="2400" noProof="0" dirty="0">
                        <a:solidFill>
                          <a:srgbClr val="1C1C1C"/>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C000"/>
                    </a:solidFill>
                  </a:tcPr>
                </a:tc>
                <a:tc>
                  <a:txBody>
                    <a:bodyPr/>
                    <a:lstStyle/>
                    <a:p>
                      <a:pPr algn="ctr" hangingPunct="0">
                        <a:spcAft>
                          <a:spcPts val="0"/>
                        </a:spcAft>
                      </a:pPr>
                      <a:r>
                        <a:rPr lang="en-US" sz="2400" b="1" noProof="0" dirty="0" smtClean="0">
                          <a:solidFill>
                            <a:schemeClr val="bg1">
                              <a:lumMod val="50000"/>
                            </a:schemeClr>
                          </a:solidFill>
                          <a:effectLst/>
                          <a:latin typeface="Arial" panose="020B0604020202020204" pitchFamily="34" charset="0"/>
                          <a:cs typeface="Arial" panose="020B0604020202020204" pitchFamily="34" charset="0"/>
                        </a:rPr>
                        <a:t>X</a:t>
                      </a:r>
                      <a:endParaRPr lang="en-US" sz="2400" b="1" noProof="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lumMod val="85000"/>
                      </a:schemeClr>
                    </a:solidFill>
                  </a:tcPr>
                </a:tc>
              </a:tr>
              <a:tr h="371315">
                <a:tc>
                  <a:txBody>
                    <a:bodyPr/>
                    <a:lstStyle/>
                    <a:p>
                      <a:pPr algn="just" hangingPunct="0">
                        <a:spcAft>
                          <a:spcPts val="0"/>
                        </a:spcAft>
                      </a:pPr>
                      <a:r>
                        <a:rPr lang="en-US" sz="2400" noProof="0" dirty="0" smtClean="0">
                          <a:solidFill>
                            <a:srgbClr val="1C1C1C"/>
                          </a:solidFill>
                          <a:effectLst/>
                          <a:latin typeface="Arial" panose="020B0604020202020204" pitchFamily="34" charset="0"/>
                          <a:cs typeface="Arial" panose="020B0604020202020204" pitchFamily="34" charset="0"/>
                        </a:rPr>
                        <a:t>Paper</a:t>
                      </a:r>
                      <a:endParaRPr lang="en-US" sz="2400" noProof="0" dirty="0">
                        <a:solidFill>
                          <a:srgbClr val="1C1C1C"/>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FFC000"/>
                    </a:solidFill>
                  </a:tcPr>
                </a:tc>
                <a:tc>
                  <a:txBody>
                    <a:bodyPr/>
                    <a:lstStyle/>
                    <a:p>
                      <a:pPr algn="ctr" hangingPunct="0">
                        <a:spcAft>
                          <a:spcPts val="0"/>
                        </a:spcAft>
                      </a:pPr>
                      <a:r>
                        <a:rPr lang="en-US" sz="2400" b="1" noProof="0" dirty="0" smtClean="0">
                          <a:solidFill>
                            <a:schemeClr val="bg1">
                              <a:lumMod val="50000"/>
                            </a:schemeClr>
                          </a:solidFill>
                          <a:effectLst/>
                          <a:latin typeface="Arial" panose="020B0604020202020204" pitchFamily="34" charset="0"/>
                          <a:cs typeface="Arial" panose="020B0604020202020204" pitchFamily="34" charset="0"/>
                        </a:rPr>
                        <a:t>X</a:t>
                      </a:r>
                      <a:endParaRPr lang="en-US" sz="2400" b="1" noProof="0" dirty="0">
                        <a:solidFill>
                          <a:schemeClr val="bg1">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4">
                        <a:lumMod val="20000"/>
                        <a:lumOff val="80000"/>
                      </a:schemeClr>
                    </a:solidFill>
                  </a:tcPr>
                </a:tc>
              </a:tr>
            </a:tbl>
          </a:graphicData>
        </a:graphic>
      </p:graphicFrame>
      <p:sp>
        <p:nvSpPr>
          <p:cNvPr id="11" name="Title 10"/>
          <p:cNvSpPr>
            <a:spLocks noGrp="1"/>
          </p:cNvSpPr>
          <p:nvPr>
            <p:ph type="title"/>
          </p:nvPr>
        </p:nvSpPr>
        <p:spPr>
          <a:xfrm>
            <a:off x="360000" y="116632"/>
            <a:ext cx="11754426" cy="1008112"/>
          </a:xfrm>
        </p:spPr>
        <p:txBody>
          <a:bodyPr/>
          <a:lstStyle/>
          <a:p>
            <a:r>
              <a:rPr lang="en-US" dirty="0">
                <a:solidFill>
                  <a:srgbClr val="1C1C1C"/>
                </a:solidFill>
              </a:rPr>
              <a:t>Brand First is the best method for reporting figures from all platforms</a:t>
            </a:r>
          </a:p>
        </p:txBody>
      </p:sp>
    </p:spTree>
    <p:extLst>
      <p:ext uri="{BB962C8B-B14F-4D97-AF65-F5344CB8AC3E}">
        <p14:creationId xmlns:p14="http://schemas.microsoft.com/office/powerpoint/2010/main" val="40301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359999" y="914400"/>
            <a:ext cx="11466873" cy="5178896"/>
          </a:xfrm>
        </p:spPr>
        <p:txBody>
          <a:bodyPr/>
          <a:lstStyle/>
          <a:p>
            <a:pPr lvl="1" algn="just"/>
            <a:endParaRPr lang="nb-NO" dirty="0"/>
          </a:p>
          <a:p>
            <a:pPr lvl="1" algn="just"/>
            <a:endParaRPr lang="nb-NO" dirty="0" smtClean="0"/>
          </a:p>
          <a:p>
            <a:pPr lvl="1" algn="just"/>
            <a:endParaRPr lang="nb-NO" dirty="0"/>
          </a:p>
        </p:txBody>
      </p:sp>
      <p:sp>
        <p:nvSpPr>
          <p:cNvPr id="10" name="Title 9"/>
          <p:cNvSpPr>
            <a:spLocks noGrp="1"/>
          </p:cNvSpPr>
          <p:nvPr>
            <p:ph type="title"/>
          </p:nvPr>
        </p:nvSpPr>
        <p:spPr>
          <a:xfrm>
            <a:off x="359999" y="209302"/>
            <a:ext cx="11466875" cy="878395"/>
          </a:xfrm>
        </p:spPr>
        <p:txBody>
          <a:bodyPr/>
          <a:lstStyle/>
          <a:p>
            <a:r>
              <a:rPr lang="en-GB" dirty="0" smtClean="0">
                <a:solidFill>
                  <a:srgbClr val="1C1C1C"/>
                </a:solidFill>
                <a:latin typeface="Arial" panose="020B0604020202020204" pitchFamily="34" charset="0"/>
                <a:cs typeface="Arial" panose="020B0604020202020204" pitchFamily="34" charset="0"/>
              </a:rPr>
              <a:t>New Brand First test in 3Q 2017</a:t>
            </a:r>
            <a:endParaRPr lang="en-GB" dirty="0">
              <a:solidFill>
                <a:srgbClr val="1C1C1C"/>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496600" y="6591788"/>
            <a:ext cx="969962" cy="196850"/>
          </a:xfrm>
        </p:spPr>
        <p:txBody>
          <a:bodyPr/>
          <a:lstStyle/>
          <a:p>
            <a:fld id="{4034BEE3-566C-4068-A777-C3A4762E861B}" type="slidenum">
              <a:rPr lang="nb-NO" smtClean="0"/>
              <a:pPr/>
              <a:t>22</a:t>
            </a:fld>
            <a:endParaRPr lang="nb-NO" dirty="0"/>
          </a:p>
        </p:txBody>
      </p:sp>
      <p:pic>
        <p:nvPicPr>
          <p:cNvPr id="5" name="Picture 4"/>
          <p:cNvPicPr>
            <a:picLocks noChangeAspect="1"/>
          </p:cNvPicPr>
          <p:nvPr/>
        </p:nvPicPr>
        <p:blipFill rotWithShape="1">
          <a:blip r:embed="rId3"/>
          <a:srcRect b="12565"/>
          <a:stretch/>
        </p:blipFill>
        <p:spPr>
          <a:xfrm>
            <a:off x="5987342" y="1628800"/>
            <a:ext cx="5869298" cy="3848860"/>
          </a:xfrm>
          <a:prstGeom prst="rect">
            <a:avLst/>
          </a:prstGeom>
        </p:spPr>
      </p:pic>
      <p:pic>
        <p:nvPicPr>
          <p:cNvPr id="8" name="Picture 7"/>
          <p:cNvPicPr>
            <a:picLocks noChangeAspect="1"/>
          </p:cNvPicPr>
          <p:nvPr/>
        </p:nvPicPr>
        <p:blipFill rotWithShape="1">
          <a:blip r:embed="rId4"/>
          <a:srcRect t="2160" r="2082" b="15731"/>
          <a:stretch/>
        </p:blipFill>
        <p:spPr>
          <a:xfrm>
            <a:off x="263352" y="1708144"/>
            <a:ext cx="5255172" cy="3305032"/>
          </a:xfrm>
          <a:prstGeom prst="rect">
            <a:avLst/>
          </a:prstGeom>
        </p:spPr>
      </p:pic>
      <p:sp>
        <p:nvSpPr>
          <p:cNvPr id="11" name="Content Placeholder 1"/>
          <p:cNvSpPr txBox="1">
            <a:spLocks/>
          </p:cNvSpPr>
          <p:nvPr/>
        </p:nvSpPr>
        <p:spPr>
          <a:xfrm>
            <a:off x="258225" y="-1395536"/>
            <a:ext cx="11568649" cy="1413164"/>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Font typeface="Arial" panose="020B0604020202020204" pitchFamily="34" charset="0"/>
              <a:buNone/>
              <a:defRPr sz="1600" b="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18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581779"/>
            <a:ext cx="11737304" cy="830997"/>
          </a:xfrm>
          <a:prstGeom prst="rect">
            <a:avLst/>
          </a:prstGeom>
          <a:noFill/>
        </p:spPr>
        <p:txBody>
          <a:bodyPr wrap="square" lIns="0" tIns="0" rIns="0" bIns="0" rtlCol="0">
            <a:spAutoFit/>
          </a:bodyPr>
          <a:lstStyle/>
          <a:p>
            <a:r>
              <a:rPr lang="en-GB" sz="5400" dirty="0" smtClean="0">
                <a:solidFill>
                  <a:schemeClr val="bg1"/>
                </a:solidFill>
                <a:effectLst>
                  <a:outerShdw blurRad="38100" dist="38100" dir="2700000" algn="tl">
                    <a:srgbClr val="000000">
                      <a:alpha val="43137"/>
                    </a:srgbClr>
                  </a:outerShdw>
                </a:effectLst>
              </a:rPr>
              <a:t>4. The magazine measurement</a:t>
            </a:r>
          </a:p>
        </p:txBody>
      </p:sp>
      <p:pic>
        <p:nvPicPr>
          <p:cNvPr id="3" name="Picture 2"/>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776" y="2708920"/>
            <a:ext cx="1128960" cy="1486080"/>
          </a:xfrm>
          <a:prstGeom prst="rect">
            <a:avLst/>
          </a:prstGeom>
        </p:spPr>
      </p:pic>
      <p:pic>
        <p:nvPicPr>
          <p:cNvPr id="4" name="Picture 3"/>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2708920"/>
            <a:ext cx="1128960" cy="1486080"/>
          </a:xfrm>
          <a:prstGeom prst="rect">
            <a:avLst/>
          </a:prstGeom>
        </p:spPr>
      </p:pic>
      <p:pic>
        <p:nvPicPr>
          <p:cNvPr id="5" name="Picture 4"/>
          <p:cNvPicPr preferRelativeResize="0">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7391" y="2735008"/>
            <a:ext cx="1128960" cy="1486080"/>
          </a:xfrm>
          <a:prstGeom prst="rect">
            <a:avLst/>
          </a:prstGeom>
        </p:spPr>
      </p:pic>
      <p:pic>
        <p:nvPicPr>
          <p:cNvPr id="6" name="Picture 5"/>
          <p:cNvPicPr preferRelativeResize="0">
            <a:picLocks noChangeAspect="1"/>
          </p:cNvPicPr>
          <p:nvPr/>
        </p:nvPicPr>
        <p:blipFill>
          <a:blip r:embed="rId6">
            <a:extLst>
              <a:ext uri="{28A0092B-C50C-407E-A947-70E740481C1C}">
                <a14:useLocalDpi xmlns:a14="http://schemas.microsoft.com/office/drawing/2010/main" val="0"/>
              </a:ext>
            </a:extLst>
          </a:blip>
          <a:stretch>
            <a:fillRect/>
          </a:stretch>
        </p:blipFill>
        <p:spPr>
          <a:xfrm>
            <a:off x="9072074" y="2735008"/>
            <a:ext cx="1128960" cy="1486080"/>
          </a:xfrm>
          <a:prstGeom prst="rect">
            <a:avLst/>
          </a:prstGeom>
        </p:spPr>
      </p:pic>
      <p:pic>
        <p:nvPicPr>
          <p:cNvPr id="7" name="Picture 6"/>
          <p:cNvPicPr preferRelativeResize="0">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979" y="2708920"/>
            <a:ext cx="1128960" cy="1486080"/>
          </a:xfrm>
          <a:prstGeom prst="rect">
            <a:avLst/>
          </a:prstGeom>
        </p:spPr>
      </p:pic>
      <p:pic>
        <p:nvPicPr>
          <p:cNvPr id="8" name="Picture 7"/>
          <p:cNvPicPr preferRelativeResize="0">
            <a:picLocks noChangeAspect="1"/>
          </p:cNvPicPr>
          <p:nvPr/>
        </p:nvPicPr>
        <p:blipFill>
          <a:blip r:embed="rId8">
            <a:extLst>
              <a:ext uri="{28A0092B-C50C-407E-A947-70E740481C1C}">
                <a14:useLocalDpi xmlns:a14="http://schemas.microsoft.com/office/drawing/2010/main" val="0"/>
              </a:ext>
            </a:extLst>
          </a:blip>
          <a:stretch>
            <a:fillRect/>
          </a:stretch>
        </p:blipFill>
        <p:spPr>
          <a:xfrm>
            <a:off x="6577593" y="2708920"/>
            <a:ext cx="1128960" cy="1486080"/>
          </a:xfrm>
          <a:prstGeom prst="rect">
            <a:avLst/>
          </a:prstGeom>
        </p:spPr>
      </p:pic>
      <p:pic>
        <p:nvPicPr>
          <p:cNvPr id="9" name="Picture 8"/>
          <p:cNvPicPr preferRelativeResize="0">
            <a:picLocks noChangeAspect="1"/>
          </p:cNvPicPr>
          <p:nvPr/>
        </p:nvPicPr>
        <p:blipFill>
          <a:blip r:embed="rId9">
            <a:extLst>
              <a:ext uri="{28A0092B-C50C-407E-A947-70E740481C1C}">
                <a14:useLocalDpi xmlns:a14="http://schemas.microsoft.com/office/drawing/2010/main" val="0"/>
              </a:ext>
            </a:extLst>
          </a:blip>
          <a:stretch>
            <a:fillRect/>
          </a:stretch>
        </p:blipFill>
        <p:spPr>
          <a:xfrm>
            <a:off x="1580323" y="2708920"/>
            <a:ext cx="1128960" cy="1486080"/>
          </a:xfrm>
          <a:prstGeom prst="rect">
            <a:avLst/>
          </a:prstGeom>
        </p:spPr>
      </p:pic>
      <p:pic>
        <p:nvPicPr>
          <p:cNvPr id="10" name="Picture 9"/>
          <p:cNvPicPr preferRelativeResize="0">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0945" y="2709144"/>
            <a:ext cx="1127760" cy="1485896"/>
          </a:xfrm>
          <a:prstGeom prst="rect">
            <a:avLst/>
          </a:prstGeom>
        </p:spPr>
      </p:pic>
      <p:pic>
        <p:nvPicPr>
          <p:cNvPr id="11" name="Picture 10"/>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7824192" y="2720399"/>
            <a:ext cx="1130400" cy="1486800"/>
          </a:xfrm>
          <a:prstGeom prst="rect">
            <a:avLst/>
          </a:prstGeom>
        </p:spPr>
      </p:pic>
      <p:pic>
        <p:nvPicPr>
          <p:cNvPr id="12" name="Picture 11"/>
          <p:cNvPicPr preferRelativeResize="0">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78020" y="5443623"/>
            <a:ext cx="484801" cy="785367"/>
          </a:xfrm>
          <a:prstGeom prst="rect">
            <a:avLst/>
          </a:prstGeom>
          <a:ln>
            <a:noFill/>
          </a:ln>
        </p:spPr>
      </p:pic>
      <p:pic>
        <p:nvPicPr>
          <p:cNvPr id="13" name="Picture 12"/>
          <p:cNvPicPr preferRelativeResize="0">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294605" y="5473348"/>
            <a:ext cx="1094569" cy="763314"/>
          </a:xfrm>
          <a:prstGeom prst="rect">
            <a:avLst/>
          </a:prstGeom>
          <a:ln>
            <a:noFill/>
          </a:ln>
        </p:spPr>
      </p:pic>
      <p:pic>
        <p:nvPicPr>
          <p:cNvPr id="14" name="Picture 13"/>
          <p:cNvPicPr preferRelativeResize="0">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43672" y="5443623"/>
            <a:ext cx="817211" cy="785367"/>
          </a:xfrm>
          <a:prstGeom prst="rect">
            <a:avLst/>
          </a:prstGeom>
          <a:ln>
            <a:noFill/>
          </a:ln>
        </p:spPr>
      </p:pic>
      <p:pic>
        <p:nvPicPr>
          <p:cNvPr id="15" name="Picture 14"/>
          <p:cNvPicPr preferRelativeResize="0">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85959" y="5479818"/>
            <a:ext cx="641352" cy="757494"/>
          </a:xfrm>
          <a:prstGeom prst="rect">
            <a:avLst/>
          </a:prstGeom>
          <a:ln>
            <a:noFill/>
          </a:ln>
        </p:spPr>
      </p:pic>
    </p:spTree>
    <p:extLst>
      <p:ext uri="{BB962C8B-B14F-4D97-AF65-F5344CB8AC3E}">
        <p14:creationId xmlns:p14="http://schemas.microsoft.com/office/powerpoint/2010/main" val="8283389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496600" y="6661150"/>
            <a:ext cx="969962" cy="196850"/>
          </a:xfrm>
        </p:spPr>
        <p:txBody>
          <a:bodyPr/>
          <a:lstStyle/>
          <a:p>
            <a:fld id="{4034BEE3-566C-4068-A777-C3A4762E861B}" type="slidenum">
              <a:rPr lang="en-GB" smtClean="0"/>
              <a:pPr/>
              <a:t>24</a:t>
            </a:fld>
            <a:endParaRPr lang="en-GB" dirty="0"/>
          </a:p>
        </p:txBody>
      </p:sp>
      <p:grpSp>
        <p:nvGrpSpPr>
          <p:cNvPr id="12" name="Group 11"/>
          <p:cNvGrpSpPr/>
          <p:nvPr/>
        </p:nvGrpSpPr>
        <p:grpSpPr>
          <a:xfrm rot="2284462">
            <a:off x="9120336" y="1687189"/>
            <a:ext cx="2104054" cy="3480046"/>
            <a:chOff x="9902284" y="2752078"/>
            <a:chExt cx="2104054" cy="3480046"/>
          </a:xfrm>
        </p:grpSpPr>
        <p:pic>
          <p:nvPicPr>
            <p:cNvPr id="13" name="Pictur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2284" y="2907067"/>
              <a:ext cx="2104054" cy="302983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4383" t="5474" r="3579" b="-5474"/>
            <a:stretch/>
          </p:blipFill>
          <p:spPr>
            <a:xfrm>
              <a:off x="9949923" y="2752078"/>
              <a:ext cx="1589105" cy="3480046"/>
            </a:xfrm>
            <a:prstGeom prst="ellipse">
              <a:avLst/>
            </a:prstGeom>
            <a:ln>
              <a:noFill/>
            </a:ln>
            <a:effectLst>
              <a:softEdge rad="635000"/>
            </a:effectLst>
          </p:spPr>
        </p:pic>
      </p:grpSp>
      <p:sp>
        <p:nvSpPr>
          <p:cNvPr id="11" name="AutoShape 3"/>
          <p:cNvSpPr>
            <a:spLocks noChangeArrowheads="1"/>
          </p:cNvSpPr>
          <p:nvPr/>
        </p:nvSpPr>
        <p:spPr bwMode="auto">
          <a:xfrm>
            <a:off x="479376" y="1057622"/>
            <a:ext cx="7488631" cy="4819650"/>
          </a:xfrm>
          <a:prstGeom prst="roundRect">
            <a:avLst>
              <a:gd name="adj" fmla="val 11299"/>
            </a:avLst>
          </a:prstGeom>
          <a:solidFill>
            <a:srgbClr val="FFFFFF">
              <a:lumMod val="65000"/>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r">
              <a:lnSpc>
                <a:spcPts val="2000"/>
              </a:lnSpc>
              <a:defRPr/>
            </a:pPr>
            <a:endParaRPr lang="en-GB" sz="1600" kern="0" dirty="0">
              <a:solidFill>
                <a:srgbClr val="000000"/>
              </a:solidFill>
              <a:latin typeface="Calibri" pitchFamily="34" charset="0"/>
            </a:endParaRPr>
          </a:p>
        </p:txBody>
      </p:sp>
      <p:grpSp>
        <p:nvGrpSpPr>
          <p:cNvPr id="16" name="Gruppe 28"/>
          <p:cNvGrpSpPr>
            <a:grpSpLocks/>
          </p:cNvGrpSpPr>
          <p:nvPr/>
        </p:nvGrpSpPr>
        <p:grpSpPr bwMode="auto">
          <a:xfrm>
            <a:off x="695276" y="1895823"/>
            <a:ext cx="2982912" cy="2982913"/>
            <a:chOff x="1231176" y="3130915"/>
            <a:chExt cx="2983072" cy="2983072"/>
          </a:xfrm>
        </p:grpSpPr>
        <p:sp>
          <p:nvSpPr>
            <p:cNvPr id="17" name="Ellipse 86"/>
            <p:cNvSpPr>
              <a:spLocks noChangeAspect="1"/>
            </p:cNvSpPr>
            <p:nvPr/>
          </p:nvSpPr>
          <p:spPr bwMode="auto">
            <a:xfrm>
              <a:off x="1231176" y="3130915"/>
              <a:ext cx="2983072" cy="2983072"/>
            </a:xfrm>
            <a:prstGeom prst="ellipse">
              <a:avLst/>
            </a:prstGeom>
            <a:solidFill>
              <a:srgbClr val="FF008C">
                <a:lumMod val="40000"/>
                <a:lumOff val="60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lstStyle/>
            <a:p>
              <a:pPr algn="r">
                <a:defRPr/>
              </a:pPr>
              <a:endParaRPr lang="en-GB" sz="1200" kern="0" dirty="0">
                <a:solidFill>
                  <a:srgbClr val="000000"/>
                </a:solidFill>
              </a:endParaRPr>
            </a:p>
          </p:txBody>
        </p:sp>
        <p:sp>
          <p:nvSpPr>
            <p:cNvPr id="18" name="Rektangel 87"/>
            <p:cNvSpPr/>
            <p:nvPr/>
          </p:nvSpPr>
          <p:spPr>
            <a:xfrm>
              <a:off x="1604449" y="3443985"/>
              <a:ext cx="2251539" cy="2436803"/>
            </a:xfrm>
            <a:prstGeom prst="rect">
              <a:avLst/>
            </a:prstGeom>
            <a:noFill/>
            <a:ln>
              <a:noFill/>
            </a:ln>
          </p:spPr>
          <p:txBody>
            <a:bodyPr spcFirstLastPara="1" wrap="none" anchor="ctr">
              <a:prstTxWarp prst="textArchUp">
                <a:avLst>
                  <a:gd name="adj" fmla="val 11010590"/>
                </a:avLst>
              </a:prstTxWarp>
            </a:bodyPr>
            <a:lstStyle/>
            <a:p>
              <a:pPr algn="ctr">
                <a:defRPr/>
              </a:pPr>
              <a:r>
                <a:rPr lang="en-GB" sz="2400" kern="0" dirty="0">
                  <a:solidFill>
                    <a:srgbClr val="000000"/>
                  </a:solidFill>
                  <a:latin typeface="Calibri" pitchFamily="34" charset="0"/>
                </a:rPr>
                <a:t>Documentation of readership across publishing platforms </a:t>
              </a:r>
              <a:r>
                <a:rPr lang="en-GB" sz="1200" kern="0" dirty="0">
                  <a:solidFill>
                    <a:srgbClr val="000000"/>
                  </a:solidFill>
                  <a:latin typeface="Calibri" pitchFamily="34" charset="0"/>
                </a:rPr>
                <a:t/>
              </a:r>
              <a:br>
                <a:rPr lang="en-GB" sz="1200" kern="0" dirty="0">
                  <a:solidFill>
                    <a:srgbClr val="000000"/>
                  </a:solidFill>
                  <a:latin typeface="Calibri" pitchFamily="34" charset="0"/>
                </a:rPr>
              </a:br>
              <a:endParaRPr lang="en-GB" sz="1200" kern="0" dirty="0">
                <a:solidFill>
                  <a:srgbClr val="000000"/>
                </a:solidFill>
                <a:latin typeface="Calibri" pitchFamily="34" charset="0"/>
              </a:endParaRPr>
            </a:p>
          </p:txBody>
        </p:sp>
      </p:grpSp>
      <p:grpSp>
        <p:nvGrpSpPr>
          <p:cNvPr id="19" name="Gruppe 36"/>
          <p:cNvGrpSpPr>
            <a:grpSpLocks/>
          </p:cNvGrpSpPr>
          <p:nvPr/>
        </p:nvGrpSpPr>
        <p:grpSpPr bwMode="auto">
          <a:xfrm>
            <a:off x="1190577" y="2343498"/>
            <a:ext cx="2022475" cy="2022475"/>
            <a:chOff x="1725095" y="3578471"/>
            <a:chExt cx="2023053" cy="2023053"/>
          </a:xfrm>
        </p:grpSpPr>
        <p:sp>
          <p:nvSpPr>
            <p:cNvPr id="20" name="Ellipse 89"/>
            <p:cNvSpPr>
              <a:spLocks noChangeAspect="1"/>
            </p:cNvSpPr>
            <p:nvPr/>
          </p:nvSpPr>
          <p:spPr bwMode="auto">
            <a:xfrm>
              <a:off x="1725095" y="3578471"/>
              <a:ext cx="2023053" cy="2023053"/>
            </a:xfrm>
            <a:prstGeom prst="ellipse">
              <a:avLst/>
            </a:prstGeom>
            <a:solidFill>
              <a:srgbClr val="FFD9EE"/>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lstStyle/>
            <a:p>
              <a:pPr algn="r">
                <a:defRPr/>
              </a:pPr>
              <a:endParaRPr lang="en-GB" sz="1200" kern="0" dirty="0">
                <a:solidFill>
                  <a:srgbClr val="000000"/>
                </a:solidFill>
              </a:endParaRPr>
            </a:p>
          </p:txBody>
        </p:sp>
        <p:sp>
          <p:nvSpPr>
            <p:cNvPr id="21" name="Rektangel 90"/>
            <p:cNvSpPr/>
            <p:nvPr/>
          </p:nvSpPr>
          <p:spPr>
            <a:xfrm>
              <a:off x="2058401" y="3865053"/>
              <a:ext cx="1384260" cy="1298193"/>
            </a:xfrm>
            <a:prstGeom prst="rect">
              <a:avLst/>
            </a:prstGeom>
            <a:noFill/>
            <a:ln>
              <a:noFill/>
            </a:ln>
          </p:spPr>
          <p:txBody>
            <a:bodyPr spcFirstLastPara="1" wrap="none">
              <a:prstTxWarp prst="textArchUp">
                <a:avLst>
                  <a:gd name="adj" fmla="val 10827324"/>
                </a:avLst>
              </a:prstTxWarp>
            </a:bodyPr>
            <a:lstStyle/>
            <a:p>
              <a:pPr algn="ctr">
                <a:defRPr/>
              </a:pPr>
              <a:r>
                <a:rPr lang="en-GB" sz="1600" kern="0" dirty="0">
                  <a:solidFill>
                    <a:srgbClr val="000000"/>
                  </a:solidFill>
                  <a:latin typeface="Calibri" pitchFamily="34" charset="0"/>
                </a:rPr>
                <a:t>Documentation of the qualitative </a:t>
              </a:r>
              <a:br>
                <a:rPr lang="en-GB" sz="1600" kern="0" dirty="0">
                  <a:solidFill>
                    <a:srgbClr val="000000"/>
                  </a:solidFill>
                  <a:latin typeface="Calibri" pitchFamily="34" charset="0"/>
                </a:rPr>
              </a:br>
              <a:r>
                <a:rPr lang="en-GB" sz="1600" kern="0" dirty="0">
                  <a:solidFill>
                    <a:srgbClr val="000000"/>
                  </a:solidFill>
                  <a:latin typeface="Calibri" pitchFamily="34" charset="0"/>
                </a:rPr>
                <a:t>strengths of Magazines</a:t>
              </a:r>
              <a:endParaRPr lang="en-GB" sz="1200" kern="0" dirty="0">
                <a:solidFill>
                  <a:srgbClr val="000000"/>
                </a:solidFill>
                <a:latin typeface="Calibri" pitchFamily="34" charset="0"/>
              </a:endParaRPr>
            </a:p>
          </p:txBody>
        </p:sp>
      </p:grpSp>
      <p:grpSp>
        <p:nvGrpSpPr>
          <p:cNvPr id="22" name="Gruppe 43"/>
          <p:cNvGrpSpPr>
            <a:grpSpLocks/>
          </p:cNvGrpSpPr>
          <p:nvPr/>
        </p:nvGrpSpPr>
        <p:grpSpPr bwMode="auto">
          <a:xfrm>
            <a:off x="1611263" y="2745136"/>
            <a:ext cx="1208088" cy="1209675"/>
            <a:chOff x="2146166" y="3980995"/>
            <a:chExt cx="1208729" cy="1208729"/>
          </a:xfrm>
        </p:grpSpPr>
        <p:sp>
          <p:nvSpPr>
            <p:cNvPr id="23" name="Ellipse 92"/>
            <p:cNvSpPr>
              <a:spLocks noChangeAspect="1"/>
            </p:cNvSpPr>
            <p:nvPr/>
          </p:nvSpPr>
          <p:spPr bwMode="auto">
            <a:xfrm>
              <a:off x="2146166" y="3980995"/>
              <a:ext cx="1208729" cy="1208729"/>
            </a:xfrm>
            <a:prstGeom prst="ellipse">
              <a:avLst/>
            </a:prstGeom>
            <a:solidFill>
              <a:srgbClr val="808080"/>
            </a:solidFill>
            <a:ln w="381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lstStyle/>
            <a:p>
              <a:pPr algn="r">
                <a:defRPr/>
              </a:pPr>
              <a:endParaRPr lang="en-GB" sz="1200" kern="0" dirty="0">
                <a:solidFill>
                  <a:srgbClr val="000000"/>
                </a:solidFill>
              </a:endParaRPr>
            </a:p>
          </p:txBody>
        </p:sp>
        <p:sp>
          <p:nvSpPr>
            <p:cNvPr id="24" name="TekstSylinder 93"/>
            <p:cNvSpPr txBox="1"/>
            <p:nvPr/>
          </p:nvSpPr>
          <p:spPr>
            <a:xfrm>
              <a:off x="2386738" y="4197196"/>
              <a:ext cx="702628" cy="733153"/>
            </a:xfrm>
            <a:prstGeom prst="rect">
              <a:avLst/>
            </a:prstGeom>
            <a:noFill/>
            <a:ln>
              <a:noFill/>
            </a:ln>
          </p:spPr>
          <p:txBody>
            <a:bodyPr spcFirstLastPara="1" anchor="ctr">
              <a:prstTxWarp prst="textArchDown">
                <a:avLst>
                  <a:gd name="adj" fmla="val 20649571"/>
                </a:avLst>
              </a:prstTxWarp>
            </a:bodyPr>
            <a:lstStyle/>
            <a:p>
              <a:pPr algn="ctr">
                <a:defRPr/>
              </a:pPr>
              <a:r>
                <a:rPr lang="en-GB" sz="1200" kern="0" dirty="0">
                  <a:solidFill>
                    <a:srgbClr val="FFFFFF"/>
                  </a:solidFill>
                  <a:latin typeface="Calibri" pitchFamily="34" charset="0"/>
                </a:rPr>
                <a:t> Documentation </a:t>
              </a:r>
              <a:br>
                <a:rPr lang="en-GB" sz="1200" kern="0" dirty="0">
                  <a:solidFill>
                    <a:srgbClr val="FFFFFF"/>
                  </a:solidFill>
                  <a:latin typeface="Calibri" pitchFamily="34" charset="0"/>
                </a:rPr>
              </a:br>
              <a:r>
                <a:rPr lang="en-GB" sz="1200" kern="0" dirty="0">
                  <a:solidFill>
                    <a:srgbClr val="FFFFFF"/>
                  </a:solidFill>
                  <a:latin typeface="Calibri" pitchFamily="34" charset="0"/>
                </a:rPr>
                <a:t>of  gross exposure</a:t>
              </a:r>
              <a:endParaRPr lang="en-GB" sz="1100" kern="0" dirty="0">
                <a:solidFill>
                  <a:srgbClr val="FFFFFF"/>
                </a:solidFill>
                <a:latin typeface="Calibri" pitchFamily="34" charset="0"/>
              </a:endParaRPr>
            </a:p>
          </p:txBody>
        </p:sp>
        <p:sp>
          <p:nvSpPr>
            <p:cNvPr id="25" name="TekstSylinder 46"/>
            <p:cNvSpPr txBox="1">
              <a:spLocks noChangeArrowheads="1"/>
            </p:cNvSpPr>
            <p:nvPr/>
          </p:nvSpPr>
          <p:spPr bwMode="auto">
            <a:xfrm>
              <a:off x="2155975" y="4073973"/>
              <a:ext cx="1178418" cy="29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GB" sz="1800" kern="0" dirty="0">
                  <a:solidFill>
                    <a:schemeClr val="accent2"/>
                  </a:solidFill>
                  <a:latin typeface="Calibri" pitchFamily="34" charset="0"/>
                </a:rPr>
                <a:t>GEP</a:t>
              </a:r>
              <a:endParaRPr lang="en-GB" sz="1600" kern="0" dirty="0">
                <a:solidFill>
                  <a:schemeClr val="accent2"/>
                </a:solidFill>
                <a:latin typeface="Calibri" pitchFamily="34" charset="0"/>
              </a:endParaRPr>
            </a:p>
          </p:txBody>
        </p:sp>
      </p:grpSp>
      <p:grpSp>
        <p:nvGrpSpPr>
          <p:cNvPr id="26" name="Gruppe 47"/>
          <p:cNvGrpSpPr>
            <a:grpSpLocks/>
          </p:cNvGrpSpPr>
          <p:nvPr/>
        </p:nvGrpSpPr>
        <p:grpSpPr bwMode="auto">
          <a:xfrm>
            <a:off x="3909962" y="1184622"/>
            <a:ext cx="3986238" cy="4603750"/>
            <a:chOff x="4257921" y="2925648"/>
            <a:chExt cx="3626447" cy="4395941"/>
          </a:xfrm>
        </p:grpSpPr>
        <p:sp>
          <p:nvSpPr>
            <p:cNvPr id="27" name="AutoShape 8"/>
            <p:cNvSpPr>
              <a:spLocks noChangeArrowheads="1"/>
            </p:cNvSpPr>
            <p:nvPr/>
          </p:nvSpPr>
          <p:spPr bwMode="auto">
            <a:xfrm>
              <a:off x="4257921" y="2929101"/>
              <a:ext cx="3626447" cy="4392488"/>
            </a:xfrm>
            <a:prstGeom prst="roundRect">
              <a:avLst>
                <a:gd name="adj" fmla="val 6003"/>
              </a:avLst>
            </a:prstGeom>
            <a:solidFill>
              <a:srgbClr val="EAEAEA"/>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algn="r">
                <a:lnSpc>
                  <a:spcPts val="2000"/>
                </a:lnSpc>
                <a:defRPr/>
              </a:pPr>
              <a:endParaRPr lang="en-GB" sz="1600" dirty="0">
                <a:solidFill>
                  <a:srgbClr val="000000"/>
                </a:solidFill>
                <a:latin typeface="Calibri" pitchFamily="34" charset="0"/>
              </a:endParaRPr>
            </a:p>
          </p:txBody>
        </p:sp>
        <p:sp>
          <p:nvSpPr>
            <p:cNvPr id="28" name="Rectangle 11"/>
            <p:cNvSpPr>
              <a:spLocks noChangeArrowheads="1"/>
            </p:cNvSpPr>
            <p:nvPr/>
          </p:nvSpPr>
          <p:spPr bwMode="auto">
            <a:xfrm>
              <a:off x="4333998" y="2925648"/>
              <a:ext cx="3550370" cy="439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77800" indent="-177800" defTabSz="762000" eaLnBrk="0" hangingPunct="0">
                <a:spcBef>
                  <a:spcPct val="20000"/>
                </a:spcBef>
                <a:buClr>
                  <a:srgbClr val="000000"/>
                </a:buClr>
                <a:buSzPct val="80000"/>
                <a:buFont typeface="Wingdings" pitchFamily="2" charset="2"/>
                <a:buChar char="n"/>
              </a:pPr>
              <a:r>
                <a:rPr lang="en-GB" dirty="0">
                  <a:solidFill>
                    <a:srgbClr val="1C1C1C"/>
                  </a:solidFill>
                </a:rPr>
                <a:t>12.000 interviews</a:t>
              </a:r>
            </a:p>
            <a:p>
              <a:pPr marL="266700" lvl="1" indent="-177800" defTabSz="762000" eaLnBrk="0" hangingPunct="0">
                <a:spcBef>
                  <a:spcPct val="20000"/>
                </a:spcBef>
                <a:buClr>
                  <a:srgbClr val="6E6E6E"/>
                </a:buClr>
                <a:buSzPct val="80000"/>
                <a:buFont typeface="Wingdings" pitchFamily="2" charset="2"/>
                <a:buChar char="n"/>
              </a:pPr>
              <a:r>
                <a:rPr lang="en-GB" dirty="0" smtClean="0">
                  <a:solidFill>
                    <a:srgbClr val="1C1C1C"/>
                  </a:solidFill>
                </a:rPr>
                <a:t>90</a:t>
              </a:r>
              <a:r>
                <a:rPr lang="en-GB" dirty="0">
                  <a:solidFill>
                    <a:srgbClr val="1C1C1C"/>
                  </a:solidFill>
                </a:rPr>
                <a:t>% web, </a:t>
              </a:r>
              <a:r>
                <a:rPr lang="en-GB" dirty="0" smtClean="0">
                  <a:solidFill>
                    <a:srgbClr val="1C1C1C"/>
                  </a:solidFill>
                </a:rPr>
                <a:t>10</a:t>
              </a:r>
              <a:r>
                <a:rPr lang="en-GB" dirty="0">
                  <a:solidFill>
                    <a:srgbClr val="1C1C1C"/>
                  </a:solidFill>
                </a:rPr>
                <a:t>% self completion</a:t>
              </a:r>
            </a:p>
            <a:p>
              <a:pPr marL="177800" indent="-177800" defTabSz="762000" eaLnBrk="0" hangingPunct="0">
                <a:spcBef>
                  <a:spcPct val="20000"/>
                </a:spcBef>
                <a:buClr>
                  <a:srgbClr val="000000"/>
                </a:buClr>
                <a:buSzPct val="80000"/>
                <a:buFont typeface="Wingdings" pitchFamily="2" charset="2"/>
                <a:buChar char="n"/>
              </a:pPr>
              <a:r>
                <a:rPr lang="en-GB" dirty="0">
                  <a:solidFill>
                    <a:srgbClr val="1C1C1C"/>
                  </a:solidFill>
                </a:rPr>
                <a:t>A </a:t>
              </a:r>
              <a:r>
                <a:rPr lang="en-GB" dirty="0" smtClean="0">
                  <a:solidFill>
                    <a:srgbClr val="1C1C1C"/>
                  </a:solidFill>
                </a:rPr>
                <a:t>GEP currency</a:t>
              </a:r>
              <a:endParaRPr lang="en-GB" dirty="0">
                <a:solidFill>
                  <a:srgbClr val="1C1C1C"/>
                </a:solidFill>
              </a:endParaRPr>
            </a:p>
            <a:p>
              <a:pPr marL="266700" lvl="1" indent="-177800" defTabSz="762000" eaLnBrk="0" hangingPunct="0">
                <a:spcBef>
                  <a:spcPct val="20000"/>
                </a:spcBef>
                <a:buClr>
                  <a:srgbClr val="6E6E6E"/>
                </a:buClr>
                <a:buSzPct val="80000"/>
                <a:buFont typeface="Wingdings" pitchFamily="2" charset="2"/>
                <a:buChar char="n"/>
              </a:pPr>
              <a:r>
                <a:rPr lang="en-GB" sz="1600" dirty="0">
                  <a:solidFill>
                    <a:srgbClr val="1C1C1C"/>
                  </a:solidFill>
                </a:rPr>
                <a:t>Readership (AIR) by Recency</a:t>
              </a:r>
            </a:p>
            <a:p>
              <a:pPr marL="266700" lvl="1" indent="-177800" defTabSz="762000" eaLnBrk="0" hangingPunct="0">
                <a:spcBef>
                  <a:spcPct val="20000"/>
                </a:spcBef>
                <a:buClr>
                  <a:srgbClr val="6E6E6E"/>
                </a:buClr>
                <a:buSzPct val="80000"/>
                <a:buFont typeface="Wingdings" pitchFamily="2" charset="2"/>
                <a:buChar char="n"/>
              </a:pPr>
              <a:r>
                <a:rPr lang="en-GB" sz="1600" dirty="0">
                  <a:solidFill>
                    <a:srgbClr val="1C1C1C"/>
                  </a:solidFill>
                </a:rPr>
                <a:t>Readership Engagement Score (RES)</a:t>
              </a:r>
            </a:p>
            <a:p>
              <a:pPr marL="266700" lvl="1" indent="-177800" defTabSz="762000" eaLnBrk="0" hangingPunct="0">
                <a:spcBef>
                  <a:spcPct val="20000"/>
                </a:spcBef>
                <a:buClr>
                  <a:srgbClr val="6E6E6E"/>
                </a:buClr>
                <a:buSzPct val="80000"/>
                <a:buFont typeface="Wingdings" pitchFamily="2" charset="2"/>
                <a:buChar char="n"/>
              </a:pPr>
              <a:r>
                <a:rPr lang="en-GB" sz="1600" dirty="0">
                  <a:solidFill>
                    <a:srgbClr val="1C1C1C"/>
                  </a:solidFill>
                </a:rPr>
                <a:t>Number of Reading Occasions (NRO</a:t>
              </a:r>
              <a:r>
                <a:rPr lang="en-GB" sz="1600" dirty="0" smtClean="0">
                  <a:solidFill>
                    <a:srgbClr val="1C1C1C"/>
                  </a:solidFill>
                </a:rPr>
                <a:t>)</a:t>
              </a:r>
            </a:p>
            <a:p>
              <a:pPr marL="266700" lvl="1" indent="-177800" defTabSz="762000" eaLnBrk="0" hangingPunct="0">
                <a:spcBef>
                  <a:spcPct val="20000"/>
                </a:spcBef>
                <a:buClr>
                  <a:srgbClr val="6E6E6E"/>
                </a:buClr>
                <a:buSzPct val="80000"/>
                <a:buFont typeface="Wingdings" pitchFamily="2" charset="2"/>
                <a:buChar char="n"/>
              </a:pPr>
              <a:r>
                <a:rPr lang="en-GB" sz="1600" dirty="0" smtClean="0">
                  <a:solidFill>
                    <a:srgbClr val="1C1C1C"/>
                  </a:solidFill>
                </a:rPr>
                <a:t>Time spent reading</a:t>
              </a:r>
            </a:p>
            <a:p>
              <a:pPr marL="266700" lvl="1" indent="-177800" defTabSz="762000" eaLnBrk="0" hangingPunct="0">
                <a:spcBef>
                  <a:spcPct val="20000"/>
                </a:spcBef>
                <a:buClr>
                  <a:srgbClr val="6E6E6E"/>
                </a:buClr>
                <a:buSzPct val="80000"/>
                <a:buFont typeface="Wingdings" pitchFamily="2" charset="2"/>
                <a:buChar char="n"/>
              </a:pPr>
              <a:r>
                <a:rPr lang="en-GB" sz="1600" dirty="0" smtClean="0">
                  <a:solidFill>
                    <a:srgbClr val="1C1C1C"/>
                  </a:solidFill>
                  <a:cs typeface="Arial" panose="020B0604020202020204" pitchFamily="34" charset="0"/>
                </a:rPr>
                <a:t>Source </a:t>
              </a:r>
              <a:r>
                <a:rPr lang="en-GB" sz="1600" dirty="0">
                  <a:solidFill>
                    <a:srgbClr val="1C1C1C"/>
                  </a:solidFill>
                  <a:cs typeface="Arial" panose="020B0604020202020204" pitchFamily="34" charset="0"/>
                </a:rPr>
                <a:t>of copy</a:t>
              </a:r>
              <a:endParaRPr lang="en-GB" sz="1600" dirty="0">
                <a:solidFill>
                  <a:srgbClr val="1C1C1C"/>
                </a:solidFill>
              </a:endParaRPr>
            </a:p>
            <a:p>
              <a:pPr marL="177800" indent="-177800" defTabSz="762000" eaLnBrk="0" hangingPunct="0">
                <a:spcBef>
                  <a:spcPct val="20000"/>
                </a:spcBef>
                <a:buClr>
                  <a:srgbClr val="000000"/>
                </a:buClr>
                <a:buSzPct val="80000"/>
                <a:buFont typeface="Wingdings" pitchFamily="2" charset="2"/>
                <a:buChar char="n"/>
              </a:pPr>
              <a:endParaRPr lang="en-GB" dirty="0" smtClean="0">
                <a:solidFill>
                  <a:srgbClr val="1C1C1C"/>
                </a:solidFill>
              </a:endParaRPr>
            </a:p>
            <a:p>
              <a:pPr marL="177800" indent="-177800" defTabSz="762000" eaLnBrk="0" hangingPunct="0">
                <a:spcBef>
                  <a:spcPct val="20000"/>
                </a:spcBef>
                <a:buClr>
                  <a:srgbClr val="000000"/>
                </a:buClr>
                <a:buSzPct val="80000"/>
                <a:buFont typeface="Wingdings" pitchFamily="2" charset="2"/>
                <a:buChar char="n"/>
              </a:pPr>
              <a:r>
                <a:rPr lang="en-GB" dirty="0" smtClean="0">
                  <a:solidFill>
                    <a:srgbClr val="1C1C1C"/>
                  </a:solidFill>
                </a:rPr>
                <a:t>Total </a:t>
              </a:r>
              <a:r>
                <a:rPr lang="en-GB" dirty="0">
                  <a:solidFill>
                    <a:srgbClr val="1C1C1C"/>
                  </a:solidFill>
                </a:rPr>
                <a:t>readership across publishing platforms </a:t>
              </a:r>
            </a:p>
            <a:p>
              <a:pPr marL="266700" lvl="1" indent="-177800" defTabSz="762000" eaLnBrk="0" hangingPunct="0">
                <a:spcBef>
                  <a:spcPct val="20000"/>
                </a:spcBef>
                <a:buClr>
                  <a:srgbClr val="6E6E6E"/>
                </a:buClr>
                <a:buSzPct val="80000"/>
                <a:buFont typeface="Wingdings" pitchFamily="2" charset="2"/>
                <a:buChar char="n"/>
              </a:pPr>
              <a:r>
                <a:rPr lang="en-GB" sz="1600" dirty="0">
                  <a:solidFill>
                    <a:srgbClr val="1C1C1C"/>
                  </a:solidFill>
                </a:rPr>
                <a:t>Calibration with </a:t>
              </a:r>
              <a:r>
                <a:rPr lang="en-GB" sz="1600" dirty="0" smtClean="0">
                  <a:solidFill>
                    <a:srgbClr val="1C1C1C"/>
                  </a:solidFill>
                </a:rPr>
                <a:t>comScore</a:t>
              </a:r>
              <a:endParaRPr lang="en-GB" sz="1600" dirty="0">
                <a:solidFill>
                  <a:srgbClr val="1C1C1C"/>
                </a:solidFill>
              </a:endParaRPr>
            </a:p>
            <a:p>
              <a:pPr marL="177800" indent="-177800" defTabSz="762000" eaLnBrk="0" hangingPunct="0">
                <a:spcBef>
                  <a:spcPct val="20000"/>
                </a:spcBef>
                <a:buClr>
                  <a:srgbClr val="000000"/>
                </a:buClr>
                <a:buSzPct val="80000"/>
                <a:buFont typeface="Wingdings" pitchFamily="2" charset="2"/>
                <a:buChar char="n"/>
              </a:pPr>
              <a:endParaRPr lang="en-GB" dirty="0" smtClean="0">
                <a:solidFill>
                  <a:srgbClr val="1C1C1C"/>
                </a:solidFill>
              </a:endParaRPr>
            </a:p>
            <a:p>
              <a:pPr marL="177800" indent="-177800" defTabSz="762000" eaLnBrk="0" hangingPunct="0">
                <a:spcBef>
                  <a:spcPct val="20000"/>
                </a:spcBef>
                <a:buClr>
                  <a:srgbClr val="000000"/>
                </a:buClr>
                <a:buSzPct val="80000"/>
                <a:buFont typeface="Wingdings" pitchFamily="2" charset="2"/>
                <a:buChar char="n"/>
              </a:pPr>
              <a:r>
                <a:rPr lang="en-GB" dirty="0" smtClean="0">
                  <a:solidFill>
                    <a:srgbClr val="1C1C1C"/>
                  </a:solidFill>
                </a:rPr>
                <a:t>Calibration </a:t>
              </a:r>
              <a:r>
                <a:rPr lang="en-GB" dirty="0">
                  <a:solidFill>
                    <a:srgbClr val="1C1C1C"/>
                  </a:solidFill>
                </a:rPr>
                <a:t>of readership data </a:t>
              </a:r>
              <a:br>
                <a:rPr lang="en-GB" dirty="0">
                  <a:solidFill>
                    <a:srgbClr val="1C1C1C"/>
                  </a:solidFill>
                </a:rPr>
              </a:br>
              <a:r>
                <a:rPr lang="en-GB" dirty="0">
                  <a:solidFill>
                    <a:srgbClr val="1C1C1C"/>
                  </a:solidFill>
                </a:rPr>
                <a:t>to TGI</a:t>
              </a:r>
            </a:p>
          </p:txBody>
        </p:sp>
      </p:grpSp>
      <p:grpSp>
        <p:nvGrpSpPr>
          <p:cNvPr id="29" name="Gruppe 50"/>
          <p:cNvGrpSpPr>
            <a:grpSpLocks/>
          </p:cNvGrpSpPr>
          <p:nvPr/>
        </p:nvGrpSpPr>
        <p:grpSpPr bwMode="auto">
          <a:xfrm>
            <a:off x="1977976" y="3127722"/>
            <a:ext cx="449262" cy="450850"/>
            <a:chOff x="2513392" y="4363828"/>
            <a:chExt cx="449746" cy="449746"/>
          </a:xfrm>
        </p:grpSpPr>
        <p:sp>
          <p:nvSpPr>
            <p:cNvPr id="30" name="Ellipse 99"/>
            <p:cNvSpPr/>
            <p:nvPr/>
          </p:nvSpPr>
          <p:spPr bwMode="auto">
            <a:xfrm>
              <a:off x="2513392" y="4363828"/>
              <a:ext cx="449746" cy="449746"/>
            </a:xfrm>
            <a:prstGeom prst="ellipse">
              <a:avLst/>
            </a:prstGeom>
            <a:solidFill>
              <a:srgbClr val="000000">
                <a:lumMod val="65000"/>
                <a:lumOff val="35000"/>
              </a:srgb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lstStyle/>
            <a:p>
              <a:pPr algn="r">
                <a:defRPr/>
              </a:pPr>
              <a:endParaRPr lang="en-GB" sz="1400" kern="0" dirty="0">
                <a:solidFill>
                  <a:srgbClr val="000000"/>
                </a:solidFill>
              </a:endParaRPr>
            </a:p>
          </p:txBody>
        </p:sp>
        <p:sp>
          <p:nvSpPr>
            <p:cNvPr id="31" name="Rektangel 52"/>
            <p:cNvSpPr>
              <a:spLocks noChangeArrowheads="1"/>
            </p:cNvSpPr>
            <p:nvPr/>
          </p:nvSpPr>
          <p:spPr bwMode="auto">
            <a:xfrm>
              <a:off x="2542484" y="4472317"/>
              <a:ext cx="374870" cy="22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GB" sz="1400" kern="0" dirty="0">
                  <a:solidFill>
                    <a:srgbClr val="FFFFFF"/>
                  </a:solidFill>
                  <a:latin typeface="Calibri" pitchFamily="34" charset="0"/>
                </a:rPr>
                <a:t>AIR</a:t>
              </a:r>
              <a:endParaRPr lang="en-GB" sz="1400" kern="0" dirty="0">
                <a:solidFill>
                  <a:srgbClr val="000000"/>
                </a:solidFill>
                <a:latin typeface="Calibri" pitchFamily="34" charset="0"/>
              </a:endParaRPr>
            </a:p>
          </p:txBody>
        </p:sp>
      </p:grpSp>
      <p:sp>
        <p:nvSpPr>
          <p:cNvPr id="32" name="Title 4"/>
          <p:cNvSpPr>
            <a:spLocks noGrp="1"/>
          </p:cNvSpPr>
          <p:nvPr>
            <p:ph type="title"/>
          </p:nvPr>
        </p:nvSpPr>
        <p:spPr>
          <a:xfrm>
            <a:off x="359999" y="97344"/>
            <a:ext cx="11466875" cy="704346"/>
          </a:xfrm>
        </p:spPr>
        <p:txBody>
          <a:bodyPr/>
          <a:lstStyle/>
          <a:p>
            <a:r>
              <a:rPr lang="en-GB" dirty="0" smtClean="0">
                <a:solidFill>
                  <a:srgbClr val="1C1C1C"/>
                </a:solidFill>
              </a:rPr>
              <a:t>The magazines measurement: 80 paper and 30 online</a:t>
            </a:r>
            <a:endParaRPr lang="en-GB" dirty="0">
              <a:solidFill>
                <a:srgbClr val="1C1C1C"/>
              </a:solidFill>
            </a:endParaRPr>
          </a:p>
        </p:txBody>
      </p:sp>
    </p:spTree>
    <p:extLst>
      <p:ext uri="{BB962C8B-B14F-4D97-AF65-F5344CB8AC3E}">
        <p14:creationId xmlns:p14="http://schemas.microsoft.com/office/powerpoint/2010/main" val="57972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59999" y="188640"/>
            <a:ext cx="11466875" cy="720080"/>
          </a:xfrm>
        </p:spPr>
        <p:txBody>
          <a:bodyPr/>
          <a:lstStyle/>
          <a:p>
            <a:r>
              <a:rPr lang="en-US" dirty="0" smtClean="0">
                <a:solidFill>
                  <a:srgbClr val="1C1C1C"/>
                </a:solidFill>
                <a:latin typeface="Arial" panose="020B0604020202020204" pitchFamily="34" charset="0"/>
                <a:cs typeface="Arial" panose="020B0604020202020204" pitchFamily="34" charset="0"/>
              </a:rPr>
              <a:t>Web-based (CAWI) device agnostic </a:t>
            </a:r>
            <a:endParaRPr lang="en-US" dirty="0">
              <a:solidFill>
                <a:srgbClr val="1C1C1C"/>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11568608" y="6661150"/>
            <a:ext cx="969962" cy="196850"/>
          </a:xfrm>
        </p:spPr>
        <p:txBody>
          <a:bodyPr/>
          <a:lstStyle/>
          <a:p>
            <a:fld id="{4034BEE3-566C-4068-A777-C3A4762E861B}" type="slidenum">
              <a:rPr lang="nb-NO" smtClean="0"/>
              <a:pPr/>
              <a:t>25</a:t>
            </a:fld>
            <a:endParaRPr lang="nb-NO"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320" y="1134446"/>
            <a:ext cx="2808311" cy="4891370"/>
          </a:xfrm>
          <a:prstGeom prst="rect">
            <a:avLst/>
          </a:prstGeom>
          <a:ln>
            <a:solidFill>
              <a:srgbClr val="000000"/>
            </a:solidFill>
          </a:ln>
        </p:spPr>
      </p:pic>
      <p:sp>
        <p:nvSpPr>
          <p:cNvPr id="9" name="Title 9"/>
          <p:cNvSpPr txBox="1">
            <a:spLocks/>
          </p:cNvSpPr>
          <p:nvPr/>
        </p:nvSpPr>
        <p:spPr>
          <a:xfrm>
            <a:off x="360000" y="808783"/>
            <a:ext cx="7023348"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algn="ctr"/>
            <a:r>
              <a:rPr lang="nb-NO" dirty="0" smtClean="0">
                <a:solidFill>
                  <a:srgbClr val="1C1C1C"/>
                </a:solidFill>
              </a:rPr>
              <a:t>Desktop</a:t>
            </a:r>
            <a:endParaRPr lang="nb-NO" dirty="0">
              <a:solidFill>
                <a:srgbClr val="1C1C1C"/>
              </a:solidFill>
            </a:endParaRPr>
          </a:p>
        </p:txBody>
      </p:sp>
      <p:sp>
        <p:nvSpPr>
          <p:cNvPr id="11" name="Title 9"/>
          <p:cNvSpPr txBox="1">
            <a:spLocks/>
          </p:cNvSpPr>
          <p:nvPr/>
        </p:nvSpPr>
        <p:spPr>
          <a:xfrm>
            <a:off x="8976320" y="692696"/>
            <a:ext cx="2850554" cy="404119"/>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2400" b="1" kern="1200">
                <a:solidFill>
                  <a:schemeClr val="tx1"/>
                </a:solidFill>
                <a:latin typeface="+mj-lt"/>
                <a:ea typeface="+mj-ea"/>
                <a:cs typeface="+mj-cs"/>
              </a:defRPr>
            </a:lvl1pPr>
          </a:lstStyle>
          <a:p>
            <a:pPr algn="ctr"/>
            <a:r>
              <a:rPr lang="nb-NO" dirty="0" smtClean="0">
                <a:solidFill>
                  <a:srgbClr val="1C1C1C"/>
                </a:solidFill>
              </a:rPr>
              <a:t>Mobile</a:t>
            </a:r>
            <a:endParaRPr lang="nb-NO" dirty="0">
              <a:solidFill>
                <a:srgbClr val="1C1C1C"/>
              </a:solidFill>
            </a:endParaRPr>
          </a:p>
        </p:txBody>
      </p:sp>
      <p:grpSp>
        <p:nvGrpSpPr>
          <p:cNvPr id="3" name="Group 2"/>
          <p:cNvGrpSpPr/>
          <p:nvPr/>
        </p:nvGrpSpPr>
        <p:grpSpPr>
          <a:xfrm>
            <a:off x="360000" y="1212902"/>
            <a:ext cx="7023348" cy="4812913"/>
            <a:chOff x="1279702" y="1886962"/>
            <a:chExt cx="6103645" cy="4138853"/>
          </a:xfrm>
        </p:grpSpPr>
        <p:pic>
          <p:nvPicPr>
            <p:cNvPr id="7" name="Picture 6"/>
            <p:cNvPicPr>
              <a:picLocks noChangeAspect="1"/>
            </p:cNvPicPr>
            <p:nvPr/>
          </p:nvPicPr>
          <p:blipFill rotWithShape="1">
            <a:blip r:embed="rId4"/>
            <a:srcRect t="3074"/>
            <a:stretch/>
          </p:blipFill>
          <p:spPr>
            <a:xfrm>
              <a:off x="1279702" y="1886962"/>
              <a:ext cx="6103645" cy="4138853"/>
            </a:xfrm>
            <a:prstGeom prst="rect">
              <a:avLst/>
            </a:prstGeom>
            <a:ln>
              <a:solidFill>
                <a:srgbClr val="000000"/>
              </a:solidFill>
            </a:ln>
          </p:spPr>
        </p:pic>
        <p:sp>
          <p:nvSpPr>
            <p:cNvPr id="2" name="Rectangle 1"/>
            <p:cNvSpPr/>
            <p:nvPr/>
          </p:nvSpPr>
          <p:spPr>
            <a:xfrm>
              <a:off x="6985000" y="5626100"/>
              <a:ext cx="398347" cy="399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smtClean="0"/>
            </a:p>
          </p:txBody>
        </p:sp>
      </p:grpSp>
    </p:spTree>
    <p:extLst>
      <p:ext uri="{BB962C8B-B14F-4D97-AF65-F5344CB8AC3E}">
        <p14:creationId xmlns:p14="http://schemas.microsoft.com/office/powerpoint/2010/main" val="227697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91344" y="188640"/>
            <a:ext cx="12000656" cy="1296144"/>
          </a:xfrm>
        </p:spPr>
        <p:txBody>
          <a:bodyPr/>
          <a:lstStyle/>
          <a:p>
            <a:r>
              <a:rPr lang="en-US" sz="3000" dirty="0" smtClean="0">
                <a:solidFill>
                  <a:srgbClr val="1C1C1C"/>
                </a:solidFill>
              </a:rPr>
              <a:t> The readership numbers (AIR) and Gross Exposure Points (GEP)</a:t>
            </a:r>
            <a:endParaRPr lang="en-US" sz="3000" dirty="0">
              <a:solidFill>
                <a:srgbClr val="1C1C1C"/>
              </a:solidFill>
            </a:endParaRPr>
          </a:p>
        </p:txBody>
      </p:sp>
      <p:sp>
        <p:nvSpPr>
          <p:cNvPr id="6" name="Slide Number Placeholder 5"/>
          <p:cNvSpPr>
            <a:spLocks noGrp="1"/>
          </p:cNvSpPr>
          <p:nvPr>
            <p:ph type="sldNum" sz="quarter" idx="4"/>
          </p:nvPr>
        </p:nvSpPr>
        <p:spPr>
          <a:xfrm>
            <a:off x="11443667" y="6635382"/>
            <a:ext cx="969962" cy="196850"/>
          </a:xfrm>
        </p:spPr>
        <p:txBody>
          <a:bodyPr/>
          <a:lstStyle/>
          <a:p>
            <a:fld id="{4034BEE3-566C-4068-A777-C3A4762E861B}" type="slidenum">
              <a:rPr lang="nb-NO" smtClean="0"/>
              <a:pPr/>
              <a:t>26</a:t>
            </a:fld>
            <a:endParaRPr lang="nb-NO" dirty="0"/>
          </a:p>
        </p:txBody>
      </p:sp>
      <p:sp>
        <p:nvSpPr>
          <p:cNvPr id="8" name="Rectangle 7"/>
          <p:cNvSpPr/>
          <p:nvPr/>
        </p:nvSpPr>
        <p:spPr>
          <a:xfrm>
            <a:off x="6744072" y="4876502"/>
            <a:ext cx="5112568" cy="11447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2" algn="ctr"/>
            <a:r>
              <a:rPr lang="en-US" sz="2400" dirty="0" smtClean="0">
                <a:solidFill>
                  <a:schemeClr val="bg1"/>
                </a:solidFill>
              </a:rPr>
              <a:t>Quality measures:</a:t>
            </a:r>
            <a:r>
              <a:rPr lang="nb-NO" sz="2400" dirty="0">
                <a:solidFill>
                  <a:schemeClr val="bg1"/>
                </a:solidFill>
              </a:rPr>
              <a:t/>
            </a:r>
            <a:br>
              <a:rPr lang="nb-NO" sz="2400" dirty="0">
                <a:solidFill>
                  <a:schemeClr val="bg1"/>
                </a:solidFill>
              </a:rPr>
            </a:br>
            <a:r>
              <a:rPr lang="en-GB" sz="2400" dirty="0"/>
              <a:t>Time </a:t>
            </a:r>
            <a:r>
              <a:rPr lang="en-GB" sz="2400" dirty="0" smtClean="0"/>
              <a:t>spent &amp; source of copy</a:t>
            </a:r>
            <a:endParaRPr lang="nb-NO" sz="2400" dirty="0">
              <a:solidFill>
                <a:schemeClr val="bg1"/>
              </a:solidFill>
            </a:endParaRPr>
          </a:p>
        </p:txBody>
      </p:sp>
      <p:sp>
        <p:nvSpPr>
          <p:cNvPr id="9" name="Plassholder for innhold 2"/>
          <p:cNvSpPr txBox="1">
            <a:spLocks/>
          </p:cNvSpPr>
          <p:nvPr/>
        </p:nvSpPr>
        <p:spPr>
          <a:xfrm>
            <a:off x="335360" y="1196752"/>
            <a:ext cx="7344816" cy="3240360"/>
          </a:xfrm>
          <a:prstGeom prst="rect">
            <a:avLst/>
          </a:prstGeom>
        </p:spPr>
        <p:txBody>
          <a:bodyPr/>
          <a:lstStyle>
            <a:lvl1pPr marL="342000" indent="-342000" algn="l" defTabSz="914400" rtl="0" eaLnBrk="1" latinLnBrk="0" hangingPunct="1">
              <a:spcBef>
                <a:spcPts val="1320"/>
              </a:spcBef>
              <a:buFont typeface="Wingdings" pitchFamily="2" charset="2"/>
              <a:buChar char=""/>
              <a:defRPr lang="en-US" sz="2000" b="0" kern="1200" dirty="0" smtClean="0">
                <a:solidFill>
                  <a:srgbClr val="333333"/>
                </a:solidFill>
                <a:latin typeface="+mn-lt"/>
                <a:ea typeface="+mn-ea"/>
                <a:cs typeface="+mn-cs"/>
              </a:defRPr>
            </a:lvl1pPr>
            <a:lvl2pPr marL="741600" indent="-284400" algn="l" defTabSz="914400" rtl="0" eaLnBrk="1" latinLnBrk="0" hangingPunct="1">
              <a:spcBef>
                <a:spcPct val="20000"/>
              </a:spcBef>
              <a:buClr>
                <a:schemeClr val="tx1">
                  <a:lumMod val="65000"/>
                  <a:lumOff val="35000"/>
                </a:schemeClr>
              </a:buClr>
              <a:buFont typeface="Wingdings" pitchFamily="2" charset="2"/>
              <a:buChar char=""/>
              <a:defRPr sz="1800" b="0" kern="1200">
                <a:solidFill>
                  <a:srgbClr val="333333"/>
                </a:solidFill>
                <a:latin typeface="+mn-lt"/>
                <a:ea typeface="+mn-ea"/>
                <a:cs typeface="+mn-cs"/>
              </a:defRPr>
            </a:lvl2pPr>
            <a:lvl3pPr marL="1144800" indent="-230400" algn="l" defTabSz="914400" rtl="0" eaLnBrk="1" latinLnBrk="0" hangingPunct="1">
              <a:spcBef>
                <a:spcPct val="20000"/>
              </a:spcBef>
              <a:buClr>
                <a:schemeClr val="tx1">
                  <a:lumMod val="50000"/>
                  <a:lumOff val="50000"/>
                </a:schemeClr>
              </a:buClr>
              <a:buFont typeface="Wingdings" pitchFamily="2" charset="2"/>
              <a:buChar char=""/>
              <a:defRPr sz="1600" kern="1200">
                <a:solidFill>
                  <a:srgbClr val="333333"/>
                </a:solidFill>
                <a:latin typeface="+mn-lt"/>
                <a:ea typeface="+mn-ea"/>
                <a:cs typeface="+mn-cs"/>
              </a:defRPr>
            </a:lvl3pPr>
            <a:lvl4pPr marL="1544400" indent="-230400" algn="l" defTabSz="914400" rtl="0" eaLnBrk="1" latinLnBrk="0" hangingPunct="1">
              <a:spcBef>
                <a:spcPct val="20000"/>
              </a:spcBef>
              <a:buClr>
                <a:schemeClr val="bg1">
                  <a:lumMod val="65000"/>
                </a:schemeClr>
              </a:buClr>
              <a:buFont typeface="Wingdings" pitchFamily="2" charset="2"/>
              <a:buChar char="n"/>
              <a:defRPr sz="1400" kern="1200">
                <a:solidFill>
                  <a:srgbClr val="333333"/>
                </a:solidFill>
                <a:latin typeface="+mn-lt"/>
                <a:ea typeface="+mn-ea"/>
                <a:cs typeface="+mn-cs"/>
              </a:defRPr>
            </a:lvl4pPr>
            <a:lvl5pPr marL="1944000" indent="-230400" algn="l" defTabSz="914400" rtl="0" eaLnBrk="1" latinLnBrk="0" hangingPunct="1">
              <a:spcBef>
                <a:spcPts val="336"/>
              </a:spcBef>
              <a:spcAft>
                <a:spcPts val="0"/>
              </a:spcAft>
              <a:buClr>
                <a:schemeClr val="bg1">
                  <a:lumMod val="85000"/>
                </a:schemeClr>
              </a:buClr>
              <a:buFont typeface="Wingdings" pitchFamily="2" charset="2"/>
              <a:buChar char="n"/>
              <a:defRPr sz="1200" kern="1200">
                <a:solidFill>
                  <a:srgbClr val="3333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spcAft>
                <a:spcPts val="0"/>
              </a:spcAft>
              <a:buFont typeface="Wingdings" pitchFamily="2" charset="2"/>
              <a:buChar char="§"/>
            </a:pPr>
            <a:r>
              <a:rPr lang="en-GB" sz="2400" b="1" dirty="0" smtClean="0">
                <a:solidFill>
                  <a:schemeClr val="bg1">
                    <a:lumMod val="50000"/>
                  </a:schemeClr>
                </a:solidFill>
              </a:rPr>
              <a:t> </a:t>
            </a:r>
            <a:r>
              <a:rPr lang="en-GB" sz="2400" b="1" dirty="0" smtClean="0">
                <a:solidFill>
                  <a:srgbClr val="7030A0"/>
                </a:solidFill>
              </a:rPr>
              <a:t>AIR</a:t>
            </a:r>
            <a:r>
              <a:rPr lang="en-GB" sz="2400" dirty="0" smtClean="0"/>
              <a:t> (Average Issue Readership) </a:t>
            </a:r>
          </a:p>
          <a:p>
            <a:pPr lvl="1" algn="just" fontAlgn="auto">
              <a:spcAft>
                <a:spcPts val="0"/>
              </a:spcAft>
              <a:buFont typeface="Wingdings" pitchFamily="2" charset="2"/>
              <a:buChar char="§"/>
            </a:pPr>
            <a:r>
              <a:rPr lang="en-GB" sz="2400" dirty="0" smtClean="0"/>
              <a:t>The traditional net based readership measure</a:t>
            </a:r>
          </a:p>
          <a:p>
            <a:pPr algn="just">
              <a:buFont typeface="Wingdings" pitchFamily="2" charset="2"/>
              <a:buChar char="§"/>
            </a:pPr>
            <a:r>
              <a:rPr lang="en-GB" sz="2400" b="1" dirty="0">
                <a:solidFill>
                  <a:schemeClr val="bg1">
                    <a:lumMod val="50000"/>
                  </a:schemeClr>
                </a:solidFill>
              </a:rPr>
              <a:t> </a:t>
            </a:r>
            <a:r>
              <a:rPr lang="en-GB" sz="2400" b="1" dirty="0" smtClean="0">
                <a:solidFill>
                  <a:srgbClr val="7030A0"/>
                </a:solidFill>
              </a:rPr>
              <a:t>RES</a:t>
            </a:r>
            <a:r>
              <a:rPr lang="en-GB" sz="2400" dirty="0" smtClean="0">
                <a:solidFill>
                  <a:srgbClr val="7030A0"/>
                </a:solidFill>
              </a:rPr>
              <a:t> </a:t>
            </a:r>
            <a:r>
              <a:rPr lang="en-GB" sz="2400" dirty="0" smtClean="0"/>
              <a:t>(Readership Engagement Score) </a:t>
            </a:r>
          </a:p>
          <a:p>
            <a:pPr lvl="1" algn="just" fontAlgn="auto">
              <a:spcAft>
                <a:spcPts val="0"/>
              </a:spcAft>
              <a:buFont typeface="Wingdings" pitchFamily="2" charset="2"/>
              <a:buChar char="§"/>
            </a:pPr>
            <a:r>
              <a:rPr lang="en-GB" sz="2000" dirty="0" smtClean="0"/>
              <a:t>Amount of reading last time the magazine was read</a:t>
            </a:r>
          </a:p>
          <a:p>
            <a:pPr algn="just">
              <a:buFont typeface="Wingdings" pitchFamily="2" charset="2"/>
              <a:buChar char="§"/>
            </a:pPr>
            <a:r>
              <a:rPr lang="en-GB" sz="2400" b="1" dirty="0">
                <a:solidFill>
                  <a:schemeClr val="bg1">
                    <a:lumMod val="50000"/>
                  </a:schemeClr>
                </a:solidFill>
              </a:rPr>
              <a:t> </a:t>
            </a:r>
            <a:r>
              <a:rPr lang="en-GB" sz="2400" b="1" dirty="0" smtClean="0">
                <a:solidFill>
                  <a:srgbClr val="7030A0"/>
                </a:solidFill>
              </a:rPr>
              <a:t>NRO</a:t>
            </a:r>
            <a:r>
              <a:rPr lang="en-GB" sz="2400" dirty="0" smtClean="0">
                <a:solidFill>
                  <a:srgbClr val="7030A0"/>
                </a:solidFill>
              </a:rPr>
              <a:t> </a:t>
            </a:r>
            <a:r>
              <a:rPr lang="en-GB" sz="2400" dirty="0" smtClean="0"/>
              <a:t>(Number of Reading Occasions) </a:t>
            </a:r>
          </a:p>
          <a:p>
            <a:pPr lvl="1" algn="just" fontAlgn="auto">
              <a:spcAft>
                <a:spcPts val="0"/>
              </a:spcAft>
              <a:buFont typeface="Wingdings" pitchFamily="2" charset="2"/>
              <a:buChar char="§"/>
            </a:pPr>
            <a:r>
              <a:rPr lang="en-GB" sz="2000" dirty="0" smtClean="0"/>
              <a:t>On average, how many reading occasions of a given title</a:t>
            </a:r>
          </a:p>
          <a:p>
            <a:pPr algn="just">
              <a:buFont typeface="Wingdings" pitchFamily="2" charset="2"/>
              <a:buChar char="§"/>
            </a:pPr>
            <a:r>
              <a:rPr lang="en-GB" sz="2400" b="1" dirty="0">
                <a:solidFill>
                  <a:schemeClr val="bg1">
                    <a:lumMod val="50000"/>
                  </a:schemeClr>
                </a:solidFill>
              </a:rPr>
              <a:t> </a:t>
            </a:r>
            <a:r>
              <a:rPr lang="en-GB" sz="2400" b="1" dirty="0" smtClean="0">
                <a:solidFill>
                  <a:srgbClr val="7030A0"/>
                </a:solidFill>
              </a:rPr>
              <a:t>GEP</a:t>
            </a:r>
            <a:r>
              <a:rPr lang="en-GB" sz="2400" dirty="0" smtClean="0"/>
              <a:t> (Gross Exposure Points)</a:t>
            </a:r>
          </a:p>
          <a:p>
            <a:pPr marL="0" lvl="1" indent="0" algn="just" fontAlgn="auto">
              <a:spcBef>
                <a:spcPts val="1320"/>
              </a:spcBef>
              <a:spcAft>
                <a:spcPts val="0"/>
              </a:spcAft>
              <a:buClrTx/>
              <a:buNone/>
            </a:pPr>
            <a:endParaRPr lang="en-US" sz="2000" dirty="0"/>
          </a:p>
          <a:p>
            <a:pPr algn="just" fontAlgn="auto">
              <a:spcAft>
                <a:spcPts val="0"/>
              </a:spcAft>
              <a:buFont typeface="Wingdings" pitchFamily="2" charset="2"/>
              <a:buChar char="§"/>
            </a:pPr>
            <a:endParaRPr lang="en-GB" dirty="0" smtClean="0"/>
          </a:p>
          <a:p>
            <a:pPr lvl="1" algn="just" fontAlgn="auto">
              <a:spcAft>
                <a:spcPts val="0"/>
              </a:spcAft>
              <a:buFont typeface="Wingdings" pitchFamily="2" charset="2"/>
              <a:buChar char="§"/>
            </a:pPr>
            <a:endParaRPr lang="en-GB" sz="2000" dirty="0" smtClean="0"/>
          </a:p>
        </p:txBody>
      </p:sp>
      <p:sp>
        <p:nvSpPr>
          <p:cNvPr id="12" name="Avrundet rektangel 8"/>
          <p:cNvSpPr/>
          <p:nvPr/>
        </p:nvSpPr>
        <p:spPr bwMode="auto">
          <a:xfrm>
            <a:off x="911424" y="4876502"/>
            <a:ext cx="5112568" cy="1144786"/>
          </a:xfrm>
          <a:prstGeom prst="roundRect">
            <a:avLst/>
          </a:prstGeom>
          <a:solidFill>
            <a:srgbClr val="FFB7DE"/>
          </a:solidFill>
          <a:ln w="9525" cap="flat" cmpd="sng" algn="ctr">
            <a:noFill/>
            <a:prstDash val="solid"/>
            <a:round/>
            <a:headEnd type="none" w="med" len="med"/>
            <a:tailEnd type="none" w="med" len="med"/>
          </a:ln>
          <a:effectLst>
            <a:outerShdw blurRad="76200" dir="13500000" sy="23000" kx="1200000" algn="br" rotWithShape="0">
              <a:prstClr val="black">
                <a:alpha val="20000"/>
              </a:prstClr>
            </a:outerShdw>
          </a:effectLst>
          <a:scene3d>
            <a:camera prst="orthographicFront"/>
            <a:lightRig rig="threePt" dir="t"/>
          </a:scene3d>
          <a:sp3d>
            <a:bevelT/>
          </a:sp3d>
        </p:spPr>
        <p:txBody>
          <a:bodyPr wrap="square" lIns="0" tIns="0" rIns="0" bIns="0">
            <a:spAutoFit/>
          </a:bodyPr>
          <a:lstStyle>
            <a:defPPr>
              <a:defRPr lang="en-GB"/>
            </a:defPPr>
            <a:lvl1pPr algn="r" rtl="0" fontAlgn="base">
              <a:lnSpc>
                <a:spcPts val="2000"/>
              </a:lnSpc>
              <a:spcBef>
                <a:spcPct val="0"/>
              </a:spcBef>
              <a:spcAft>
                <a:spcPct val="0"/>
              </a:spcAft>
              <a:defRPr kern="1200">
                <a:solidFill>
                  <a:schemeClr val="tx1"/>
                </a:solidFill>
                <a:latin typeface="Arial" charset="0"/>
                <a:ea typeface="+mn-ea"/>
                <a:cs typeface="+mn-cs"/>
              </a:defRPr>
            </a:lvl1pPr>
            <a:lvl2pPr marL="457200" algn="r" rtl="0" fontAlgn="base">
              <a:lnSpc>
                <a:spcPts val="2000"/>
              </a:lnSpc>
              <a:spcBef>
                <a:spcPct val="0"/>
              </a:spcBef>
              <a:spcAft>
                <a:spcPct val="0"/>
              </a:spcAft>
              <a:defRPr kern="1200">
                <a:solidFill>
                  <a:schemeClr val="tx1"/>
                </a:solidFill>
                <a:latin typeface="Arial" charset="0"/>
                <a:ea typeface="+mn-ea"/>
                <a:cs typeface="+mn-cs"/>
              </a:defRPr>
            </a:lvl2pPr>
            <a:lvl3pPr marL="914400" algn="r" rtl="0" fontAlgn="base">
              <a:lnSpc>
                <a:spcPts val="2000"/>
              </a:lnSpc>
              <a:spcBef>
                <a:spcPct val="0"/>
              </a:spcBef>
              <a:spcAft>
                <a:spcPct val="0"/>
              </a:spcAft>
              <a:defRPr kern="1200">
                <a:solidFill>
                  <a:schemeClr val="tx1"/>
                </a:solidFill>
                <a:latin typeface="Arial" charset="0"/>
                <a:ea typeface="+mn-ea"/>
                <a:cs typeface="+mn-cs"/>
              </a:defRPr>
            </a:lvl3pPr>
            <a:lvl4pPr marL="1371600" algn="r" rtl="0" fontAlgn="base">
              <a:lnSpc>
                <a:spcPts val="2000"/>
              </a:lnSpc>
              <a:spcBef>
                <a:spcPct val="0"/>
              </a:spcBef>
              <a:spcAft>
                <a:spcPct val="0"/>
              </a:spcAft>
              <a:defRPr kern="1200">
                <a:solidFill>
                  <a:schemeClr val="tx1"/>
                </a:solidFill>
                <a:latin typeface="Arial" charset="0"/>
                <a:ea typeface="+mn-ea"/>
                <a:cs typeface="+mn-cs"/>
              </a:defRPr>
            </a:lvl4pPr>
            <a:lvl5pPr marL="1828800" algn="r" rtl="0" fontAlgn="base">
              <a:lnSpc>
                <a:spcPts val="2000"/>
              </a:lnSpc>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ts val="2000"/>
              </a:lnSpc>
              <a:spcBef>
                <a:spcPct val="0"/>
              </a:spcBef>
              <a:spcAft>
                <a:spcPct val="0"/>
              </a:spcAft>
              <a:buClrTx/>
              <a:buSzTx/>
              <a:buFontTx/>
              <a:buNone/>
              <a:tabLst/>
              <a:defRPr/>
            </a:pPr>
            <a:endParaRPr kumimoji="0" lang="nb-NO" sz="18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14" name="TekstSylinder 1"/>
          <p:cNvSpPr txBox="1"/>
          <p:nvPr/>
        </p:nvSpPr>
        <p:spPr>
          <a:xfrm>
            <a:off x="1127448" y="5229200"/>
            <a:ext cx="4608512" cy="523220"/>
          </a:xfrm>
          <a:prstGeom prst="rect">
            <a:avLst/>
          </a:prstGeom>
          <a:noFill/>
        </p:spPr>
        <p:txBody>
          <a:bodyPr wrap="square" rtlCol="0">
            <a:spAutoFit/>
          </a:bodyPr>
          <a:lstStyle/>
          <a:p>
            <a:r>
              <a:rPr lang="en-GB" sz="2800" b="1" dirty="0" smtClean="0">
                <a:solidFill>
                  <a:srgbClr val="7030A0"/>
                </a:solidFill>
                <a:latin typeface="+mn-lt"/>
              </a:rPr>
              <a:t>GEP = AIR x RES x NRO</a:t>
            </a:r>
            <a:endParaRPr lang="en-GB" sz="2800" b="1" dirty="0">
              <a:solidFill>
                <a:srgbClr val="7030A0"/>
              </a:solidFill>
              <a:latin typeface="+mn-lt"/>
            </a:endParaRPr>
          </a:p>
        </p:txBody>
      </p:sp>
    </p:spTree>
    <p:extLst>
      <p:ext uri="{BB962C8B-B14F-4D97-AF65-F5344CB8AC3E}">
        <p14:creationId xmlns:p14="http://schemas.microsoft.com/office/powerpoint/2010/main" val="33091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581779"/>
            <a:ext cx="11737304" cy="1661993"/>
          </a:xfrm>
          <a:prstGeom prst="rect">
            <a:avLst/>
          </a:prstGeom>
          <a:noFill/>
        </p:spPr>
        <p:txBody>
          <a:bodyPr wrap="square" lIns="0" tIns="0" rIns="0" bIns="0" rtlCol="0">
            <a:spAutoFit/>
          </a:bodyPr>
          <a:lstStyle/>
          <a:p>
            <a:r>
              <a:rPr lang="en-GB" sz="5400" dirty="0" smtClean="0">
                <a:solidFill>
                  <a:schemeClr val="bg1"/>
                </a:solidFill>
              </a:rPr>
              <a:t>5. The </a:t>
            </a:r>
            <a:r>
              <a:rPr lang="en-GB" sz="5400" dirty="0">
                <a:solidFill>
                  <a:schemeClr val="bg1"/>
                </a:solidFill>
              </a:rPr>
              <a:t>Target Group </a:t>
            </a:r>
            <a:r>
              <a:rPr lang="en-GB" sz="5400" dirty="0" smtClean="0">
                <a:solidFill>
                  <a:schemeClr val="bg1"/>
                </a:solidFill>
              </a:rPr>
              <a:t>Index (TGI) and </a:t>
            </a:r>
          </a:p>
          <a:p>
            <a:r>
              <a:rPr lang="en-GB" sz="5400" dirty="0">
                <a:solidFill>
                  <a:schemeClr val="bg1"/>
                </a:solidFill>
              </a:rPr>
              <a:t> </a:t>
            </a:r>
            <a:r>
              <a:rPr lang="en-GB" sz="5400" dirty="0" smtClean="0">
                <a:solidFill>
                  <a:schemeClr val="bg1"/>
                </a:solidFill>
              </a:rPr>
              <a:t>   enrichment of DMPs </a:t>
            </a:r>
            <a:endParaRPr lang="en-GB" sz="5400" dirty="0">
              <a:solidFill>
                <a:schemeClr val="bg1"/>
              </a:solidFill>
            </a:endParaRPr>
          </a:p>
        </p:txBody>
      </p:sp>
      <p:grpSp>
        <p:nvGrpSpPr>
          <p:cNvPr id="3" name="Group 2"/>
          <p:cNvGrpSpPr/>
          <p:nvPr/>
        </p:nvGrpSpPr>
        <p:grpSpPr>
          <a:xfrm>
            <a:off x="3139413" y="2200605"/>
            <a:ext cx="4468755" cy="4468755"/>
            <a:chOff x="7464152" y="1196752"/>
            <a:chExt cx="4468755" cy="4468755"/>
          </a:xfrm>
        </p:grpSpPr>
        <p:pic>
          <p:nvPicPr>
            <p:cNvPr id="4" name="Picture 3"/>
            <p:cNvPicPr>
              <a:picLocks noChangeAspect="1"/>
            </p:cNvPicPr>
            <p:nvPr/>
          </p:nvPicPr>
          <p:blipFill>
            <a:blip r:embed="rId3"/>
            <a:stretch>
              <a:fillRect/>
            </a:stretch>
          </p:blipFill>
          <p:spPr>
            <a:xfrm>
              <a:off x="7464152" y="1196752"/>
              <a:ext cx="4468755" cy="4468755"/>
            </a:xfrm>
            <a:prstGeom prst="rect">
              <a:avLst/>
            </a:prstGeom>
          </p:spPr>
        </p:pic>
        <p:pic>
          <p:nvPicPr>
            <p:cNvPr id="5" name="Picture 4"/>
            <p:cNvPicPr>
              <a:picLocks noChangeAspect="1"/>
            </p:cNvPicPr>
            <p:nvPr/>
          </p:nvPicPr>
          <p:blipFill rotWithShape="1">
            <a:blip r:embed="rId4"/>
            <a:srcRect l="3072" r="3072"/>
            <a:stretch/>
          </p:blipFill>
          <p:spPr>
            <a:xfrm>
              <a:off x="9028670" y="2757671"/>
              <a:ext cx="1342768" cy="1346875"/>
            </a:xfrm>
            <a:prstGeom prst="rect">
              <a:avLst/>
            </a:prstGeom>
          </p:spPr>
        </p:pic>
      </p:grpSp>
    </p:spTree>
    <p:extLst>
      <p:ext uri="{BB962C8B-B14F-4D97-AF65-F5344CB8AC3E}">
        <p14:creationId xmlns:p14="http://schemas.microsoft.com/office/powerpoint/2010/main" val="3646144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25543"/>
            <a:ext cx="10183785" cy="1031838"/>
          </a:xfrm>
        </p:spPr>
        <p:txBody>
          <a:bodyPr/>
          <a:lstStyle/>
          <a:p>
            <a:r>
              <a:rPr lang="en-GB" dirty="0">
                <a:solidFill>
                  <a:srgbClr val="1C1C1C"/>
                </a:solidFill>
              </a:rPr>
              <a:t>Approaches for connecting data</a:t>
            </a:r>
            <a:br>
              <a:rPr lang="en-GB" dirty="0">
                <a:solidFill>
                  <a:srgbClr val="1C1C1C"/>
                </a:solidFill>
              </a:rPr>
            </a:br>
            <a:endParaRPr lang="en-AU" dirty="0">
              <a:solidFill>
                <a:srgbClr val="1C1C1C"/>
              </a:solidFill>
              <a:latin typeface="+mn-lt"/>
            </a:endParaRPr>
          </a:p>
        </p:txBody>
      </p:sp>
      <p:sp>
        <p:nvSpPr>
          <p:cNvPr id="9" name="Content Placeholder 3"/>
          <p:cNvSpPr>
            <a:spLocks noGrp="1"/>
          </p:cNvSpPr>
          <p:nvPr>
            <p:ph sz="quarter" idx="11"/>
          </p:nvPr>
        </p:nvSpPr>
        <p:spPr>
          <a:xfrm>
            <a:off x="335360" y="1131779"/>
            <a:ext cx="11449272" cy="4501818"/>
          </a:xfrm>
        </p:spPr>
        <p:txBody>
          <a:bodyPr/>
          <a:lstStyle/>
          <a:p>
            <a:pPr marL="457200" indent="-457200" algn="just">
              <a:buFont typeface="+mj-lt"/>
              <a:buAutoNum type="arabicPeriod"/>
            </a:pPr>
            <a:r>
              <a:rPr lang="en-GB" sz="2000" b="1" dirty="0">
                <a:solidFill>
                  <a:schemeClr val="bg1">
                    <a:lumMod val="50000"/>
                  </a:schemeClr>
                </a:solidFill>
              </a:rPr>
              <a:t>Direct 1:1 matching</a:t>
            </a:r>
          </a:p>
          <a:p>
            <a:pPr marL="709613" lvl="2" indent="-457200" algn="just"/>
            <a:r>
              <a:rPr lang="en-GB" sz="1800" dirty="0">
                <a:solidFill>
                  <a:schemeClr val="bg1">
                    <a:lumMod val="50000"/>
                  </a:schemeClr>
                </a:solidFill>
              </a:rPr>
              <a:t>Connection of known identifications</a:t>
            </a:r>
          </a:p>
          <a:p>
            <a:pPr marL="709613" lvl="2" indent="-457200" algn="just"/>
            <a:endParaRPr lang="en-GB" sz="1000" dirty="0">
              <a:solidFill>
                <a:schemeClr val="bg1">
                  <a:lumMod val="50000"/>
                </a:schemeClr>
              </a:solidFill>
            </a:endParaRPr>
          </a:p>
          <a:p>
            <a:pPr lvl="1" algn="just"/>
            <a:r>
              <a:rPr lang="en-GB" sz="2000" dirty="0">
                <a:solidFill>
                  <a:schemeClr val="bg1">
                    <a:lumMod val="50000"/>
                  </a:schemeClr>
                </a:solidFill>
              </a:rPr>
              <a:t>2.  Exchange of login data</a:t>
            </a:r>
          </a:p>
          <a:p>
            <a:pPr marL="709613" lvl="2" indent="-457200" algn="just"/>
            <a:r>
              <a:rPr lang="en-GB" sz="1800" dirty="0">
                <a:solidFill>
                  <a:schemeClr val="bg1">
                    <a:lumMod val="50000"/>
                  </a:schemeClr>
                </a:solidFill>
              </a:rPr>
              <a:t>Use of Facebook, publishing login (SPID, aID) </a:t>
            </a:r>
          </a:p>
          <a:p>
            <a:pPr marL="709613" lvl="2" indent="-457200" algn="just"/>
            <a:endParaRPr lang="en-GB" sz="1000" dirty="0">
              <a:solidFill>
                <a:schemeClr val="bg1">
                  <a:lumMod val="50000"/>
                </a:schemeClr>
              </a:solidFill>
            </a:endParaRPr>
          </a:p>
          <a:p>
            <a:pPr algn="just"/>
            <a:r>
              <a:rPr lang="en-GB" sz="2000" b="1" dirty="0">
                <a:solidFill>
                  <a:schemeClr val="bg1">
                    <a:lumMod val="50000"/>
                  </a:schemeClr>
                </a:solidFill>
              </a:rPr>
              <a:t>3.  Fusion of individuals</a:t>
            </a:r>
          </a:p>
          <a:p>
            <a:pPr marL="595313" lvl="2" indent="-342900" algn="just"/>
            <a:r>
              <a:rPr lang="en-GB" sz="1800" dirty="0">
                <a:solidFill>
                  <a:schemeClr val="bg1">
                    <a:lumMod val="50000"/>
                  </a:schemeClr>
                </a:solidFill>
              </a:rPr>
              <a:t>Depends on common hooks from the data sets</a:t>
            </a:r>
          </a:p>
          <a:p>
            <a:pPr lvl="2" indent="0" algn="just">
              <a:buNone/>
            </a:pPr>
            <a:endParaRPr lang="en-GB" sz="1000" dirty="0">
              <a:solidFill>
                <a:schemeClr val="bg1">
                  <a:lumMod val="50000"/>
                </a:schemeClr>
              </a:solidFill>
            </a:endParaRPr>
          </a:p>
          <a:p>
            <a:pPr algn="just"/>
            <a:r>
              <a:rPr lang="en-GB" sz="2000" b="1" dirty="0">
                <a:solidFill>
                  <a:schemeClr val="bg1">
                    <a:lumMod val="50000"/>
                  </a:schemeClr>
                </a:solidFill>
              </a:rPr>
              <a:t>4.  Cookie matching</a:t>
            </a:r>
          </a:p>
          <a:p>
            <a:pPr marL="709613" lvl="2" indent="-457200" algn="just"/>
            <a:r>
              <a:rPr lang="en-GB" sz="1800" dirty="0">
                <a:solidFill>
                  <a:schemeClr val="bg1">
                    <a:lumMod val="50000"/>
                  </a:schemeClr>
                </a:solidFill>
              </a:rPr>
              <a:t>Lookalike modelling of cookies with similar traffic patterns </a:t>
            </a:r>
          </a:p>
          <a:p>
            <a:pPr marL="709613" lvl="2" indent="-457200" algn="just"/>
            <a:endParaRPr lang="en-GB" sz="1000" dirty="0">
              <a:solidFill>
                <a:schemeClr val="bg1">
                  <a:lumMod val="50000"/>
                </a:schemeClr>
              </a:solidFill>
            </a:endParaRPr>
          </a:p>
          <a:p>
            <a:pPr algn="just"/>
            <a:r>
              <a:rPr lang="en-GB" sz="2000" b="1" dirty="0">
                <a:solidFill>
                  <a:schemeClr val="bg1">
                    <a:lumMod val="50000"/>
                  </a:schemeClr>
                </a:solidFill>
              </a:rPr>
              <a:t>5.  </a:t>
            </a:r>
            <a:r>
              <a:rPr lang="en-US" sz="2000" b="1" dirty="0">
                <a:solidFill>
                  <a:schemeClr val="bg1">
                    <a:lumMod val="50000"/>
                  </a:schemeClr>
                </a:solidFill>
              </a:rPr>
              <a:t>Profile matching by using similar taxonomies</a:t>
            </a:r>
          </a:p>
          <a:p>
            <a:pPr marL="709613" lvl="2" indent="-457200" algn="just"/>
            <a:r>
              <a:rPr lang="en-GB" sz="1800" dirty="0">
                <a:solidFill>
                  <a:schemeClr val="bg1">
                    <a:lumMod val="50000"/>
                  </a:schemeClr>
                </a:solidFill>
              </a:rPr>
              <a:t>Modelling of taxonomies from one source to another</a:t>
            </a:r>
          </a:p>
          <a:p>
            <a:pPr marL="342900" indent="-342900">
              <a:lnSpc>
                <a:spcPct val="150000"/>
              </a:lnSpc>
              <a:buFont typeface="Arial" panose="020B0604020202020204" pitchFamily="34" charset="0"/>
              <a:buChar char="•"/>
            </a:pPr>
            <a:endParaRPr lang="en-AU" sz="2400" b="1" dirty="0">
              <a:solidFill>
                <a:schemeClr val="bg1">
                  <a:lumMod val="50000"/>
                </a:schemeClr>
              </a:solidFill>
            </a:endParaRPr>
          </a:p>
        </p:txBody>
      </p:sp>
      <p:sp>
        <p:nvSpPr>
          <p:cNvPr id="5" name="TekstSylinder 5"/>
          <p:cNvSpPr txBox="1"/>
          <p:nvPr/>
        </p:nvSpPr>
        <p:spPr>
          <a:xfrm>
            <a:off x="1696470" y="5642467"/>
            <a:ext cx="8928992" cy="369332"/>
          </a:xfrm>
          <a:prstGeom prst="rect">
            <a:avLst/>
          </a:prstGeom>
          <a:solidFill>
            <a:schemeClr val="bg1"/>
          </a:solidFill>
        </p:spPr>
        <p:txBody>
          <a:bodyPr wrap="square" rtlCol="0">
            <a:spAutoFit/>
          </a:bodyPr>
          <a:lstStyle/>
          <a:p>
            <a:endParaRPr lang="nb-NO" dirty="0"/>
          </a:p>
        </p:txBody>
      </p:sp>
      <p:sp>
        <p:nvSpPr>
          <p:cNvPr id="7" name="Slide Number Placeholder 5"/>
          <p:cNvSpPr>
            <a:spLocks noGrp="1"/>
          </p:cNvSpPr>
          <p:nvPr>
            <p:ph type="sldNum" sz="quarter" idx="4294967295"/>
          </p:nvPr>
        </p:nvSpPr>
        <p:spPr>
          <a:xfrm>
            <a:off x="11496600" y="6639833"/>
            <a:ext cx="969962" cy="196850"/>
          </a:xfrm>
          <a:prstGeom prst="rect">
            <a:avLst/>
          </a:prstGeom>
        </p:spPr>
        <p:txBody>
          <a:bodyPr/>
          <a:lstStyle/>
          <a:p>
            <a:fld id="{4034BEE3-566C-4068-A777-C3A4762E861B}" type="slidenum">
              <a:rPr lang="nb-NO" sz="1050" smtClean="0"/>
              <a:pPr/>
              <a:t>28</a:t>
            </a:fld>
            <a:endParaRPr lang="nb-NO" sz="1050" dirty="0"/>
          </a:p>
        </p:txBody>
      </p:sp>
    </p:spTree>
    <p:extLst>
      <p:ext uri="{BB962C8B-B14F-4D97-AF65-F5344CB8AC3E}">
        <p14:creationId xmlns:p14="http://schemas.microsoft.com/office/powerpoint/2010/main" val="1525498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kstSylinder 25"/>
          <p:cNvSpPr txBox="1"/>
          <p:nvPr/>
        </p:nvSpPr>
        <p:spPr>
          <a:xfrm rot="2933427">
            <a:off x="7444878" y="2285444"/>
            <a:ext cx="644727" cy="276999"/>
          </a:xfrm>
          <a:prstGeom prst="rect">
            <a:avLst/>
          </a:prstGeom>
          <a:noFill/>
        </p:spPr>
        <p:txBody>
          <a:bodyPr wrap="none" rtlCol="0">
            <a:spAutoFit/>
          </a:bodyPr>
          <a:lstStyle/>
          <a:p>
            <a:pPr algn="ctr"/>
            <a:r>
              <a:rPr lang="en-GB" sz="1200" dirty="0">
                <a:solidFill>
                  <a:schemeClr val="accent1"/>
                </a:solidFill>
              </a:rPr>
              <a:t>Fusion</a:t>
            </a:r>
          </a:p>
        </p:txBody>
      </p:sp>
      <p:sp>
        <p:nvSpPr>
          <p:cNvPr id="35" name="TekstSylinder 25"/>
          <p:cNvSpPr txBox="1"/>
          <p:nvPr/>
        </p:nvSpPr>
        <p:spPr>
          <a:xfrm rot="19068807">
            <a:off x="4111422" y="2271225"/>
            <a:ext cx="644727" cy="276999"/>
          </a:xfrm>
          <a:prstGeom prst="rect">
            <a:avLst/>
          </a:prstGeom>
          <a:noFill/>
        </p:spPr>
        <p:txBody>
          <a:bodyPr wrap="none" rtlCol="0">
            <a:spAutoFit/>
          </a:bodyPr>
          <a:lstStyle/>
          <a:p>
            <a:pPr algn="ctr"/>
            <a:r>
              <a:rPr lang="en-GB" sz="1200" dirty="0">
                <a:solidFill>
                  <a:schemeClr val="accent1"/>
                </a:solidFill>
              </a:rPr>
              <a:t>Fusion</a:t>
            </a:r>
          </a:p>
        </p:txBody>
      </p:sp>
      <p:sp>
        <p:nvSpPr>
          <p:cNvPr id="33" name="Pil venstre 14"/>
          <p:cNvSpPr/>
          <p:nvPr/>
        </p:nvSpPr>
        <p:spPr>
          <a:xfrm rot="13762902">
            <a:off x="7680080" y="2098739"/>
            <a:ext cx="789112" cy="432048"/>
          </a:xfrm>
          <a:prstGeom prst="lef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 name="Title 1"/>
          <p:cNvSpPr>
            <a:spLocks noGrp="1"/>
          </p:cNvSpPr>
          <p:nvPr>
            <p:ph type="title"/>
          </p:nvPr>
        </p:nvSpPr>
        <p:spPr>
          <a:xfrm>
            <a:off x="1809751" y="92906"/>
            <a:ext cx="8709393" cy="1031838"/>
          </a:xfrm>
        </p:spPr>
        <p:txBody>
          <a:bodyPr/>
          <a:lstStyle/>
          <a:p>
            <a:r>
              <a:rPr lang="en-GB" dirty="0">
                <a:solidFill>
                  <a:srgbClr val="1C1C1C"/>
                </a:solidFill>
              </a:rPr>
              <a:t>Some approaches for connecting data</a:t>
            </a:r>
            <a:br>
              <a:rPr lang="en-GB" dirty="0">
                <a:solidFill>
                  <a:srgbClr val="1C1C1C"/>
                </a:solidFill>
              </a:rPr>
            </a:br>
            <a:r>
              <a:rPr lang="en-GB" dirty="0">
                <a:solidFill>
                  <a:srgbClr val="1C1C1C"/>
                </a:solidFill>
              </a:rPr>
              <a:t/>
            </a:r>
            <a:br>
              <a:rPr lang="en-GB" dirty="0">
                <a:solidFill>
                  <a:srgbClr val="1C1C1C"/>
                </a:solidFill>
              </a:rPr>
            </a:br>
            <a:endParaRPr lang="en-AU" dirty="0">
              <a:solidFill>
                <a:srgbClr val="1C1C1C"/>
              </a:solidFill>
              <a:latin typeface="+mn-lt"/>
            </a:endParaRPr>
          </a:p>
        </p:txBody>
      </p:sp>
      <p:sp>
        <p:nvSpPr>
          <p:cNvPr id="3" name="Slide Number Placeholder 2"/>
          <p:cNvSpPr>
            <a:spLocks noGrp="1"/>
          </p:cNvSpPr>
          <p:nvPr>
            <p:ph type="sldNum" sz="quarter" idx="10"/>
          </p:nvPr>
        </p:nvSpPr>
        <p:spPr>
          <a:xfrm>
            <a:off x="11640616" y="6606000"/>
            <a:ext cx="673956" cy="252000"/>
          </a:xfrm>
        </p:spPr>
        <p:txBody>
          <a:bodyPr/>
          <a:lstStyle/>
          <a:p>
            <a:fld id="{9784CBA3-D598-4B1F-BAA3-EE14B5154290}" type="slidenum">
              <a:rPr lang="en-AU" smtClean="0"/>
              <a:pPr/>
              <a:t>29</a:t>
            </a:fld>
            <a:endParaRPr lang="en-AU" dirty="0"/>
          </a:p>
        </p:txBody>
      </p:sp>
      <p:sp>
        <p:nvSpPr>
          <p:cNvPr id="9" name="TekstSylinder 5"/>
          <p:cNvSpPr txBox="1"/>
          <p:nvPr/>
        </p:nvSpPr>
        <p:spPr>
          <a:xfrm>
            <a:off x="1696470" y="5642467"/>
            <a:ext cx="8928992" cy="369332"/>
          </a:xfrm>
          <a:prstGeom prst="rect">
            <a:avLst/>
          </a:prstGeom>
          <a:solidFill>
            <a:schemeClr val="bg1"/>
          </a:solidFill>
        </p:spPr>
        <p:txBody>
          <a:bodyPr wrap="square" rtlCol="0">
            <a:spAutoFit/>
          </a:bodyPr>
          <a:lstStyle/>
          <a:p>
            <a:endParaRPr lang="nb-NO" dirty="0"/>
          </a:p>
        </p:txBody>
      </p:sp>
      <p:sp>
        <p:nvSpPr>
          <p:cNvPr id="11" name="TekstSylinder 9"/>
          <p:cNvSpPr txBox="1"/>
          <p:nvPr/>
        </p:nvSpPr>
        <p:spPr>
          <a:xfrm>
            <a:off x="4852260" y="1262991"/>
            <a:ext cx="2635658" cy="707886"/>
          </a:xfrm>
          <a:prstGeom prst="rect">
            <a:avLst/>
          </a:prstGeom>
          <a:noFill/>
          <a:ln w="38100">
            <a:solidFill>
              <a:schemeClr val="accent1"/>
            </a:solidFill>
          </a:ln>
        </p:spPr>
        <p:txBody>
          <a:bodyPr wrap="none" rtlCol="0">
            <a:spAutoFit/>
          </a:bodyPr>
          <a:lstStyle/>
          <a:p>
            <a:pPr algn="ctr"/>
            <a:r>
              <a:rPr lang="en-GB" sz="2000" dirty="0"/>
              <a:t>Consumer and Media</a:t>
            </a:r>
          </a:p>
          <a:p>
            <a:pPr algn="ctr"/>
            <a:r>
              <a:rPr lang="en-GB" sz="2000" dirty="0"/>
              <a:t>(45.000/15.000)</a:t>
            </a:r>
            <a:endParaRPr lang="en-GB" sz="1200" dirty="0"/>
          </a:p>
        </p:txBody>
      </p:sp>
      <p:sp>
        <p:nvSpPr>
          <p:cNvPr id="12" name="TekstSylinder 10"/>
          <p:cNvSpPr txBox="1"/>
          <p:nvPr/>
        </p:nvSpPr>
        <p:spPr>
          <a:xfrm>
            <a:off x="1797740" y="2748510"/>
            <a:ext cx="1961039" cy="892552"/>
          </a:xfrm>
          <a:prstGeom prst="rect">
            <a:avLst/>
          </a:prstGeom>
          <a:noFill/>
          <a:ln w="38100">
            <a:solidFill>
              <a:srgbClr val="00B050"/>
            </a:solidFill>
          </a:ln>
        </p:spPr>
        <p:txBody>
          <a:bodyPr wrap="square" rtlCol="0">
            <a:spAutoFit/>
          </a:bodyPr>
          <a:lstStyle/>
          <a:p>
            <a:pPr algn="ctr"/>
            <a:r>
              <a:rPr lang="en-GB" sz="2000" dirty="0"/>
              <a:t>NIP </a:t>
            </a:r>
          </a:p>
          <a:p>
            <a:pPr algn="ctr"/>
            <a:r>
              <a:rPr lang="en-GB" sz="2000" dirty="0"/>
              <a:t>(3.000)</a:t>
            </a:r>
          </a:p>
          <a:p>
            <a:pPr algn="ctr"/>
            <a:r>
              <a:rPr lang="en-GB" sz="1200" dirty="0"/>
              <a:t>6.000 cookies</a:t>
            </a:r>
          </a:p>
        </p:txBody>
      </p:sp>
      <p:sp>
        <p:nvSpPr>
          <p:cNvPr id="13" name="TekstSylinder 11"/>
          <p:cNvSpPr txBox="1"/>
          <p:nvPr/>
        </p:nvSpPr>
        <p:spPr>
          <a:xfrm>
            <a:off x="7414431" y="2729091"/>
            <a:ext cx="3104712" cy="892552"/>
          </a:xfrm>
          <a:prstGeom prst="rect">
            <a:avLst/>
          </a:prstGeom>
          <a:noFill/>
          <a:ln w="38100">
            <a:solidFill>
              <a:schemeClr val="accent2"/>
            </a:solidFill>
          </a:ln>
        </p:spPr>
        <p:txBody>
          <a:bodyPr wrap="square" rtlCol="0">
            <a:spAutoFit/>
          </a:bodyPr>
          <a:lstStyle/>
          <a:p>
            <a:pPr algn="ctr"/>
            <a:r>
              <a:rPr lang="en-GB" sz="2000" dirty="0"/>
              <a:t>Gallup Access Panel </a:t>
            </a:r>
            <a:r>
              <a:rPr lang="en-GB" sz="2000" dirty="0" smtClean="0"/>
              <a:t>(45.000</a:t>
            </a:r>
            <a:r>
              <a:rPr lang="en-GB" sz="2000" dirty="0"/>
              <a:t>)</a:t>
            </a:r>
          </a:p>
          <a:p>
            <a:pPr algn="ctr"/>
            <a:r>
              <a:rPr lang="en-GB" sz="1200" dirty="0"/>
              <a:t>15.000 clickstream</a:t>
            </a:r>
          </a:p>
        </p:txBody>
      </p:sp>
      <p:sp>
        <p:nvSpPr>
          <p:cNvPr id="14" name="TekstSylinder 12"/>
          <p:cNvSpPr txBox="1"/>
          <p:nvPr/>
        </p:nvSpPr>
        <p:spPr>
          <a:xfrm>
            <a:off x="4271558" y="4552092"/>
            <a:ext cx="3797065" cy="677108"/>
          </a:xfrm>
          <a:prstGeom prst="rect">
            <a:avLst/>
          </a:prstGeom>
          <a:noFill/>
          <a:ln w="38100">
            <a:solidFill>
              <a:srgbClr val="333333"/>
            </a:solidFill>
          </a:ln>
        </p:spPr>
        <p:txBody>
          <a:bodyPr wrap="none" rtlCol="0">
            <a:spAutoFit/>
          </a:bodyPr>
          <a:lstStyle/>
          <a:p>
            <a:pPr algn="ctr"/>
            <a:r>
              <a:rPr lang="en-GB" sz="2000" dirty="0"/>
              <a:t>Publishers DMP</a:t>
            </a:r>
          </a:p>
          <a:p>
            <a:pPr algn="ctr"/>
            <a:r>
              <a:rPr lang="en-GB" dirty="0"/>
              <a:t>SPID, Amedia, Aller, EHG, TV2 etc.</a:t>
            </a:r>
          </a:p>
        </p:txBody>
      </p:sp>
      <p:sp>
        <p:nvSpPr>
          <p:cNvPr id="15" name="Pil venstre 14"/>
          <p:cNvSpPr/>
          <p:nvPr/>
        </p:nvSpPr>
        <p:spPr>
          <a:xfrm rot="19106299">
            <a:off x="3696082" y="2107819"/>
            <a:ext cx="864096" cy="432048"/>
          </a:xfrm>
          <a:prstGeom prst="lef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Pil venstre 16"/>
          <p:cNvSpPr/>
          <p:nvPr/>
        </p:nvSpPr>
        <p:spPr>
          <a:xfrm rot="16200000">
            <a:off x="4435585" y="2812358"/>
            <a:ext cx="1674369" cy="432048"/>
          </a:xfrm>
          <a:prstGeom prst="lef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Pil venstre 18"/>
          <p:cNvSpPr/>
          <p:nvPr/>
        </p:nvSpPr>
        <p:spPr>
          <a:xfrm rot="17705210">
            <a:off x="7441160" y="3903305"/>
            <a:ext cx="746877" cy="417515"/>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TekstSylinder 19"/>
          <p:cNvSpPr txBox="1"/>
          <p:nvPr/>
        </p:nvSpPr>
        <p:spPr>
          <a:xfrm>
            <a:off x="4803786" y="5359089"/>
            <a:ext cx="2732607" cy="677108"/>
          </a:xfrm>
          <a:prstGeom prst="rect">
            <a:avLst/>
          </a:prstGeom>
          <a:noFill/>
          <a:ln w="38100">
            <a:solidFill>
              <a:schemeClr val="tx1"/>
            </a:solidFill>
          </a:ln>
        </p:spPr>
        <p:txBody>
          <a:bodyPr wrap="none" rtlCol="0">
            <a:spAutoFit/>
          </a:bodyPr>
          <a:lstStyle/>
          <a:p>
            <a:pPr algn="ctr"/>
            <a:r>
              <a:rPr lang="en-GB" sz="2000" dirty="0"/>
              <a:t>Other DMPs</a:t>
            </a:r>
          </a:p>
          <a:p>
            <a:pPr algn="ctr"/>
            <a:r>
              <a:rPr lang="en-GB" dirty="0"/>
              <a:t>DSP,  Ad Exchanges etc.</a:t>
            </a:r>
          </a:p>
        </p:txBody>
      </p:sp>
      <p:sp>
        <p:nvSpPr>
          <p:cNvPr id="21" name="Pil venstre 20"/>
          <p:cNvSpPr/>
          <p:nvPr/>
        </p:nvSpPr>
        <p:spPr>
          <a:xfrm rot="13207898">
            <a:off x="7908608" y="1834716"/>
            <a:ext cx="1388601" cy="43204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Pil venstre 21"/>
          <p:cNvSpPr/>
          <p:nvPr/>
        </p:nvSpPr>
        <p:spPr>
          <a:xfrm rot="19187335">
            <a:off x="3118846" y="1882676"/>
            <a:ext cx="1388601" cy="43204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Pil venstre 30"/>
          <p:cNvSpPr/>
          <p:nvPr/>
        </p:nvSpPr>
        <p:spPr>
          <a:xfrm rot="16200000">
            <a:off x="5451609" y="2810600"/>
            <a:ext cx="1665989" cy="43204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TekstSylinder 25"/>
          <p:cNvSpPr txBox="1"/>
          <p:nvPr/>
        </p:nvSpPr>
        <p:spPr>
          <a:xfrm>
            <a:off x="5708159" y="3934141"/>
            <a:ext cx="1327608" cy="461665"/>
          </a:xfrm>
          <a:prstGeom prst="rect">
            <a:avLst/>
          </a:prstGeom>
          <a:noFill/>
        </p:spPr>
        <p:txBody>
          <a:bodyPr wrap="none" rtlCol="0">
            <a:spAutoFit/>
          </a:bodyPr>
          <a:lstStyle/>
          <a:p>
            <a:pPr algn="ctr"/>
            <a:r>
              <a:rPr lang="en-GB" sz="1200" dirty="0">
                <a:solidFill>
                  <a:schemeClr val="accent6"/>
                </a:solidFill>
              </a:rPr>
              <a:t>Profile matching </a:t>
            </a:r>
          </a:p>
          <a:p>
            <a:pPr algn="ctr"/>
            <a:r>
              <a:rPr lang="en-GB" sz="1200" dirty="0">
                <a:solidFill>
                  <a:schemeClr val="accent6"/>
                </a:solidFill>
              </a:rPr>
              <a:t> with taxonomies</a:t>
            </a:r>
          </a:p>
        </p:txBody>
      </p:sp>
      <p:sp>
        <p:nvSpPr>
          <p:cNvPr id="34" name="TekstSylinder 25"/>
          <p:cNvSpPr txBox="1"/>
          <p:nvPr/>
        </p:nvSpPr>
        <p:spPr>
          <a:xfrm>
            <a:off x="4967528" y="4033765"/>
            <a:ext cx="644727" cy="276999"/>
          </a:xfrm>
          <a:prstGeom prst="rect">
            <a:avLst/>
          </a:prstGeom>
          <a:noFill/>
        </p:spPr>
        <p:txBody>
          <a:bodyPr wrap="none" rtlCol="0">
            <a:spAutoFit/>
          </a:bodyPr>
          <a:lstStyle/>
          <a:p>
            <a:pPr algn="ctr"/>
            <a:r>
              <a:rPr lang="en-GB" sz="1200" dirty="0">
                <a:solidFill>
                  <a:schemeClr val="accent1"/>
                </a:solidFill>
              </a:rPr>
              <a:t>Fusion</a:t>
            </a:r>
          </a:p>
        </p:txBody>
      </p:sp>
      <p:sp>
        <p:nvSpPr>
          <p:cNvPr id="37" name="TekstSylinder 25"/>
          <p:cNvSpPr txBox="1"/>
          <p:nvPr/>
        </p:nvSpPr>
        <p:spPr>
          <a:xfrm rot="19252136">
            <a:off x="2776722" y="1593101"/>
            <a:ext cx="1327608" cy="461665"/>
          </a:xfrm>
          <a:prstGeom prst="rect">
            <a:avLst/>
          </a:prstGeom>
          <a:noFill/>
        </p:spPr>
        <p:txBody>
          <a:bodyPr wrap="none" rtlCol="0">
            <a:spAutoFit/>
          </a:bodyPr>
          <a:lstStyle/>
          <a:p>
            <a:pPr algn="ctr"/>
            <a:r>
              <a:rPr lang="en-GB" sz="1200" dirty="0">
                <a:solidFill>
                  <a:schemeClr val="accent6"/>
                </a:solidFill>
              </a:rPr>
              <a:t>Profile matching </a:t>
            </a:r>
          </a:p>
          <a:p>
            <a:pPr algn="ctr"/>
            <a:r>
              <a:rPr lang="en-GB" sz="1200" dirty="0">
                <a:solidFill>
                  <a:schemeClr val="accent6"/>
                </a:solidFill>
              </a:rPr>
              <a:t> with taxonomies</a:t>
            </a:r>
          </a:p>
        </p:txBody>
      </p:sp>
      <p:sp>
        <p:nvSpPr>
          <p:cNvPr id="38" name="TekstSylinder 25"/>
          <p:cNvSpPr txBox="1"/>
          <p:nvPr/>
        </p:nvSpPr>
        <p:spPr>
          <a:xfrm rot="2300879">
            <a:off x="8250864" y="1501490"/>
            <a:ext cx="1327608" cy="461665"/>
          </a:xfrm>
          <a:prstGeom prst="rect">
            <a:avLst/>
          </a:prstGeom>
          <a:noFill/>
        </p:spPr>
        <p:txBody>
          <a:bodyPr wrap="none" rtlCol="0">
            <a:spAutoFit/>
          </a:bodyPr>
          <a:lstStyle/>
          <a:p>
            <a:pPr algn="ctr"/>
            <a:r>
              <a:rPr lang="en-GB" sz="1200" dirty="0">
                <a:solidFill>
                  <a:schemeClr val="accent6"/>
                </a:solidFill>
              </a:rPr>
              <a:t>Profile matching </a:t>
            </a:r>
          </a:p>
          <a:p>
            <a:pPr algn="ctr"/>
            <a:r>
              <a:rPr lang="en-GB" sz="1200" dirty="0">
                <a:solidFill>
                  <a:schemeClr val="accent6"/>
                </a:solidFill>
              </a:rPr>
              <a:t> with taxonomies</a:t>
            </a:r>
          </a:p>
        </p:txBody>
      </p:sp>
      <p:sp>
        <p:nvSpPr>
          <p:cNvPr id="39" name="Pil venstre 18"/>
          <p:cNvSpPr/>
          <p:nvPr/>
        </p:nvSpPr>
        <p:spPr>
          <a:xfrm rot="14282282">
            <a:off x="3560994" y="3903904"/>
            <a:ext cx="746877" cy="417515"/>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TekstSylinder 25"/>
          <p:cNvSpPr txBox="1"/>
          <p:nvPr/>
        </p:nvSpPr>
        <p:spPr>
          <a:xfrm>
            <a:off x="7895639" y="3988790"/>
            <a:ext cx="1327608" cy="461665"/>
          </a:xfrm>
          <a:prstGeom prst="rect">
            <a:avLst/>
          </a:prstGeom>
          <a:noFill/>
        </p:spPr>
        <p:txBody>
          <a:bodyPr wrap="none" rtlCol="0">
            <a:spAutoFit/>
          </a:bodyPr>
          <a:lstStyle/>
          <a:p>
            <a:r>
              <a:rPr lang="en-GB" sz="1200" dirty="0">
                <a:solidFill>
                  <a:schemeClr val="accent6"/>
                </a:solidFill>
              </a:rPr>
              <a:t>Profile matching </a:t>
            </a:r>
          </a:p>
          <a:p>
            <a:r>
              <a:rPr lang="en-GB" sz="1200" dirty="0">
                <a:solidFill>
                  <a:schemeClr val="accent6"/>
                </a:solidFill>
              </a:rPr>
              <a:t> with taxonomies</a:t>
            </a:r>
          </a:p>
        </p:txBody>
      </p:sp>
      <p:sp>
        <p:nvSpPr>
          <p:cNvPr id="41" name="TekstSylinder 25"/>
          <p:cNvSpPr txBox="1"/>
          <p:nvPr/>
        </p:nvSpPr>
        <p:spPr>
          <a:xfrm>
            <a:off x="2229853" y="4087298"/>
            <a:ext cx="1327608" cy="461665"/>
          </a:xfrm>
          <a:prstGeom prst="rect">
            <a:avLst/>
          </a:prstGeom>
          <a:noFill/>
        </p:spPr>
        <p:txBody>
          <a:bodyPr wrap="none" rtlCol="0">
            <a:spAutoFit/>
          </a:bodyPr>
          <a:lstStyle/>
          <a:p>
            <a:r>
              <a:rPr lang="en-GB" sz="1200" dirty="0">
                <a:solidFill>
                  <a:schemeClr val="accent6"/>
                </a:solidFill>
              </a:rPr>
              <a:t>Profile matching </a:t>
            </a:r>
          </a:p>
          <a:p>
            <a:r>
              <a:rPr lang="en-GB" sz="1200" dirty="0">
                <a:solidFill>
                  <a:schemeClr val="accent6"/>
                </a:solidFill>
              </a:rPr>
              <a:t> with taxonomies</a:t>
            </a:r>
          </a:p>
        </p:txBody>
      </p:sp>
    </p:spTree>
    <p:extLst>
      <p:ext uri="{BB962C8B-B14F-4D97-AF65-F5344CB8AC3E}">
        <p14:creationId xmlns:p14="http://schemas.microsoft.com/office/powerpoint/2010/main" val="4151249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kingofwallpapers.com/oppdal/oppdal-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65212" cy="63582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5360" y="1436215"/>
            <a:ext cx="11737304" cy="830997"/>
          </a:xfrm>
          <a:prstGeom prst="rect">
            <a:avLst/>
          </a:prstGeom>
          <a:noFill/>
        </p:spPr>
        <p:txBody>
          <a:bodyPr wrap="square" lIns="0" tIns="0" rIns="0" bIns="0" rtlCol="0">
            <a:spAutoFit/>
          </a:bodyPr>
          <a:lstStyle/>
          <a:p>
            <a:r>
              <a:rPr lang="en-GB" sz="5400" dirty="0">
                <a:solidFill>
                  <a:schemeClr val="bg1"/>
                </a:solidFill>
                <a:effectLst>
                  <a:outerShdw blurRad="38100" dist="38100" dir="2700000" algn="tl">
                    <a:srgbClr val="000000">
                      <a:alpha val="43137"/>
                    </a:srgbClr>
                  </a:outerShdw>
                </a:effectLst>
              </a:rPr>
              <a:t>1. Introduction</a:t>
            </a:r>
          </a:p>
        </p:txBody>
      </p:sp>
      <p:pic>
        <p:nvPicPr>
          <p:cNvPr id="5" name="Bilde 4"/>
          <p:cNvPicPr>
            <a:picLocks noChangeAspect="1"/>
          </p:cNvPicPr>
          <p:nvPr/>
        </p:nvPicPr>
        <p:blipFill>
          <a:blip r:embed="rId4"/>
          <a:stretch>
            <a:fillRect/>
          </a:stretch>
        </p:blipFill>
        <p:spPr>
          <a:xfrm>
            <a:off x="6496146" y="5733256"/>
            <a:ext cx="2915195" cy="511894"/>
          </a:xfrm>
          <a:prstGeom prst="rect">
            <a:avLst/>
          </a:prstGeom>
        </p:spPr>
      </p:pic>
      <p:pic>
        <p:nvPicPr>
          <p:cNvPr id="6" name="Bilde 5"/>
          <p:cNvPicPr>
            <a:picLocks noChangeAspect="1"/>
          </p:cNvPicPr>
          <p:nvPr/>
        </p:nvPicPr>
        <p:blipFill>
          <a:blip r:embed="rId5"/>
          <a:stretch>
            <a:fillRect/>
          </a:stretch>
        </p:blipFill>
        <p:spPr>
          <a:xfrm>
            <a:off x="9816531" y="2168196"/>
            <a:ext cx="1968101" cy="3033134"/>
          </a:xfrm>
          <a:prstGeom prst="rect">
            <a:avLst/>
          </a:prstGeom>
        </p:spPr>
      </p:pic>
      <p:sp>
        <p:nvSpPr>
          <p:cNvPr id="7" name="TekstSylinder 6"/>
          <p:cNvSpPr txBox="1"/>
          <p:nvPr/>
        </p:nvSpPr>
        <p:spPr>
          <a:xfrm>
            <a:off x="9829437" y="5517812"/>
            <a:ext cx="1368152" cy="215444"/>
          </a:xfrm>
          <a:prstGeom prst="rect">
            <a:avLst/>
          </a:prstGeom>
          <a:noFill/>
        </p:spPr>
        <p:txBody>
          <a:bodyPr wrap="square" lIns="0" tIns="0" rIns="0" bIns="0" rtlCol="0">
            <a:spAutoFit/>
          </a:bodyPr>
          <a:lstStyle/>
          <a:p>
            <a:r>
              <a:rPr lang="nb-NO" sz="1400" b="1" dirty="0">
                <a:solidFill>
                  <a:schemeClr val="bg1"/>
                </a:solidFill>
              </a:rPr>
              <a:t>Bente Håvimb</a:t>
            </a:r>
          </a:p>
        </p:txBody>
      </p:sp>
    </p:spTree>
    <p:extLst>
      <p:ext uri="{BB962C8B-B14F-4D97-AF65-F5344CB8AC3E}">
        <p14:creationId xmlns:p14="http://schemas.microsoft.com/office/powerpoint/2010/main" val="3465420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360" y="548680"/>
            <a:ext cx="11737304" cy="830997"/>
          </a:xfrm>
          <a:prstGeom prst="rect">
            <a:avLst/>
          </a:prstGeom>
          <a:noFill/>
        </p:spPr>
        <p:txBody>
          <a:bodyPr wrap="square" lIns="0" tIns="0" rIns="0" bIns="0" rtlCol="0">
            <a:spAutoFit/>
          </a:bodyPr>
          <a:lstStyle/>
          <a:p>
            <a:r>
              <a:rPr lang="en-GB" sz="5400" dirty="0">
                <a:solidFill>
                  <a:schemeClr val="bg1"/>
                </a:solidFill>
                <a:effectLst>
                  <a:outerShdw blurRad="38100" dist="38100" dir="2700000" algn="tl">
                    <a:srgbClr val="000000">
                      <a:alpha val="43137"/>
                    </a:srgbClr>
                  </a:outerShdw>
                </a:effectLst>
              </a:rPr>
              <a:t>6</a:t>
            </a:r>
            <a:r>
              <a:rPr lang="en-GB" sz="5400" dirty="0" smtClean="0">
                <a:solidFill>
                  <a:schemeClr val="bg1"/>
                </a:solidFill>
                <a:effectLst>
                  <a:outerShdw blurRad="38100" dist="38100" dir="2700000" algn="tl">
                    <a:srgbClr val="000000">
                      <a:alpha val="43137"/>
                    </a:srgbClr>
                  </a:outerShdw>
                </a:effectLst>
              </a:rPr>
              <a:t>. </a:t>
            </a:r>
            <a:r>
              <a:rPr lang="en-GB" sz="5400" dirty="0" smtClean="0">
                <a:solidFill>
                  <a:schemeClr val="bg1"/>
                </a:solidFill>
              </a:rPr>
              <a:t>Reporting</a:t>
            </a:r>
            <a:endParaRPr lang="en-GB" sz="5400" dirty="0" smtClean="0">
              <a:solidFill>
                <a:schemeClr val="bg1"/>
              </a:solidFill>
              <a:effectLst>
                <a:outerShdw blurRad="38100" dist="38100" dir="2700000" algn="tl">
                  <a:srgbClr val="000000">
                    <a:alpha val="43137"/>
                  </a:srgbClr>
                </a:outerShdw>
              </a:effectLst>
            </a:endParaRPr>
          </a:p>
        </p:txBody>
      </p:sp>
      <p:pic>
        <p:nvPicPr>
          <p:cNvPr id="3" name="Picture 2" descr="comScore_Logo_2016_1c_White_TRBGR.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3812" y="6089924"/>
            <a:ext cx="2988332" cy="578342"/>
          </a:xfrm>
          <a:prstGeom prst="rect">
            <a:avLst/>
          </a:prstGeom>
        </p:spPr>
      </p:pic>
    </p:spTree>
    <p:extLst>
      <p:ext uri="{BB962C8B-B14F-4D97-AF65-F5344CB8AC3E}">
        <p14:creationId xmlns:p14="http://schemas.microsoft.com/office/powerpoint/2010/main" val="3996895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9" y="1196752"/>
            <a:ext cx="6240057" cy="4824536"/>
          </a:xfrm>
        </p:spPr>
        <p:txBody>
          <a:bodyPr/>
          <a:lstStyle/>
          <a:p>
            <a:pPr marL="342900" indent="-342900" algn="just">
              <a:buFont typeface="Wingdings" panose="05000000000000000000" pitchFamily="2" charset="2"/>
              <a:buChar char="§"/>
            </a:pPr>
            <a:r>
              <a:rPr lang="en-GB" sz="2400" dirty="0"/>
              <a:t>The data will still be reported in Gallup </a:t>
            </a:r>
            <a:r>
              <a:rPr lang="en-GB" sz="2400" dirty="0" smtClean="0"/>
              <a:t>PC.</a:t>
            </a:r>
            <a:endParaRPr lang="en-GB" sz="2400" dirty="0"/>
          </a:p>
          <a:p>
            <a:pPr marL="342900" indent="-342900" algn="just">
              <a:buFont typeface="Wingdings" panose="05000000000000000000" pitchFamily="2" charset="2"/>
              <a:buChar char="§"/>
            </a:pPr>
            <a:r>
              <a:rPr lang="en-GB" sz="2400" dirty="0"/>
              <a:t>All digital figures from desktop, tablets and mobile will be monthly calibrated from comScore official online data into Gallup PC. </a:t>
            </a:r>
            <a:endParaRPr lang="en-GB" sz="2400" dirty="0" smtClean="0"/>
          </a:p>
          <a:p>
            <a:pPr marL="342900" indent="-342900" algn="just">
              <a:buFont typeface="Wingdings" panose="05000000000000000000" pitchFamily="2" charset="2"/>
              <a:buChar char="§"/>
            </a:pPr>
            <a:endParaRPr lang="en-GB" sz="2400" dirty="0"/>
          </a:p>
          <a:p>
            <a:pPr marL="342900" indent="-342900" algn="just">
              <a:buFont typeface="Wingdings" panose="05000000000000000000" pitchFamily="2" charset="2"/>
              <a:buChar char="§"/>
            </a:pPr>
            <a:r>
              <a:rPr lang="en-GB" sz="2400" dirty="0" smtClean="0"/>
              <a:t>A </a:t>
            </a:r>
            <a:r>
              <a:rPr lang="en-GB" sz="2400" dirty="0"/>
              <a:t>new web-based site, MediePortalen, with monthly updated of online data. </a:t>
            </a:r>
            <a:endParaRPr lang="en-GB" sz="2400" dirty="0" smtClean="0"/>
          </a:p>
          <a:p>
            <a:pPr marL="342900" indent="-342900" algn="just">
              <a:buFont typeface="Wingdings" panose="05000000000000000000" pitchFamily="2" charset="2"/>
              <a:buChar char="§"/>
            </a:pPr>
            <a:r>
              <a:rPr lang="en-GB" sz="2400" dirty="0" smtClean="0"/>
              <a:t>The </a:t>
            </a:r>
            <a:r>
              <a:rPr lang="en-GB" sz="2400" dirty="0"/>
              <a:t>official figures from the NRS for </a:t>
            </a:r>
            <a:r>
              <a:rPr lang="en-GB" sz="2400" dirty="0" smtClean="0"/>
              <a:t>newspapers, magazines, radio, </a:t>
            </a:r>
            <a:r>
              <a:rPr lang="en-GB" sz="2400" dirty="0"/>
              <a:t>TV, </a:t>
            </a:r>
            <a:r>
              <a:rPr lang="en-GB" sz="2400" dirty="0" smtClean="0"/>
              <a:t>social media.</a:t>
            </a:r>
            <a:endParaRPr lang="en-GB" sz="2400" dirty="0"/>
          </a:p>
        </p:txBody>
      </p:sp>
      <p:sp>
        <p:nvSpPr>
          <p:cNvPr id="3" name="Slide Number Placeholder 2"/>
          <p:cNvSpPr>
            <a:spLocks noGrp="1"/>
          </p:cNvSpPr>
          <p:nvPr>
            <p:ph type="sldNum" sz="quarter" idx="4"/>
          </p:nvPr>
        </p:nvSpPr>
        <p:spPr>
          <a:xfrm>
            <a:off x="11496600" y="6661150"/>
            <a:ext cx="969962" cy="196850"/>
          </a:xfrm>
        </p:spPr>
        <p:txBody>
          <a:bodyPr/>
          <a:lstStyle/>
          <a:p>
            <a:fld id="{4034BEE3-566C-4068-A777-C3A4762E861B}" type="slidenum">
              <a:rPr lang="en-GB" smtClean="0"/>
              <a:pPr/>
              <a:t>31</a:t>
            </a:fld>
            <a:endParaRPr lang="en-GB" dirty="0"/>
          </a:p>
        </p:txBody>
      </p:sp>
      <p:sp>
        <p:nvSpPr>
          <p:cNvPr id="5" name="Title 4"/>
          <p:cNvSpPr>
            <a:spLocks noGrp="1"/>
          </p:cNvSpPr>
          <p:nvPr>
            <p:ph type="title"/>
          </p:nvPr>
        </p:nvSpPr>
        <p:spPr>
          <a:xfrm>
            <a:off x="359997" y="132366"/>
            <a:ext cx="11466875" cy="1064386"/>
          </a:xfrm>
        </p:spPr>
        <p:txBody>
          <a:bodyPr/>
          <a:lstStyle/>
          <a:p>
            <a:r>
              <a:rPr lang="en-GB" dirty="0" smtClean="0">
                <a:solidFill>
                  <a:srgbClr val="1C1C1C"/>
                </a:solidFill>
              </a:rPr>
              <a:t>Reporting of media and TGI data</a:t>
            </a:r>
            <a:endParaRPr lang="en-GB" u="sng" dirty="0">
              <a:solidFill>
                <a:srgbClr val="1C1C1C"/>
              </a:solidFill>
            </a:endParaRPr>
          </a:p>
        </p:txBody>
      </p:sp>
      <p:pic>
        <p:nvPicPr>
          <p:cNvPr id="6" name="Bil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0672" y="603631"/>
            <a:ext cx="2680909" cy="2680909"/>
          </a:xfrm>
          <a:prstGeom prst="rect">
            <a:avLst/>
          </a:prstGeom>
        </p:spPr>
      </p:pic>
      <p:pic>
        <p:nvPicPr>
          <p:cNvPr id="7" name="Picture 6"/>
          <p:cNvPicPr>
            <a:picLocks noChangeAspect="1"/>
          </p:cNvPicPr>
          <p:nvPr/>
        </p:nvPicPr>
        <p:blipFill rotWithShape="1">
          <a:blip r:embed="rId4"/>
          <a:srcRect t="13012" r="9921"/>
          <a:stretch/>
        </p:blipFill>
        <p:spPr>
          <a:xfrm>
            <a:off x="7412030" y="3356992"/>
            <a:ext cx="4372602" cy="2556824"/>
          </a:xfrm>
          <a:prstGeom prst="rect">
            <a:avLst/>
          </a:prstGeom>
        </p:spPr>
      </p:pic>
    </p:spTree>
    <p:extLst>
      <p:ext uri="{BB962C8B-B14F-4D97-AF65-F5344CB8AC3E}">
        <p14:creationId xmlns:p14="http://schemas.microsoft.com/office/powerpoint/2010/main" val="5063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335360" y="124941"/>
            <a:ext cx="10972800" cy="639763"/>
          </a:xfrm>
        </p:spPr>
        <p:txBody>
          <a:bodyPr/>
          <a:lstStyle/>
          <a:p>
            <a:r>
              <a:rPr lang="en-US" sz="3200" dirty="0" smtClean="0">
                <a:solidFill>
                  <a:srgbClr val="1C1C1C"/>
                </a:solidFill>
              </a:rPr>
              <a:t>Reporting of online currency from comScore</a:t>
            </a:r>
            <a:endParaRPr lang="en-US" sz="3200" dirty="0">
              <a:solidFill>
                <a:srgbClr val="1C1C1C"/>
              </a:solidFill>
            </a:endParaRPr>
          </a:p>
        </p:txBody>
      </p:sp>
      <p:sp>
        <p:nvSpPr>
          <p:cNvPr id="2" name="TextBox 1"/>
          <p:cNvSpPr txBox="1"/>
          <p:nvPr/>
        </p:nvSpPr>
        <p:spPr>
          <a:xfrm>
            <a:off x="6096000" y="1844824"/>
            <a:ext cx="5760640" cy="4007764"/>
          </a:xfrm>
          <a:prstGeom prst="rect">
            <a:avLst/>
          </a:prstGeom>
          <a:noFill/>
        </p:spPr>
        <p:txBody>
          <a:bodyPr wrap="square" rtlCol="0">
            <a:spAutoFit/>
          </a:bodyPr>
          <a:lstStyle/>
          <a:p>
            <a:pPr>
              <a:lnSpc>
                <a:spcPct val="120000"/>
              </a:lnSpc>
              <a:spcBef>
                <a:spcPts val="729"/>
              </a:spcBef>
            </a:pPr>
            <a:r>
              <a:rPr lang="en-GB" sz="2000" b="1" kern="0" dirty="0" smtClean="0">
                <a:solidFill>
                  <a:schemeClr val="bg1">
                    <a:lumMod val="50000"/>
                  </a:schemeClr>
                </a:solidFill>
              </a:rPr>
              <a:t>MMX Multiplatform Audience Analytics as part of the comScore MyMetrix platform </a:t>
            </a:r>
          </a:p>
          <a:p>
            <a:pPr>
              <a:lnSpc>
                <a:spcPct val="120000"/>
              </a:lnSpc>
              <a:spcBef>
                <a:spcPts val="729"/>
              </a:spcBef>
            </a:pPr>
            <a:endParaRPr lang="en-GB" sz="2000" b="1" kern="0" dirty="0" smtClean="0">
              <a:solidFill>
                <a:schemeClr val="bg1">
                  <a:lumMod val="50000"/>
                </a:schemeClr>
              </a:solidFill>
            </a:endParaRPr>
          </a:p>
          <a:p>
            <a:pPr>
              <a:lnSpc>
                <a:spcPct val="120000"/>
              </a:lnSpc>
              <a:spcBef>
                <a:spcPts val="729"/>
              </a:spcBef>
              <a:buFont typeface="Arial" pitchFamily="34" charset="0"/>
              <a:buChar char="+"/>
            </a:pPr>
            <a:r>
              <a:rPr lang="en-GB" sz="2000" b="1" kern="0" dirty="0" smtClean="0">
                <a:solidFill>
                  <a:schemeClr val="bg1">
                    <a:lumMod val="50000"/>
                  </a:schemeClr>
                </a:solidFill>
              </a:rPr>
              <a:t> ‘Direct’ for tagging customers</a:t>
            </a:r>
          </a:p>
          <a:p>
            <a:pPr>
              <a:lnSpc>
                <a:spcPct val="120000"/>
              </a:lnSpc>
              <a:spcBef>
                <a:spcPts val="729"/>
              </a:spcBef>
              <a:buFont typeface="Arial" pitchFamily="34" charset="0"/>
              <a:buChar char="+"/>
            </a:pPr>
            <a:r>
              <a:rPr lang="en-GB" sz="2000" b="1" kern="0" dirty="0" smtClean="0">
                <a:solidFill>
                  <a:schemeClr val="bg1">
                    <a:lumMod val="50000"/>
                  </a:schemeClr>
                </a:solidFill>
              </a:rPr>
              <a:t> vCE for campaign measurements</a:t>
            </a:r>
          </a:p>
          <a:p>
            <a:pPr>
              <a:lnSpc>
                <a:spcPct val="120000"/>
              </a:lnSpc>
              <a:spcBef>
                <a:spcPts val="729"/>
              </a:spcBef>
              <a:buFont typeface="Arial" pitchFamily="34" charset="0"/>
              <a:buChar char="+"/>
            </a:pPr>
            <a:r>
              <a:rPr lang="en-GB" sz="2000" b="1" kern="0" dirty="0" smtClean="0">
                <a:solidFill>
                  <a:schemeClr val="bg1">
                    <a:lumMod val="50000"/>
                  </a:schemeClr>
                </a:solidFill>
              </a:rPr>
              <a:t> data handoffs for third party software's</a:t>
            </a:r>
          </a:p>
          <a:p>
            <a:pPr>
              <a:lnSpc>
                <a:spcPct val="120000"/>
              </a:lnSpc>
              <a:spcBef>
                <a:spcPts val="729"/>
              </a:spcBef>
              <a:buFont typeface="Arial" pitchFamily="34" charset="0"/>
              <a:buChar char="+"/>
            </a:pPr>
            <a:r>
              <a:rPr lang="en-GB" sz="2000" b="1" kern="0" dirty="0" smtClean="0">
                <a:solidFill>
                  <a:schemeClr val="bg1">
                    <a:lumMod val="50000"/>
                  </a:schemeClr>
                </a:solidFill>
              </a:rPr>
              <a:t> VMX for video measurements</a:t>
            </a:r>
          </a:p>
          <a:p>
            <a:pPr>
              <a:lnSpc>
                <a:spcPct val="120000"/>
              </a:lnSpc>
              <a:spcBef>
                <a:spcPts val="729"/>
              </a:spcBef>
            </a:pPr>
            <a:endParaRPr lang="en-GB" sz="2000" b="1" kern="0" dirty="0" smtClean="0">
              <a:solidFill>
                <a:schemeClr val="bg1">
                  <a:lumMod val="50000"/>
                </a:schemeClr>
              </a:solidFill>
            </a:endParaRPr>
          </a:p>
          <a:p>
            <a:pPr>
              <a:lnSpc>
                <a:spcPct val="120000"/>
              </a:lnSpc>
              <a:spcBef>
                <a:spcPts val="729"/>
              </a:spcBef>
            </a:pPr>
            <a:endParaRPr lang="en-GB" sz="2000" b="1" kern="0" dirty="0" smtClean="0">
              <a:solidFill>
                <a:schemeClr val="bg1">
                  <a:lumMod val="50000"/>
                </a:scheme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1061" b="34473"/>
          <a:stretch/>
        </p:blipFill>
        <p:spPr>
          <a:xfrm>
            <a:off x="5023384" y="6309320"/>
            <a:ext cx="2140104" cy="415039"/>
          </a:xfrm>
          <a:prstGeom prst="rect">
            <a:avLst/>
          </a:prstGeom>
        </p:spPr>
      </p:pic>
      <p:pic>
        <p:nvPicPr>
          <p:cNvPr id="9" name="Picture 2" descr="C:\Users\HARALD~1.KIT\AppData\Local\Temp\SNAGHTML957e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60" y="1772816"/>
            <a:ext cx="5388843" cy="34521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1214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94" b="1014"/>
          <a:stretch/>
        </p:blipFill>
        <p:spPr>
          <a:xfrm>
            <a:off x="1629976" y="1412777"/>
            <a:ext cx="8715698" cy="4968552"/>
          </a:xfrm>
          <a:prstGeom prst="rect">
            <a:avLst/>
          </a:prstGeom>
        </p:spPr>
      </p:pic>
      <p:sp>
        <p:nvSpPr>
          <p:cNvPr id="2" name="TextBox 1"/>
          <p:cNvSpPr txBox="1"/>
          <p:nvPr/>
        </p:nvSpPr>
        <p:spPr>
          <a:xfrm>
            <a:off x="335360" y="581779"/>
            <a:ext cx="11737304" cy="830997"/>
          </a:xfrm>
          <a:prstGeom prst="rect">
            <a:avLst/>
          </a:prstGeom>
          <a:noFill/>
        </p:spPr>
        <p:txBody>
          <a:bodyPr wrap="square" lIns="0" tIns="0" rIns="0" bIns="0" rtlCol="0">
            <a:spAutoFit/>
          </a:bodyPr>
          <a:lstStyle/>
          <a:p>
            <a:r>
              <a:rPr lang="en-GB" sz="5400" dirty="0">
                <a:solidFill>
                  <a:schemeClr val="bg1"/>
                </a:solidFill>
                <a:effectLst>
                  <a:outerShdw blurRad="38100" dist="38100" dir="2700000" algn="tl">
                    <a:srgbClr val="000000">
                      <a:alpha val="43137"/>
                    </a:srgbClr>
                  </a:outerShdw>
                </a:effectLst>
              </a:rPr>
              <a:t>7</a:t>
            </a:r>
            <a:r>
              <a:rPr lang="en-GB" sz="5400" dirty="0" smtClean="0">
                <a:solidFill>
                  <a:schemeClr val="bg1"/>
                </a:solidFill>
                <a:effectLst>
                  <a:outerShdw blurRad="38100" dist="38100" dir="2700000" algn="tl">
                    <a:srgbClr val="000000">
                      <a:alpha val="43137"/>
                    </a:srgbClr>
                  </a:outerShdw>
                </a:effectLst>
              </a:rPr>
              <a:t>. Future perspectives</a:t>
            </a:r>
          </a:p>
        </p:txBody>
      </p:sp>
    </p:spTree>
    <p:extLst>
      <p:ext uri="{BB962C8B-B14F-4D97-AF65-F5344CB8AC3E}">
        <p14:creationId xmlns:p14="http://schemas.microsoft.com/office/powerpoint/2010/main" val="38567941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9" y="1700808"/>
            <a:ext cx="11466873" cy="4320480"/>
          </a:xfrm>
        </p:spPr>
        <p:txBody>
          <a:bodyPr/>
          <a:lstStyle/>
          <a:p>
            <a:pPr marL="342900" lvl="0" indent="-342900" algn="just">
              <a:buFont typeface="Wingdings" panose="05000000000000000000" pitchFamily="2" charset="2"/>
              <a:buChar char="§"/>
            </a:pPr>
            <a:r>
              <a:rPr lang="en-GB" sz="2400" dirty="0" smtClean="0"/>
              <a:t>Newspaper </a:t>
            </a:r>
            <a:r>
              <a:rPr lang="en-GB" sz="2400" dirty="0"/>
              <a:t>readership measurements will still be collected by </a:t>
            </a:r>
            <a:r>
              <a:rPr lang="en-GB" sz="2400" dirty="0" smtClean="0"/>
              <a:t>CATI.</a:t>
            </a:r>
          </a:p>
          <a:p>
            <a:pPr marL="342900" lvl="0" indent="-342900" algn="just">
              <a:buFont typeface="Wingdings" panose="05000000000000000000" pitchFamily="2" charset="2"/>
              <a:buChar char="§"/>
            </a:pPr>
            <a:r>
              <a:rPr lang="en-GB" sz="2400" dirty="0" smtClean="0"/>
              <a:t>The </a:t>
            </a:r>
            <a:r>
              <a:rPr lang="en-GB" sz="2400" dirty="0"/>
              <a:t>magazine measurements will be carried out by CAWI with a device agnostic approach. </a:t>
            </a:r>
            <a:endParaRPr lang="en-GB" sz="2400" dirty="0" smtClean="0"/>
          </a:p>
          <a:p>
            <a:pPr marL="342900" indent="-342900" algn="just">
              <a:buFont typeface="Wingdings" panose="05000000000000000000" pitchFamily="2" charset="2"/>
              <a:buChar char="§"/>
            </a:pPr>
            <a:r>
              <a:rPr lang="en-GB" sz="2400" dirty="0"/>
              <a:t>The new system will measure and report reach and frequency across platforms, screens and devices. </a:t>
            </a:r>
          </a:p>
          <a:p>
            <a:pPr marL="342900" indent="-342900" algn="just">
              <a:buFont typeface="Wingdings" panose="05000000000000000000" pitchFamily="2" charset="2"/>
              <a:buChar char="§"/>
            </a:pPr>
            <a:r>
              <a:rPr lang="en-GB" sz="2400" dirty="0" smtClean="0"/>
              <a:t>The </a:t>
            </a:r>
            <a:r>
              <a:rPr lang="en-GB" sz="2400" dirty="0"/>
              <a:t>digital figures </a:t>
            </a:r>
            <a:r>
              <a:rPr lang="en-GB" sz="2400" dirty="0" smtClean="0"/>
              <a:t>that will be published and reported in Gallup PC will </a:t>
            </a:r>
            <a:r>
              <a:rPr lang="en-GB" sz="2400" dirty="0"/>
              <a:t>be calibrated to match the official digital figures delivered by comScore</a:t>
            </a:r>
            <a:r>
              <a:rPr lang="en-GB" sz="2400" dirty="0" smtClean="0"/>
              <a:t>. </a:t>
            </a:r>
          </a:p>
          <a:p>
            <a:pPr marL="342900" indent="-342900" algn="just">
              <a:buFont typeface="Wingdings" panose="05000000000000000000" pitchFamily="2" charset="2"/>
              <a:buChar char="§"/>
            </a:pPr>
            <a:r>
              <a:rPr lang="en-GB" sz="2400" dirty="0" smtClean="0"/>
              <a:t>The </a:t>
            </a:r>
            <a:r>
              <a:rPr lang="en-GB" sz="2400" dirty="0"/>
              <a:t>total media footprint for all media </a:t>
            </a:r>
            <a:r>
              <a:rPr lang="en-GB" sz="2400" dirty="0" smtClean="0"/>
              <a:t>will be reported in Gallup PC.</a:t>
            </a:r>
            <a:endParaRPr lang="nb-NO" sz="2400" dirty="0"/>
          </a:p>
          <a:p>
            <a:pPr marL="342900" indent="-342900" algn="just">
              <a:buFont typeface="Wingdings" panose="05000000000000000000" pitchFamily="2" charset="2"/>
              <a:buChar char="§"/>
            </a:pPr>
            <a:endParaRPr lang="nb-NO" sz="2400" dirty="0"/>
          </a:p>
          <a:p>
            <a:pPr marL="342900" lvl="0" indent="-342900" algn="just">
              <a:buFont typeface="Wingdings" panose="05000000000000000000" pitchFamily="2" charset="2"/>
              <a:buChar char="§"/>
            </a:pPr>
            <a:endParaRPr lang="en-GB" sz="2400" dirty="0" smtClean="0"/>
          </a:p>
          <a:p>
            <a:pPr marL="342900" lvl="0" indent="-342900" algn="just">
              <a:buFont typeface="+mj-lt"/>
              <a:buAutoNum type="arabicPeriod"/>
            </a:pPr>
            <a:endParaRPr lang="en-GB" sz="2400" dirty="0" smtClean="0"/>
          </a:p>
          <a:p>
            <a:pPr marL="342900" lvl="0" indent="-342900" algn="just">
              <a:buFont typeface="+mj-lt"/>
              <a:buAutoNum type="arabicPeriod"/>
            </a:pPr>
            <a:endParaRPr lang="en-GB" sz="2400" dirty="0" smtClean="0"/>
          </a:p>
          <a:p>
            <a:pPr marL="342900" indent="-342900" algn="just">
              <a:buFont typeface="+mj-lt"/>
              <a:buAutoNum type="arabicPeriod"/>
            </a:pPr>
            <a:endParaRPr lang="en-GB" sz="2400" dirty="0" smtClean="0"/>
          </a:p>
          <a:p>
            <a:pPr marL="342900" lvl="0" indent="-342900" algn="just">
              <a:buFont typeface="+mj-lt"/>
              <a:buAutoNum type="arabicPeriod"/>
            </a:pPr>
            <a:endParaRPr lang="en-GB" sz="2400" dirty="0" smtClean="0"/>
          </a:p>
          <a:p>
            <a:pPr algn="just"/>
            <a:endParaRPr lang="en-GB" sz="2400" dirty="0"/>
          </a:p>
        </p:txBody>
      </p:sp>
      <p:sp>
        <p:nvSpPr>
          <p:cNvPr id="3" name="Slide Number Placeholder 2"/>
          <p:cNvSpPr>
            <a:spLocks noGrp="1"/>
          </p:cNvSpPr>
          <p:nvPr>
            <p:ph type="sldNum" sz="quarter" idx="4"/>
          </p:nvPr>
        </p:nvSpPr>
        <p:spPr>
          <a:xfrm>
            <a:off x="11496600" y="6661150"/>
            <a:ext cx="969962" cy="196850"/>
          </a:xfrm>
        </p:spPr>
        <p:txBody>
          <a:bodyPr/>
          <a:lstStyle/>
          <a:p>
            <a:fld id="{4034BEE3-566C-4068-A777-C3A4762E861B}" type="slidenum">
              <a:rPr lang="en-GB" smtClean="0"/>
              <a:pPr/>
              <a:t>34</a:t>
            </a:fld>
            <a:endParaRPr lang="en-GB" dirty="0"/>
          </a:p>
        </p:txBody>
      </p:sp>
      <p:sp>
        <p:nvSpPr>
          <p:cNvPr id="5" name="Title 4"/>
          <p:cNvSpPr>
            <a:spLocks noGrp="1"/>
          </p:cNvSpPr>
          <p:nvPr>
            <p:ph type="title"/>
          </p:nvPr>
        </p:nvSpPr>
        <p:spPr>
          <a:xfrm>
            <a:off x="359997" y="132366"/>
            <a:ext cx="11466875" cy="1064386"/>
          </a:xfrm>
        </p:spPr>
        <p:txBody>
          <a:bodyPr/>
          <a:lstStyle/>
          <a:p>
            <a:r>
              <a:rPr lang="en-GB" dirty="0">
                <a:solidFill>
                  <a:srgbClr val="1C1C1C"/>
                </a:solidFill>
              </a:rPr>
              <a:t>The first combined contract for print and digital with the aim of developing ecosystems controlled by the </a:t>
            </a:r>
            <a:r>
              <a:rPr lang="en-GB" dirty="0" smtClean="0">
                <a:solidFill>
                  <a:srgbClr val="1C1C1C"/>
                </a:solidFill>
              </a:rPr>
              <a:t>publishers</a:t>
            </a:r>
            <a:endParaRPr lang="en-GB" u="sng" dirty="0">
              <a:solidFill>
                <a:srgbClr val="1C1C1C"/>
              </a:solidFill>
            </a:endParaRPr>
          </a:p>
        </p:txBody>
      </p:sp>
    </p:spTree>
    <p:extLst>
      <p:ext uri="{BB962C8B-B14F-4D97-AF65-F5344CB8AC3E}">
        <p14:creationId xmlns:p14="http://schemas.microsoft.com/office/powerpoint/2010/main" val="36950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568608" y="6651514"/>
            <a:ext cx="969962" cy="196850"/>
          </a:xfrm>
        </p:spPr>
        <p:txBody>
          <a:bodyPr/>
          <a:lstStyle/>
          <a:p>
            <a:fld id="{4034BEE3-566C-4068-A777-C3A4762E861B}" type="slidenum">
              <a:rPr lang="en-GB" smtClean="0"/>
              <a:pPr/>
              <a:t>35</a:t>
            </a:fld>
            <a:endParaRPr lang="en-GB" dirty="0"/>
          </a:p>
        </p:txBody>
      </p:sp>
      <p:grpSp>
        <p:nvGrpSpPr>
          <p:cNvPr id="14" name="Group 13"/>
          <p:cNvGrpSpPr>
            <a:grpSpLocks noChangeAspect="1"/>
          </p:cNvGrpSpPr>
          <p:nvPr/>
        </p:nvGrpSpPr>
        <p:grpSpPr>
          <a:xfrm>
            <a:off x="3393828" y="385230"/>
            <a:ext cx="6878636" cy="5492042"/>
            <a:chOff x="3713356" y="71631"/>
            <a:chExt cx="7396382" cy="5905421"/>
          </a:xfrm>
        </p:grpSpPr>
        <p:sp>
          <p:nvSpPr>
            <p:cNvPr id="15" name="Freeform 14"/>
            <p:cNvSpPr/>
            <p:nvPr/>
          </p:nvSpPr>
          <p:spPr>
            <a:xfrm>
              <a:off x="3713356" y="847491"/>
              <a:ext cx="4694664" cy="5129561"/>
            </a:xfrm>
            <a:custGeom>
              <a:avLst/>
              <a:gdLst>
                <a:gd name="connsiteX0" fmla="*/ 2375210 w 4694664"/>
                <a:gd name="connsiteY0" fmla="*/ 33454 h 5118410"/>
                <a:gd name="connsiteX1" fmla="*/ 2375210 w 4694664"/>
                <a:gd name="connsiteY1" fmla="*/ 1405054 h 5118410"/>
                <a:gd name="connsiteX2" fmla="*/ 0 w 4694664"/>
                <a:gd name="connsiteY2" fmla="*/ 1405054 h 5118410"/>
                <a:gd name="connsiteX3" fmla="*/ 0 w 4694664"/>
                <a:gd name="connsiteY3" fmla="*/ 5118410 h 5118410"/>
                <a:gd name="connsiteX4" fmla="*/ 4694664 w 4694664"/>
                <a:gd name="connsiteY4" fmla="*/ 5118410 h 5118410"/>
                <a:gd name="connsiteX5" fmla="*/ 4694664 w 4694664"/>
                <a:gd name="connsiteY5" fmla="*/ 0 h 5118410"/>
                <a:gd name="connsiteX6" fmla="*/ 2375210 w 4694664"/>
                <a:gd name="connsiteY6" fmla="*/ 33454 h 5118410"/>
                <a:gd name="connsiteX0" fmla="*/ 2375210 w 4694664"/>
                <a:gd name="connsiteY0" fmla="*/ 11151 h 5118410"/>
                <a:gd name="connsiteX1" fmla="*/ 2375210 w 4694664"/>
                <a:gd name="connsiteY1" fmla="*/ 1405054 h 5118410"/>
                <a:gd name="connsiteX2" fmla="*/ 0 w 4694664"/>
                <a:gd name="connsiteY2" fmla="*/ 1405054 h 5118410"/>
                <a:gd name="connsiteX3" fmla="*/ 0 w 4694664"/>
                <a:gd name="connsiteY3" fmla="*/ 5118410 h 5118410"/>
                <a:gd name="connsiteX4" fmla="*/ 4694664 w 4694664"/>
                <a:gd name="connsiteY4" fmla="*/ 5118410 h 5118410"/>
                <a:gd name="connsiteX5" fmla="*/ 4694664 w 4694664"/>
                <a:gd name="connsiteY5" fmla="*/ 0 h 5118410"/>
                <a:gd name="connsiteX6" fmla="*/ 2375210 w 4694664"/>
                <a:gd name="connsiteY6" fmla="*/ 11151 h 5118410"/>
                <a:gd name="connsiteX0" fmla="*/ 2386361 w 4694664"/>
                <a:gd name="connsiteY0" fmla="*/ 0 h 5129561"/>
                <a:gd name="connsiteX1" fmla="*/ 2375210 w 4694664"/>
                <a:gd name="connsiteY1" fmla="*/ 1416205 h 5129561"/>
                <a:gd name="connsiteX2" fmla="*/ 0 w 4694664"/>
                <a:gd name="connsiteY2" fmla="*/ 1416205 h 5129561"/>
                <a:gd name="connsiteX3" fmla="*/ 0 w 4694664"/>
                <a:gd name="connsiteY3" fmla="*/ 5129561 h 5129561"/>
                <a:gd name="connsiteX4" fmla="*/ 4694664 w 4694664"/>
                <a:gd name="connsiteY4" fmla="*/ 5129561 h 5129561"/>
                <a:gd name="connsiteX5" fmla="*/ 4694664 w 4694664"/>
                <a:gd name="connsiteY5" fmla="*/ 11151 h 5129561"/>
                <a:gd name="connsiteX6" fmla="*/ 2386361 w 4694664"/>
                <a:gd name="connsiteY6" fmla="*/ 0 h 5129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4664" h="5129561">
                  <a:moveTo>
                    <a:pt x="2386361" y="0"/>
                  </a:moveTo>
                  <a:lnTo>
                    <a:pt x="2375210" y="1416205"/>
                  </a:lnTo>
                  <a:lnTo>
                    <a:pt x="0" y="1416205"/>
                  </a:lnTo>
                  <a:lnTo>
                    <a:pt x="0" y="5129561"/>
                  </a:lnTo>
                  <a:lnTo>
                    <a:pt x="4694664" y="5129561"/>
                  </a:lnTo>
                  <a:lnTo>
                    <a:pt x="4694664" y="11151"/>
                  </a:lnTo>
                  <a:lnTo>
                    <a:pt x="2386361" y="0"/>
                  </a:lnTo>
                  <a:close/>
                </a:path>
              </a:pathLst>
            </a:custGeom>
            <a:solidFill>
              <a:schemeClr val="bg1">
                <a:lumMod val="8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smtClean="0"/>
            </a:p>
          </p:txBody>
        </p:sp>
        <p:sp>
          <p:nvSpPr>
            <p:cNvPr id="16" name="TextBox 15"/>
            <p:cNvSpPr txBox="1"/>
            <p:nvPr/>
          </p:nvSpPr>
          <p:spPr>
            <a:xfrm>
              <a:off x="7694342" y="3891775"/>
              <a:ext cx="113814" cy="246221"/>
            </a:xfrm>
            <a:prstGeom prst="rect">
              <a:avLst/>
            </a:prstGeom>
            <a:solidFill>
              <a:schemeClr val="bg1">
                <a:lumMod val="85000"/>
              </a:schemeClr>
            </a:solidFill>
            <a:ln>
              <a:solidFill>
                <a:schemeClr val="tx1"/>
              </a:solidFill>
              <a:prstDash val="dash"/>
            </a:ln>
          </p:spPr>
          <p:txBody>
            <a:bodyPr wrap="none" lIns="0" tIns="0" rIns="0" bIns="0" rtlCol="0">
              <a:spAutoFit/>
            </a:bodyPr>
            <a:lstStyle/>
            <a:p>
              <a:r>
                <a:rPr lang="nb-NO" sz="1600" dirty="0" smtClean="0">
                  <a:solidFill>
                    <a:schemeClr val="bg1"/>
                  </a:solidFill>
                </a:rPr>
                <a:t>?</a:t>
              </a:r>
            </a:p>
          </p:txBody>
        </p:sp>
        <p:cxnSp>
          <p:nvCxnSpPr>
            <p:cNvPr id="17" name="Straight Arrow Connector 16"/>
            <p:cNvCxnSpPr/>
            <p:nvPr/>
          </p:nvCxnSpPr>
          <p:spPr>
            <a:xfrm flipV="1">
              <a:off x="8069580" y="377082"/>
              <a:ext cx="480060" cy="470409"/>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549640" y="71631"/>
              <a:ext cx="2560098" cy="529509"/>
            </a:xfrm>
            <a:prstGeom prst="rect">
              <a:avLst/>
            </a:prstGeom>
            <a:noFill/>
            <a:ln>
              <a:solidFill>
                <a:schemeClr val="bg1">
                  <a:lumMod val="50000"/>
                </a:schemeClr>
              </a:solidFill>
            </a:ln>
          </p:spPr>
          <p:txBody>
            <a:bodyPr wrap="square" lIns="0" tIns="0" rIns="0" bIns="0" rtlCol="0">
              <a:spAutoFit/>
            </a:bodyPr>
            <a:lstStyle/>
            <a:p>
              <a:r>
                <a:rPr lang="en-GB" sz="1600" dirty="0" smtClean="0"/>
                <a:t> Not part of the contract –</a:t>
              </a:r>
            </a:p>
            <a:p>
              <a:r>
                <a:rPr lang="en-GB" sz="1600" dirty="0" smtClean="0"/>
                <a:t> future plans</a:t>
              </a:r>
            </a:p>
          </p:txBody>
        </p:sp>
      </p:grpSp>
      <p:pic>
        <p:nvPicPr>
          <p:cNvPr id="19" name="Content Placeholder 4"/>
          <p:cNvPicPr>
            <a:picLocks noChangeAspect="1"/>
          </p:cNvPicPr>
          <p:nvPr/>
        </p:nvPicPr>
        <p:blipFill rotWithShape="1">
          <a:blip r:embed="rId3">
            <a:clrChange>
              <a:clrFrom>
                <a:srgbClr val="FFFFFF"/>
              </a:clrFrom>
              <a:clrTo>
                <a:srgbClr val="FFFFFF">
                  <a:alpha val="0"/>
                </a:srgbClr>
              </a:clrTo>
            </a:clrChange>
          </a:blip>
          <a:srcRect t="11066" b="1381"/>
          <a:stretch/>
        </p:blipFill>
        <p:spPr bwMode="auto">
          <a:xfrm>
            <a:off x="326759" y="574656"/>
            <a:ext cx="10848529" cy="5501990"/>
          </a:xfrm>
          <a:prstGeom prst="rect">
            <a:avLst/>
          </a:prstGeom>
          <a:ln>
            <a:noFill/>
          </a:ln>
          <a:extLst>
            <a:ext uri="{53640926-AAD7-44D8-BBD7-CCE9431645EC}">
              <a14:shadowObscured xmlns:a14="http://schemas.microsoft.com/office/drawing/2010/main"/>
            </a:ext>
          </a:extLst>
        </p:spPr>
      </p:pic>
      <p:sp>
        <p:nvSpPr>
          <p:cNvPr id="21" name="TextBox 20"/>
          <p:cNvSpPr txBox="1"/>
          <p:nvPr/>
        </p:nvSpPr>
        <p:spPr>
          <a:xfrm>
            <a:off x="7320136" y="3861048"/>
            <a:ext cx="123432" cy="169277"/>
          </a:xfrm>
          <a:prstGeom prst="rect">
            <a:avLst/>
          </a:prstGeom>
          <a:noFill/>
        </p:spPr>
        <p:txBody>
          <a:bodyPr wrap="none" lIns="0" tIns="0" rIns="0" bIns="0" rtlCol="0">
            <a:spAutoFit/>
          </a:bodyPr>
          <a:lstStyle/>
          <a:p>
            <a:r>
              <a:rPr lang="nb-NO"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b-NO"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a:t>
            </a:r>
          </a:p>
        </p:txBody>
      </p:sp>
      <p:sp>
        <p:nvSpPr>
          <p:cNvPr id="22" name="Title 1"/>
          <p:cNvSpPr>
            <a:spLocks noGrp="1"/>
          </p:cNvSpPr>
          <p:nvPr>
            <p:ph type="title"/>
          </p:nvPr>
        </p:nvSpPr>
        <p:spPr>
          <a:xfrm>
            <a:off x="335361" y="44624"/>
            <a:ext cx="7056784" cy="793110"/>
          </a:xfrm>
        </p:spPr>
        <p:txBody>
          <a:bodyPr/>
          <a:lstStyle/>
          <a:p>
            <a:r>
              <a:rPr lang="en-GB" sz="3600" dirty="0" smtClean="0">
                <a:solidFill>
                  <a:srgbClr val="1C1C1C"/>
                </a:solidFill>
              </a:rPr>
              <a:t>New eco-systems</a:t>
            </a:r>
            <a:endParaRPr lang="en-GB" sz="4000" dirty="0">
              <a:solidFill>
                <a:srgbClr val="1C1C1C"/>
              </a:solidFill>
            </a:endParaRPr>
          </a:p>
        </p:txBody>
      </p:sp>
    </p:spTree>
    <p:extLst>
      <p:ext uri="{BB962C8B-B14F-4D97-AF65-F5344CB8AC3E}">
        <p14:creationId xmlns:p14="http://schemas.microsoft.com/office/powerpoint/2010/main" val="270522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1971778"/>
            <a:ext cx="9242854" cy="3077766"/>
          </a:xfrm>
        </p:spPr>
        <p:txBody>
          <a:bodyPr/>
          <a:lstStyle/>
          <a:p>
            <a:pPr algn="ctr"/>
            <a:r>
              <a:rPr lang="en-US" sz="3600" dirty="0">
                <a:latin typeface="+mn-lt"/>
              </a:rPr>
              <a:t/>
            </a:r>
            <a:br>
              <a:rPr lang="en-US" sz="3600" dirty="0">
                <a:latin typeface="+mn-lt"/>
              </a:rPr>
            </a:br>
            <a:r>
              <a:rPr lang="en-GB" sz="3200" dirty="0">
                <a:latin typeface="Verdana"/>
              </a:rPr>
              <a:t>Knut-Arne Futsæter Kantar TNS</a:t>
            </a:r>
            <a:r>
              <a:rPr lang="en-US" sz="3600" dirty="0">
                <a:latin typeface="+mn-lt"/>
              </a:rPr>
              <a:t/>
            </a:r>
            <a:br>
              <a:rPr lang="en-US" sz="3600" dirty="0">
                <a:latin typeface="+mn-lt"/>
              </a:rPr>
            </a:br>
            <a:r>
              <a:rPr lang="en-US" sz="1800" dirty="0">
                <a:latin typeface="+mn-lt"/>
                <a:hlinkClick r:id="rId3"/>
              </a:rPr>
              <a:t>http://www.tns-gallup.no/medier</a:t>
            </a:r>
            <a:r>
              <a:rPr lang="en-US" sz="1800" dirty="0">
                <a:latin typeface="+mn-lt"/>
              </a:rPr>
              <a:t/>
            </a:r>
            <a:br>
              <a:rPr lang="en-US" sz="1800" dirty="0">
                <a:latin typeface="+mn-lt"/>
              </a:rPr>
            </a:br>
            <a:r>
              <a:rPr lang="en-US" sz="3600" dirty="0">
                <a:solidFill>
                  <a:schemeClr val="accent5"/>
                </a:solidFill>
              </a:rPr>
              <a:t>@Futsaeter</a:t>
            </a:r>
            <a:r>
              <a:rPr lang="en-US" sz="3600" dirty="0"/>
              <a:t/>
            </a:r>
            <a:br>
              <a:rPr lang="en-US" sz="3600" dirty="0"/>
            </a:br>
            <a:r>
              <a:rPr lang="en-US" sz="3600" dirty="0">
                <a:latin typeface="+mn-lt"/>
              </a:rPr>
              <a:t/>
            </a:r>
            <a:br>
              <a:rPr lang="en-US" sz="3600" dirty="0">
                <a:latin typeface="+mn-lt"/>
              </a:rPr>
            </a:br>
            <a:r>
              <a:rPr lang="en-US" dirty="0"/>
              <a:t/>
            </a:r>
            <a:br>
              <a:rPr lang="en-US" dirty="0"/>
            </a:br>
            <a:endParaRPr lang="en-AU" sz="3600" dirty="0">
              <a:latin typeface="+mn-lt"/>
            </a:endParaRPr>
          </a:p>
        </p:txBody>
      </p:sp>
      <p:pic>
        <p:nvPicPr>
          <p:cNvPr id="2" name="Picture 1"/>
          <p:cNvPicPr>
            <a:picLocks noChangeAspect="1"/>
          </p:cNvPicPr>
          <p:nvPr/>
        </p:nvPicPr>
        <p:blipFill>
          <a:blip r:embed="rId4"/>
          <a:stretch>
            <a:fillRect/>
          </a:stretch>
        </p:blipFill>
        <p:spPr>
          <a:xfrm>
            <a:off x="5468989" y="3719200"/>
            <a:ext cx="1639879" cy="1330344"/>
          </a:xfrm>
          <a:prstGeom prst="rect">
            <a:avLst/>
          </a:prstGeom>
        </p:spPr>
      </p:pic>
    </p:spTree>
    <p:extLst>
      <p:ext uri="{BB962C8B-B14F-4D97-AF65-F5344CB8AC3E}">
        <p14:creationId xmlns:p14="http://schemas.microsoft.com/office/powerpoint/2010/main" val="170305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p:cNvPicPr>
            <a:picLocks noChangeAspect="1"/>
          </p:cNvPicPr>
          <p:nvPr/>
        </p:nvPicPr>
        <p:blipFill>
          <a:blip r:embed="rId3"/>
          <a:stretch>
            <a:fillRect/>
          </a:stretch>
        </p:blipFill>
        <p:spPr>
          <a:xfrm>
            <a:off x="-1" y="3349"/>
            <a:ext cx="9146001" cy="6132859"/>
          </a:xfrm>
          <a:prstGeom prst="rect">
            <a:avLst/>
          </a:prstGeom>
        </p:spPr>
      </p:pic>
      <p:sp>
        <p:nvSpPr>
          <p:cNvPr id="3" name="Plassholder for lysbildenummer 2"/>
          <p:cNvSpPr>
            <a:spLocks noGrp="1"/>
          </p:cNvSpPr>
          <p:nvPr>
            <p:ph type="sldNum" sz="quarter" idx="10"/>
          </p:nvPr>
        </p:nvSpPr>
        <p:spPr/>
        <p:txBody>
          <a:bodyPr/>
          <a:lstStyle/>
          <a:p>
            <a:fld id="{9784CBA3-D598-4B1F-BAA3-EE14B5154290}" type="slidenum">
              <a:rPr lang="en-AU" smtClean="0"/>
              <a:pPr/>
              <a:t>4</a:t>
            </a:fld>
            <a:endParaRPr lang="en-AU" dirty="0"/>
          </a:p>
        </p:txBody>
      </p:sp>
      <p:sp>
        <p:nvSpPr>
          <p:cNvPr id="4" name="Plassholder for bunntekst 3"/>
          <p:cNvSpPr>
            <a:spLocks noGrp="1"/>
          </p:cNvSpPr>
          <p:nvPr>
            <p:ph type="ftr" sz="quarter" idx="3"/>
          </p:nvPr>
        </p:nvSpPr>
        <p:spPr/>
        <p:txBody>
          <a:bodyPr/>
          <a:lstStyle/>
          <a:p>
            <a:endParaRPr lang="nb-NO" dirty="0"/>
          </a:p>
        </p:txBody>
      </p:sp>
      <p:pic>
        <p:nvPicPr>
          <p:cNvPr id="5" name="Picture 2" descr="C:\Users\KeoghR\AppData\Local\Microsoft\Windows\Temporary Internet Files\Content.Outlook\SXDCJHDA\New Picture (3).bmp"/>
          <p:cNvPicPr>
            <a:picLocks noChangeAspect="1" noChangeArrowheads="1"/>
          </p:cNvPicPr>
          <p:nvPr/>
        </p:nvPicPr>
        <p:blipFill rotWithShape="1">
          <a:blip r:embed="rId4">
            <a:extLst>
              <a:ext uri="{28A0092B-C50C-407E-A947-70E740481C1C}">
                <a14:useLocalDpi xmlns:a14="http://schemas.microsoft.com/office/drawing/2010/main" val="0"/>
              </a:ext>
            </a:extLst>
          </a:blip>
          <a:srcRect t="2408"/>
          <a:stretch/>
        </p:blipFill>
        <p:spPr bwMode="auto">
          <a:xfrm>
            <a:off x="3287688" y="980728"/>
            <a:ext cx="4095411" cy="2795112"/>
          </a:xfrm>
          <a:prstGeom prst="rect">
            <a:avLst/>
          </a:prstGeom>
          <a:noFill/>
          <a:effectLst>
            <a:outerShdw blurRad="50800" dist="38100" dir="5400000" algn="t"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pic>
        <p:nvPicPr>
          <p:cNvPr id="6" name="Bild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7541" y="6418676"/>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tel 1"/>
          <p:cNvSpPr txBox="1">
            <a:spLocks/>
          </p:cNvSpPr>
          <p:nvPr/>
        </p:nvSpPr>
        <p:spPr>
          <a:xfrm>
            <a:off x="153407" y="450943"/>
            <a:ext cx="3564886" cy="704346"/>
          </a:xfrm>
          <a:prstGeom prst="rect">
            <a:avLst/>
          </a:prstGeom>
        </p:spPr>
        <p:txBody>
          <a:bodyPr vert="horz" lIns="0" tIns="0" rIns="0" bIns="0" rtlCol="0" anchor="t">
            <a:noAutofit/>
          </a:bodyPr>
          <a:lstStyle>
            <a:lvl1pPr algn="l" defTabSz="914400" rtl="0" eaLnBrk="1" latinLnBrk="0" hangingPunct="1">
              <a:lnSpc>
                <a:spcPct val="100000"/>
              </a:lnSpc>
              <a:spcBef>
                <a:spcPts val="600"/>
              </a:spcBef>
              <a:buNone/>
              <a:defRPr sz="3200" b="1" kern="1200">
                <a:solidFill>
                  <a:schemeClr val="tx1"/>
                </a:solidFill>
                <a:latin typeface="+mj-lt"/>
                <a:ea typeface="+mj-ea"/>
                <a:cs typeface="+mj-cs"/>
              </a:defRPr>
            </a:lvl1pPr>
          </a:lstStyle>
          <a:p>
            <a:r>
              <a:rPr lang="nb-NO" dirty="0">
                <a:solidFill>
                  <a:schemeClr val="bg1"/>
                </a:solidFill>
              </a:rPr>
              <a:t>The «new world»</a:t>
            </a:r>
          </a:p>
        </p:txBody>
      </p:sp>
    </p:spTree>
    <p:extLst>
      <p:ext uri="{BB962C8B-B14F-4D97-AF65-F5344CB8AC3E}">
        <p14:creationId xmlns:p14="http://schemas.microsoft.com/office/powerpoint/2010/main" val="2871077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Programmatic Hype Cycle</a:t>
            </a:r>
          </a:p>
        </p:txBody>
      </p:sp>
      <p:sp>
        <p:nvSpPr>
          <p:cNvPr id="3" name="Plassholder for lysbildenummer 2"/>
          <p:cNvSpPr>
            <a:spLocks noGrp="1"/>
          </p:cNvSpPr>
          <p:nvPr>
            <p:ph type="sldNum" sz="quarter" idx="10"/>
          </p:nvPr>
        </p:nvSpPr>
        <p:spPr>
          <a:xfrm>
            <a:off x="11496600" y="6661150"/>
            <a:ext cx="969962" cy="196850"/>
          </a:xfrm>
        </p:spPr>
        <p:txBody>
          <a:bodyPr/>
          <a:lstStyle/>
          <a:p>
            <a:fld id="{9784CBA3-D598-4B1F-BAA3-EE14B5154290}" type="slidenum">
              <a:rPr lang="en-AU" smtClean="0"/>
              <a:pPr/>
              <a:t>5</a:t>
            </a:fld>
            <a:endParaRPr lang="en-AU" dirty="0"/>
          </a:p>
        </p:txBody>
      </p:sp>
      <p:pic>
        <p:nvPicPr>
          <p:cNvPr id="4" name="Bilde 3"/>
          <p:cNvPicPr>
            <a:picLocks noChangeAspect="1"/>
          </p:cNvPicPr>
          <p:nvPr/>
        </p:nvPicPr>
        <p:blipFill>
          <a:blip r:embed="rId3"/>
          <a:stretch>
            <a:fillRect/>
          </a:stretch>
        </p:blipFill>
        <p:spPr>
          <a:xfrm>
            <a:off x="438174" y="1120328"/>
            <a:ext cx="6140208" cy="4937487"/>
          </a:xfrm>
          <a:prstGeom prst="rect">
            <a:avLst/>
          </a:prstGeom>
        </p:spPr>
      </p:pic>
      <p:sp>
        <p:nvSpPr>
          <p:cNvPr id="5" name="Rektangel 4"/>
          <p:cNvSpPr/>
          <p:nvPr/>
        </p:nvSpPr>
        <p:spPr>
          <a:xfrm>
            <a:off x="4223792" y="2564904"/>
            <a:ext cx="2354590" cy="208823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sp>
        <p:nvSpPr>
          <p:cNvPr id="6" name="Rektangel 5"/>
          <p:cNvSpPr/>
          <p:nvPr/>
        </p:nvSpPr>
        <p:spPr>
          <a:xfrm>
            <a:off x="1055440" y="2132856"/>
            <a:ext cx="3024336" cy="345638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cxnSp>
        <p:nvCxnSpPr>
          <p:cNvPr id="8" name="Rett pilkobling 7"/>
          <p:cNvCxnSpPr/>
          <p:nvPr/>
        </p:nvCxnSpPr>
        <p:spPr>
          <a:xfrm>
            <a:off x="4079776" y="2276872"/>
            <a:ext cx="568863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tt pilkobling 9"/>
          <p:cNvCxnSpPr/>
          <p:nvPr/>
        </p:nvCxnSpPr>
        <p:spPr>
          <a:xfrm>
            <a:off x="6578382" y="2996952"/>
            <a:ext cx="319002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kstSylinder 10"/>
          <p:cNvSpPr txBox="1"/>
          <p:nvPr/>
        </p:nvSpPr>
        <p:spPr>
          <a:xfrm>
            <a:off x="10056440" y="1834461"/>
            <a:ext cx="2016224" cy="984885"/>
          </a:xfrm>
          <a:prstGeom prst="rect">
            <a:avLst/>
          </a:prstGeom>
          <a:solidFill>
            <a:schemeClr val="accent1">
              <a:lumMod val="20000"/>
              <a:lumOff val="80000"/>
            </a:schemeClr>
          </a:solidFill>
        </p:spPr>
        <p:txBody>
          <a:bodyPr wrap="square" lIns="0" tIns="0" rIns="0" bIns="0" rtlCol="0">
            <a:spAutoFit/>
          </a:bodyPr>
          <a:lstStyle/>
          <a:p>
            <a:r>
              <a:rPr lang="nb-NO" sz="1600" dirty="0"/>
              <a:t>New tech-vendors</a:t>
            </a:r>
          </a:p>
          <a:p>
            <a:endParaRPr lang="nb-NO" sz="1600" dirty="0"/>
          </a:p>
          <a:p>
            <a:r>
              <a:rPr lang="nb-NO" sz="1600" dirty="0"/>
              <a:t>Low transparency</a:t>
            </a:r>
          </a:p>
          <a:p>
            <a:endParaRPr lang="nb-NO" sz="1600" dirty="0"/>
          </a:p>
        </p:txBody>
      </p:sp>
      <p:sp>
        <p:nvSpPr>
          <p:cNvPr id="12" name="TekstSylinder 11"/>
          <p:cNvSpPr txBox="1"/>
          <p:nvPr/>
        </p:nvSpPr>
        <p:spPr>
          <a:xfrm>
            <a:off x="10056440" y="2996952"/>
            <a:ext cx="2016224" cy="1477328"/>
          </a:xfrm>
          <a:prstGeom prst="rect">
            <a:avLst/>
          </a:prstGeom>
          <a:solidFill>
            <a:schemeClr val="accent2">
              <a:lumMod val="60000"/>
              <a:lumOff val="40000"/>
            </a:schemeClr>
          </a:solidFill>
        </p:spPr>
        <p:txBody>
          <a:bodyPr wrap="square" lIns="0" tIns="0" rIns="0" bIns="0" rtlCol="0">
            <a:spAutoFit/>
          </a:bodyPr>
          <a:lstStyle/>
          <a:p>
            <a:r>
              <a:rPr lang="nb-NO" sz="1600" dirty="0"/>
              <a:t>High transparency</a:t>
            </a:r>
          </a:p>
          <a:p>
            <a:endParaRPr lang="nb-NO" sz="1600" dirty="0"/>
          </a:p>
          <a:p>
            <a:r>
              <a:rPr lang="nb-NO" sz="1600" dirty="0"/>
              <a:t>Fewer vendors</a:t>
            </a:r>
          </a:p>
          <a:p>
            <a:endParaRPr lang="nb-NO" sz="1600" dirty="0"/>
          </a:p>
          <a:p>
            <a:r>
              <a:rPr lang="nb-NO" sz="1600" dirty="0"/>
              <a:t>Familiar companies stepping up</a:t>
            </a:r>
          </a:p>
        </p:txBody>
      </p:sp>
      <p:pic>
        <p:nvPicPr>
          <p:cNvPr id="13" name="Bild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7541" y="6418676"/>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8" name="Håndskrift 27"/>
              <p14:cNvContentPartPr/>
              <p14:nvPr/>
            </p14:nvContentPartPr>
            <p14:xfrm>
              <a:off x="2791122" y="3374464"/>
              <a:ext cx="372960" cy="403920"/>
            </p14:xfrm>
          </p:contentPart>
        </mc:Choice>
        <mc:Fallback xmlns="">
          <p:pic>
            <p:nvPicPr>
              <p:cNvPr id="28" name="Håndskrift 27"/>
              <p:cNvPicPr/>
              <p:nvPr/>
            </p:nvPicPr>
            <p:blipFill>
              <a:blip r:embed="rId6"/>
              <a:stretch>
                <a:fillRect/>
              </a:stretch>
            </p:blipFill>
            <p:spPr>
              <a:xfrm>
                <a:off x="2758722" y="3342064"/>
                <a:ext cx="438120" cy="468720"/>
              </a:xfrm>
              <a:prstGeom prst="rect">
                <a:avLst/>
              </a:prstGeom>
            </p:spPr>
          </p:pic>
        </mc:Fallback>
      </mc:AlternateContent>
    </p:spTree>
    <p:extLst>
      <p:ext uri="{BB962C8B-B14F-4D97-AF65-F5344CB8AC3E}">
        <p14:creationId xmlns:p14="http://schemas.microsoft.com/office/powerpoint/2010/main" val="2896895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4"/>
          </p:nvPr>
        </p:nvSpPr>
        <p:spPr>
          <a:xfrm>
            <a:off x="11496600" y="6659994"/>
            <a:ext cx="969962" cy="196850"/>
          </a:xfrm>
        </p:spPr>
        <p:txBody>
          <a:bodyPr/>
          <a:lstStyle/>
          <a:p>
            <a:fld id="{4034BEE3-566C-4068-A777-C3A4762E861B}" type="slidenum">
              <a:rPr lang="en-GB" smtClean="0"/>
              <a:pPr/>
              <a:t>6</a:t>
            </a:fld>
            <a:endParaRPr lang="en-GB" dirty="0"/>
          </a:p>
        </p:txBody>
      </p:sp>
      <p:sp>
        <p:nvSpPr>
          <p:cNvPr id="5" name="Title 1"/>
          <p:cNvSpPr>
            <a:spLocks noGrp="1"/>
          </p:cNvSpPr>
          <p:nvPr>
            <p:ph type="title"/>
          </p:nvPr>
        </p:nvSpPr>
        <p:spPr/>
        <p:txBody>
          <a:bodyPr/>
          <a:lstStyle/>
          <a:p>
            <a:r>
              <a:rPr lang="nb-NO" dirty="0"/>
              <a:t>A new eco system?</a:t>
            </a:r>
          </a:p>
        </p:txBody>
      </p:sp>
      <p:sp>
        <p:nvSpPr>
          <p:cNvPr id="6" name="Content Placeholder 5"/>
          <p:cNvSpPr txBox="1">
            <a:spLocks/>
          </p:cNvSpPr>
          <p:nvPr/>
        </p:nvSpPr>
        <p:spPr>
          <a:xfrm>
            <a:off x="150677" y="1708150"/>
            <a:ext cx="2460322" cy="4018118"/>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dirty="0"/>
              <a:t>The new contract unifies the separat contracts running until the end of 2017. </a:t>
            </a:r>
          </a:p>
          <a:p>
            <a:endParaRPr lang="nb-NO" sz="2000" dirty="0"/>
          </a:p>
          <a:p>
            <a:endParaRPr lang="nb-NO" sz="2200" dirty="0"/>
          </a:p>
        </p:txBody>
      </p:sp>
      <p:sp>
        <p:nvSpPr>
          <p:cNvPr id="10" name="Rektangel 9"/>
          <p:cNvSpPr/>
          <p:nvPr/>
        </p:nvSpPr>
        <p:spPr>
          <a:xfrm>
            <a:off x="5609425" y="2852936"/>
            <a:ext cx="1854727" cy="130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sp>
        <p:nvSpPr>
          <p:cNvPr id="14" name="TekstSylinder 13"/>
          <p:cNvSpPr txBox="1"/>
          <p:nvPr/>
        </p:nvSpPr>
        <p:spPr>
          <a:xfrm>
            <a:off x="8133982" y="1672560"/>
            <a:ext cx="4032448" cy="800219"/>
          </a:xfrm>
          <a:prstGeom prst="rect">
            <a:avLst/>
          </a:prstGeom>
          <a:noFill/>
        </p:spPr>
        <p:txBody>
          <a:bodyPr wrap="square" lIns="0" tIns="0" rIns="0" bIns="0" rtlCol="0">
            <a:spAutoFit/>
          </a:bodyPr>
          <a:lstStyle/>
          <a:p>
            <a:r>
              <a:rPr lang="nb-NO" sz="2000" dirty="0"/>
              <a:t>Possible future scenario: </a:t>
            </a:r>
          </a:p>
          <a:p>
            <a:r>
              <a:rPr lang="nb-NO" sz="1600" dirty="0"/>
              <a:t> </a:t>
            </a:r>
          </a:p>
          <a:p>
            <a:endParaRPr lang="nb-NO" sz="1600" dirty="0"/>
          </a:p>
        </p:txBody>
      </p:sp>
      <p:sp>
        <p:nvSpPr>
          <p:cNvPr id="15" name="Rektangel 14"/>
          <p:cNvSpPr/>
          <p:nvPr/>
        </p:nvSpPr>
        <p:spPr>
          <a:xfrm>
            <a:off x="4511824" y="1988840"/>
            <a:ext cx="720080" cy="2664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sp>
        <p:nvSpPr>
          <p:cNvPr id="19" name="Rektangel 18"/>
          <p:cNvSpPr/>
          <p:nvPr/>
        </p:nvSpPr>
        <p:spPr>
          <a:xfrm>
            <a:off x="2504303" y="3140968"/>
            <a:ext cx="279329" cy="363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sp>
        <p:nvSpPr>
          <p:cNvPr id="20" name="Rektangel 19"/>
          <p:cNvSpPr/>
          <p:nvPr/>
        </p:nvSpPr>
        <p:spPr>
          <a:xfrm>
            <a:off x="5447928" y="834836"/>
            <a:ext cx="576064" cy="289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pic>
        <p:nvPicPr>
          <p:cNvPr id="21" name="Bilde 20"/>
          <p:cNvPicPr>
            <a:picLocks noChangeAspect="1"/>
          </p:cNvPicPr>
          <p:nvPr/>
        </p:nvPicPr>
        <p:blipFill>
          <a:blip r:embed="rId3"/>
          <a:stretch>
            <a:fillRect/>
          </a:stretch>
        </p:blipFill>
        <p:spPr>
          <a:xfrm>
            <a:off x="2642404" y="1412436"/>
            <a:ext cx="4755408" cy="4568187"/>
          </a:xfrm>
          <a:prstGeom prst="rect">
            <a:avLst/>
          </a:prstGeom>
        </p:spPr>
      </p:pic>
      <p:pic>
        <p:nvPicPr>
          <p:cNvPr id="22" name="Bilde 21"/>
          <p:cNvPicPr>
            <a:picLocks noChangeAspect="1"/>
          </p:cNvPicPr>
          <p:nvPr/>
        </p:nvPicPr>
        <p:blipFill>
          <a:blip r:embed="rId4"/>
          <a:stretch>
            <a:fillRect/>
          </a:stretch>
        </p:blipFill>
        <p:spPr>
          <a:xfrm>
            <a:off x="4743907" y="3546178"/>
            <a:ext cx="1859727" cy="848734"/>
          </a:xfrm>
          <a:prstGeom prst="rect">
            <a:avLst/>
          </a:prstGeom>
        </p:spPr>
      </p:pic>
      <p:pic>
        <p:nvPicPr>
          <p:cNvPr id="23" name="Bilde 22"/>
          <p:cNvPicPr>
            <a:picLocks noChangeAspect="1"/>
          </p:cNvPicPr>
          <p:nvPr/>
        </p:nvPicPr>
        <p:blipFill>
          <a:blip r:embed="rId5"/>
          <a:stretch>
            <a:fillRect/>
          </a:stretch>
        </p:blipFill>
        <p:spPr>
          <a:xfrm>
            <a:off x="9480376" y="2876580"/>
            <a:ext cx="1872208" cy="1635062"/>
          </a:xfrm>
          <a:prstGeom prst="rect">
            <a:avLst/>
          </a:prstGeom>
        </p:spPr>
      </p:pic>
      <p:sp>
        <p:nvSpPr>
          <p:cNvPr id="25" name="Rektangel 24"/>
          <p:cNvSpPr/>
          <p:nvPr/>
        </p:nvSpPr>
        <p:spPr>
          <a:xfrm>
            <a:off x="11033139" y="3290441"/>
            <a:ext cx="300107" cy="1221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cxnSp>
        <p:nvCxnSpPr>
          <p:cNvPr id="27" name="Rett pilkobling 26"/>
          <p:cNvCxnSpPr/>
          <p:nvPr/>
        </p:nvCxnSpPr>
        <p:spPr>
          <a:xfrm flipV="1">
            <a:off x="4058597" y="3504236"/>
            <a:ext cx="801907" cy="87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Bilde 35"/>
          <p:cNvPicPr>
            <a:picLocks noChangeAspect="1"/>
          </p:cNvPicPr>
          <p:nvPr/>
        </p:nvPicPr>
        <p:blipFill>
          <a:blip r:embed="rId6"/>
          <a:stretch>
            <a:fillRect/>
          </a:stretch>
        </p:blipFill>
        <p:spPr>
          <a:xfrm>
            <a:off x="7117372" y="3610414"/>
            <a:ext cx="1903965" cy="751565"/>
          </a:xfrm>
          <a:prstGeom prst="rect">
            <a:avLst/>
          </a:prstGeom>
        </p:spPr>
      </p:pic>
      <p:cxnSp>
        <p:nvCxnSpPr>
          <p:cNvPr id="38" name="Rett linje 37"/>
          <p:cNvCxnSpPr/>
          <p:nvPr/>
        </p:nvCxnSpPr>
        <p:spPr>
          <a:xfrm>
            <a:off x="4056864" y="3140968"/>
            <a:ext cx="0" cy="36326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Rett pilkobling 41"/>
          <p:cNvCxnSpPr/>
          <p:nvPr/>
        </p:nvCxnSpPr>
        <p:spPr>
          <a:xfrm>
            <a:off x="6634590" y="3986197"/>
            <a:ext cx="34656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ett pilkobling 43"/>
          <p:cNvCxnSpPr/>
          <p:nvPr/>
        </p:nvCxnSpPr>
        <p:spPr>
          <a:xfrm flipH="1">
            <a:off x="9120336" y="3970545"/>
            <a:ext cx="57606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Bild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07541" y="6418676"/>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41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999" y="1292225"/>
            <a:ext cx="11466873" cy="4018118"/>
          </a:xfrm>
        </p:spPr>
        <p:txBody>
          <a:bodyPr/>
          <a:lstStyle/>
          <a:p>
            <a:r>
              <a:rPr lang="en-US" dirty="0"/>
              <a:t>Even in the new world, we need some kind of validated and trusted currency data, maybe even more so. </a:t>
            </a:r>
          </a:p>
          <a:p>
            <a:endParaRPr lang="nb-NO" dirty="0"/>
          </a:p>
          <a:p>
            <a:r>
              <a:rPr lang="nb-NO" dirty="0"/>
              <a:t>Important attributes:</a:t>
            </a:r>
          </a:p>
          <a:p>
            <a:pPr marL="342900" lvl="0" indent="-342900">
              <a:buFont typeface="+mj-lt"/>
              <a:buAutoNum type="arabicPeriod"/>
            </a:pPr>
            <a:r>
              <a:rPr lang="nb-NO" dirty="0"/>
              <a:t>Relevancy</a:t>
            </a:r>
          </a:p>
          <a:p>
            <a:pPr marL="342900" indent="-342900">
              <a:buFont typeface="+mj-lt"/>
              <a:buAutoNum type="arabicPeriod"/>
            </a:pPr>
            <a:r>
              <a:rPr lang="nb-NO" dirty="0"/>
              <a:t>Aceptancy</a:t>
            </a:r>
          </a:p>
          <a:p>
            <a:pPr marL="342900" lvl="0" indent="-342900">
              <a:buFont typeface="+mj-lt"/>
              <a:buAutoNum type="arabicPeriod"/>
            </a:pPr>
            <a:r>
              <a:rPr lang="nb-NO" dirty="0"/>
              <a:t>Independency</a:t>
            </a:r>
          </a:p>
          <a:p>
            <a:pPr marL="342900" lvl="0" indent="-342900">
              <a:buFont typeface="+mj-lt"/>
              <a:buAutoNum type="arabicPeriod"/>
            </a:pPr>
            <a:r>
              <a:rPr lang="nb-NO" dirty="0"/>
              <a:t>Credibility</a:t>
            </a:r>
          </a:p>
          <a:p>
            <a:pPr marL="342900" lvl="0" indent="-342900">
              <a:buFont typeface="+mj-lt"/>
              <a:buAutoNum type="arabicPeriod"/>
            </a:pPr>
            <a:r>
              <a:rPr lang="nb-NO" dirty="0"/>
              <a:t>Transparency</a:t>
            </a:r>
          </a:p>
          <a:p>
            <a:pPr marL="342900" indent="-342900">
              <a:buFont typeface="+mj-lt"/>
              <a:buAutoNum type="arabicPeriod"/>
            </a:pPr>
            <a:r>
              <a:rPr lang="nb-NO" dirty="0"/>
              <a:t>Comparability</a:t>
            </a:r>
          </a:p>
          <a:p>
            <a:pPr lvl="0"/>
            <a:endParaRPr lang="nb-NO" dirty="0"/>
          </a:p>
          <a:p>
            <a:endParaRPr lang="nb-NO" dirty="0"/>
          </a:p>
          <a:p>
            <a:endParaRPr lang="nb-NO" dirty="0"/>
          </a:p>
        </p:txBody>
      </p:sp>
      <p:sp>
        <p:nvSpPr>
          <p:cNvPr id="3" name="Slide Number Placeholder 2"/>
          <p:cNvSpPr>
            <a:spLocks noGrp="1"/>
          </p:cNvSpPr>
          <p:nvPr>
            <p:ph type="sldNum" sz="quarter" idx="4"/>
          </p:nvPr>
        </p:nvSpPr>
        <p:spPr/>
        <p:txBody>
          <a:bodyPr/>
          <a:lstStyle/>
          <a:p>
            <a:fld id="{4034BEE3-566C-4068-A777-C3A4762E861B}" type="slidenum">
              <a:rPr lang="en-GB" smtClean="0"/>
              <a:pPr/>
              <a:t>7</a:t>
            </a:fld>
            <a:endParaRPr lang="en-GB" dirty="0"/>
          </a:p>
        </p:txBody>
      </p:sp>
      <p:sp>
        <p:nvSpPr>
          <p:cNvPr id="5" name="Title 4"/>
          <p:cNvSpPr>
            <a:spLocks noGrp="1"/>
          </p:cNvSpPr>
          <p:nvPr>
            <p:ph type="title"/>
          </p:nvPr>
        </p:nvSpPr>
        <p:spPr/>
        <p:txBody>
          <a:bodyPr/>
          <a:lstStyle/>
          <a:p>
            <a:r>
              <a:rPr lang="nb-NO" dirty="0">
                <a:solidFill>
                  <a:schemeClr val="bg1">
                    <a:lumMod val="50000"/>
                  </a:schemeClr>
                </a:solidFill>
              </a:rPr>
              <a:t>The need for cencus data</a:t>
            </a:r>
          </a:p>
        </p:txBody>
      </p:sp>
      <p:sp>
        <p:nvSpPr>
          <p:cNvPr id="6" name="TextBox 5"/>
          <p:cNvSpPr txBox="1"/>
          <p:nvPr/>
        </p:nvSpPr>
        <p:spPr>
          <a:xfrm>
            <a:off x="4439816" y="1933593"/>
            <a:ext cx="6683127" cy="738664"/>
          </a:xfrm>
          <a:prstGeom prst="rect">
            <a:avLst/>
          </a:prstGeom>
          <a:noFill/>
          <a:ln>
            <a:solidFill>
              <a:schemeClr val="bg1">
                <a:lumMod val="50000"/>
              </a:schemeClr>
            </a:solidFill>
          </a:ln>
        </p:spPr>
        <p:txBody>
          <a:bodyPr wrap="square" lIns="0" tIns="0" rIns="0" bIns="0" rtlCol="0">
            <a:spAutoFit/>
          </a:bodyPr>
          <a:lstStyle/>
          <a:p>
            <a:pPr lvl="0"/>
            <a:r>
              <a:rPr lang="nb-NO" sz="1600" dirty="0"/>
              <a:t>Susan Bidel (Forrester Research US):</a:t>
            </a:r>
          </a:p>
          <a:p>
            <a:pPr lvl="0"/>
            <a:r>
              <a:rPr lang="nb-NO" sz="1600" dirty="0"/>
              <a:t> </a:t>
            </a:r>
            <a:r>
              <a:rPr lang="en-US" sz="1600" i="1" dirty="0"/>
              <a:t>“Keep focusing on the media currency data and other media and </a:t>
            </a:r>
          </a:p>
          <a:p>
            <a:pPr lvl="0"/>
            <a:r>
              <a:rPr lang="en-US" sz="1600" i="1" dirty="0"/>
              <a:t>consumer data of high quality.”</a:t>
            </a:r>
            <a:endParaRPr lang="nb-NO" sz="1600" dirty="0"/>
          </a:p>
        </p:txBody>
      </p:sp>
      <p:sp>
        <p:nvSpPr>
          <p:cNvPr id="7" name="TextBox 6"/>
          <p:cNvSpPr txBox="1"/>
          <p:nvPr/>
        </p:nvSpPr>
        <p:spPr>
          <a:xfrm>
            <a:off x="4439816" y="2937981"/>
            <a:ext cx="6741623" cy="738664"/>
          </a:xfrm>
          <a:prstGeom prst="rect">
            <a:avLst/>
          </a:prstGeom>
          <a:noFill/>
          <a:ln>
            <a:solidFill>
              <a:schemeClr val="bg1">
                <a:lumMod val="50000"/>
              </a:schemeClr>
            </a:solidFill>
          </a:ln>
        </p:spPr>
        <p:txBody>
          <a:bodyPr wrap="square" lIns="0" tIns="0" rIns="0" bIns="0" rtlCol="0">
            <a:spAutoFit/>
          </a:bodyPr>
          <a:lstStyle/>
          <a:p>
            <a:pPr hangingPunct="0"/>
            <a:r>
              <a:rPr lang="nb-NO" sz="1600" dirty="0"/>
              <a:t>Lynne Robinson (IPA UK): </a:t>
            </a:r>
          </a:p>
          <a:p>
            <a:pPr hangingPunct="0"/>
            <a:r>
              <a:rPr lang="en-US" sz="1600" i="1" dirty="0"/>
              <a:t>“The reason I am looking for a readership survey is to get a robust </a:t>
            </a:r>
          </a:p>
          <a:p>
            <a:pPr hangingPunct="0"/>
            <a:r>
              <a:rPr lang="en-US" sz="1600" i="1" dirty="0"/>
              <a:t>and credible trading currency for all published media”</a:t>
            </a:r>
            <a:endParaRPr lang="nb-NO" sz="1600" dirty="0"/>
          </a:p>
        </p:txBody>
      </p:sp>
      <p:sp>
        <p:nvSpPr>
          <p:cNvPr id="8" name="TextBox 7"/>
          <p:cNvSpPr txBox="1"/>
          <p:nvPr/>
        </p:nvSpPr>
        <p:spPr>
          <a:xfrm>
            <a:off x="4439816" y="3921730"/>
            <a:ext cx="6734975" cy="984885"/>
          </a:xfrm>
          <a:prstGeom prst="rect">
            <a:avLst/>
          </a:prstGeom>
          <a:noFill/>
          <a:ln>
            <a:solidFill>
              <a:schemeClr val="bg1">
                <a:lumMod val="50000"/>
              </a:schemeClr>
            </a:solidFill>
          </a:ln>
        </p:spPr>
        <p:txBody>
          <a:bodyPr wrap="square" lIns="0" tIns="0" rIns="0" bIns="0" rtlCol="0">
            <a:spAutoFit/>
          </a:bodyPr>
          <a:lstStyle/>
          <a:p>
            <a:pPr hangingPunct="0"/>
            <a:r>
              <a:rPr lang="en-US" sz="1600" dirty="0"/>
              <a:t>John Richard Hewitt head of the TVOV steering committee: </a:t>
            </a:r>
          </a:p>
          <a:p>
            <a:pPr hangingPunct="0"/>
            <a:r>
              <a:rPr lang="en-US" sz="1600" dirty="0"/>
              <a:t>“</a:t>
            </a:r>
            <a:r>
              <a:rPr lang="en-US" sz="1600" i="1" dirty="0"/>
              <a:t>It is critical that broadcasters are making informed decisions using the most accurate, holistic TV currency data, and it is equally important to facilitate holistic media buying decisions at advertisers and agencies.” </a:t>
            </a:r>
          </a:p>
        </p:txBody>
      </p:sp>
      <p:pic>
        <p:nvPicPr>
          <p:cNvPr id="9" name="Bild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7541" y="6418676"/>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3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52650" y="365127"/>
            <a:ext cx="7886700" cy="840587"/>
          </a:xfrm>
        </p:spPr>
        <p:txBody>
          <a:bodyPr>
            <a:normAutofit/>
          </a:bodyPr>
          <a:lstStyle/>
          <a:p>
            <a:r>
              <a:rPr lang="en-US" sz="3600" dirty="0"/>
              <a:t>What did we ask for in the RFI?</a:t>
            </a:r>
          </a:p>
        </p:txBody>
      </p:sp>
      <p:sp>
        <p:nvSpPr>
          <p:cNvPr id="3" name="TekstSylinder 2"/>
          <p:cNvSpPr txBox="1"/>
          <p:nvPr/>
        </p:nvSpPr>
        <p:spPr>
          <a:xfrm>
            <a:off x="2057547" y="1363986"/>
            <a:ext cx="7493225" cy="523220"/>
          </a:xfrm>
          <a:prstGeom prst="rect">
            <a:avLst/>
          </a:prstGeom>
          <a:solidFill>
            <a:schemeClr val="accent1">
              <a:lumMod val="20000"/>
              <a:lumOff val="80000"/>
            </a:schemeClr>
          </a:solidFill>
        </p:spPr>
        <p:txBody>
          <a:bodyPr wrap="square" rtlCol="0">
            <a:spAutoFit/>
          </a:bodyPr>
          <a:lstStyle/>
          <a:p>
            <a:pPr algn="ctr"/>
            <a:r>
              <a:rPr lang="en-US" sz="1400" b="1" dirty="0"/>
              <a:t>A common currency with validated numbers for media usage and data for media planning </a:t>
            </a:r>
          </a:p>
        </p:txBody>
      </p:sp>
      <p:sp>
        <p:nvSpPr>
          <p:cNvPr id="4" name="TekstSylinder 3"/>
          <p:cNvSpPr txBox="1"/>
          <p:nvPr/>
        </p:nvSpPr>
        <p:spPr>
          <a:xfrm>
            <a:off x="2057547" y="2124473"/>
            <a:ext cx="7493225" cy="523220"/>
          </a:xfrm>
          <a:prstGeom prst="rect">
            <a:avLst/>
          </a:prstGeom>
          <a:solidFill>
            <a:schemeClr val="accent1">
              <a:lumMod val="20000"/>
              <a:lumOff val="80000"/>
            </a:schemeClr>
          </a:solidFill>
        </p:spPr>
        <p:txBody>
          <a:bodyPr wrap="square" rtlCol="0">
            <a:spAutoFit/>
          </a:bodyPr>
          <a:lstStyle/>
          <a:p>
            <a:pPr algn="ctr"/>
            <a:r>
              <a:rPr lang="en-US" sz="1400" b="1" dirty="0"/>
              <a:t>The official documentation of media usage in Norway</a:t>
            </a:r>
            <a:endParaRPr lang="nb-NO" sz="1400" b="1" dirty="0"/>
          </a:p>
          <a:p>
            <a:pPr algn="ctr"/>
            <a:endParaRPr lang="en-US" sz="1400" b="1" dirty="0"/>
          </a:p>
        </p:txBody>
      </p:sp>
      <p:sp>
        <p:nvSpPr>
          <p:cNvPr id="5" name="TekstSylinder 4"/>
          <p:cNvSpPr txBox="1"/>
          <p:nvPr/>
        </p:nvSpPr>
        <p:spPr>
          <a:xfrm>
            <a:off x="2068919" y="2827075"/>
            <a:ext cx="7493225" cy="523220"/>
          </a:xfrm>
          <a:prstGeom prst="rect">
            <a:avLst/>
          </a:prstGeom>
          <a:solidFill>
            <a:schemeClr val="accent1">
              <a:lumMod val="20000"/>
              <a:lumOff val="80000"/>
            </a:schemeClr>
          </a:solidFill>
        </p:spPr>
        <p:txBody>
          <a:bodyPr wrap="square" rtlCol="0">
            <a:spAutoFit/>
          </a:bodyPr>
          <a:lstStyle/>
          <a:p>
            <a:pPr algn="ctr"/>
            <a:r>
              <a:rPr lang="en-US" sz="1400" b="1" dirty="0"/>
              <a:t>Linked to a common target group index</a:t>
            </a:r>
          </a:p>
          <a:p>
            <a:pPr algn="ctr"/>
            <a:r>
              <a:rPr lang="en-US" sz="1400" b="1" dirty="0"/>
              <a:t> </a:t>
            </a:r>
          </a:p>
        </p:txBody>
      </p:sp>
      <p:pic>
        <p:nvPicPr>
          <p:cNvPr id="6" name="Bild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6862" y="6420083"/>
            <a:ext cx="3171720" cy="25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p:cNvSpPr txBox="1"/>
          <p:nvPr/>
        </p:nvSpPr>
        <p:spPr>
          <a:xfrm>
            <a:off x="2054672" y="3587562"/>
            <a:ext cx="7493225" cy="523220"/>
          </a:xfrm>
          <a:prstGeom prst="rect">
            <a:avLst/>
          </a:prstGeom>
          <a:solidFill>
            <a:schemeClr val="accent1">
              <a:lumMod val="20000"/>
              <a:lumOff val="80000"/>
            </a:schemeClr>
          </a:solidFill>
        </p:spPr>
        <p:txBody>
          <a:bodyPr wrap="square" rtlCol="0">
            <a:spAutoFit/>
          </a:bodyPr>
          <a:lstStyle/>
          <a:p>
            <a:pPr algn="ctr"/>
            <a:r>
              <a:rPr lang="en-US" sz="1400" b="1" dirty="0"/>
              <a:t>  </a:t>
            </a:r>
            <a:r>
              <a:rPr lang="nb-NO" sz="1400" b="1" dirty="0"/>
              <a:t>Da</a:t>
            </a:r>
            <a:r>
              <a:rPr lang="en-US" sz="1400" b="1" dirty="0"/>
              <a:t>taset of usage of all MBL titles, on all platforms and more frequently reported</a:t>
            </a:r>
          </a:p>
          <a:p>
            <a:pPr algn="ctr"/>
            <a:endParaRPr lang="en-US" sz="1400" b="1" dirty="0"/>
          </a:p>
        </p:txBody>
      </p:sp>
      <p:sp>
        <p:nvSpPr>
          <p:cNvPr id="8" name="TekstSylinder 7"/>
          <p:cNvSpPr txBox="1"/>
          <p:nvPr/>
        </p:nvSpPr>
        <p:spPr>
          <a:xfrm>
            <a:off x="2054672" y="4326466"/>
            <a:ext cx="7496100" cy="523220"/>
          </a:xfrm>
          <a:prstGeom prst="rect">
            <a:avLst/>
          </a:prstGeom>
          <a:solidFill>
            <a:schemeClr val="accent1">
              <a:lumMod val="20000"/>
              <a:lumOff val="80000"/>
            </a:schemeClr>
          </a:solidFill>
        </p:spPr>
        <p:txBody>
          <a:bodyPr wrap="square" rtlCol="0">
            <a:spAutoFit/>
          </a:bodyPr>
          <a:lstStyle/>
          <a:p>
            <a:pPr algn="ctr"/>
            <a:r>
              <a:rPr lang="en-US" sz="1400" b="1" dirty="0"/>
              <a:t>Transparent and well documented</a:t>
            </a:r>
          </a:p>
          <a:p>
            <a:pPr algn="ctr"/>
            <a:r>
              <a:rPr lang="en-US" sz="1400" b="1" dirty="0"/>
              <a:t> </a:t>
            </a:r>
          </a:p>
        </p:txBody>
      </p:sp>
      <p:sp>
        <p:nvSpPr>
          <p:cNvPr id="9" name="TekstSylinder 8"/>
          <p:cNvSpPr txBox="1"/>
          <p:nvPr/>
        </p:nvSpPr>
        <p:spPr>
          <a:xfrm>
            <a:off x="2054672" y="5086953"/>
            <a:ext cx="7496100" cy="523220"/>
          </a:xfrm>
          <a:prstGeom prst="rect">
            <a:avLst/>
          </a:prstGeom>
          <a:solidFill>
            <a:schemeClr val="accent1">
              <a:lumMod val="20000"/>
              <a:lumOff val="80000"/>
            </a:schemeClr>
          </a:solidFill>
        </p:spPr>
        <p:txBody>
          <a:bodyPr wrap="square" rtlCol="0">
            <a:spAutoFit/>
          </a:bodyPr>
          <a:lstStyle/>
          <a:p>
            <a:pPr algn="ctr"/>
            <a:r>
              <a:rPr lang="en-US" sz="1400" b="1" dirty="0"/>
              <a:t>Allowing independent validation of methods and results</a:t>
            </a:r>
            <a:endParaRPr lang="nb-NO" sz="1400" b="1" dirty="0"/>
          </a:p>
          <a:p>
            <a:pPr algn="ctr"/>
            <a:endParaRPr lang="nb-NO" sz="1400" b="1" dirty="0"/>
          </a:p>
        </p:txBody>
      </p:sp>
      <p:sp>
        <p:nvSpPr>
          <p:cNvPr id="10" name="Rektangel 9"/>
          <p:cNvSpPr/>
          <p:nvPr/>
        </p:nvSpPr>
        <p:spPr>
          <a:xfrm>
            <a:off x="10128448" y="2898688"/>
            <a:ext cx="1728192" cy="1600438"/>
          </a:xfrm>
          <a:prstGeom prst="rect">
            <a:avLst/>
          </a:prstGeom>
          <a:solidFill>
            <a:schemeClr val="bg1">
              <a:lumMod val="75000"/>
            </a:schemeClr>
          </a:solidFill>
        </p:spPr>
        <p:txBody>
          <a:bodyPr wrap="square">
            <a:spAutoFit/>
          </a:bodyPr>
          <a:lstStyle/>
          <a:p>
            <a:pPr algn="ctr"/>
            <a:r>
              <a:rPr lang="en-GB" sz="1400" b="1" dirty="0"/>
              <a:t>3 participants delivered a proposal on all requested surveys (print, magazine and online) </a:t>
            </a:r>
          </a:p>
        </p:txBody>
      </p:sp>
      <p:sp>
        <p:nvSpPr>
          <p:cNvPr id="11" name="Rektangel 10"/>
          <p:cNvSpPr/>
          <p:nvPr/>
        </p:nvSpPr>
        <p:spPr>
          <a:xfrm>
            <a:off x="10128448" y="4656066"/>
            <a:ext cx="1728192" cy="738664"/>
          </a:xfrm>
          <a:prstGeom prst="rect">
            <a:avLst/>
          </a:prstGeom>
          <a:solidFill>
            <a:schemeClr val="bg1">
              <a:lumMod val="75000"/>
            </a:schemeClr>
          </a:solidFill>
        </p:spPr>
        <p:txBody>
          <a:bodyPr wrap="square">
            <a:spAutoFit/>
          </a:bodyPr>
          <a:lstStyle/>
          <a:p>
            <a:pPr algn="ctr"/>
            <a:r>
              <a:rPr lang="en-GB" sz="1400" b="1" dirty="0"/>
              <a:t>3 participants delivered online solutions only. </a:t>
            </a:r>
          </a:p>
        </p:txBody>
      </p:sp>
      <p:pic>
        <p:nvPicPr>
          <p:cNvPr id="12" name="Bilde 11"/>
          <p:cNvPicPr>
            <a:picLocks noChangeAspect="1"/>
          </p:cNvPicPr>
          <p:nvPr/>
        </p:nvPicPr>
        <p:blipFill>
          <a:blip r:embed="rId4"/>
          <a:stretch>
            <a:fillRect/>
          </a:stretch>
        </p:blipFill>
        <p:spPr>
          <a:xfrm>
            <a:off x="10128448" y="1205714"/>
            <a:ext cx="1485702" cy="1470145"/>
          </a:xfrm>
          <a:prstGeom prst="rect">
            <a:avLst/>
          </a:prstGeom>
        </p:spPr>
      </p:pic>
    </p:spTree>
    <p:extLst>
      <p:ext uri="{BB962C8B-B14F-4D97-AF65-F5344CB8AC3E}">
        <p14:creationId xmlns:p14="http://schemas.microsoft.com/office/powerpoint/2010/main" val="36468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490011" y="1456672"/>
            <a:ext cx="5366630" cy="39405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nb-NO" sz="1600" dirty="0"/>
          </a:p>
        </p:txBody>
      </p:sp>
      <p:sp>
        <p:nvSpPr>
          <p:cNvPr id="2" name="Title 1"/>
          <p:cNvSpPr>
            <a:spLocks noGrp="1"/>
          </p:cNvSpPr>
          <p:nvPr>
            <p:ph type="ctrTitle"/>
          </p:nvPr>
        </p:nvSpPr>
        <p:spPr>
          <a:xfrm>
            <a:off x="367201" y="1042660"/>
            <a:ext cx="6122810" cy="1470766"/>
          </a:xfrm>
        </p:spPr>
        <p:txBody>
          <a:bodyPr/>
          <a:lstStyle/>
          <a:p>
            <a:r>
              <a:rPr lang="nb-NO" sz="4000" dirty="0"/>
              <a:t>One joint contract</a:t>
            </a:r>
          </a:p>
        </p:txBody>
      </p:sp>
      <p:pic>
        <p:nvPicPr>
          <p:cNvPr id="7" name="Picture 6"/>
          <p:cNvPicPr preferRelativeResize="0">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62396" y="5709885"/>
            <a:ext cx="484801" cy="785367"/>
          </a:xfrm>
          <a:prstGeom prst="rect">
            <a:avLst/>
          </a:prstGeom>
          <a:ln>
            <a:noFill/>
          </a:ln>
        </p:spPr>
      </p:pic>
      <p:pic>
        <p:nvPicPr>
          <p:cNvPr id="8" name="Picture 7"/>
          <p:cNvPicPr preferRelativeResize="0">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78981" y="5739610"/>
            <a:ext cx="1094569" cy="763314"/>
          </a:xfrm>
          <a:prstGeom prst="rect">
            <a:avLst/>
          </a:prstGeom>
          <a:ln>
            <a:noFill/>
          </a:ln>
        </p:spPr>
      </p:pic>
      <p:pic>
        <p:nvPicPr>
          <p:cNvPr id="9" name="Picture 8"/>
          <p:cNvPicPr preferRelativeResize="0">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8048" y="5709885"/>
            <a:ext cx="817211" cy="785367"/>
          </a:xfrm>
          <a:prstGeom prst="rect">
            <a:avLst/>
          </a:prstGeom>
          <a:ln>
            <a:noFill/>
          </a:ln>
        </p:spPr>
      </p:pic>
      <p:pic>
        <p:nvPicPr>
          <p:cNvPr id="10" name="Picture 9"/>
          <p:cNvPicPr preferRelativeResize="0">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70335" y="5746080"/>
            <a:ext cx="641352" cy="757494"/>
          </a:xfrm>
          <a:prstGeom prst="rect">
            <a:avLst/>
          </a:prstGeom>
          <a:ln>
            <a:noFill/>
          </a:ln>
        </p:spPr>
      </p:pic>
      <p:sp>
        <p:nvSpPr>
          <p:cNvPr id="11" name="Subtitle 3"/>
          <p:cNvSpPr txBox="1">
            <a:spLocks/>
          </p:cNvSpPr>
          <p:nvPr/>
        </p:nvSpPr>
        <p:spPr>
          <a:xfrm>
            <a:off x="6886759" y="1338921"/>
            <a:ext cx="5236074" cy="394051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600"/>
              </a:spcBef>
              <a:buFont typeface="Arial" panose="020B0604020202020204" pitchFamily="34" charset="0"/>
              <a:buNone/>
              <a:defRPr sz="2200" b="0" kern="1200">
                <a:solidFill>
                  <a:schemeClr val="bg1"/>
                </a:solidFill>
                <a:latin typeface="+mn-lt"/>
                <a:ea typeface="+mn-ea"/>
                <a:cs typeface="+mn-cs"/>
              </a:defRPr>
            </a:lvl1pPr>
            <a:lvl2pPr marL="457200" indent="0" algn="ctr" defTabSz="914400" rtl="0" eaLnBrk="1" latinLnBrk="0" hangingPunct="1">
              <a:lnSpc>
                <a:spcPct val="100000"/>
              </a:lnSpc>
              <a:spcBef>
                <a:spcPts val="6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buFont typeface="Wingdings" panose="05000000000000000000" pitchFamily="2" charset="2"/>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dirty="0" smtClean="0">
                <a:solidFill>
                  <a:srgbClr val="000000"/>
                </a:solidFill>
              </a:rPr>
              <a:t>Strategic partnership</a:t>
            </a:r>
          </a:p>
          <a:p>
            <a:pPr marL="457200" indent="-457200">
              <a:buFont typeface="Arial" panose="020B0604020202020204" pitchFamily="34" charset="0"/>
              <a:buChar char="•"/>
            </a:pPr>
            <a:endParaRPr lang="en-US" sz="2600" dirty="0" smtClean="0">
              <a:solidFill>
                <a:srgbClr val="000000"/>
              </a:solidFill>
            </a:endParaRPr>
          </a:p>
          <a:p>
            <a:pPr marL="457200" indent="-457200">
              <a:buFont typeface="Arial" panose="020B0604020202020204" pitchFamily="34" charset="0"/>
              <a:buChar char="•"/>
            </a:pPr>
            <a:r>
              <a:rPr lang="en-US" sz="2600" dirty="0" smtClean="0">
                <a:solidFill>
                  <a:srgbClr val="000000"/>
                </a:solidFill>
              </a:rPr>
              <a:t>24 months notice upon termination</a:t>
            </a:r>
          </a:p>
          <a:p>
            <a:pPr marL="457200" indent="-457200">
              <a:buFont typeface="Arial" panose="020B0604020202020204" pitchFamily="34" charset="0"/>
              <a:buChar char="•"/>
            </a:pPr>
            <a:r>
              <a:rPr lang="en-US" sz="2600" dirty="0" smtClean="0">
                <a:solidFill>
                  <a:srgbClr val="000000"/>
                </a:solidFill>
              </a:rPr>
              <a:t>MBL approval for adjustments</a:t>
            </a:r>
          </a:p>
          <a:p>
            <a:pPr marL="457200" indent="-457200">
              <a:buFont typeface="Arial" panose="020B0604020202020204" pitchFamily="34" charset="0"/>
              <a:buChar char="•"/>
            </a:pPr>
            <a:r>
              <a:rPr lang="en-US" sz="2600" dirty="0" smtClean="0">
                <a:solidFill>
                  <a:srgbClr val="000000"/>
                </a:solidFill>
              </a:rPr>
              <a:t>Annual revision</a:t>
            </a:r>
          </a:p>
          <a:p>
            <a:pPr marL="457200" indent="-457200">
              <a:buFont typeface="Arial" panose="020B0604020202020204" pitchFamily="34" charset="0"/>
              <a:buChar char="•"/>
            </a:pPr>
            <a:endParaRPr lang="en-US" sz="2600" dirty="0">
              <a:solidFill>
                <a:srgbClr val="000000"/>
              </a:solidFill>
            </a:endParaRPr>
          </a:p>
        </p:txBody>
      </p:sp>
      <p:pic>
        <p:nvPicPr>
          <p:cNvPr id="13" name="Picture 12" descr="comScore_Logo_2016_1c_White_TRBG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19322" y="476672"/>
            <a:ext cx="2316071" cy="448237"/>
          </a:xfrm>
          <a:prstGeom prst="rect">
            <a:avLst/>
          </a:prstGeom>
        </p:spPr>
      </p:pic>
      <p:pic>
        <p:nvPicPr>
          <p:cNvPr id="15" name="Picture 7"/>
          <p:cNvPicPr preferRelativeResize="0">
            <a:picLocks noChangeAspect="1"/>
          </p:cNvPicPr>
          <p:nvPr/>
        </p:nvPicPr>
        <p:blipFill rotWithShape="1">
          <a:blip r:embed="rId8"/>
          <a:srcRect t="8057" b="804"/>
          <a:stretch/>
        </p:blipFill>
        <p:spPr>
          <a:xfrm rot="21054825">
            <a:off x="367812" y="3271836"/>
            <a:ext cx="2324811" cy="2996325"/>
          </a:xfrm>
          <a:prstGeom prst="rect">
            <a:avLst/>
          </a:prstGeom>
          <a:ln>
            <a:noFill/>
          </a:ln>
          <a:effectLst>
            <a:outerShdw blurRad="292100" dist="139700" dir="2700000" algn="tl" rotWithShape="0">
              <a:srgbClr val="333333">
                <a:alpha val="65000"/>
              </a:srgbClr>
            </a:outerShdw>
          </a:effectLst>
        </p:spPr>
      </p:pic>
      <p:pic>
        <p:nvPicPr>
          <p:cNvPr id="14" name="Picture 3"/>
          <p:cNvPicPr preferRelativeResize="0">
            <a:picLocks noChangeAspect="1"/>
          </p:cNvPicPr>
          <p:nvPr/>
        </p:nvPicPr>
        <p:blipFill>
          <a:blip r:embed="rId9"/>
          <a:stretch>
            <a:fillRect/>
          </a:stretch>
        </p:blipFill>
        <p:spPr>
          <a:xfrm rot="432411">
            <a:off x="2708295" y="3319458"/>
            <a:ext cx="2316179" cy="2996325"/>
          </a:xfrm>
          <a:prstGeom prst="rect">
            <a:avLst/>
          </a:prstGeom>
          <a:ln>
            <a:noFill/>
          </a:ln>
          <a:effectLst>
            <a:outerShdw blurRad="292100" dist="139700" dir="2700000" algn="tl" rotWithShape="0">
              <a:srgbClr val="333333">
                <a:alpha val="65000"/>
              </a:srgbClr>
            </a:outerShdw>
          </a:effectLst>
        </p:spPr>
      </p:pic>
      <p:pic>
        <p:nvPicPr>
          <p:cNvPr id="16" name="Bild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7004" y="1328780"/>
            <a:ext cx="4613163" cy="37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89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ERSION" val="4001"/>
  <p:tag name="FOOTER" val="LOGO"/>
  <p:tag name="DESIGN" val="STANDARD"/>
</p:tagLst>
</file>

<file path=ppt/tags/tag1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NEIDE~1\AppData\Local\Temp\articulate\presenter\imgtemp\yURchTF7_file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NEIDE~1\AppData\Local\Temp\articulate\presenter\imgtemp\FPxg7tQm_files\slide0001_image001.pn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NEIDE~1\AppData\Local\Temp\articulate\presenter\imgtemp\E048p0uM_files\slide0001_image001.png"/>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Kantar TNS Presentation Template (16_9)">
  <a:themeElements>
    <a:clrScheme name="Kantar TNS">
      <a:dk1>
        <a:srgbClr val="717171"/>
      </a:dk1>
      <a:lt1>
        <a:srgbClr val="FFFFFF"/>
      </a:lt1>
      <a:dk2>
        <a:srgbClr val="81C341"/>
      </a:dk2>
      <a:lt2>
        <a:srgbClr val="E5007E"/>
      </a:lt2>
      <a:accent1>
        <a:srgbClr val="C50017"/>
      </a:accent1>
      <a:accent2>
        <a:srgbClr val="F7911E"/>
      </a:accent2>
      <a:accent3>
        <a:srgbClr val="EF5205"/>
      </a:accent3>
      <a:accent4>
        <a:srgbClr val="7A2280"/>
      </a:accent4>
      <a:accent5>
        <a:srgbClr val="3EB1CC"/>
      </a:accent5>
      <a:accent6>
        <a:srgbClr val="4655A5"/>
      </a:accent6>
      <a:hlink>
        <a:srgbClr val="E5007E"/>
      </a:hlink>
      <a:folHlink>
        <a:srgbClr val="E5007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Title slide example (white) – title" id="{3C37CF0B-70EB-4A18-9EDE-42AD5EA773BB}" vid="{C1B7997B-754C-4504-A45B-567B917ABB5A}"/>
    </a:ext>
  </a:extLst>
</a:theme>
</file>

<file path=ppt/theme/theme2.xml><?xml version="1.0" encoding="utf-8"?>
<a:theme xmlns:a="http://schemas.openxmlformats.org/drawingml/2006/main" name="Content slides - no sub heading">
  <a:themeElements>
    <a:clrScheme name="Kantar TNS">
      <a:dk1>
        <a:srgbClr val="717171"/>
      </a:dk1>
      <a:lt1>
        <a:srgbClr val="FFFFFF"/>
      </a:lt1>
      <a:dk2>
        <a:srgbClr val="79D738"/>
      </a:dk2>
      <a:lt2>
        <a:srgbClr val="E5007E"/>
      </a:lt2>
      <a:accent1>
        <a:srgbClr val="C50017"/>
      </a:accent1>
      <a:accent2>
        <a:srgbClr val="F7911E"/>
      </a:accent2>
      <a:accent3>
        <a:srgbClr val="EF5205"/>
      </a:accent3>
      <a:accent4>
        <a:srgbClr val="7A2280"/>
      </a:accent4>
      <a:accent5>
        <a:srgbClr val="3EB1CC"/>
      </a:accent5>
      <a:accent6>
        <a:srgbClr val="4655A5"/>
      </a:accent6>
      <a:hlink>
        <a:srgbClr val="E5007E"/>
      </a:hlink>
      <a:folHlink>
        <a:srgbClr val="E5007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Title slide example (white) – title" id="{3C37CF0B-70EB-4A18-9EDE-42AD5EA773BB}" vid="{681FB4AD-31FF-486B-B874-B51D8551844D}"/>
    </a:ext>
  </a:extLst>
</a:theme>
</file>

<file path=ppt/theme/theme3.xml><?xml version="1.0" encoding="utf-8"?>
<a:theme xmlns:a="http://schemas.openxmlformats.org/drawingml/2006/main" name="Office Theme">
  <a:themeElements>
    <a:clrScheme name="Kantar Media">
      <a:dk1>
        <a:srgbClr val="717171"/>
      </a:dk1>
      <a:lt1>
        <a:srgbClr val="FFFFFF"/>
      </a:lt1>
      <a:dk2>
        <a:srgbClr val="FFFF00"/>
      </a:dk2>
      <a:lt2>
        <a:srgbClr val="B8DC00"/>
      </a:lt2>
      <a:accent1>
        <a:srgbClr val="A84C97"/>
      </a:accent1>
      <a:accent2>
        <a:srgbClr val="14C896"/>
      </a:accent2>
      <a:accent3>
        <a:srgbClr val="B8292F"/>
      </a:accent3>
      <a:accent4>
        <a:srgbClr val="2D2B62"/>
      </a:accent4>
      <a:accent5>
        <a:srgbClr val="2B6077"/>
      </a:accent5>
      <a:accent6>
        <a:srgbClr val="51266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Title slide example (white) – title" id="{3C37CF0B-70EB-4A18-9EDE-42AD5EA773BB}" vid="{B38046DA-BDD9-416E-8508-87CA8B63ED49}"/>
    </a:ext>
  </a:extLst>
</a:theme>
</file>

<file path=ppt/theme/theme4.xml><?xml version="1.0" encoding="utf-8"?>
<a:theme xmlns:a="http://schemas.openxmlformats.org/drawingml/2006/main" name="10_Standard">
  <a:themeElements>
    <a:clrScheme name="TNS Colours">
      <a:dk1>
        <a:sysClr val="windowText" lastClr="000000"/>
      </a:dk1>
      <a:lt1>
        <a:sysClr val="window" lastClr="FFFFFF"/>
      </a:lt1>
      <a:dk2>
        <a:srgbClr val="131C6B"/>
      </a:dk2>
      <a:lt2>
        <a:srgbClr val="3EB1CC"/>
      </a:lt2>
      <a:accent1>
        <a:srgbClr val="C50017"/>
      </a:accent1>
      <a:accent2>
        <a:srgbClr val="F7911E"/>
      </a:accent2>
      <a:accent3>
        <a:srgbClr val="EF5205"/>
      </a:accent3>
      <a:accent4>
        <a:srgbClr val="7A2280"/>
      </a:accent4>
      <a:accent5>
        <a:srgbClr val="4C1D52"/>
      </a:accent5>
      <a:accent6>
        <a:srgbClr val="4655A5"/>
      </a:accent6>
      <a:hlink>
        <a:srgbClr val="4F6128"/>
      </a:hlink>
      <a:folHlink>
        <a:srgbClr val="4F6128"/>
      </a:folHlink>
    </a:clrScheme>
    <a:fontScheme name="TNS Master 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0124B74836EC48BF76AC0B1485D8FE" ma:contentTypeVersion="2" ma:contentTypeDescription="Create a new document." ma:contentTypeScope="" ma:versionID="7ef99f3146b73b0ac456aadb94661107">
  <xsd:schema xmlns:xsd="http://www.w3.org/2001/XMLSchema" xmlns:xs="http://www.w3.org/2001/XMLSchema" xmlns:p="http://schemas.microsoft.com/office/2006/metadata/properties" xmlns:ns2="0b437f98-23ae-4433-b13b-76c2068079ae" targetNamespace="http://schemas.microsoft.com/office/2006/metadata/properties" ma:root="true" ma:fieldsID="963eca439521cf874d5dbf5bfcb44ac3" ns2:_="">
    <xsd:import namespace="0b437f98-23ae-4433-b13b-76c2068079ae"/>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7f98-23ae-4433-b13b-76c206807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375B81-FBF5-4924-A5E0-F0376D8E7D52}">
  <ds:schemaRefs>
    <ds:schemaRef ds:uri="http://schemas.microsoft.com/sharepoint/v3/contenttype/forms"/>
  </ds:schemaRefs>
</ds:datastoreItem>
</file>

<file path=customXml/itemProps2.xml><?xml version="1.0" encoding="utf-8"?>
<ds:datastoreItem xmlns:ds="http://schemas.openxmlformats.org/officeDocument/2006/customXml" ds:itemID="{CE3F8E83-05DC-487A-A662-35C7C7CC3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37f98-23ae-4433-b13b-76c206807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193883-9DEF-4394-A746-8B0504B231C0}">
  <ds:schemaRefs>
    <ds:schemaRef ds:uri="http://purl.org/dc/elements/1.1/"/>
    <ds:schemaRef ds:uri="http://schemas.openxmlformats.org/package/2006/metadata/core-properties"/>
    <ds:schemaRef ds:uri="http://schemas.microsoft.com/office/2006/documentManagement/types"/>
    <ds:schemaRef ds:uri="http://purl.org/dc/terms/"/>
    <ds:schemaRef ds:uri="http://www.w3.org/XML/1998/namespace"/>
    <ds:schemaRef ds:uri="http://purl.org/dc/dcmitype/"/>
    <ds:schemaRef ds:uri="0b437f98-23ae-4433-b13b-76c2068079a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Kantar TNS og Kantar Media 16x9_tom2</Template>
  <TotalTime>2930</TotalTime>
  <Words>3899</Words>
  <Application>Microsoft Office PowerPoint</Application>
  <PresentationFormat>Widescreen</PresentationFormat>
  <Paragraphs>508</Paragraphs>
  <Slides>36</Slides>
  <Notes>36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ＭＳ Ｐゴシック</vt:lpstr>
      <vt:lpstr>Arial</vt:lpstr>
      <vt:lpstr>Calibri</vt:lpstr>
      <vt:lpstr>Times New Roman</vt:lpstr>
      <vt:lpstr>Verdana</vt:lpstr>
      <vt:lpstr>Wingdings</vt:lpstr>
      <vt:lpstr>Kantar TNS Presentation Template (16_9)</vt:lpstr>
      <vt:lpstr>Content slides - no sub heading</vt:lpstr>
      <vt:lpstr>Office Theme</vt:lpstr>
      <vt:lpstr>10_Standard</vt:lpstr>
      <vt:lpstr>The new print and online contract </vt:lpstr>
      <vt:lpstr>Agenda</vt:lpstr>
      <vt:lpstr>PowerPoint Presentation</vt:lpstr>
      <vt:lpstr>PowerPoint Presentation</vt:lpstr>
      <vt:lpstr>Programmatic Hype Cycle</vt:lpstr>
      <vt:lpstr>A new eco system?</vt:lpstr>
      <vt:lpstr>The need for cencus data</vt:lpstr>
      <vt:lpstr>What did we ask for in the RFI?</vt:lpstr>
      <vt:lpstr>One joint contract</vt:lpstr>
      <vt:lpstr>PowerPoint Presentation</vt:lpstr>
      <vt:lpstr>Internet measurement history</vt:lpstr>
      <vt:lpstr>The three Internet measurements  </vt:lpstr>
      <vt:lpstr>Unified Digital Measurement: UDM</vt:lpstr>
      <vt:lpstr>Integration of census and panel data overcomes deficiencies</vt:lpstr>
      <vt:lpstr>Unified Digital Measurement (UDM) solution</vt:lpstr>
      <vt:lpstr>The data integration prosess</vt:lpstr>
      <vt:lpstr>Data Integration for mobile and tablets (UDM)</vt:lpstr>
      <vt:lpstr>Total digital audience: MMX Multi-platform modelling</vt:lpstr>
      <vt:lpstr>PowerPoint Presentation</vt:lpstr>
      <vt:lpstr>The newspaper measurement</vt:lpstr>
      <vt:lpstr>Brand First is the best method for reporting figures from all platforms</vt:lpstr>
      <vt:lpstr>New Brand First test in 3Q 2017</vt:lpstr>
      <vt:lpstr>PowerPoint Presentation</vt:lpstr>
      <vt:lpstr>The magazines measurement: 80 paper and 30 online</vt:lpstr>
      <vt:lpstr>Web-based (CAWI) device agnostic </vt:lpstr>
      <vt:lpstr> The readership numbers (AIR) and Gross Exposure Points (GEP)</vt:lpstr>
      <vt:lpstr>PowerPoint Presentation</vt:lpstr>
      <vt:lpstr>Approaches for connecting data </vt:lpstr>
      <vt:lpstr>Some approaches for connecting data  </vt:lpstr>
      <vt:lpstr>PowerPoint Presentation</vt:lpstr>
      <vt:lpstr>Reporting of media and TGI data</vt:lpstr>
      <vt:lpstr>Reporting of online currency from comScore</vt:lpstr>
      <vt:lpstr>PowerPoint Presentation</vt:lpstr>
      <vt:lpstr>The first combined contract for print and digital with the aim of developing ecosystems controlled by the publishers</vt:lpstr>
      <vt:lpstr>New eco-systems</vt:lpstr>
      <vt:lpstr> Knut-Arne Futsæter Kantar TNS http://www.tns-gallup.no/medier @Futsaeter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example (white) – title can run to two lines 24pt</dc:title>
  <dc:creator>Sandvik, Ingvar (TSOSO)</dc:creator>
  <cp:lastModifiedBy>Futsaeter, Knut (TSOSO)</cp:lastModifiedBy>
  <cp:revision>383</cp:revision>
  <cp:lastPrinted>2018-11-05T11:45:46Z</cp:lastPrinted>
  <dcterms:created xsi:type="dcterms:W3CDTF">2017-01-11T15:14:05Z</dcterms:created>
  <dcterms:modified xsi:type="dcterms:W3CDTF">2018-11-05T12:35:50Z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0x0101003E0124B74836EC48BF76AC0B1485D8FE</vt:lpwstr>
  </property>
</Properties>
</file>