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41.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gs/tag12.xml" ContentType="application/vnd.openxmlformats-officedocument.presentationml.tags+xml"/>
  <Override PartName="/ppt/charts/chart1.xml" ContentType="application/vnd.openxmlformats-officedocument.drawingml.chart+xml"/>
  <Override PartName="/ppt/tags/tag13.xml" ContentType="application/vnd.openxmlformats-officedocument.presentationml.tags+xml"/>
  <Override PartName="/ppt/charts/chart2.xml" ContentType="application/vnd.openxmlformats-officedocument.drawingml.chart+xml"/>
  <Override PartName="/ppt/tags/tag14.xml" ContentType="application/vnd.openxmlformats-officedocument.presentationml.tags+xml"/>
  <Override PartName="/ppt/charts/chart3.xml" ContentType="application/vnd.openxmlformats-officedocument.drawingml.chart+xml"/>
  <Override PartName="/ppt/tags/tag15.xml" ContentType="application/vnd.openxmlformats-officedocument.presentationml.tags+xml"/>
  <Override PartName="/ppt/charts/chart4.xml" ContentType="application/vnd.openxmlformats-officedocument.drawingml.chart+xml"/>
  <Override PartName="/ppt/tags/tag16.xml" ContentType="application/vnd.openxmlformats-officedocument.presentationml.tags+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tags/tag17.xml" ContentType="application/vnd.openxmlformats-officedocument.presentationml.tags+xml"/>
  <Override PartName="/ppt/charts/chart6.xml" ContentType="application/vnd.openxmlformats-officedocument.drawingml.chart+xml"/>
  <Override PartName="/ppt/tags/tag18.xml" ContentType="application/vnd.openxmlformats-officedocument.presentationml.tags+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 id="2147483827" r:id="rId7"/>
    <p:sldMasterId id="2147483833" r:id="rId8"/>
  </p:sldMasterIdLst>
  <p:notesMasterIdLst>
    <p:notesMasterId r:id="rId23"/>
  </p:notesMasterIdLst>
  <p:handoutMasterIdLst>
    <p:handoutMasterId r:id="rId24"/>
  </p:handoutMasterIdLst>
  <p:sldIdLst>
    <p:sldId id="2145704748" r:id="rId9"/>
    <p:sldId id="363" r:id="rId10"/>
    <p:sldId id="609" r:id="rId11"/>
    <p:sldId id="819" r:id="rId12"/>
    <p:sldId id="356" r:id="rId13"/>
    <p:sldId id="361" r:id="rId14"/>
    <p:sldId id="839" r:id="rId15"/>
    <p:sldId id="838" r:id="rId16"/>
    <p:sldId id="840" r:id="rId17"/>
    <p:sldId id="841" r:id="rId18"/>
    <p:sldId id="842" r:id="rId19"/>
    <p:sldId id="837" r:id="rId20"/>
    <p:sldId id="606" r:id="rId21"/>
    <p:sldId id="389" r:id="rId22"/>
  </p:sldIdLst>
  <p:sldSz cx="12192000" cy="6858000"/>
  <p:notesSz cx="6805613" cy="9939338"/>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304B"/>
    <a:srgbClr val="FFFFFF"/>
    <a:srgbClr val="000000"/>
    <a:srgbClr val="333333"/>
    <a:srgbClr val="E7E7E7"/>
    <a:srgbClr val="C0C0C0"/>
    <a:srgbClr val="989898"/>
    <a:srgbClr val="717171"/>
    <a:srgbClr val="C8D405"/>
    <a:srgbClr val="00AE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6323" autoAdjust="0"/>
  </p:normalViewPr>
  <p:slideViewPr>
    <p:cSldViewPr snapToGrid="0" showGuides="1">
      <p:cViewPr varScale="1">
        <p:scale>
          <a:sx n="113" d="100"/>
          <a:sy n="113" d="100"/>
        </p:scale>
        <p:origin x="456" y="102"/>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0" d="100"/>
          <a:sy n="110" d="100"/>
        </p:scale>
        <p:origin x="423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0.20471453643647464"/>
          <c:y val="0"/>
          <c:w val="0.79398140857392829"/>
          <c:h val="0.98867670288119147"/>
        </c:manualLayout>
      </c:layout>
      <c:barChart>
        <c:barDir val="bar"/>
        <c:grouping val="clustered"/>
        <c:varyColors val="0"/>
        <c:ser>
          <c:idx val="0"/>
          <c:order val="0"/>
          <c:tx>
            <c:strRef>
              <c:f>'Ark1'!$B$1</c:f>
              <c:strCache>
                <c:ptCount val="1"/>
                <c:pt idx="0">
                  <c:v>2022/2023</c:v>
                </c:pt>
              </c:strCache>
            </c:strRef>
          </c:tx>
          <c:spPr>
            <a:solidFill>
              <a:schemeClr val="accent3">
                <a:lumMod val="20000"/>
                <a:lumOff val="80000"/>
              </a:schemeClr>
            </a:solidFill>
          </c:spPr>
          <c:invertIfNegative val="0"/>
          <c:dLbls>
            <c:numFmt formatCode="0" sourceLinked="0"/>
            <c:spPr>
              <a:noFill/>
              <a:ln>
                <a:noFill/>
              </a:ln>
              <a:effectLst/>
            </c:spPr>
            <c:txPr>
              <a:bodyPr/>
              <a:lstStyle/>
              <a:p>
                <a:pPr>
                  <a:defRPr sz="1200" b="0">
                    <a:solidFill>
                      <a:schemeClr val="bg1">
                        <a:lumMod val="50000"/>
                      </a:schemeClr>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'Ark1'!$A$2:$A$12</c:f>
              <c:strCache>
                <c:ptCount val="11"/>
                <c:pt idx="0">
                  <c:v>Fagblader</c:v>
                </c:pt>
                <c:pt idx="1">
                  <c:v>Helse/Livsstil/Mat</c:v>
                </c:pt>
                <c:pt idx="2">
                  <c:v>Kvinne</c:v>
                </c:pt>
                <c:pt idx="3">
                  <c:v>Bil/Båt</c:v>
                </c:pt>
                <c:pt idx="4">
                  <c:v>Jakt/friluft</c:v>
                </c:pt>
                <c:pt idx="5">
                  <c:v>Aktualitet &amp; TV</c:v>
                </c:pt>
                <c:pt idx="6">
                  <c:v>Innsikt/økonomi</c:v>
                </c:pt>
                <c:pt idx="7">
                  <c:v>Voksen kvinne</c:v>
                </c:pt>
                <c:pt idx="8">
                  <c:v>Bolig og interiør</c:v>
                </c:pt>
                <c:pt idx="9">
                  <c:v>Avismagasiner</c:v>
                </c:pt>
                <c:pt idx="10">
                  <c:v>Medlemsblad/Gratismagasin</c:v>
                </c:pt>
              </c:strCache>
            </c:strRef>
          </c:cat>
          <c:val>
            <c:numRef>
              <c:f>'Ark1'!$B$2:$B$12</c:f>
              <c:numCache>
                <c:formatCode>0</c:formatCode>
                <c:ptCount val="11"/>
                <c:pt idx="0">
                  <c:v>158.684</c:v>
                </c:pt>
                <c:pt idx="1">
                  <c:v>193.161</c:v>
                </c:pt>
                <c:pt idx="2">
                  <c:v>243.37200000000001</c:v>
                </c:pt>
                <c:pt idx="3">
                  <c:v>258.60399999999998</c:v>
                </c:pt>
                <c:pt idx="4">
                  <c:v>277.42700000000002</c:v>
                </c:pt>
                <c:pt idx="5">
                  <c:v>476.17200000000003</c:v>
                </c:pt>
                <c:pt idx="6">
                  <c:v>521.81100000000004</c:v>
                </c:pt>
                <c:pt idx="7">
                  <c:v>637.08699999999999</c:v>
                </c:pt>
                <c:pt idx="8">
                  <c:v>680.58900000000006</c:v>
                </c:pt>
                <c:pt idx="9">
                  <c:v>1041.905</c:v>
                </c:pt>
                <c:pt idx="10">
                  <c:v>1495.847</c:v>
                </c:pt>
              </c:numCache>
            </c:numRef>
          </c:val>
          <c:extLst>
            <c:ext xmlns:c16="http://schemas.microsoft.com/office/drawing/2014/chart" uri="{C3380CC4-5D6E-409C-BE32-E72D297353CC}">
              <c16:uniqueId val="{00000000-EADC-4F00-89B4-47354D8E1660}"/>
            </c:ext>
          </c:extLst>
        </c:ser>
        <c:ser>
          <c:idx val="1"/>
          <c:order val="1"/>
          <c:tx>
            <c:strRef>
              <c:f>'Ark1'!$C$1</c:f>
              <c:strCache>
                <c:ptCount val="1"/>
                <c:pt idx="0">
                  <c:v>2023/2024</c:v>
                </c:pt>
              </c:strCache>
            </c:strRef>
          </c:tx>
          <c:spPr>
            <a:solidFill>
              <a:schemeClr val="accent3"/>
            </a:solidFill>
          </c:spPr>
          <c:invertIfNegative val="0"/>
          <c:dLbls>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'Ark1'!$A$2:$A$12</c:f>
              <c:strCache>
                <c:ptCount val="11"/>
                <c:pt idx="0">
                  <c:v>Fagblader</c:v>
                </c:pt>
                <c:pt idx="1">
                  <c:v>Helse/Livsstil/Mat</c:v>
                </c:pt>
                <c:pt idx="2">
                  <c:v>Kvinne</c:v>
                </c:pt>
                <c:pt idx="3">
                  <c:v>Bil/Båt</c:v>
                </c:pt>
                <c:pt idx="4">
                  <c:v>Jakt/friluft</c:v>
                </c:pt>
                <c:pt idx="5">
                  <c:v>Aktualitet &amp; TV</c:v>
                </c:pt>
                <c:pt idx="6">
                  <c:v>Innsikt/økonomi</c:v>
                </c:pt>
                <c:pt idx="7">
                  <c:v>Voksen kvinne</c:v>
                </c:pt>
                <c:pt idx="8">
                  <c:v>Bolig og interiør</c:v>
                </c:pt>
                <c:pt idx="9">
                  <c:v>Avismagasiner</c:v>
                </c:pt>
                <c:pt idx="10">
                  <c:v>Medlemsblad/Gratismagasin</c:v>
                </c:pt>
              </c:strCache>
            </c:strRef>
          </c:cat>
          <c:val>
            <c:numRef>
              <c:f>'Ark1'!$C$2:$C$12</c:f>
              <c:numCache>
                <c:formatCode>0</c:formatCode>
                <c:ptCount val="11"/>
                <c:pt idx="0">
                  <c:v>170.23</c:v>
                </c:pt>
                <c:pt idx="1">
                  <c:v>172.08199999999999</c:v>
                </c:pt>
                <c:pt idx="2">
                  <c:v>220.06800000000001</c:v>
                </c:pt>
                <c:pt idx="3">
                  <c:v>247.78899999999999</c:v>
                </c:pt>
                <c:pt idx="4">
                  <c:v>267.34800000000001</c:v>
                </c:pt>
                <c:pt idx="5">
                  <c:v>444.54899999999998</c:v>
                </c:pt>
                <c:pt idx="6">
                  <c:v>490.59500000000003</c:v>
                </c:pt>
                <c:pt idx="7">
                  <c:v>601.05700000000002</c:v>
                </c:pt>
                <c:pt idx="8">
                  <c:v>637.41999999999996</c:v>
                </c:pt>
                <c:pt idx="9">
                  <c:v>967.39</c:v>
                </c:pt>
                <c:pt idx="10">
                  <c:v>1462.07</c:v>
                </c:pt>
              </c:numCache>
            </c:numRef>
          </c:val>
          <c:extLst>
            <c:ext xmlns:c16="http://schemas.microsoft.com/office/drawing/2014/chart" uri="{C3380CC4-5D6E-409C-BE32-E72D297353CC}">
              <c16:uniqueId val="{00000001-EADC-4F00-89B4-47354D8E1660}"/>
            </c:ext>
          </c:extLst>
        </c:ser>
        <c:dLbls>
          <c:dLblPos val="inEnd"/>
          <c:showLegendKey val="0"/>
          <c:showVal val="1"/>
          <c:showCatName val="0"/>
          <c:showSerName val="0"/>
          <c:showPercent val="0"/>
          <c:showBubbleSize val="0"/>
        </c:dLbls>
        <c:gapWidth val="20"/>
        <c:axId val="191856544"/>
        <c:axId val="191856936"/>
      </c:barChart>
      <c:catAx>
        <c:axId val="191856544"/>
        <c:scaling>
          <c:orientation val="minMax"/>
        </c:scaling>
        <c:delete val="0"/>
        <c:axPos val="l"/>
        <c:numFmt formatCode="General" sourceLinked="1"/>
        <c:majorTickMark val="none"/>
        <c:minorTickMark val="none"/>
        <c:tickLblPos val="nextTo"/>
        <c:txPr>
          <a:bodyPr/>
          <a:lstStyle/>
          <a:p>
            <a:pPr>
              <a:defRPr sz="1200"/>
            </a:pPr>
            <a:endParaRPr lang="en-US"/>
          </a:p>
        </c:txPr>
        <c:crossAx val="191856936"/>
        <c:crosses val="autoZero"/>
        <c:auto val="1"/>
        <c:lblAlgn val="ctr"/>
        <c:lblOffset val="100"/>
        <c:noMultiLvlLbl val="0"/>
      </c:catAx>
      <c:valAx>
        <c:axId val="191856936"/>
        <c:scaling>
          <c:orientation val="minMax"/>
        </c:scaling>
        <c:delete val="1"/>
        <c:axPos val="b"/>
        <c:numFmt formatCode="0" sourceLinked="1"/>
        <c:majorTickMark val="out"/>
        <c:minorTickMark val="none"/>
        <c:tickLblPos val="nextTo"/>
        <c:crossAx val="191856544"/>
        <c:crossesAt val="10000"/>
        <c:crossBetween val="between"/>
        <c:majorUnit val="1"/>
      </c:valAx>
    </c:plotArea>
    <c:legend>
      <c:legendPos val="r"/>
      <c:layout>
        <c:manualLayout>
          <c:xMode val="edge"/>
          <c:yMode val="edge"/>
          <c:x val="0.81705793277959926"/>
          <c:y val="0.66934429050769406"/>
          <c:w val="0.14085562624031167"/>
          <c:h val="0.21476527128267092"/>
        </c:manualLayout>
      </c:layout>
      <c:overlay val="1"/>
      <c:spPr>
        <a:ln>
          <a:solidFill>
            <a:srgbClr val="797979"/>
          </a:solidFill>
        </a:ln>
      </c:spPr>
      <c:txPr>
        <a:bodyPr/>
        <a:lstStyle/>
        <a:p>
          <a:pPr>
            <a:defRPr sz="20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389760373512"/>
          <c:y val="3.9009725766565796E-4"/>
          <c:w val="0.83221476510067116"/>
          <c:h val="0.94492753623188408"/>
        </c:manualLayout>
      </c:layout>
      <c:barChart>
        <c:barDir val="bar"/>
        <c:grouping val="clustered"/>
        <c:varyColors val="0"/>
        <c:ser>
          <c:idx val="0"/>
          <c:order val="0"/>
          <c:spPr>
            <a:solidFill>
              <a:srgbClr val="ED6666"/>
            </a:solidFill>
          </c:spPr>
          <c:invertIfNegative val="0"/>
          <c:dPt>
            <c:idx val="8"/>
            <c:invertIfNegative val="0"/>
            <c:bubble3D val="0"/>
            <c:extLst>
              <c:ext xmlns:c16="http://schemas.microsoft.com/office/drawing/2014/chart" uri="{C3380CC4-5D6E-409C-BE32-E72D297353CC}">
                <c16:uniqueId val="{00000005-A3A1-45DF-87A1-E7922868618D}"/>
              </c:ext>
            </c:extLst>
          </c:dPt>
          <c:dPt>
            <c:idx val="9"/>
            <c:invertIfNegative val="0"/>
            <c:bubble3D val="0"/>
            <c:extLst>
              <c:ext xmlns:c16="http://schemas.microsoft.com/office/drawing/2014/chart" uri="{C3380CC4-5D6E-409C-BE32-E72D297353CC}">
                <c16:uniqueId val="{00000004-A3A1-45DF-87A1-E7922868618D}"/>
              </c:ext>
            </c:extLst>
          </c:dPt>
          <c:dPt>
            <c:idx val="10"/>
            <c:invertIfNegative val="0"/>
            <c:bubble3D val="0"/>
            <c:spPr>
              <a:solidFill>
                <a:srgbClr val="00B6FF"/>
              </a:solidFill>
            </c:spPr>
            <c:extLst>
              <c:ext xmlns:c16="http://schemas.microsoft.com/office/drawing/2014/chart" uri="{C3380CC4-5D6E-409C-BE32-E72D297353CC}">
                <c16:uniqueId val="{00000011-111A-4988-B6F1-B490BB966902}"/>
              </c:ext>
            </c:extLst>
          </c:dPt>
          <c:dLbls>
            <c:spPr>
              <a:noFill/>
              <a:ln w="40091">
                <a:noFill/>
              </a:ln>
            </c:spPr>
            <c:txPr>
              <a:bodyPr wrap="square" lIns="38100" tIns="19050" rIns="38100" bIns="19050" anchor="ctr">
                <a:spAutoFit/>
              </a:bodyPr>
              <a:lstStyle/>
              <a:p>
                <a:pPr>
                  <a:defRPr sz="1400" b="1" i="0" u="none" strike="noStrike" baseline="0">
                    <a:solidFill>
                      <a:srgbClr val="000000"/>
                    </a:solidFill>
                    <a:latin typeface="+mn-lt"/>
                    <a:ea typeface="Verdana"/>
                    <a:cs typeface="Verdan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Helse/Livsstil/Mat</c:v>
                </c:pt>
                <c:pt idx="1">
                  <c:v>Kvinne</c:v>
                </c:pt>
                <c:pt idx="2">
                  <c:v>Avismagasiner</c:v>
                </c:pt>
                <c:pt idx="3">
                  <c:v>Aktualitet &amp; TV</c:v>
                </c:pt>
                <c:pt idx="4">
                  <c:v>Bolig og interiør</c:v>
                </c:pt>
                <c:pt idx="5">
                  <c:v>Innsikt/økonomi</c:v>
                </c:pt>
                <c:pt idx="6">
                  <c:v>Voksen kvinne</c:v>
                </c:pt>
                <c:pt idx="7">
                  <c:v>Bil/Båt</c:v>
                </c:pt>
                <c:pt idx="8">
                  <c:v>Jakt/friluft</c:v>
                </c:pt>
                <c:pt idx="9">
                  <c:v>Medlemsblad/Gratismagasin</c:v>
                </c:pt>
                <c:pt idx="10">
                  <c:v>Fagblader</c:v>
                </c:pt>
              </c:strCache>
            </c:strRef>
          </c:cat>
          <c:val>
            <c:numRef>
              <c:f>Sheet1!$B$2:$B$12</c:f>
              <c:numCache>
                <c:formatCode>0.0</c:formatCode>
                <c:ptCount val="11"/>
                <c:pt idx="0">
                  <c:v>-10.912658352358918</c:v>
                </c:pt>
                <c:pt idx="1">
                  <c:v>-9.5754647206745176</c:v>
                </c:pt>
                <c:pt idx="2">
                  <c:v>-7.1518036673209053</c:v>
                </c:pt>
                <c:pt idx="3">
                  <c:v>-6.6410876742017706</c:v>
                </c:pt>
                <c:pt idx="4">
                  <c:v>-6.3428882923467995</c:v>
                </c:pt>
                <c:pt idx="5">
                  <c:v>-5.9822426127467594</c:v>
                </c:pt>
                <c:pt idx="6">
                  <c:v>-5.6554285364479284</c:v>
                </c:pt>
                <c:pt idx="7">
                  <c:v>-4.1820698829097722</c:v>
                </c:pt>
                <c:pt idx="8">
                  <c:v>-3.6330277874900361</c:v>
                </c:pt>
                <c:pt idx="9">
                  <c:v>-2.2580517927301429</c:v>
                </c:pt>
                <c:pt idx="10">
                  <c:v>7.2760958886844378</c:v>
                </c:pt>
              </c:numCache>
            </c:numRef>
          </c:val>
          <c:extLst>
            <c:ext xmlns:c16="http://schemas.microsoft.com/office/drawing/2014/chart" uri="{C3380CC4-5D6E-409C-BE32-E72D297353CC}">
              <c16:uniqueId val="{00000017-111A-4988-B6F1-B490BB966902}"/>
            </c:ext>
          </c:extLst>
        </c:ser>
        <c:dLbls>
          <c:showLegendKey val="0"/>
          <c:showVal val="1"/>
          <c:showCatName val="0"/>
          <c:showSerName val="0"/>
          <c:showPercent val="0"/>
          <c:showBubbleSize val="0"/>
        </c:dLbls>
        <c:gapWidth val="50"/>
        <c:axId val="535884520"/>
        <c:axId val="535884912"/>
      </c:barChart>
      <c:catAx>
        <c:axId val="535884520"/>
        <c:scaling>
          <c:orientation val="minMax"/>
        </c:scaling>
        <c:delete val="0"/>
        <c:axPos val="l"/>
        <c:numFmt formatCode="General" sourceLinked="1"/>
        <c:majorTickMark val="cross"/>
        <c:minorTickMark val="none"/>
        <c:tickLblPos val="low"/>
        <c:spPr>
          <a:ln w="5011">
            <a:solidFill>
              <a:schemeClr val="tx1"/>
            </a:solidFill>
            <a:prstDash val="solid"/>
          </a:ln>
        </c:spPr>
        <c:txPr>
          <a:bodyPr rot="0" vert="horz"/>
          <a:lstStyle/>
          <a:p>
            <a:pPr>
              <a:defRPr sz="1400" b="0" i="0" u="none" strike="noStrike" baseline="0">
                <a:solidFill>
                  <a:schemeClr val="tx1"/>
                </a:solidFill>
                <a:latin typeface="Verdana"/>
                <a:ea typeface="Verdana"/>
                <a:cs typeface="Verdana"/>
              </a:defRPr>
            </a:pPr>
            <a:endParaRPr lang="en-US"/>
          </a:p>
        </c:txPr>
        <c:crossAx val="535884912"/>
        <c:crosses val="autoZero"/>
        <c:auto val="0"/>
        <c:lblAlgn val="ctr"/>
        <c:lblOffset val="100"/>
        <c:tickLblSkip val="1"/>
        <c:tickMarkSkip val="1"/>
        <c:noMultiLvlLbl val="0"/>
      </c:catAx>
      <c:valAx>
        <c:axId val="535884912"/>
        <c:scaling>
          <c:orientation val="minMax"/>
          <c:max val="10"/>
        </c:scaling>
        <c:delete val="0"/>
        <c:axPos val="b"/>
        <c:numFmt formatCode="0" sourceLinked="0"/>
        <c:majorTickMark val="cross"/>
        <c:minorTickMark val="none"/>
        <c:tickLblPos val="nextTo"/>
        <c:spPr>
          <a:ln w="5011">
            <a:solidFill>
              <a:schemeClr val="tx1"/>
            </a:solidFill>
            <a:prstDash val="solid"/>
          </a:ln>
        </c:spPr>
        <c:txPr>
          <a:bodyPr rot="0" vert="horz"/>
          <a:lstStyle/>
          <a:p>
            <a:pPr>
              <a:defRPr sz="1000" b="0" i="0" u="none" strike="noStrike" baseline="0">
                <a:solidFill>
                  <a:schemeClr val="tx1"/>
                </a:solidFill>
                <a:latin typeface="Verdana"/>
                <a:ea typeface="Verdana"/>
                <a:cs typeface="Verdana"/>
              </a:defRPr>
            </a:pPr>
            <a:endParaRPr lang="en-US"/>
          </a:p>
        </c:txPr>
        <c:crossAx val="535884520"/>
        <c:crosses val="autoZero"/>
        <c:crossBetween val="between"/>
        <c:majorUnit val="5"/>
        <c:minorUnit val="1"/>
      </c:valAx>
      <c:spPr>
        <a:solidFill>
          <a:schemeClr val="bg1"/>
        </a:solidFill>
        <a:ln w="40091">
          <a:noFill/>
        </a:ln>
      </c:spPr>
    </c:plotArea>
    <c:plotVisOnly val="1"/>
    <c:dispBlanksAs val="gap"/>
    <c:showDLblsOverMax val="0"/>
  </c:chart>
  <c:spPr>
    <a:noFill/>
    <a:ln>
      <a:noFill/>
    </a:ln>
  </c:spPr>
  <c:txPr>
    <a:bodyPr/>
    <a:lstStyle/>
    <a:p>
      <a:pPr>
        <a:defRPr sz="947" b="0" i="0" u="none" strike="noStrike" baseline="0">
          <a:solidFill>
            <a:schemeClr val="tx1"/>
          </a:solidFill>
          <a:latin typeface="Verdana"/>
          <a:ea typeface="Verdana"/>
          <a:cs typeface="Verdana"/>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0.15462304491548956"/>
          <c:y val="6.2882702845554542E-3"/>
          <c:w val="0.8453769550845105"/>
          <c:h val="0.98867670288119147"/>
        </c:manualLayout>
      </c:layout>
      <c:barChart>
        <c:barDir val="bar"/>
        <c:grouping val="clustered"/>
        <c:varyColors val="0"/>
        <c:ser>
          <c:idx val="2"/>
          <c:order val="0"/>
          <c:tx>
            <c:strRef>
              <c:f>'Ark1'!$B$1</c:f>
              <c:strCache>
                <c:ptCount val="1"/>
                <c:pt idx="0">
                  <c:v>2022/2023</c:v>
                </c:pt>
              </c:strCache>
            </c:strRef>
          </c:tx>
          <c:spPr>
            <a:solidFill>
              <a:schemeClr val="bg1">
                <a:lumMod val="85000"/>
              </a:schemeClr>
            </a:solidFill>
          </c:spPr>
          <c:invertIfNegative val="0"/>
          <c:dLbls>
            <c:spPr>
              <a:noFill/>
              <a:ln>
                <a:noFill/>
              </a:ln>
              <a:effectLst/>
            </c:spPr>
            <c:txPr>
              <a:bodyPr wrap="square" lIns="38100" tIns="19050" rIns="38100" bIns="19050" anchor="ctr">
                <a:spAutoFit/>
              </a:bodyPr>
              <a:lstStyle/>
              <a:p>
                <a:pPr>
                  <a:defRPr sz="1200">
                    <a:solidFill>
                      <a:schemeClr val="bg1">
                        <a:lumMod val="75000"/>
                      </a:schemeClr>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'Ark1'!$A$2:$A$29</c:f>
              <c:strCache>
                <c:ptCount val="24"/>
                <c:pt idx="0">
                  <c:v>Maison Mat &amp; Vin</c:v>
                </c:pt>
                <c:pt idx="1">
                  <c:v>Fri Flyt - Sportsmagasin</c:v>
                </c:pt>
                <c:pt idx="2">
                  <c:v>Alt om fiske</c:v>
                </c:pt>
                <c:pt idx="3">
                  <c:v>Jakt</c:v>
                </c:pt>
                <c:pt idx="4">
                  <c:v>Allers</c:v>
                </c:pt>
                <c:pt idx="5">
                  <c:v>Villmarksliv</c:v>
                </c:pt>
                <c:pt idx="6">
                  <c:v>Kamille</c:v>
                </c:pt>
                <c:pt idx="7">
                  <c:v>Norsk Ukeblad</c:v>
                </c:pt>
                <c:pt idx="8">
                  <c:v>KK</c:v>
                </c:pt>
                <c:pt idx="9">
                  <c:v>Hageliv &amp; Uterom</c:v>
                </c:pt>
                <c:pt idx="10">
                  <c:v>Bondebladet</c:v>
                </c:pt>
                <c:pt idx="11">
                  <c:v>Lev Landlig</c:v>
                </c:pt>
                <c:pt idx="12">
                  <c:v>Se og Hør Extra</c:v>
                </c:pt>
                <c:pt idx="13">
                  <c:v>Vi Menn</c:v>
                </c:pt>
                <c:pt idx="14">
                  <c:v>Dine Penger</c:v>
                </c:pt>
                <c:pt idx="15">
                  <c:v>Her &amp; Nå</c:v>
                </c:pt>
                <c:pt idx="16">
                  <c:v>Hytteliv</c:v>
                </c:pt>
                <c:pt idx="17">
                  <c:v>Bonytt</c:v>
                </c:pt>
                <c:pt idx="18">
                  <c:v>Familien</c:v>
                </c:pt>
                <c:pt idx="19">
                  <c:v>Aftenposten Innsikt</c:v>
                </c:pt>
                <c:pt idx="20">
                  <c:v>Vi over 60</c:v>
                </c:pt>
                <c:pt idx="21">
                  <c:v>Se og Hør Tirsdag</c:v>
                </c:pt>
                <c:pt idx="22">
                  <c:v>Aftenposten Historie</c:v>
                </c:pt>
                <c:pt idx="23">
                  <c:v>Hjemmet</c:v>
                </c:pt>
              </c:strCache>
            </c:strRef>
          </c:cat>
          <c:val>
            <c:numRef>
              <c:f>'Ark1'!$B$2:$B$29</c:f>
              <c:numCache>
                <c:formatCode>0</c:formatCode>
                <c:ptCount val="24"/>
                <c:pt idx="0">
                  <c:v>108.25</c:v>
                </c:pt>
                <c:pt idx="1">
                  <c:v>96.525000000000006</c:v>
                </c:pt>
                <c:pt idx="2">
                  <c:v>115.13200000000001</c:v>
                </c:pt>
                <c:pt idx="3">
                  <c:v>118.124</c:v>
                </c:pt>
                <c:pt idx="4">
                  <c:v>138.32499999999999</c:v>
                </c:pt>
                <c:pt idx="5">
                  <c:v>110.292</c:v>
                </c:pt>
                <c:pt idx="6">
                  <c:v>135.452</c:v>
                </c:pt>
                <c:pt idx="7">
                  <c:v>151.01</c:v>
                </c:pt>
                <c:pt idx="8">
                  <c:v>139.559</c:v>
                </c:pt>
                <c:pt idx="9">
                  <c:v>132.44300000000001</c:v>
                </c:pt>
                <c:pt idx="10">
                  <c:v>121.509</c:v>
                </c:pt>
                <c:pt idx="11">
                  <c:v>137.184</c:v>
                </c:pt>
                <c:pt idx="12">
                  <c:v>137.01400000000001</c:v>
                </c:pt>
                <c:pt idx="13">
                  <c:v>142.142</c:v>
                </c:pt>
                <c:pt idx="14">
                  <c:v>165.892</c:v>
                </c:pt>
                <c:pt idx="15">
                  <c:v>150.85900000000001</c:v>
                </c:pt>
                <c:pt idx="16">
                  <c:v>144.595</c:v>
                </c:pt>
                <c:pt idx="17">
                  <c:v>164.85599999999999</c:v>
                </c:pt>
                <c:pt idx="18">
                  <c:v>177.74</c:v>
                </c:pt>
                <c:pt idx="19">
                  <c:v>192.67699999999999</c:v>
                </c:pt>
                <c:pt idx="20">
                  <c:v>193.59899999999999</c:v>
                </c:pt>
                <c:pt idx="21">
                  <c:v>228.607</c:v>
                </c:pt>
                <c:pt idx="22">
                  <c:v>210.023</c:v>
                </c:pt>
                <c:pt idx="23">
                  <c:v>278.40600000000001</c:v>
                </c:pt>
              </c:numCache>
            </c:numRef>
          </c:val>
          <c:extLst>
            <c:ext xmlns:c16="http://schemas.microsoft.com/office/drawing/2014/chart" uri="{C3380CC4-5D6E-409C-BE32-E72D297353CC}">
              <c16:uniqueId val="{00000000-C2C1-4743-BAD5-3DC4ECBDE4B9}"/>
            </c:ext>
          </c:extLst>
        </c:ser>
        <c:ser>
          <c:idx val="0"/>
          <c:order val="1"/>
          <c:tx>
            <c:strRef>
              <c:f>'Ark1'!$C$1</c:f>
              <c:strCache>
                <c:ptCount val="1"/>
                <c:pt idx="0">
                  <c:v>2023/2024</c:v>
                </c:pt>
              </c:strCache>
            </c:strRef>
          </c:tx>
          <c:spPr>
            <a:solidFill>
              <a:srgbClr val="00B6FF"/>
            </a:solidFill>
          </c:spPr>
          <c:invertIfNegative val="0"/>
          <c:dLbls>
            <c:dLbl>
              <c:idx val="8"/>
              <c:layout>
                <c:manualLayout>
                  <c:x val="-3.3227192366781571E-3"/>
                  <c:y val="-1.250485917165449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EF3-41D8-920B-22987B17518C}"/>
                </c:ext>
              </c:extLst>
            </c:dLbl>
            <c:dLbl>
              <c:idx val="12"/>
              <c:layout>
                <c:manualLayout>
                  <c:x val="1.107573078892692E-3"/>
                  <c:y val="-1.25048591716545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EF3-41D8-920B-22987B17518C}"/>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'Ark1'!$A$2:$A$29</c:f>
              <c:strCache>
                <c:ptCount val="24"/>
                <c:pt idx="0">
                  <c:v>Maison Mat &amp; Vin</c:v>
                </c:pt>
                <c:pt idx="1">
                  <c:v>Fri Flyt - Sportsmagasin</c:v>
                </c:pt>
                <c:pt idx="2">
                  <c:v>Alt om fiske</c:v>
                </c:pt>
                <c:pt idx="3">
                  <c:v>Jakt</c:v>
                </c:pt>
                <c:pt idx="4">
                  <c:v>Allers</c:v>
                </c:pt>
                <c:pt idx="5">
                  <c:v>Villmarksliv</c:v>
                </c:pt>
                <c:pt idx="6">
                  <c:v>Kamille</c:v>
                </c:pt>
                <c:pt idx="7">
                  <c:v>Norsk Ukeblad</c:v>
                </c:pt>
                <c:pt idx="8">
                  <c:v>KK</c:v>
                </c:pt>
                <c:pt idx="9">
                  <c:v>Hageliv &amp; Uterom</c:v>
                </c:pt>
                <c:pt idx="10">
                  <c:v>Bondebladet</c:v>
                </c:pt>
                <c:pt idx="11">
                  <c:v>Lev Landlig</c:v>
                </c:pt>
                <c:pt idx="12">
                  <c:v>Se og Hør Extra</c:v>
                </c:pt>
                <c:pt idx="13">
                  <c:v>Vi Menn</c:v>
                </c:pt>
                <c:pt idx="14">
                  <c:v>Dine Penger</c:v>
                </c:pt>
                <c:pt idx="15">
                  <c:v>Her &amp; Nå</c:v>
                </c:pt>
                <c:pt idx="16">
                  <c:v>Hytteliv</c:v>
                </c:pt>
                <c:pt idx="17">
                  <c:v>Bonytt</c:v>
                </c:pt>
                <c:pt idx="18">
                  <c:v>Familien</c:v>
                </c:pt>
                <c:pt idx="19">
                  <c:v>Aftenposten Innsikt</c:v>
                </c:pt>
                <c:pt idx="20">
                  <c:v>Vi over 60</c:v>
                </c:pt>
                <c:pt idx="21">
                  <c:v>Se og Hør Tirsdag</c:v>
                </c:pt>
                <c:pt idx="22">
                  <c:v>Aftenposten Historie</c:v>
                </c:pt>
                <c:pt idx="23">
                  <c:v>Hjemmet</c:v>
                </c:pt>
              </c:strCache>
            </c:strRef>
          </c:cat>
          <c:val>
            <c:numRef>
              <c:f>'Ark1'!$C$2:$C$29</c:f>
              <c:numCache>
                <c:formatCode>0</c:formatCode>
                <c:ptCount val="24"/>
                <c:pt idx="0">
                  <c:v>105.071</c:v>
                </c:pt>
                <c:pt idx="1">
                  <c:v>105.498</c:v>
                </c:pt>
                <c:pt idx="2">
                  <c:v>108.36199999999999</c:v>
                </c:pt>
                <c:pt idx="3">
                  <c:v>110.53400000000001</c:v>
                </c:pt>
                <c:pt idx="4">
                  <c:v>118.91800000000001</c:v>
                </c:pt>
                <c:pt idx="5">
                  <c:v>120.941</c:v>
                </c:pt>
                <c:pt idx="6">
                  <c:v>121.14700000000001</c:v>
                </c:pt>
                <c:pt idx="7">
                  <c:v>128.37100000000001</c:v>
                </c:pt>
                <c:pt idx="8">
                  <c:v>128.37200000000001</c:v>
                </c:pt>
                <c:pt idx="9">
                  <c:v>130.672</c:v>
                </c:pt>
                <c:pt idx="10">
                  <c:v>130.70599999999999</c:v>
                </c:pt>
                <c:pt idx="11">
                  <c:v>131.809</c:v>
                </c:pt>
                <c:pt idx="12">
                  <c:v>134.53299999999999</c:v>
                </c:pt>
                <c:pt idx="13">
                  <c:v>135.44200000000001</c:v>
                </c:pt>
                <c:pt idx="14">
                  <c:v>143.6</c:v>
                </c:pt>
                <c:pt idx="15">
                  <c:v>145.61600000000001</c:v>
                </c:pt>
                <c:pt idx="16">
                  <c:v>147.40100000000001</c:v>
                </c:pt>
                <c:pt idx="17">
                  <c:v>150.67500000000001</c:v>
                </c:pt>
                <c:pt idx="18">
                  <c:v>162.25399999999999</c:v>
                </c:pt>
                <c:pt idx="19">
                  <c:v>174.33500000000001</c:v>
                </c:pt>
                <c:pt idx="20">
                  <c:v>206.98599999999999</c:v>
                </c:pt>
                <c:pt idx="21">
                  <c:v>210.178</c:v>
                </c:pt>
                <c:pt idx="22">
                  <c:v>216.91</c:v>
                </c:pt>
                <c:pt idx="23">
                  <c:v>231.785</c:v>
                </c:pt>
              </c:numCache>
            </c:numRef>
          </c:val>
          <c:extLst>
            <c:ext xmlns:c16="http://schemas.microsoft.com/office/drawing/2014/chart" uri="{C3380CC4-5D6E-409C-BE32-E72D297353CC}">
              <c16:uniqueId val="{00000000-25E4-44CE-B998-7D7C32D75C15}"/>
            </c:ext>
          </c:extLst>
        </c:ser>
        <c:dLbls>
          <c:dLblPos val="outEnd"/>
          <c:showLegendKey val="0"/>
          <c:showVal val="1"/>
          <c:showCatName val="0"/>
          <c:showSerName val="0"/>
          <c:showPercent val="0"/>
          <c:showBubbleSize val="0"/>
        </c:dLbls>
        <c:gapWidth val="20"/>
        <c:axId val="483053352"/>
        <c:axId val="483053744"/>
      </c:barChart>
      <c:catAx>
        <c:axId val="483053352"/>
        <c:scaling>
          <c:orientation val="minMax"/>
        </c:scaling>
        <c:delete val="0"/>
        <c:axPos val="l"/>
        <c:numFmt formatCode="General" sourceLinked="1"/>
        <c:majorTickMark val="none"/>
        <c:minorTickMark val="none"/>
        <c:tickLblPos val="nextTo"/>
        <c:txPr>
          <a:bodyPr/>
          <a:lstStyle/>
          <a:p>
            <a:pPr>
              <a:defRPr sz="1200"/>
            </a:pPr>
            <a:endParaRPr lang="en-US"/>
          </a:p>
        </c:txPr>
        <c:crossAx val="483053744"/>
        <c:crosses val="autoZero"/>
        <c:auto val="1"/>
        <c:lblAlgn val="ctr"/>
        <c:lblOffset val="100"/>
        <c:noMultiLvlLbl val="0"/>
      </c:catAx>
      <c:valAx>
        <c:axId val="483053744"/>
        <c:scaling>
          <c:orientation val="minMax"/>
        </c:scaling>
        <c:delete val="1"/>
        <c:axPos val="b"/>
        <c:numFmt formatCode="0" sourceLinked="1"/>
        <c:majorTickMark val="out"/>
        <c:minorTickMark val="none"/>
        <c:tickLblPos val="nextTo"/>
        <c:crossAx val="483053352"/>
        <c:crosses val="autoZero"/>
        <c:crossBetween val="between"/>
        <c:majorUnit val="1"/>
      </c:valAx>
    </c:plotArea>
    <c:legend>
      <c:legendPos val="r"/>
      <c:layout>
        <c:manualLayout>
          <c:xMode val="edge"/>
          <c:yMode val="edge"/>
          <c:x val="0.83694727742839325"/>
          <c:y val="0.79140417949809627"/>
          <c:w val="0.1203793272095298"/>
          <c:h val="0.11852715996334008"/>
        </c:manualLayout>
      </c:layout>
      <c:overlay val="0"/>
      <c:spPr>
        <a:ln>
          <a:solidFill>
            <a:schemeClr val="bg1">
              <a:lumMod val="50000"/>
            </a:schemeClr>
          </a:solidFill>
        </a:ln>
      </c:spPr>
      <c:txPr>
        <a:bodyPr/>
        <a:lstStyle/>
        <a:p>
          <a:pPr>
            <a:defRPr sz="16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0.18477109691246998"/>
          <c:y val="0"/>
          <c:w val="0.78564811268964718"/>
          <c:h val="0.98867670288119147"/>
        </c:manualLayout>
      </c:layout>
      <c:barChart>
        <c:barDir val="bar"/>
        <c:grouping val="clustered"/>
        <c:varyColors val="0"/>
        <c:ser>
          <c:idx val="2"/>
          <c:order val="0"/>
          <c:tx>
            <c:strRef>
              <c:f>'Ark1'!$B$1</c:f>
              <c:strCache>
                <c:ptCount val="1"/>
                <c:pt idx="0">
                  <c:v>2022/2023</c:v>
                </c:pt>
              </c:strCache>
            </c:strRef>
          </c:tx>
          <c:spPr>
            <a:solidFill>
              <a:schemeClr val="bg1">
                <a:lumMod val="75000"/>
              </a:schemeClr>
            </a:solidFill>
          </c:spPr>
          <c:invertIfNegative val="0"/>
          <c:dLbls>
            <c:numFmt formatCode="#,##0" sourceLinked="0"/>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'Ark1'!$A$2:$A$6</c:f>
              <c:strCache>
                <c:ptCount val="5"/>
                <c:pt idx="0">
                  <c:v>Finansavisen MOTOR</c:v>
                </c:pt>
                <c:pt idx="1">
                  <c:v>Dagens Næringsliv D2</c:v>
                </c:pt>
                <c:pt idx="2">
                  <c:v>DAGBLADET Magasinet</c:v>
                </c:pt>
                <c:pt idx="3">
                  <c:v>VG Helg</c:v>
                </c:pt>
                <c:pt idx="4">
                  <c:v>A-Magasinet</c:v>
                </c:pt>
              </c:strCache>
            </c:strRef>
          </c:cat>
          <c:val>
            <c:numRef>
              <c:f>'Ark1'!$B$2:$B$6</c:f>
              <c:numCache>
                <c:formatCode>0</c:formatCode>
                <c:ptCount val="5"/>
                <c:pt idx="0">
                  <c:v>142.72</c:v>
                </c:pt>
                <c:pt idx="1">
                  <c:v>161.35400000000001</c:v>
                </c:pt>
                <c:pt idx="2">
                  <c:v>226.81299999999999</c:v>
                </c:pt>
                <c:pt idx="3">
                  <c:v>222.81700000000001</c:v>
                </c:pt>
                <c:pt idx="4">
                  <c:v>610.08399999999995</c:v>
                </c:pt>
              </c:numCache>
            </c:numRef>
          </c:val>
          <c:extLst>
            <c:ext xmlns:c16="http://schemas.microsoft.com/office/drawing/2014/chart" uri="{C3380CC4-5D6E-409C-BE32-E72D297353CC}">
              <c16:uniqueId val="{00000000-C2C1-4743-BAD5-3DC4ECBDE4B9}"/>
            </c:ext>
          </c:extLst>
        </c:ser>
        <c:ser>
          <c:idx val="1"/>
          <c:order val="1"/>
          <c:tx>
            <c:strRef>
              <c:f>'Ark1'!$C$1</c:f>
              <c:strCache>
                <c:ptCount val="1"/>
                <c:pt idx="0">
                  <c:v>2023/2024</c:v>
                </c:pt>
              </c:strCache>
            </c:strRef>
          </c:tx>
          <c:spPr>
            <a:solidFill>
              <a:srgbClr val="00B6FF"/>
            </a:solidFill>
            <a:effectLst/>
          </c:spPr>
          <c:invertIfNegative val="0"/>
          <c:dLbls>
            <c:numFmt formatCode="#,##0" sourceLinked="0"/>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'Ark1'!$A$2:$A$6</c:f>
              <c:strCache>
                <c:ptCount val="5"/>
                <c:pt idx="0">
                  <c:v>Finansavisen MOTOR</c:v>
                </c:pt>
                <c:pt idx="1">
                  <c:v>Dagens Næringsliv D2</c:v>
                </c:pt>
                <c:pt idx="2">
                  <c:v>DAGBLADET Magasinet</c:v>
                </c:pt>
                <c:pt idx="3">
                  <c:v>VG Helg</c:v>
                </c:pt>
                <c:pt idx="4">
                  <c:v>A-Magasinet</c:v>
                </c:pt>
              </c:strCache>
            </c:strRef>
          </c:cat>
          <c:val>
            <c:numRef>
              <c:f>'Ark1'!$C$2:$C$6</c:f>
              <c:numCache>
                <c:formatCode>0</c:formatCode>
                <c:ptCount val="5"/>
                <c:pt idx="0">
                  <c:v>135.935</c:v>
                </c:pt>
                <c:pt idx="1">
                  <c:v>162.227</c:v>
                </c:pt>
                <c:pt idx="2">
                  <c:v>188.43799999999999</c:v>
                </c:pt>
                <c:pt idx="3">
                  <c:v>190.88399999999999</c:v>
                </c:pt>
                <c:pt idx="4">
                  <c:v>586.34799999999996</c:v>
                </c:pt>
              </c:numCache>
            </c:numRef>
          </c:val>
          <c:extLst>
            <c:ext xmlns:c16="http://schemas.microsoft.com/office/drawing/2014/chart" uri="{C3380CC4-5D6E-409C-BE32-E72D297353CC}">
              <c16:uniqueId val="{00000001-C2C1-4743-BAD5-3DC4ECBDE4B9}"/>
            </c:ext>
          </c:extLst>
        </c:ser>
        <c:dLbls>
          <c:dLblPos val="outEnd"/>
          <c:showLegendKey val="0"/>
          <c:showVal val="1"/>
          <c:showCatName val="0"/>
          <c:showSerName val="0"/>
          <c:showPercent val="0"/>
          <c:showBubbleSize val="0"/>
        </c:dLbls>
        <c:gapWidth val="20"/>
        <c:axId val="483053352"/>
        <c:axId val="483053744"/>
      </c:barChart>
      <c:catAx>
        <c:axId val="483053352"/>
        <c:scaling>
          <c:orientation val="minMax"/>
        </c:scaling>
        <c:delete val="0"/>
        <c:axPos val="l"/>
        <c:numFmt formatCode="General" sourceLinked="1"/>
        <c:majorTickMark val="none"/>
        <c:minorTickMark val="none"/>
        <c:tickLblPos val="nextTo"/>
        <c:crossAx val="483053744"/>
        <c:crosses val="autoZero"/>
        <c:auto val="1"/>
        <c:lblAlgn val="ctr"/>
        <c:lblOffset val="100"/>
        <c:noMultiLvlLbl val="0"/>
      </c:catAx>
      <c:valAx>
        <c:axId val="483053744"/>
        <c:scaling>
          <c:orientation val="minMax"/>
        </c:scaling>
        <c:delete val="1"/>
        <c:axPos val="b"/>
        <c:numFmt formatCode="0" sourceLinked="1"/>
        <c:majorTickMark val="out"/>
        <c:minorTickMark val="none"/>
        <c:tickLblPos val="nextTo"/>
        <c:crossAx val="483053352"/>
        <c:crosses val="autoZero"/>
        <c:crossBetween val="between"/>
        <c:majorUnit val="1"/>
      </c:valAx>
      <c:spPr>
        <a:effectLst/>
      </c:spPr>
    </c:plotArea>
    <c:legend>
      <c:legendPos val="r"/>
      <c:layout>
        <c:manualLayout>
          <c:xMode val="edge"/>
          <c:yMode val="edge"/>
          <c:x val="0.83026843734171296"/>
          <c:y val="0.73751354482717368"/>
          <c:w val="0.13364622127461254"/>
          <c:h val="0.16188881694192989"/>
        </c:manualLayout>
      </c:layout>
      <c:overlay val="0"/>
      <c:spPr>
        <a:ln>
          <a:solidFill>
            <a:schemeClr val="bg1">
              <a:lumMod val="50000"/>
            </a:schemeClr>
          </a:solidFill>
        </a:ln>
      </c:spPr>
      <c:txPr>
        <a:bodyPr/>
        <a:lstStyle/>
        <a:p>
          <a:pPr>
            <a:defRPr sz="20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3946085784408"/>
          <c:y val="3.7872189577855299E-3"/>
          <c:w val="0.78564811268964718"/>
          <c:h val="0.98867670288119147"/>
        </c:manualLayout>
      </c:layout>
      <c:barChart>
        <c:barDir val="bar"/>
        <c:grouping val="clustered"/>
        <c:varyColors val="0"/>
        <c:ser>
          <c:idx val="2"/>
          <c:order val="0"/>
          <c:tx>
            <c:strRef>
              <c:f>'Ark1'!$B$1</c:f>
              <c:strCache>
                <c:ptCount val="1"/>
                <c:pt idx="0">
                  <c:v>2022/2023</c:v>
                </c:pt>
              </c:strCache>
            </c:strRef>
          </c:tx>
          <c:spPr>
            <a:solidFill>
              <a:schemeClr val="accent1">
                <a:lumMod val="60000"/>
                <a:lumOff val="40000"/>
              </a:schemeClr>
            </a:solidFill>
            <a:ln>
              <a:noFill/>
            </a:ln>
            <a:effectLst>
              <a:outerShdw blurRad="57150" dist="19050" dir="5400000" algn="ctr" rotWithShape="0">
                <a:srgbClr val="000000">
                  <a:alpha val="63000"/>
                </a:srgbClr>
              </a:outerShdw>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'Ark1'!$A$2:$A$6</c:f>
              <c:strCache>
                <c:ptCount val="5"/>
                <c:pt idx="0">
                  <c:v>Jakt &amp; Fiske</c:v>
                </c:pt>
                <c:pt idx="1">
                  <c:v>Pensjonisten</c:v>
                </c:pt>
                <c:pt idx="2">
                  <c:v>Fagbladet</c:v>
                </c:pt>
                <c:pt idx="3">
                  <c:v>OBOS-bladet</c:v>
                </c:pt>
                <c:pt idx="4">
                  <c:v>NAF-magasinet Motor</c:v>
                </c:pt>
              </c:strCache>
            </c:strRef>
          </c:cat>
          <c:val>
            <c:numRef>
              <c:f>'Ark1'!$B$2:$B$6</c:f>
              <c:numCache>
                <c:formatCode>0</c:formatCode>
                <c:ptCount val="5"/>
                <c:pt idx="0">
                  <c:v>189.35</c:v>
                </c:pt>
                <c:pt idx="1">
                  <c:v>317.40100000000001</c:v>
                </c:pt>
                <c:pt idx="2">
                  <c:v>354.93900000000002</c:v>
                </c:pt>
                <c:pt idx="3">
                  <c:v>536.69500000000005</c:v>
                </c:pt>
                <c:pt idx="4">
                  <c:v>642.71900000000005</c:v>
                </c:pt>
              </c:numCache>
            </c:numRef>
          </c:val>
          <c:extLst>
            <c:ext xmlns:c16="http://schemas.microsoft.com/office/drawing/2014/chart" uri="{C3380CC4-5D6E-409C-BE32-E72D297353CC}">
              <c16:uniqueId val="{00000000-C2C1-4743-BAD5-3DC4ECBDE4B9}"/>
            </c:ext>
          </c:extLst>
        </c:ser>
        <c:ser>
          <c:idx val="1"/>
          <c:order val="1"/>
          <c:tx>
            <c:strRef>
              <c:f>'Ark1'!$C$1</c:f>
              <c:strCache>
                <c:ptCount val="1"/>
                <c:pt idx="0">
                  <c:v>2023/2024</c:v>
                </c:pt>
              </c:strCache>
            </c:strRef>
          </c:tx>
          <c:spPr>
            <a:solidFill>
              <a:schemeClr val="accent3"/>
            </a:solidFill>
            <a:ln>
              <a:noFill/>
            </a:ln>
            <a:effectLst>
              <a:outerShdw blurRad="57150" dist="19050" dir="5400000" algn="ctr" rotWithShape="0">
                <a:srgbClr val="000000">
                  <a:alpha val="63000"/>
                </a:srgbClr>
              </a:outerShdw>
            </a:effectLst>
          </c:spPr>
          <c:invertIfNegative val="0"/>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'Ark1'!$A$2:$A$6</c:f>
              <c:strCache>
                <c:ptCount val="5"/>
                <c:pt idx="0">
                  <c:v>Jakt &amp; Fiske</c:v>
                </c:pt>
                <c:pt idx="1">
                  <c:v>Pensjonisten</c:v>
                </c:pt>
                <c:pt idx="2">
                  <c:v>Fagbladet</c:v>
                </c:pt>
                <c:pt idx="3">
                  <c:v>OBOS-bladet</c:v>
                </c:pt>
                <c:pt idx="4">
                  <c:v>NAF-magasinet Motor</c:v>
                </c:pt>
              </c:strCache>
            </c:strRef>
          </c:cat>
          <c:val>
            <c:numRef>
              <c:f>'Ark1'!$C$2:$C$6</c:f>
              <c:numCache>
                <c:formatCode>0</c:formatCode>
                <c:ptCount val="5"/>
                <c:pt idx="0">
                  <c:v>184.48400000000001</c:v>
                </c:pt>
                <c:pt idx="1">
                  <c:v>301.24299999999999</c:v>
                </c:pt>
                <c:pt idx="2">
                  <c:v>338.25099999999998</c:v>
                </c:pt>
                <c:pt idx="3">
                  <c:v>545.14499999999998</c:v>
                </c:pt>
                <c:pt idx="4">
                  <c:v>627.375</c:v>
                </c:pt>
              </c:numCache>
            </c:numRef>
          </c:val>
          <c:extLst>
            <c:ext xmlns:c16="http://schemas.microsoft.com/office/drawing/2014/chart" uri="{C3380CC4-5D6E-409C-BE32-E72D297353CC}">
              <c16:uniqueId val="{00000001-C2C1-4743-BAD5-3DC4ECBDE4B9}"/>
            </c:ext>
          </c:extLst>
        </c:ser>
        <c:dLbls>
          <c:dLblPos val="outEnd"/>
          <c:showLegendKey val="0"/>
          <c:showVal val="1"/>
          <c:showCatName val="0"/>
          <c:showSerName val="0"/>
          <c:showPercent val="0"/>
          <c:showBubbleSize val="0"/>
        </c:dLbls>
        <c:gapWidth val="20"/>
        <c:axId val="483053352"/>
        <c:axId val="483053744"/>
      </c:barChart>
      <c:catAx>
        <c:axId val="483053352"/>
        <c:scaling>
          <c:orientation val="minMax"/>
        </c:scaling>
        <c:delete val="0"/>
        <c:axPos val="l"/>
        <c:numFmt formatCode="General" sourceLinked="1"/>
        <c:majorTickMark val="none"/>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83053744"/>
        <c:crosses val="autoZero"/>
        <c:auto val="1"/>
        <c:lblAlgn val="ctr"/>
        <c:lblOffset val="100"/>
        <c:noMultiLvlLbl val="0"/>
      </c:catAx>
      <c:valAx>
        <c:axId val="483053744"/>
        <c:scaling>
          <c:orientation val="minMax"/>
        </c:scaling>
        <c:delete val="1"/>
        <c:axPos val="b"/>
        <c:numFmt formatCode="0" sourceLinked="1"/>
        <c:majorTickMark val="out"/>
        <c:minorTickMark val="none"/>
        <c:tickLblPos val="nextTo"/>
        <c:crossAx val="483053352"/>
        <c:crosses val="autoZero"/>
        <c:crossBetween val="between"/>
        <c:majorUnit val="1"/>
      </c:valAx>
      <c:spPr>
        <a:noFill/>
        <a:ln>
          <a:noFill/>
        </a:ln>
        <a:effectLst/>
      </c:spPr>
    </c:plotArea>
    <c:legend>
      <c:legendPos val="r"/>
      <c:layout>
        <c:manualLayout>
          <c:xMode val="edge"/>
          <c:yMode val="edge"/>
          <c:x val="0.83026843734171296"/>
          <c:y val="0.75376541996087398"/>
          <c:w val="0.13364622127461254"/>
          <c:h val="0.14059339329976583"/>
        </c:manualLayout>
      </c:layout>
      <c:overlay val="0"/>
      <c:spPr>
        <a:noFill/>
        <a:ln>
          <a:solidFill>
            <a:schemeClr val="bg1">
              <a:lumMod val="50000"/>
            </a:schemeClr>
          </a:solid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29018204781928"/>
          <c:y val="3.0613615038180232E-3"/>
          <c:w val="0.82856126112864104"/>
          <c:h val="0.94207734047810632"/>
        </c:manualLayout>
      </c:layout>
      <c:barChart>
        <c:barDir val="bar"/>
        <c:grouping val="clustered"/>
        <c:varyColors val="0"/>
        <c:ser>
          <c:idx val="0"/>
          <c:order val="0"/>
          <c:tx>
            <c:strRef>
              <c:f>Sheet1!$B$1</c:f>
              <c:strCache>
                <c:ptCount val="1"/>
                <c:pt idx="0">
                  <c:v>2022/2023</c:v>
                </c:pt>
              </c:strCache>
            </c:strRef>
          </c:tx>
          <c:spPr>
            <a:solidFill>
              <a:schemeClr val="accent1">
                <a:lumMod val="60000"/>
                <a:lumOff val="40000"/>
              </a:schemeClr>
            </a:solidFill>
          </c:spPr>
          <c:invertIfNegative val="0"/>
          <c:dLbls>
            <c:numFmt formatCode="#,##0" sourceLinked="0"/>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KK Digitalt total (PC/M/N)</c:v>
                </c:pt>
                <c:pt idx="1">
                  <c:v>Klikk Digitalt total (PC/M/N)</c:v>
                </c:pt>
                <c:pt idx="2">
                  <c:v>Se og Hør Digitalt total (PC/M/N)</c:v>
                </c:pt>
              </c:strCache>
            </c:strRef>
          </c:cat>
          <c:val>
            <c:numRef>
              <c:f>Sheet1!$B$2:$B$4</c:f>
              <c:numCache>
                <c:formatCode>General</c:formatCode>
                <c:ptCount val="3"/>
                <c:pt idx="0">
                  <c:v>152.27600000000001</c:v>
                </c:pt>
                <c:pt idx="1">
                  <c:v>159.16200000000001</c:v>
                </c:pt>
                <c:pt idx="2">
                  <c:v>279.87200000000001</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2023/2024</c:v>
                </c:pt>
              </c:strCache>
            </c:strRef>
          </c:tx>
          <c:spPr>
            <a:solidFill>
              <a:schemeClr val="accent3"/>
            </a:solidFill>
          </c:spPr>
          <c:invertIfNegative val="0"/>
          <c:dLbls>
            <c:numFmt formatCode="#,##0" sourceLinked="0"/>
            <c:spPr>
              <a:noFill/>
              <a:ln>
                <a:noFill/>
              </a:ln>
              <a:effectLst/>
            </c:spPr>
            <c:txPr>
              <a:bodyPr wrap="square" lIns="38100" tIns="19050" rIns="38100" bIns="19050" anchor="ctr">
                <a:spAutoFit/>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KK Digitalt total (PC/M/N)</c:v>
                </c:pt>
                <c:pt idx="1">
                  <c:v>Klikk Digitalt total (PC/M/N)</c:v>
                </c:pt>
                <c:pt idx="2">
                  <c:v>Se og Hør Digitalt total (PC/M/N)</c:v>
                </c:pt>
              </c:strCache>
            </c:strRef>
          </c:cat>
          <c:val>
            <c:numRef>
              <c:f>Sheet1!$C$2:$C$4</c:f>
              <c:numCache>
                <c:formatCode>General</c:formatCode>
                <c:ptCount val="3"/>
                <c:pt idx="0">
                  <c:v>136.02600000000001</c:v>
                </c:pt>
                <c:pt idx="1">
                  <c:v>159.97300000000001</c:v>
                </c:pt>
                <c:pt idx="2">
                  <c:v>236.99799999999999</c:v>
                </c:pt>
              </c:numCache>
            </c:numRef>
          </c:val>
          <c:extLst>
            <c:ext xmlns:c16="http://schemas.microsoft.com/office/drawing/2014/chart" uri="{C3380CC4-5D6E-409C-BE32-E72D297353CC}">
              <c16:uniqueId val="{00000000-CC4B-4532-9E31-B91D58B28C19}"/>
            </c:ext>
          </c:extLst>
        </c:ser>
        <c:dLbls>
          <c:dLblPos val="outEnd"/>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a:pPr>
            <a:endParaRPr lang="en-US"/>
          </a:p>
        </c:txPr>
        <c:crossAx val="260153464"/>
        <c:crosses val="autoZero"/>
        <c:auto val="0"/>
        <c:lblAlgn val="ctr"/>
        <c:lblOffset val="100"/>
        <c:tickLblSkip val="1"/>
        <c:tickMarkSkip val="1"/>
        <c:noMultiLvlLbl val="0"/>
      </c:catAx>
      <c:valAx>
        <c:axId val="260153464"/>
        <c:scaling>
          <c:orientation val="minMax"/>
          <c:max val="4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1200">
                <a:solidFill>
                  <a:schemeClr val="bg1">
                    <a:lumMod val="50000"/>
                  </a:schemeClr>
                </a:solidFill>
              </a:defRPr>
            </a:pPr>
            <a:endParaRPr lang="en-US"/>
          </a:p>
        </c:txPr>
        <c:crossAx val="260152680"/>
        <c:crosses val="autoZero"/>
        <c:crossBetween val="between"/>
        <c:majorUnit val="100"/>
        <c:minorUnit val="1"/>
      </c:valAx>
      <c:spPr>
        <a:noFill/>
        <a:ln w="25676">
          <a:noFill/>
        </a:ln>
      </c:spPr>
    </c:plotArea>
    <c:legend>
      <c:legendPos val="r"/>
      <c:layout>
        <c:manualLayout>
          <c:xMode val="edge"/>
          <c:yMode val="edge"/>
          <c:x val="0.8690726932537981"/>
          <c:y val="0.63867646257929755"/>
          <c:w val="0.11832779701444136"/>
          <c:h val="0.14451562409415039"/>
        </c:manualLayout>
      </c:layout>
      <c:overlay val="0"/>
      <c:spPr>
        <a:ln>
          <a:solidFill>
            <a:schemeClr val="bg1">
              <a:lumMod val="50000"/>
            </a:schemeClr>
          </a:solidFill>
        </a:ln>
      </c:spPr>
      <c:txPr>
        <a:bodyPr/>
        <a:lstStyle/>
        <a:p>
          <a:pPr>
            <a:defRPr sz="1800"/>
          </a:pPr>
          <a:endParaRPr lang="en-US"/>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29018204781928"/>
          <c:y val="3.0613900478311039E-3"/>
          <c:w val="0.82856126112864104"/>
          <c:h val="0.94207734047810632"/>
        </c:manualLayout>
      </c:layout>
      <c:barChart>
        <c:barDir val="bar"/>
        <c:grouping val="clustered"/>
        <c:varyColors val="0"/>
        <c:ser>
          <c:idx val="0"/>
          <c:order val="0"/>
          <c:tx>
            <c:strRef>
              <c:f>Sheet1!$B$1</c:f>
              <c:strCache>
                <c:ptCount val="1"/>
                <c:pt idx="0">
                  <c:v>2022/2023</c:v>
                </c:pt>
              </c:strCache>
            </c:strRef>
          </c:tx>
          <c:invertIfNegative val="0"/>
          <c:dLbls>
            <c:numFmt formatCode="#,##0" sourceLinked="0"/>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KK Totalt (P/PC/M/N)</c:v>
                </c:pt>
                <c:pt idx="1">
                  <c:v>Se og Hør Totalt (P/PC/M/N)</c:v>
                </c:pt>
              </c:strCache>
            </c:strRef>
          </c:cat>
          <c:val>
            <c:numRef>
              <c:f>Sheet1!$B$2:$B$3</c:f>
              <c:numCache>
                <c:formatCode>General</c:formatCode>
                <c:ptCount val="2"/>
                <c:pt idx="0">
                  <c:v>267.28899999999999</c:v>
                </c:pt>
                <c:pt idx="1">
                  <c:v>527.74400000000003</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2023/2024</c:v>
                </c:pt>
              </c:strCache>
            </c:strRef>
          </c:tx>
          <c:spPr>
            <a:solidFill>
              <a:srgbClr val="00B6FF"/>
            </a:solidFill>
          </c:spPr>
          <c:invertIfNegative val="0"/>
          <c:dLbls>
            <c:dLbl>
              <c:idx val="0"/>
              <c:numFmt formatCode="#,##0" sourceLinked="0"/>
              <c:spPr>
                <a:noFill/>
                <a:ln>
                  <a:noFill/>
                </a:ln>
                <a:effectLst/>
              </c:spPr>
              <c:txPr>
                <a:bodyPr wrap="square" lIns="38100" tIns="19050" rIns="38100" bIns="19050" anchor="ctr">
                  <a:spAutoFit/>
                </a:bodyPr>
                <a:lstStyle/>
                <a:p>
                  <a:pPr>
                    <a:defRPr sz="1800" b="1"/>
                  </a:pPr>
                  <a:endParaRPr lang="en-US"/>
                </a:p>
              </c:txPr>
              <c:showLegendKey val="0"/>
              <c:showVal val="1"/>
              <c:showCatName val="0"/>
              <c:showSerName val="0"/>
              <c:showPercent val="0"/>
              <c:showBubbleSize val="0"/>
              <c:extLst>
                <c:ext xmlns:c16="http://schemas.microsoft.com/office/drawing/2014/chart" uri="{C3380CC4-5D6E-409C-BE32-E72D297353CC}">
                  <c16:uniqueId val="{00000001-6B22-474E-B3D0-48A377C8DF07}"/>
                </c:ext>
              </c:extLst>
            </c:dLbl>
            <c:dLbl>
              <c:idx val="1"/>
              <c:numFmt formatCode="#,##0" sourceLinked="0"/>
              <c:spPr>
                <a:noFill/>
                <a:ln>
                  <a:noFill/>
                </a:ln>
                <a:effectLst/>
              </c:spPr>
              <c:txPr>
                <a:bodyPr wrap="square" lIns="38100" tIns="19050" rIns="38100" bIns="19050" anchor="ctr">
                  <a:spAutoFit/>
                </a:bodyPr>
                <a:lstStyle/>
                <a:p>
                  <a:pPr>
                    <a:defRPr sz="1800" b="1"/>
                  </a:pPr>
                  <a:endParaRPr lang="en-US"/>
                </a:p>
              </c:txPr>
              <c:showLegendKey val="0"/>
              <c:showVal val="1"/>
              <c:showCatName val="0"/>
              <c:showSerName val="0"/>
              <c:showPercent val="0"/>
              <c:showBubbleSize val="0"/>
              <c:extLst>
                <c:ext xmlns:c16="http://schemas.microsoft.com/office/drawing/2014/chart" uri="{C3380CC4-5D6E-409C-BE32-E72D297353CC}">
                  <c16:uniqueId val="{00000000-6B22-474E-B3D0-48A377C8DF07}"/>
                </c:ext>
              </c:extLst>
            </c:dLbl>
            <c:numFmt formatCode="#,##0.00" sourceLinked="0"/>
            <c:spPr>
              <a:noFill/>
              <a:ln>
                <a:noFill/>
              </a:ln>
              <a:effectLst/>
            </c:spPr>
            <c:txPr>
              <a:bodyPr wrap="square" lIns="38100" tIns="19050" rIns="38100" bIns="19050" anchor="ctr">
                <a:spAutoFit/>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KK Totalt (P/PC/M/N)</c:v>
                </c:pt>
                <c:pt idx="1">
                  <c:v>Se og Hør Totalt (P/PC/M/N)</c:v>
                </c:pt>
              </c:strCache>
            </c:strRef>
          </c:cat>
          <c:val>
            <c:numRef>
              <c:f>Sheet1!$C$2:$C$3</c:f>
              <c:numCache>
                <c:formatCode>General</c:formatCode>
                <c:ptCount val="2"/>
                <c:pt idx="0">
                  <c:v>243.816</c:v>
                </c:pt>
                <c:pt idx="1">
                  <c:v>482.32299999999998</c:v>
                </c:pt>
              </c:numCache>
            </c:numRef>
          </c:val>
          <c:extLst>
            <c:ext xmlns:c16="http://schemas.microsoft.com/office/drawing/2014/chart" uri="{C3380CC4-5D6E-409C-BE32-E72D297353CC}">
              <c16:uniqueId val="{00000000-CC4B-4532-9E31-B91D58B28C19}"/>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1"/>
            </a:pPr>
            <a:endParaRPr lang="en-US"/>
          </a:p>
        </c:txPr>
        <c:crossAx val="260153464"/>
        <c:crosses val="autoZero"/>
        <c:auto val="0"/>
        <c:lblAlgn val="ctr"/>
        <c:lblOffset val="100"/>
        <c:tickLblSkip val="1"/>
        <c:tickMarkSkip val="1"/>
        <c:noMultiLvlLbl val="0"/>
      </c:catAx>
      <c:valAx>
        <c:axId val="260153464"/>
        <c:scaling>
          <c:orientation val="minMax"/>
          <c:max val="6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1200">
                <a:solidFill>
                  <a:schemeClr val="bg1">
                    <a:lumMod val="50000"/>
                  </a:schemeClr>
                </a:solidFill>
              </a:defRPr>
            </a:pPr>
            <a:endParaRPr lang="en-US"/>
          </a:p>
        </c:txPr>
        <c:crossAx val="260152680"/>
        <c:crosses val="autoZero"/>
        <c:crossBetween val="between"/>
        <c:majorUnit val="100"/>
        <c:minorUnit val="1"/>
      </c:valAx>
      <c:spPr>
        <a:noFill/>
        <a:ln w="25676">
          <a:noFill/>
        </a:ln>
      </c:spPr>
    </c:plotArea>
    <c:legend>
      <c:legendPos val="r"/>
      <c:layout>
        <c:manualLayout>
          <c:xMode val="edge"/>
          <c:yMode val="edge"/>
          <c:x val="0.86765300614648733"/>
          <c:y val="0.62173908708487702"/>
          <c:w val="0.11396010010176587"/>
          <c:h val="0.23490061699132664"/>
        </c:manualLayout>
      </c:layout>
      <c:overlay val="0"/>
      <c:spPr>
        <a:ln>
          <a:solidFill>
            <a:schemeClr val="bg1">
              <a:lumMod val="50000"/>
            </a:schemeClr>
          </a:solidFill>
        </a:ln>
      </c:spPr>
      <c:txPr>
        <a:bodyPr/>
        <a:lstStyle/>
        <a:p>
          <a:pPr>
            <a:defRPr sz="1800"/>
          </a:pPr>
          <a:endParaRPr lang="en-US"/>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3.3735686332495095E-2"/>
          <c:y val="4.1257122227160133E-4"/>
          <c:w val="0.95834289592547728"/>
          <c:h val="0.89475971333077164"/>
        </c:manualLayout>
      </c:layout>
      <c:lineChart>
        <c:grouping val="standard"/>
        <c:varyColors val="0"/>
        <c:ser>
          <c:idx val="1"/>
          <c:order val="0"/>
          <c:tx>
            <c:strRef>
              <c:f>'Ark1'!$A$2</c:f>
              <c:strCache>
                <c:ptCount val="1"/>
                <c:pt idx="0">
                  <c:v>Papiraviser</c:v>
                </c:pt>
              </c:strCache>
            </c:strRef>
          </c:tx>
          <c:spPr>
            <a:ln>
              <a:solidFill>
                <a:srgbClr val="ED6666"/>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'Ark1'!$B$1:$N$1</c:f>
              <c:strCach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2023/2024</c:v>
                </c:pt>
              </c:strCache>
            </c:strRef>
          </c:cat>
          <c:val>
            <c:numRef>
              <c:f>'Ark1'!$B$2:$N$2</c:f>
              <c:numCache>
                <c:formatCode>0</c:formatCode>
                <c:ptCount val="13"/>
                <c:pt idx="0">
                  <c:v>66</c:v>
                </c:pt>
                <c:pt idx="1">
                  <c:v>65</c:v>
                </c:pt>
                <c:pt idx="2">
                  <c:v>59</c:v>
                </c:pt>
                <c:pt idx="3">
                  <c:v>53</c:v>
                </c:pt>
                <c:pt idx="4">
                  <c:v>49</c:v>
                </c:pt>
                <c:pt idx="5">
                  <c:v>44</c:v>
                </c:pt>
                <c:pt idx="6">
                  <c:v>40</c:v>
                </c:pt>
                <c:pt idx="7">
                  <c:v>38</c:v>
                </c:pt>
                <c:pt idx="8">
                  <c:v>36</c:v>
                </c:pt>
                <c:pt idx="9">
                  <c:v>32</c:v>
                </c:pt>
                <c:pt idx="10">
                  <c:v>29</c:v>
                </c:pt>
                <c:pt idx="11">
                  <c:v>24</c:v>
                </c:pt>
                <c:pt idx="12">
                  <c:v>23</c:v>
                </c:pt>
              </c:numCache>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Magasiner</c:v>
                </c:pt>
              </c:strCache>
            </c:strRef>
          </c:tx>
          <c:spPr>
            <a:ln>
              <a:solidFill>
                <a:srgbClr val="00B6FF"/>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'Ark1'!$B$1:$N$1</c:f>
              <c:strCach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2023/2024</c:v>
                </c:pt>
              </c:strCache>
            </c:strRef>
          </c:cat>
          <c:val>
            <c:numRef>
              <c:f>'Ark1'!$B$3:$N$3</c:f>
              <c:numCache>
                <c:formatCode>0</c:formatCode>
                <c:ptCount val="13"/>
                <c:pt idx="0">
                  <c:v>43</c:v>
                </c:pt>
                <c:pt idx="1">
                  <c:v>37</c:v>
                </c:pt>
                <c:pt idx="2">
                  <c:v>35</c:v>
                </c:pt>
                <c:pt idx="3">
                  <c:v>32</c:v>
                </c:pt>
                <c:pt idx="4">
                  <c:v>29</c:v>
                </c:pt>
                <c:pt idx="5">
                  <c:v>25</c:v>
                </c:pt>
                <c:pt idx="6">
                  <c:v>25</c:v>
                </c:pt>
                <c:pt idx="7">
                  <c:v>24</c:v>
                </c:pt>
                <c:pt idx="8">
                  <c:v>21</c:v>
                </c:pt>
                <c:pt idx="9">
                  <c:v>21</c:v>
                </c:pt>
                <c:pt idx="10" formatCode="General">
                  <c:v>19</c:v>
                </c:pt>
                <c:pt idx="11" formatCode="General">
                  <c:v>16</c:v>
                </c:pt>
                <c:pt idx="12">
                  <c:v>16</c:v>
                </c:pt>
              </c:numCache>
            </c:numRef>
          </c:val>
          <c:smooth val="1"/>
          <c:extLst>
            <c:ext xmlns:c16="http://schemas.microsoft.com/office/drawing/2014/chart" uri="{C3380CC4-5D6E-409C-BE32-E72D297353CC}">
              <c16:uniqueId val="{00000000-80AA-4F80-B2D0-5450A70C9DB3}"/>
            </c:ext>
          </c:extLst>
        </c:ser>
        <c:dLbls>
          <c:showLegendKey val="0"/>
          <c:showVal val="0"/>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400" b="0"/>
            </a:pPr>
            <a:endParaRPr lang="en-US"/>
          </a:p>
        </c:txPr>
        <c:crossAx val="588491552"/>
        <c:crosses val="autoZero"/>
        <c:auto val="1"/>
        <c:lblAlgn val="ctr"/>
        <c:lblOffset val="100"/>
        <c:noMultiLvlLbl val="0"/>
      </c:catAx>
      <c:valAx>
        <c:axId val="588491552"/>
        <c:scaling>
          <c:orientation val="minMax"/>
          <c:max val="75"/>
          <c:min val="0"/>
        </c:scaling>
        <c:delete val="1"/>
        <c:axPos val="l"/>
        <c:numFmt formatCode="0" sourceLinked="1"/>
        <c:majorTickMark val="none"/>
        <c:minorTickMark val="none"/>
        <c:tickLblPos val="nextTo"/>
        <c:crossAx val="588482144"/>
        <c:crosses val="autoZero"/>
        <c:crossBetween val="between"/>
        <c:majorUnit val="10"/>
        <c:minorUnit val="1"/>
      </c:valAx>
    </c:plotArea>
    <c:legend>
      <c:legendPos val="r"/>
      <c:layout>
        <c:manualLayout>
          <c:xMode val="edge"/>
          <c:yMode val="edge"/>
          <c:x val="0.80640735135877561"/>
          <c:y val="0.12599025551751819"/>
          <c:w val="0.13353577413899004"/>
          <c:h val="0.13097315261930981"/>
        </c:manualLayout>
      </c:layout>
      <c:overlay val="0"/>
      <c:spPr>
        <a:ln>
          <a:solidFill>
            <a:schemeClr val="accent1"/>
          </a:solidFill>
        </a:ln>
      </c:spPr>
      <c:txPr>
        <a:bodyPr/>
        <a:lstStyle/>
        <a:p>
          <a:pPr>
            <a:defRPr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3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3">
      <a:schemeClr val="dk1"/>
    </cs:effectRef>
    <cs:fontRef idx="minor">
      <a:schemeClr val="tx1"/>
    </cs:fontRef>
  </cs:dataPoint>
  <cs:dataPoint3D>
    <cs:lnRef idx="0"/>
    <cs:fillRef idx="1">
      <cs:styleClr val="auto"/>
    </cs:fillRef>
    <cs:effectRef idx="3">
      <a:schemeClr val="dk1"/>
    </cs:effectRef>
    <cs:fontRef idx="minor">
      <a:schemeClr val="tx1"/>
    </cs:fontRef>
  </cs:dataPoint3D>
  <cs:dataPointLine>
    <cs:lnRef idx="1">
      <cs:styleClr val="auto"/>
    </cs:lnRef>
    <cs:lineWidthScale>7</cs:lineWidthScale>
    <cs:fillRef idx="0"/>
    <cs:effectRef idx="0"/>
    <cs:fontRef idx="minor">
      <a:schemeClr val="tx1"/>
    </cs:fontRef>
    <cs:spPr>
      <a:ln cap="rnd">
        <a:round/>
      </a:ln>
    </cs:spPr>
  </cs:dataPointLine>
  <cs:dataPointMarker>
    <cs:lnRef idx="1">
      <cs:styleClr val="auto"/>
    </cs:lnRef>
    <cs:fillRef idx="3">
      <cs:styleClr val="auto"/>
    </cs:fillRef>
    <cs:effectRef idx="3">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mods="ignoreCSTransforms">
      <cs:styleClr val="0">
        <a:shade val="25000"/>
      </cs:styleClr>
    </cs:fillRef>
    <cs:effectRef idx="3">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mods="ignoreCSTransforms">
      <cs:styleClr val="0">
        <a:tint val="25000"/>
      </cs:styleClr>
    </cs:fillRef>
    <cs:effectRef idx="3">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16/09/2024</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16/09/2024</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1820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2441" b="21555"/>
          <a:stretch/>
        </p:blipFill>
        <p:spPr>
          <a:xfrm>
            <a:off x="359999" y="434974"/>
            <a:ext cx="3337358" cy="346075"/>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a:t>Click icon to add picture</a:t>
            </a:r>
            <a:endParaRPr lang="en-GB"/>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3A8B4B6-C035-6A96-A777-00C56576260E}"/>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59999" y="431800"/>
            <a:ext cx="3337358" cy="34925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a:t>Click icon to add picture</a:t>
            </a:r>
            <a:endParaRPr lang="en-GB"/>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67789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78202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and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133061"/>
            <a:ext cx="11466875" cy="493974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Placeholder 1"/>
          <p:cNvSpPr>
            <a:spLocks noGrp="1"/>
          </p:cNvSpPr>
          <p:nvPr>
            <p:ph type="title" hasCustomPrompt="1"/>
          </p:nvPr>
        </p:nvSpPr>
        <p:spPr>
          <a:xfrm>
            <a:off x="359999" y="72908"/>
            <a:ext cx="11466875" cy="404119"/>
          </a:xfrm>
          <a:prstGeom prst="rect">
            <a:avLst/>
          </a:prstGeom>
        </p:spPr>
        <p:txBody>
          <a:bodyPr vert="horz" lIns="0" tIns="0" rIns="0" bIns="0" rtlCol="0" anchor="t">
            <a:noAutofit/>
          </a:bodyPr>
          <a:lstStyle>
            <a:lvl1pPr>
              <a:defRPr/>
            </a:lvl1pPr>
          </a:lstStyle>
          <a:p>
            <a:r>
              <a:rPr lang="en-GB"/>
              <a:t>Click </a:t>
            </a:r>
            <a:br>
              <a:rPr lang="en-GB"/>
            </a:br>
            <a:r>
              <a:rPr lang="en-GB"/>
              <a:t>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29698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2"/>
          <p:cNvSpPr>
            <a:spLocks noGrp="1"/>
          </p:cNvSpPr>
          <p:nvPr>
            <p:ph type="body" sz="quarter" idx="18" hasCustomPrompt="1"/>
          </p:nvPr>
        </p:nvSpPr>
        <p:spPr>
          <a:xfrm>
            <a:off x="357719" y="739776"/>
            <a:ext cx="11463867" cy="396875"/>
          </a:xfrm>
        </p:spPr>
        <p:txBody>
          <a:bodyPr/>
          <a:lstStyle>
            <a:lvl1pPr>
              <a:defRPr sz="1800"/>
            </a:lvl1pPr>
          </a:lstStyle>
          <a:p>
            <a:pPr lvl="0"/>
            <a:r>
              <a:rPr lang="en-GB" dirty="0"/>
              <a:t>Click to edit master text styles</a:t>
            </a:r>
          </a:p>
        </p:txBody>
      </p:sp>
      <p:sp>
        <p:nvSpPr>
          <p:cNvPr id="13"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407808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60362" y="1708149"/>
            <a:ext cx="11466511" cy="4018119"/>
          </a:xfrm>
        </p:spPr>
        <p:txBody>
          <a:bodyPr>
            <a:noAutofit/>
          </a:bodyPr>
          <a:lstStyle>
            <a:lvl1pPr>
              <a:defRPr sz="14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
        <p:nvSpPr>
          <p:cNvPr id="11"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a:p>
        </p:txBody>
      </p:sp>
      <p:sp>
        <p:nvSpPr>
          <p:cNvPr id="14"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97884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4" name="Graphic 3">
            <a:extLst>
              <a:ext uri="{FF2B5EF4-FFF2-40B4-BE49-F238E27FC236}">
                <a16:creationId xmlns:a16="http://schemas.microsoft.com/office/drawing/2014/main" id="{D23A00E7-27CD-A2BA-446E-20B17576BB92}"/>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1835" b="20949"/>
          <a:stretch/>
        </p:blipFill>
        <p:spPr>
          <a:xfrm>
            <a:off x="360002" y="431800"/>
            <a:ext cx="3337351" cy="352425"/>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28BB97A-9386-53B0-D230-EED94CF0006F}"/>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60000" y="428625"/>
            <a:ext cx="3337351" cy="34925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a:extLst>
            <a:ext uri="{91240B29-F687-4F45-9708-019B960494DF}">
              <a14:hiddenLine xmlns:a14="http://schemas.microsoft.com/office/drawing/2010/main" w="12700">
                <a:solidFill>
                  <a:srgbClr val="39E9CB"/>
                </a:solidFill>
              </a14:hiddenLine>
            </a:ext>
          </a:extLst>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1"/>
          <p:cNvSpPr>
            <a:spLocks noGrp="1"/>
          </p:cNvSpPr>
          <p:nvPr>
            <p:ph type="title" hasCustomPrompt="1"/>
          </p:nvPr>
        </p:nvSpPr>
        <p:spPr>
          <a:xfrm>
            <a:off x="357718" y="288925"/>
            <a:ext cx="11469281" cy="416570"/>
          </a:xfrm>
          <a:extLst>
            <a:ext uri="{91240B29-F687-4F45-9708-019B960494DF}">
              <a14:hiddenLine xmlns:a14="http://schemas.microsoft.com/office/drawing/2010/main" w="12700">
                <a:solidFill>
                  <a:srgbClr val="BF23E7"/>
                </a:solidFill>
              </a14:hiddenLine>
            </a:ext>
          </a:extLst>
        </p:spPr>
        <p:txBody>
          <a:bodyPr>
            <a:noAutofit/>
          </a:bodyPr>
          <a:lstStyle>
            <a:lvl1pPr>
              <a:defRPr>
                <a:solidFill>
                  <a:schemeClr val="tx1"/>
                </a:solidFill>
              </a:defRPr>
            </a:lvl1pPr>
          </a:lstStyle>
          <a:p>
            <a:r>
              <a:rPr lang="en-GB"/>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a:extLst>
            <a:ext uri="{91240B29-F687-4F45-9708-019B960494DF}">
              <a14:hiddenLine xmlns:a14="http://schemas.microsoft.com/office/drawing/2010/main" w="12700">
                <a:solidFill>
                  <a:srgbClr val="423CA2"/>
                </a:solidFill>
              </a14:hiddenLine>
            </a:ext>
          </a:extLst>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13" name="Text Placeholder 17"/>
          <p:cNvSpPr>
            <a:spLocks noGrp="1"/>
          </p:cNvSpPr>
          <p:nvPr>
            <p:ph type="body" sz="quarter" idx="19" hasCustomPrompt="1"/>
          </p:nvPr>
        </p:nvSpPr>
        <p:spPr>
          <a:xfrm>
            <a:off x="6096000" y="6399213"/>
            <a:ext cx="4696800" cy="182562"/>
          </a:xfrm>
          <a:extLst>
            <a:ext uri="{91240B29-F687-4F45-9708-019B960494DF}">
              <a14:hiddenLine xmlns:a14="http://schemas.microsoft.com/office/drawing/2010/main" w="12700">
                <a:solidFill>
                  <a:srgbClr val="0A3A30"/>
                </a:solidFill>
              </a14:hiddenLine>
            </a:ext>
          </a:extLst>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0294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5" y="1706563"/>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44479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9"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2"/>
          <p:cNvSpPr>
            <a:spLocks noGrp="1"/>
          </p:cNvSpPr>
          <p:nvPr>
            <p:ph idx="14" hasCustomPrompt="1"/>
          </p:nvPr>
        </p:nvSpPr>
        <p:spPr>
          <a:xfrm>
            <a:off x="4251327"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5" hasCustomPrompt="1"/>
          </p:nvPr>
        </p:nvSpPr>
        <p:spPr>
          <a:xfrm>
            <a:off x="8142653"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8"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19"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Tree>
    <p:extLst>
      <p:ext uri="{BB962C8B-B14F-4D97-AF65-F5344CB8AC3E}">
        <p14:creationId xmlns:p14="http://schemas.microsoft.com/office/powerpoint/2010/main" val="308225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4" hasCustomPrompt="1"/>
          </p:nvPr>
        </p:nvSpPr>
        <p:spPr>
          <a:xfrm>
            <a:off x="3275192"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Content Placeholder 2"/>
          <p:cNvSpPr>
            <a:spLocks noGrp="1"/>
          </p:cNvSpPr>
          <p:nvPr>
            <p:ph idx="15" hasCustomPrompt="1"/>
          </p:nvPr>
        </p:nvSpPr>
        <p:spPr>
          <a:xfrm>
            <a:off x="6190385"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 name="Content Placeholder 2"/>
          <p:cNvSpPr>
            <a:spLocks noGrp="1"/>
          </p:cNvSpPr>
          <p:nvPr>
            <p:ph idx="16" hasCustomPrompt="1"/>
          </p:nvPr>
        </p:nvSpPr>
        <p:spPr>
          <a:xfrm>
            <a:off x="9105580"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9"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21" name="Text Placeholder 17"/>
          <p:cNvSpPr>
            <a:spLocks noGrp="1"/>
          </p:cNvSpPr>
          <p:nvPr>
            <p:ph type="body" sz="quarter" idx="20"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22"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Tree>
    <p:extLst>
      <p:ext uri="{BB962C8B-B14F-4D97-AF65-F5344CB8AC3E}">
        <p14:creationId xmlns:p14="http://schemas.microsoft.com/office/powerpoint/2010/main" val="358619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1"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9"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9720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83387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28125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3028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422811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79934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37170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630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50542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29277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7022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419926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9615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82589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0610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Rectangle 4"/>
          <p:cNvSpPr>
            <a:spLocks noGrp="1" noChangeArrowheads="1"/>
          </p:cNvSpPr>
          <p:nvPr>
            <p:ph type="sldNum" sz="quarter" idx="10"/>
          </p:nvPr>
        </p:nvSpPr>
        <p:spPr>
          <a:ln/>
        </p:spPr>
        <p:txBody>
          <a:bodyPr/>
          <a:lstStyle>
            <a:lvl1pPr>
              <a:defRPr/>
            </a:lvl1pPr>
          </a:lstStyle>
          <a:p>
            <a:fld id="{1B636240-6CDE-43CF-9923-D38ACD728A3E}" type="slidenum">
              <a:rPr lang="nb-NO"/>
              <a:pPr/>
              <a:t>‹#›</a:t>
            </a:fld>
            <a:endParaRPr lang="nb-NO"/>
          </a:p>
        </p:txBody>
      </p:sp>
      <p:sp>
        <p:nvSpPr>
          <p:cNvPr id="4" name="Rectangle 23"/>
          <p:cNvSpPr>
            <a:spLocks noGrp="1" noChangeArrowheads="1"/>
          </p:cNvSpPr>
          <p:nvPr>
            <p:ph type="ftr" sz="quarter" idx="11"/>
          </p:nvPr>
        </p:nvSpPr>
        <p:spPr>
          <a:xfrm>
            <a:off x="9431868" y="6248400"/>
            <a:ext cx="2442633" cy="304800"/>
          </a:xfrm>
          <a:prstGeom prst="rect">
            <a:avLst/>
          </a:prstGeom>
          <a:ln/>
        </p:spPr>
        <p:txBody>
          <a:bodyPr/>
          <a:lstStyle>
            <a:lvl1pPr>
              <a:defRPr/>
            </a:lvl1pPr>
          </a:lstStyle>
          <a:p>
            <a:pPr>
              <a:defRPr/>
            </a:pPr>
            <a:r>
              <a:rPr lang="en-GB"/>
              <a:t>Gallupskolen November 2011</a:t>
            </a:r>
          </a:p>
        </p:txBody>
      </p:sp>
    </p:spTree>
    <p:extLst>
      <p:ext uri="{BB962C8B-B14F-4D97-AF65-F5344CB8AC3E}">
        <p14:creationId xmlns:p14="http://schemas.microsoft.com/office/powerpoint/2010/main" val="188815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image" Target="../media/image2.sv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image" Target="../media/image1.png"/><Relationship Id="rId2" Type="http://schemas.openxmlformats.org/officeDocument/2006/relationships/slideLayout" Target="../slideLayouts/slideLayout29.xml"/><Relationship Id="rId16" Type="http://schemas.openxmlformats.org/officeDocument/2006/relationships/tags" Target="../tags/tag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ags" Target="../tags/tag8.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heme" Target="../theme/theme3.xml"/><Relationship Id="rId1" Type="http://schemas.openxmlformats.org/officeDocument/2006/relationships/slideLayout" Target="../slideLayouts/slideLayout4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4.xml"/><Relationship Id="rId7" Type="http://schemas.openxmlformats.org/officeDocument/2006/relationships/tags" Target="../tags/tag11.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4.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image" Target="../media/image9.png"/><Relationship Id="rId2" Type="http://schemas.openxmlformats.org/officeDocument/2006/relationships/slideLayout" Target="../slideLayouts/slideLayout48.xml"/><Relationship Id="rId16" Type="http://schemas.openxmlformats.org/officeDocument/2006/relationships/theme" Target="../theme/theme5.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9"/>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30"/>
            </p:custDataLst>
          </p:nvPr>
        </p:nvPicPr>
        <p:blipFill rotWithShape="1">
          <a:blip r:embed="rId31">
            <a:extLst>
              <a:ext uri="{96DAC541-7B7A-43D3-8B79-37D633B846F1}">
                <asvg:svgBlip xmlns:asvg="http://schemas.microsoft.com/office/drawing/2016/SVG/main" r:embed="rId32"/>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50" r:id="rId23"/>
    <p:sldLayoutId id="2147483851" r:id="rId24"/>
    <p:sldLayoutId id="2147483852" r:id="rId25"/>
    <p:sldLayoutId id="2147483853" r:id="rId26"/>
    <p:sldLayoutId id="2147483854"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2" name="Graphic 1">
            <a:extLst>
              <a:ext uri="{FF2B5EF4-FFF2-40B4-BE49-F238E27FC236}">
                <a16:creationId xmlns:a16="http://schemas.microsoft.com/office/drawing/2014/main" id="{D08BDB5C-668B-0578-4344-52B1E2FD100D}"/>
              </a:ext>
            </a:extLst>
          </p:cNvPr>
          <p:cNvPicPr>
            <a:picLocks noChangeAspect="1"/>
          </p:cNvPicPr>
          <p:nvPr userDrawn="1">
            <p:custDataLst>
              <p:tags r:id="rId16"/>
            </p:custDataLst>
          </p:nvPr>
        </p:nvPicPr>
        <p:blipFill rotWithShape="1">
          <a:blip r:embed="rId17">
            <a:extLst>
              <a:ext uri="{96DAC541-7B7A-43D3-8B79-37D633B846F1}">
                <asvg:svgBlip xmlns:asvg="http://schemas.microsoft.com/office/drawing/2016/SVG/main" r:embed="rId18"/>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B6B998AD-3619-5AEA-39AD-18AEE25AD5B0}"/>
              </a:ext>
            </a:extLst>
          </p:cNvPr>
          <p:cNvPicPr>
            <a:picLocks noChangeAspect="1"/>
          </p:cNvPicPr>
          <p:nvPr userDrawn="1">
            <p:custDataLst>
              <p:tags r:id="rId3"/>
            </p:custDataLst>
          </p:nvPr>
        </p:nvPicPr>
        <p:blipFill rotWithShape="1">
          <a:blip r:embed="rId4">
            <a:extLst>
              <a:ext uri="{96DAC541-7B7A-43D3-8B79-37D633B846F1}">
                <asvg:svgBlip xmlns:asvg="http://schemas.microsoft.com/office/drawing/2016/SVG/main" r:embed="rId5"/>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7718" y="288926"/>
            <a:ext cx="11463865" cy="847725"/>
          </a:xfrm>
          <a:prstGeom prst="rect">
            <a:avLst/>
          </a:prstGeom>
        </p:spPr>
        <p:txBody>
          <a:bodyPr vert="horz" lIns="0" tIns="0" rIns="0" bIns="0" rtlCol="0" anchor="t">
            <a:noAutofit/>
          </a:bodyPr>
          <a:lstStyle/>
          <a:p>
            <a:r>
              <a:rPr lang="en-GB"/>
              <a:t>Click to edit master title style</a:t>
            </a:r>
          </a:p>
        </p:txBody>
      </p:sp>
      <p:sp>
        <p:nvSpPr>
          <p:cNvPr id="92" name="Text Placeholder 2"/>
          <p:cNvSpPr>
            <a:spLocks noGrp="1"/>
          </p:cNvSpPr>
          <p:nvPr>
            <p:ph type="body" idx="1"/>
          </p:nvPr>
        </p:nvSpPr>
        <p:spPr>
          <a:xfrm>
            <a:off x="360000" y="1706564"/>
            <a:ext cx="11466875" cy="40068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cxnSp>
        <p:nvCxnSpPr>
          <p:cNvPr id="93" name="Straight Connector 92"/>
          <p:cNvCxnSpPr/>
          <p:nvPr/>
        </p:nvCxnSpPr>
        <p:spPr>
          <a:xfrm>
            <a:off x="0" y="6121816"/>
            <a:ext cx="12192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grpSp>
        <p:nvGrpSpPr>
          <p:cNvPr id="120" name="Group 119"/>
          <p:cNvGrpSpPr/>
          <p:nvPr userDrawn="1"/>
        </p:nvGrpSpPr>
        <p:grpSpPr>
          <a:xfrm>
            <a:off x="-1320800" y="-553566"/>
            <a:ext cx="13990320" cy="6673566"/>
            <a:chOff x="-990600" y="-553566"/>
            <a:chExt cx="10492740" cy="6673566"/>
          </a:xfrm>
        </p:grpSpPr>
        <p:cxnSp>
          <p:nvCxnSpPr>
            <p:cNvPr id="121" name="Straight Connector 120"/>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userDrawn="1"/>
          </p:nvCxnSpPr>
          <p:spPr>
            <a:xfrm>
              <a:off x="-192150" y="28575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userDrawn="1"/>
          </p:nvCxnSpPr>
          <p:spPr>
            <a:xfrm>
              <a:off x="-192150" y="170788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userDrawn="1"/>
          </p:nvCxnSpPr>
          <p:spPr>
            <a:xfrm>
              <a:off x="449969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userDrawn="1"/>
          </p:nvCxnSpPr>
          <p:spPr>
            <a:xfrm>
              <a:off x="4572000" y="-288131"/>
              <a:ext cx="0" cy="202406"/>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29" name="TextBox 128"/>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a:solidFill>
                    <a:schemeClr val="tx1"/>
                  </a:solidFill>
                </a:rPr>
                <a:t>4.78cm</a:t>
              </a:r>
            </a:p>
          </p:txBody>
        </p:sp>
        <p:sp>
          <p:nvSpPr>
            <p:cNvPr id="130" name="TextBox 129"/>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a:solidFill>
                    <a:schemeClr val="tx1"/>
                  </a:solidFill>
                </a:rPr>
                <a:t>0cm</a:t>
              </a:r>
            </a:p>
          </p:txBody>
        </p:sp>
        <p:sp>
          <p:nvSpPr>
            <p:cNvPr id="131" name="TextBox 130"/>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a:solidFill>
                    <a:schemeClr val="tx1"/>
                  </a:solidFill>
                </a:rPr>
                <a:t>6.36cm</a:t>
              </a:r>
            </a:p>
          </p:txBody>
        </p:sp>
        <p:sp>
          <p:nvSpPr>
            <p:cNvPr id="132" name="TextBox 131"/>
            <p:cNvSpPr txBox="1"/>
            <p:nvPr userDrawn="1"/>
          </p:nvSpPr>
          <p:spPr>
            <a:xfrm>
              <a:off x="298272" y="-297180"/>
              <a:ext cx="407812" cy="123111"/>
            </a:xfrm>
            <a:prstGeom prst="rect">
              <a:avLst/>
            </a:prstGeom>
            <a:noFill/>
          </p:spPr>
          <p:txBody>
            <a:bodyPr wrap="square" lIns="0" tIns="0" rIns="0" bIns="0" rtlCol="0">
              <a:spAutoFit/>
            </a:bodyPr>
            <a:lstStyle/>
            <a:p>
              <a:pPr algn="l"/>
              <a:r>
                <a:rPr lang="en-GB" sz="800">
                  <a:solidFill>
                    <a:schemeClr val="tx1"/>
                  </a:solidFill>
                </a:rPr>
                <a:t>11.96cm</a:t>
              </a:r>
            </a:p>
          </p:txBody>
        </p:sp>
        <p:sp>
          <p:nvSpPr>
            <p:cNvPr id="133" name="TextBox 132"/>
            <p:cNvSpPr txBox="1"/>
            <p:nvPr userDrawn="1"/>
          </p:nvSpPr>
          <p:spPr>
            <a:xfrm>
              <a:off x="4064858" y="-208836"/>
              <a:ext cx="407812" cy="123111"/>
            </a:xfrm>
            <a:prstGeom prst="rect">
              <a:avLst/>
            </a:prstGeom>
            <a:noFill/>
          </p:spPr>
          <p:txBody>
            <a:bodyPr wrap="square" lIns="0" tIns="0" rIns="0" bIns="0" rtlCol="0">
              <a:spAutoFit/>
            </a:bodyPr>
            <a:lstStyle/>
            <a:p>
              <a:pPr algn="r"/>
              <a:r>
                <a:rPr lang="en-GB" sz="800">
                  <a:solidFill>
                    <a:schemeClr val="tx1"/>
                  </a:solidFill>
                </a:rPr>
                <a:t>0.20cm</a:t>
              </a:r>
            </a:p>
          </p:txBody>
        </p:sp>
        <p:sp>
          <p:nvSpPr>
            <p:cNvPr id="134" name="TextBox 133"/>
            <p:cNvSpPr txBox="1"/>
            <p:nvPr userDrawn="1"/>
          </p:nvSpPr>
          <p:spPr>
            <a:xfrm>
              <a:off x="4672443" y="-208836"/>
              <a:ext cx="407812" cy="123111"/>
            </a:xfrm>
            <a:prstGeom prst="rect">
              <a:avLst/>
            </a:prstGeom>
            <a:noFill/>
          </p:spPr>
          <p:txBody>
            <a:bodyPr wrap="square" lIns="0" tIns="0" rIns="0" bIns="0" rtlCol="0">
              <a:spAutoFit/>
            </a:bodyPr>
            <a:lstStyle/>
            <a:p>
              <a:pPr algn="l"/>
              <a:r>
                <a:rPr lang="en-GB" sz="800">
                  <a:solidFill>
                    <a:schemeClr val="tx1"/>
                  </a:solidFill>
                </a:rPr>
                <a:t>0.20cm</a:t>
              </a:r>
            </a:p>
          </p:txBody>
        </p:sp>
        <p:sp>
          <p:nvSpPr>
            <p:cNvPr id="135" name="TextBox 134"/>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a:solidFill>
                    <a:schemeClr val="tx1"/>
                  </a:solidFill>
                </a:rPr>
                <a:t>11.94cm</a:t>
              </a:r>
            </a:p>
          </p:txBody>
        </p:sp>
        <p:sp>
          <p:nvSpPr>
            <p:cNvPr id="136" name="TextBox 135"/>
            <p:cNvSpPr txBox="1"/>
            <p:nvPr userDrawn="1"/>
          </p:nvSpPr>
          <p:spPr>
            <a:xfrm>
              <a:off x="4368094" y="-553566"/>
              <a:ext cx="407812" cy="246221"/>
            </a:xfrm>
            <a:prstGeom prst="rect">
              <a:avLst/>
            </a:prstGeom>
            <a:noFill/>
          </p:spPr>
          <p:txBody>
            <a:bodyPr wrap="square" lIns="0" tIns="0" rIns="0" bIns="0" rtlCol="0">
              <a:spAutoFit/>
            </a:bodyPr>
            <a:lstStyle/>
            <a:p>
              <a:pPr algn="ctr"/>
              <a:r>
                <a:rPr lang="en-GB" sz="800">
                  <a:solidFill>
                    <a:schemeClr val="tx1"/>
                  </a:solidFill>
                </a:rPr>
                <a:t>Middle</a:t>
              </a:r>
              <a:br>
                <a:rPr lang="en-GB" sz="800">
                  <a:solidFill>
                    <a:schemeClr val="tx1"/>
                  </a:solidFill>
                </a:rPr>
              </a:br>
              <a:r>
                <a:rPr lang="en-GB" sz="800">
                  <a:solidFill>
                    <a:schemeClr val="tx1"/>
                  </a:solidFill>
                </a:rPr>
                <a:t>0cm</a:t>
              </a:r>
            </a:p>
          </p:txBody>
        </p:sp>
        <p:cxnSp>
          <p:nvCxnSpPr>
            <p:cNvPr id="137" name="Straight Connector 136"/>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38" name="TextBox 137"/>
            <p:cNvSpPr txBox="1"/>
            <p:nvPr userDrawn="1"/>
          </p:nvSpPr>
          <p:spPr>
            <a:xfrm>
              <a:off x="-990600" y="5763299"/>
              <a:ext cx="758820" cy="123111"/>
            </a:xfrm>
            <a:prstGeom prst="rect">
              <a:avLst/>
            </a:prstGeom>
            <a:noFill/>
          </p:spPr>
          <p:txBody>
            <a:bodyPr wrap="square" lIns="0" tIns="0" rIns="0" bIns="0" rtlCol="0">
              <a:spAutoFit/>
            </a:bodyPr>
            <a:lstStyle/>
            <a:p>
              <a:pPr algn="r"/>
              <a:r>
                <a:rPr lang="en-GB" sz="800">
                  <a:solidFill>
                    <a:schemeClr val="tx1"/>
                  </a:solidFill>
                </a:rPr>
                <a:t>Content Bottom</a:t>
              </a:r>
            </a:p>
          </p:txBody>
        </p:sp>
        <p:sp>
          <p:nvSpPr>
            <p:cNvPr id="139" name="TextBox 138"/>
            <p:cNvSpPr txBox="1"/>
            <p:nvPr userDrawn="1"/>
          </p:nvSpPr>
          <p:spPr>
            <a:xfrm>
              <a:off x="-990600" y="1766886"/>
              <a:ext cx="758820" cy="123111"/>
            </a:xfrm>
            <a:prstGeom prst="rect">
              <a:avLst/>
            </a:prstGeom>
            <a:noFill/>
          </p:spPr>
          <p:txBody>
            <a:bodyPr wrap="square" lIns="0" tIns="0" rIns="0" bIns="0" rtlCol="0">
              <a:spAutoFit/>
            </a:bodyPr>
            <a:lstStyle/>
            <a:p>
              <a:pPr algn="r"/>
              <a:r>
                <a:rPr lang="en-GB" sz="800">
                  <a:solidFill>
                    <a:schemeClr val="tx1"/>
                  </a:solidFill>
                </a:rPr>
                <a:t>Content Top</a:t>
              </a:r>
            </a:p>
          </p:txBody>
        </p:sp>
        <p:sp>
          <p:nvSpPr>
            <p:cNvPr id="140" name="TextBox 139"/>
            <p:cNvSpPr txBox="1"/>
            <p:nvPr userDrawn="1"/>
          </p:nvSpPr>
          <p:spPr>
            <a:xfrm>
              <a:off x="-537210" y="-297180"/>
              <a:ext cx="775293" cy="123111"/>
            </a:xfrm>
            <a:prstGeom prst="rect">
              <a:avLst/>
            </a:prstGeom>
            <a:noFill/>
          </p:spPr>
          <p:txBody>
            <a:bodyPr wrap="square" lIns="0" tIns="0" rIns="0" bIns="0" rtlCol="0">
              <a:spAutoFit/>
            </a:bodyPr>
            <a:lstStyle/>
            <a:p>
              <a:pPr algn="r"/>
              <a:r>
                <a:rPr lang="en-GB" sz="800">
                  <a:solidFill>
                    <a:schemeClr val="tx1"/>
                  </a:solidFill>
                </a:rPr>
                <a:t>Left Margin</a:t>
              </a:r>
            </a:p>
          </p:txBody>
        </p:sp>
        <p:sp>
          <p:nvSpPr>
            <p:cNvPr id="141" name="TextBox 140"/>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a:solidFill>
                    <a:schemeClr val="tx1"/>
                  </a:solidFill>
                </a:rPr>
                <a:t>Right Margin</a:t>
              </a:r>
            </a:p>
          </p:txBody>
        </p:sp>
        <p:cxnSp>
          <p:nvCxnSpPr>
            <p:cNvPr id="142" name="Straight Connector 141"/>
            <p:cNvCxnSpPr/>
            <p:nvPr userDrawn="1"/>
          </p:nvCxnSpPr>
          <p:spPr>
            <a:xfrm>
              <a:off x="46434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userDrawn="1"/>
          </p:nvSpPr>
          <p:spPr>
            <a:xfrm>
              <a:off x="-630925" y="199943"/>
              <a:ext cx="399146" cy="123111"/>
            </a:xfrm>
            <a:prstGeom prst="rect">
              <a:avLst/>
            </a:prstGeom>
            <a:noFill/>
          </p:spPr>
          <p:txBody>
            <a:bodyPr wrap="square" lIns="0" tIns="0" rIns="0" bIns="0" rtlCol="0">
              <a:spAutoFit/>
            </a:bodyPr>
            <a:lstStyle/>
            <a:p>
              <a:pPr algn="r"/>
              <a:r>
                <a:rPr lang="en-GB" sz="800">
                  <a:solidFill>
                    <a:schemeClr val="tx1"/>
                  </a:solidFill>
                </a:rPr>
                <a:t>8.73cm</a:t>
              </a:r>
            </a:p>
          </p:txBody>
        </p:sp>
        <p:sp>
          <p:nvSpPr>
            <p:cNvPr id="144" name="TextBox 143"/>
            <p:cNvSpPr txBox="1"/>
            <p:nvPr userDrawn="1"/>
          </p:nvSpPr>
          <p:spPr>
            <a:xfrm>
              <a:off x="-990600" y="323054"/>
              <a:ext cx="758820" cy="123111"/>
            </a:xfrm>
            <a:prstGeom prst="rect">
              <a:avLst/>
            </a:prstGeom>
            <a:noFill/>
          </p:spPr>
          <p:txBody>
            <a:bodyPr wrap="square" lIns="0" tIns="0" rIns="0" bIns="0" rtlCol="0">
              <a:spAutoFit/>
            </a:bodyPr>
            <a:lstStyle/>
            <a:p>
              <a:pPr algn="r"/>
              <a:r>
                <a:rPr lang="en-GB" sz="800">
                  <a:solidFill>
                    <a:schemeClr val="tx1"/>
                  </a:solidFill>
                </a:rPr>
                <a:t>Title Top</a:t>
              </a:r>
            </a:p>
          </p:txBody>
        </p:sp>
      </p:grpSp>
      <p:pic>
        <p:nvPicPr>
          <p:cNvPr id="32" name="Picture 31"/>
          <p:cNvPicPr>
            <a:picLocks noChangeAspect="1"/>
          </p:cNvPicPr>
          <p:nvPr userDrawn="1">
            <p:custDataLst>
              <p:tags r:id="rId7"/>
            </p:custDataLst>
          </p:nvPr>
        </p:nvPicPr>
        <p:blipFill rotWithShape="1">
          <a:blip r:embed="rId8" cstate="email">
            <a:extLst>
              <a:ext uri="{28A0092B-C50C-407E-A947-70E740481C1C}">
                <a14:useLocalDpi xmlns:a14="http://schemas.microsoft.com/office/drawing/2010/main" val="0"/>
              </a:ext>
            </a:extLst>
          </a:blip>
          <a:srcRect t="17771" b="19187"/>
          <a:stretch/>
        </p:blipFill>
        <p:spPr>
          <a:xfrm>
            <a:off x="360045" y="6383599"/>
            <a:ext cx="2103747" cy="201625"/>
          </a:xfrm>
          <a:prstGeom prst="rect">
            <a:avLst/>
          </a:prstGeom>
        </p:spPr>
      </p:pic>
    </p:spTree>
    <p:extLst>
      <p:ext uri="{BB962C8B-B14F-4D97-AF65-F5344CB8AC3E}">
        <p14:creationId xmlns:p14="http://schemas.microsoft.com/office/powerpoint/2010/main" val="124442667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8">
          <p15:clr>
            <a:srgbClr val="F26B43"/>
          </p15:clr>
        </p15:guide>
        <p15:guide id="2" orient="horz" pos="2160">
          <p15:clr>
            <a:srgbClr val="F26B43"/>
          </p15:clr>
        </p15:guide>
        <p15:guide id="14" pos="2880">
          <p15:clr>
            <a:srgbClr val="F26B43"/>
          </p15:clr>
        </p15:guide>
        <p15:guide id="25" pos="5588">
          <p15:clr>
            <a:srgbClr val="F26B43"/>
          </p15:clr>
        </p15:guide>
        <p15:guide id="28" orient="horz" pos="1076">
          <p15:clr>
            <a:srgbClr val="F26B43"/>
          </p15:clr>
        </p15:guide>
        <p15:guide id="33" orient="horz" pos="3602">
          <p15:clr>
            <a:srgbClr val="F26B43"/>
          </p15:clr>
        </p15:guide>
        <p15:guide id="36" orient="horz" pos="179">
          <p15:clr>
            <a:srgbClr val="F26B43"/>
          </p15:clr>
        </p15:guide>
        <p15:guide id="37" pos="2925">
          <p15:clr>
            <a:srgbClr val="F26B43"/>
          </p15:clr>
        </p15:guide>
        <p15:guide id="38" pos="28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143000" y="-438330"/>
            <a:ext cx="13716000" cy="6621721"/>
            <a:chOff x="-1143000" y="-438330"/>
            <a:chExt cx="13716000" cy="6621721"/>
          </a:xfrm>
        </p:grpSpPr>
        <p:cxnSp>
          <p:nvCxnSpPr>
            <p:cNvPr id="12" name="Straight Connector 1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56200" y="113823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7711" y="1075580"/>
              <a:ext cx="438671" cy="123111"/>
            </a:xfrm>
            <a:prstGeom prst="rect">
              <a:avLst/>
            </a:prstGeom>
            <a:noFill/>
          </p:spPr>
          <p:txBody>
            <a:bodyPr wrap="square" lIns="0" tIns="0" rIns="0" bIns="0" rtlCol="0">
              <a:spAutoFit/>
            </a:bodyPr>
            <a:lstStyle/>
            <a:p>
              <a:pPr algn="r"/>
              <a:r>
                <a:rPr lang="en-GB" sz="800" dirty="0">
                  <a:solidFill>
                    <a:schemeClr val="tx1"/>
                  </a:solidFill>
                </a:rPr>
                <a:t>3.16cm</a:t>
              </a:r>
            </a:p>
          </p:txBody>
        </p:sp>
        <p:cxnSp>
          <p:nvCxnSpPr>
            <p:cNvPr id="21" name="Straight Connector 20"/>
            <p:cNvCxnSpPr/>
            <p:nvPr userDrawn="1"/>
          </p:nvCxnSpPr>
          <p:spPr>
            <a:xfrm>
              <a:off x="-256200" y="2282296"/>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56200" y="2854325"/>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56200" y="3998383"/>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256200" y="4570412"/>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a:off x="-256200" y="5142441"/>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114935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212003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309071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406140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503208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0027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697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79441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891482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988550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1085619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1049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100772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91055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813381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71620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21863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424690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327518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230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133172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4.75cm</a:t>
              </a:r>
            </a:p>
          </p:txBody>
        </p:sp>
        <p:sp>
          <p:nvSpPr>
            <p:cNvPr id="52" name="TextBox 51"/>
            <p:cNvSpPr txBox="1"/>
            <p:nvPr userDrawn="1"/>
          </p:nvSpPr>
          <p:spPr>
            <a:xfrm>
              <a:off x="-747711" y="2216732"/>
              <a:ext cx="438671" cy="123111"/>
            </a:xfrm>
            <a:prstGeom prst="rect">
              <a:avLst/>
            </a:prstGeom>
            <a:noFill/>
          </p:spPr>
          <p:txBody>
            <a:bodyPr wrap="square" lIns="0" tIns="0" rIns="0" bIns="0" rtlCol="0">
              <a:spAutoFit/>
            </a:bodyPr>
            <a:lstStyle/>
            <a:p>
              <a:pPr algn="r"/>
              <a:r>
                <a:rPr lang="en-GB" sz="800" dirty="0">
                  <a:solidFill>
                    <a:schemeClr val="tx1"/>
                  </a:solidFill>
                </a:rPr>
                <a:t>6.34cm</a:t>
              </a:r>
            </a:p>
          </p:txBody>
        </p:sp>
        <p:sp>
          <p:nvSpPr>
            <p:cNvPr id="53" name="TextBox 52"/>
            <p:cNvSpPr txBox="1"/>
            <p:nvPr userDrawn="1"/>
          </p:nvSpPr>
          <p:spPr>
            <a:xfrm>
              <a:off x="-747711" y="2787308"/>
              <a:ext cx="438671" cy="123111"/>
            </a:xfrm>
            <a:prstGeom prst="rect">
              <a:avLst/>
            </a:prstGeom>
            <a:noFill/>
          </p:spPr>
          <p:txBody>
            <a:bodyPr wrap="square" lIns="0" tIns="0" rIns="0" bIns="0" rtlCol="0">
              <a:spAutoFit/>
            </a:bodyPr>
            <a:lstStyle/>
            <a:p>
              <a:pPr algn="r"/>
              <a:r>
                <a:rPr lang="en-GB" sz="800" dirty="0">
                  <a:solidFill>
                    <a:schemeClr val="tx1"/>
                  </a:solidFill>
                </a:rPr>
                <a:t>7.93cm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9.52cm</a:t>
              </a:r>
            </a:p>
          </p:txBody>
        </p:sp>
        <p:sp>
          <p:nvSpPr>
            <p:cNvPr id="55" name="TextBox 54"/>
            <p:cNvSpPr txBox="1"/>
            <p:nvPr userDrawn="1"/>
          </p:nvSpPr>
          <p:spPr>
            <a:xfrm>
              <a:off x="-747711" y="3928460"/>
              <a:ext cx="438671" cy="123111"/>
            </a:xfrm>
            <a:prstGeom prst="rect">
              <a:avLst/>
            </a:prstGeom>
            <a:noFill/>
          </p:spPr>
          <p:txBody>
            <a:bodyPr wrap="square" lIns="0" tIns="0" rIns="0" bIns="0" rtlCol="0">
              <a:spAutoFit/>
            </a:bodyPr>
            <a:lstStyle/>
            <a:p>
              <a:pPr algn="r"/>
              <a:r>
                <a:rPr lang="en-GB" sz="800" dirty="0">
                  <a:solidFill>
                    <a:schemeClr val="tx1"/>
                  </a:solidFill>
                </a:rPr>
                <a:t>11.11cm</a:t>
              </a:r>
            </a:p>
          </p:txBody>
        </p:sp>
        <p:sp>
          <p:nvSpPr>
            <p:cNvPr id="56" name="TextBox 55"/>
            <p:cNvSpPr txBox="1"/>
            <p:nvPr userDrawn="1"/>
          </p:nvSpPr>
          <p:spPr>
            <a:xfrm>
              <a:off x="-747711" y="4499036"/>
              <a:ext cx="438671" cy="123111"/>
            </a:xfrm>
            <a:prstGeom prst="rect">
              <a:avLst/>
            </a:prstGeom>
            <a:noFill/>
          </p:spPr>
          <p:txBody>
            <a:bodyPr wrap="square" lIns="0" tIns="0" rIns="0" bIns="0" rtlCol="0">
              <a:spAutoFit/>
            </a:bodyPr>
            <a:lstStyle/>
            <a:p>
              <a:pPr algn="r"/>
              <a:r>
                <a:rPr lang="en-GB" sz="800" dirty="0">
                  <a:solidFill>
                    <a:schemeClr val="tx1"/>
                  </a:solidFill>
                </a:rPr>
                <a:t>12.70cm</a:t>
              </a:r>
            </a:p>
          </p:txBody>
        </p:sp>
        <p:sp>
          <p:nvSpPr>
            <p:cNvPr id="57" name="TextBox 56"/>
            <p:cNvSpPr txBox="1"/>
            <p:nvPr userDrawn="1"/>
          </p:nvSpPr>
          <p:spPr>
            <a:xfrm>
              <a:off x="-747711" y="5069612"/>
              <a:ext cx="438671" cy="123111"/>
            </a:xfrm>
            <a:prstGeom prst="rect">
              <a:avLst/>
            </a:prstGeom>
            <a:noFill/>
          </p:spPr>
          <p:txBody>
            <a:bodyPr wrap="square" lIns="0" tIns="0" rIns="0" bIns="0" rtlCol="0">
              <a:spAutoFit/>
            </a:bodyPr>
            <a:lstStyle/>
            <a:p>
              <a:pPr algn="r"/>
              <a:r>
                <a:rPr lang="en-GB" sz="800" dirty="0">
                  <a:solidFill>
                    <a:schemeClr val="tx1"/>
                  </a:solidFill>
                </a:rPr>
                <a:t>14.29cm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15.87cm</a:t>
              </a:r>
            </a:p>
          </p:txBody>
        </p:sp>
        <p:sp>
          <p:nvSpPr>
            <p:cNvPr id="59" name="TextBox 58"/>
            <p:cNvSpPr txBox="1"/>
            <p:nvPr userDrawn="1"/>
          </p:nvSpPr>
          <p:spPr>
            <a:xfrm>
              <a:off x="-747711" y="6060280"/>
              <a:ext cx="438671" cy="123111"/>
            </a:xfrm>
            <a:prstGeom prst="rect">
              <a:avLst/>
            </a:prstGeom>
            <a:noFill/>
          </p:spPr>
          <p:txBody>
            <a:bodyPr wrap="square" lIns="0" tIns="0" rIns="0" bIns="0" rtlCol="0">
              <a:spAutoFit/>
            </a:bodyPr>
            <a:lstStyle/>
            <a:p>
              <a:pPr algn="r"/>
              <a:r>
                <a:rPr lang="en-GB" sz="800" dirty="0">
                  <a:solidFill>
                    <a:schemeClr val="tx1"/>
                  </a:solidFill>
                </a:rPr>
                <a:t>17.00cm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1.00cm</a:t>
              </a:r>
            </a:p>
          </p:txBody>
        </p:sp>
        <p:sp>
          <p:nvSpPr>
            <p:cNvPr id="61" name="TextBox 60"/>
            <p:cNvSpPr txBox="1"/>
            <p:nvPr userDrawn="1"/>
          </p:nvSpPr>
          <p:spPr>
            <a:xfrm>
              <a:off x="1276838" y="-437436"/>
              <a:ext cx="438671" cy="123111"/>
            </a:xfrm>
            <a:prstGeom prst="rect">
              <a:avLst/>
            </a:prstGeom>
            <a:noFill/>
          </p:spPr>
          <p:txBody>
            <a:bodyPr wrap="square" lIns="0" tIns="0" rIns="0" bIns="0" rtlCol="0">
              <a:spAutoFit/>
            </a:bodyPr>
            <a:lstStyle/>
            <a:p>
              <a:pPr algn="l"/>
              <a:r>
                <a:rPr lang="en-GB" sz="800" dirty="0">
                  <a:solidFill>
                    <a:schemeClr val="tx1"/>
                  </a:solidFill>
                </a:rPr>
                <a:t>3.70cm</a:t>
              </a:r>
            </a:p>
          </p:txBody>
        </p:sp>
        <p:sp>
          <p:nvSpPr>
            <p:cNvPr id="62" name="TextBox 61"/>
            <p:cNvSpPr txBox="1"/>
            <p:nvPr userDrawn="1"/>
          </p:nvSpPr>
          <p:spPr>
            <a:xfrm>
              <a:off x="2248876" y="-437436"/>
              <a:ext cx="438671" cy="123111"/>
            </a:xfrm>
            <a:prstGeom prst="rect">
              <a:avLst/>
            </a:prstGeom>
            <a:noFill/>
          </p:spPr>
          <p:txBody>
            <a:bodyPr wrap="square" lIns="0" tIns="0" rIns="0" bIns="0" rtlCol="0">
              <a:spAutoFit/>
            </a:bodyPr>
            <a:lstStyle/>
            <a:p>
              <a:pPr algn="l"/>
              <a:r>
                <a:rPr lang="en-GB" sz="800" dirty="0">
                  <a:solidFill>
                    <a:schemeClr val="tx1"/>
                  </a:solidFill>
                </a:rPr>
                <a:t>6.40cm</a:t>
              </a:r>
            </a:p>
          </p:txBody>
        </p:sp>
        <p:sp>
          <p:nvSpPr>
            <p:cNvPr id="63" name="TextBox 62"/>
            <p:cNvSpPr txBox="1"/>
            <p:nvPr userDrawn="1"/>
          </p:nvSpPr>
          <p:spPr>
            <a:xfrm>
              <a:off x="3220914" y="-437436"/>
              <a:ext cx="438671" cy="123111"/>
            </a:xfrm>
            <a:prstGeom prst="rect">
              <a:avLst/>
            </a:prstGeom>
            <a:noFill/>
          </p:spPr>
          <p:txBody>
            <a:bodyPr wrap="square" lIns="0" tIns="0" rIns="0" bIns="0" rtlCol="0">
              <a:spAutoFit/>
            </a:bodyPr>
            <a:lstStyle/>
            <a:p>
              <a:pPr algn="l"/>
              <a:r>
                <a:rPr lang="en-GB" sz="800" dirty="0">
                  <a:solidFill>
                    <a:schemeClr val="tx1"/>
                  </a:solidFill>
                </a:rPr>
                <a:t>9.10cm</a:t>
              </a:r>
            </a:p>
          </p:txBody>
        </p:sp>
        <p:sp>
          <p:nvSpPr>
            <p:cNvPr id="64" name="TextBox 63"/>
            <p:cNvSpPr txBox="1"/>
            <p:nvPr userDrawn="1"/>
          </p:nvSpPr>
          <p:spPr>
            <a:xfrm>
              <a:off x="4192952" y="-437436"/>
              <a:ext cx="438671" cy="123111"/>
            </a:xfrm>
            <a:prstGeom prst="rect">
              <a:avLst/>
            </a:prstGeom>
            <a:noFill/>
          </p:spPr>
          <p:txBody>
            <a:bodyPr wrap="square" lIns="0" tIns="0" rIns="0" bIns="0" rtlCol="0">
              <a:spAutoFit/>
            </a:bodyPr>
            <a:lstStyle/>
            <a:p>
              <a:pPr algn="l"/>
              <a:r>
                <a:rPr lang="en-GB" sz="800" dirty="0">
                  <a:solidFill>
                    <a:schemeClr val="tx1"/>
                  </a:solidFill>
                </a:rPr>
                <a:t>11.80cm</a:t>
              </a:r>
            </a:p>
          </p:txBody>
        </p:sp>
        <p:sp>
          <p:nvSpPr>
            <p:cNvPr id="65" name="TextBox 64"/>
            <p:cNvSpPr txBox="1"/>
            <p:nvPr userDrawn="1"/>
          </p:nvSpPr>
          <p:spPr>
            <a:xfrm>
              <a:off x="5164990" y="-437436"/>
              <a:ext cx="438671" cy="123111"/>
            </a:xfrm>
            <a:prstGeom prst="rect">
              <a:avLst/>
            </a:prstGeom>
            <a:noFill/>
          </p:spPr>
          <p:txBody>
            <a:bodyPr wrap="square" lIns="0" tIns="0" rIns="0" bIns="0" rtlCol="0">
              <a:spAutoFit/>
            </a:bodyPr>
            <a:lstStyle/>
            <a:p>
              <a:pPr algn="l"/>
              <a:r>
                <a:rPr lang="en-GB" sz="800" dirty="0">
                  <a:solidFill>
                    <a:schemeClr val="tx1"/>
                  </a:solidFill>
                </a:rPr>
                <a:t>14.50cm</a:t>
              </a:r>
            </a:p>
          </p:txBody>
        </p:sp>
        <p:sp>
          <p:nvSpPr>
            <p:cNvPr id="66" name="TextBox 65"/>
            <p:cNvSpPr txBox="1"/>
            <p:nvPr userDrawn="1"/>
          </p:nvSpPr>
          <p:spPr>
            <a:xfrm>
              <a:off x="6137028" y="-437436"/>
              <a:ext cx="438671" cy="123111"/>
            </a:xfrm>
            <a:prstGeom prst="rect">
              <a:avLst/>
            </a:prstGeom>
            <a:noFill/>
          </p:spPr>
          <p:txBody>
            <a:bodyPr wrap="square" lIns="0" tIns="0" rIns="0" bIns="0" rtlCol="0">
              <a:spAutoFit/>
            </a:bodyPr>
            <a:lstStyle/>
            <a:p>
              <a:pPr algn="l"/>
              <a:r>
                <a:rPr lang="en-GB" sz="800" dirty="0">
                  <a:solidFill>
                    <a:schemeClr val="tx1"/>
                  </a:solidFill>
                </a:rPr>
                <a:t>17.20cm</a:t>
              </a:r>
            </a:p>
          </p:txBody>
        </p:sp>
        <p:sp>
          <p:nvSpPr>
            <p:cNvPr id="67" name="TextBox 66"/>
            <p:cNvSpPr txBox="1"/>
            <p:nvPr userDrawn="1"/>
          </p:nvSpPr>
          <p:spPr>
            <a:xfrm>
              <a:off x="7109066" y="-437436"/>
              <a:ext cx="438671" cy="123111"/>
            </a:xfrm>
            <a:prstGeom prst="rect">
              <a:avLst/>
            </a:prstGeom>
            <a:noFill/>
          </p:spPr>
          <p:txBody>
            <a:bodyPr wrap="square" lIns="0" tIns="0" rIns="0" bIns="0" rtlCol="0">
              <a:spAutoFit/>
            </a:bodyPr>
            <a:lstStyle/>
            <a:p>
              <a:pPr algn="l"/>
              <a:r>
                <a:rPr lang="en-GB" sz="800" dirty="0">
                  <a:solidFill>
                    <a:schemeClr val="tx1"/>
                  </a:solidFill>
                </a:rPr>
                <a:t>9.90cm</a:t>
              </a:r>
            </a:p>
          </p:txBody>
        </p:sp>
        <p:sp>
          <p:nvSpPr>
            <p:cNvPr id="68" name="TextBox 67"/>
            <p:cNvSpPr txBox="1"/>
            <p:nvPr userDrawn="1"/>
          </p:nvSpPr>
          <p:spPr>
            <a:xfrm>
              <a:off x="8081104" y="-437436"/>
              <a:ext cx="438671" cy="123111"/>
            </a:xfrm>
            <a:prstGeom prst="rect">
              <a:avLst/>
            </a:prstGeom>
            <a:noFill/>
          </p:spPr>
          <p:txBody>
            <a:bodyPr wrap="square" lIns="0" tIns="0" rIns="0" bIns="0" rtlCol="0">
              <a:spAutoFit/>
            </a:bodyPr>
            <a:lstStyle/>
            <a:p>
              <a:pPr algn="l"/>
              <a:r>
                <a:rPr lang="en-GB" sz="800" dirty="0">
                  <a:solidFill>
                    <a:schemeClr val="tx1"/>
                  </a:solidFill>
                </a:rPr>
                <a:t>22.60cm</a:t>
              </a:r>
            </a:p>
          </p:txBody>
        </p:sp>
        <p:sp>
          <p:nvSpPr>
            <p:cNvPr id="69" name="TextBox 68"/>
            <p:cNvSpPr txBox="1"/>
            <p:nvPr userDrawn="1"/>
          </p:nvSpPr>
          <p:spPr>
            <a:xfrm>
              <a:off x="9053142" y="-437436"/>
              <a:ext cx="438671" cy="123111"/>
            </a:xfrm>
            <a:prstGeom prst="rect">
              <a:avLst/>
            </a:prstGeom>
            <a:noFill/>
          </p:spPr>
          <p:txBody>
            <a:bodyPr wrap="square" lIns="0" tIns="0" rIns="0" bIns="0" rtlCol="0">
              <a:spAutoFit/>
            </a:bodyPr>
            <a:lstStyle/>
            <a:p>
              <a:pPr algn="l"/>
              <a:r>
                <a:rPr lang="en-GB" sz="800" dirty="0">
                  <a:solidFill>
                    <a:schemeClr val="tx1"/>
                  </a:solidFill>
                </a:rPr>
                <a:t>25.30cm</a:t>
              </a:r>
            </a:p>
          </p:txBody>
        </p:sp>
        <p:sp>
          <p:nvSpPr>
            <p:cNvPr id="70" name="TextBox 69"/>
            <p:cNvSpPr txBox="1"/>
            <p:nvPr userDrawn="1"/>
          </p:nvSpPr>
          <p:spPr>
            <a:xfrm>
              <a:off x="10025180" y="-437436"/>
              <a:ext cx="438671" cy="123111"/>
            </a:xfrm>
            <a:prstGeom prst="rect">
              <a:avLst/>
            </a:prstGeom>
            <a:noFill/>
          </p:spPr>
          <p:txBody>
            <a:bodyPr wrap="square" lIns="0" tIns="0" rIns="0" bIns="0" rtlCol="0">
              <a:spAutoFit/>
            </a:bodyPr>
            <a:lstStyle/>
            <a:p>
              <a:pPr algn="l"/>
              <a:r>
                <a:rPr lang="en-GB" sz="800" dirty="0">
                  <a:solidFill>
                    <a:schemeClr val="tx1"/>
                  </a:solidFill>
                </a:rPr>
                <a:t>27.99cm</a:t>
              </a:r>
            </a:p>
          </p:txBody>
        </p:sp>
        <p:sp>
          <p:nvSpPr>
            <p:cNvPr id="71" name="TextBox 70"/>
            <p:cNvSpPr txBox="1"/>
            <p:nvPr userDrawn="1"/>
          </p:nvSpPr>
          <p:spPr>
            <a:xfrm>
              <a:off x="10997215" y="-437436"/>
              <a:ext cx="438671" cy="123111"/>
            </a:xfrm>
            <a:prstGeom prst="rect">
              <a:avLst/>
            </a:prstGeom>
            <a:noFill/>
          </p:spPr>
          <p:txBody>
            <a:bodyPr wrap="square" lIns="0" tIns="0" rIns="0" bIns="0" rtlCol="0">
              <a:spAutoFit/>
            </a:bodyPr>
            <a:lstStyle/>
            <a:p>
              <a:pPr algn="l"/>
              <a:r>
                <a:rPr lang="en-GB" sz="800" dirty="0">
                  <a:solidFill>
                    <a:schemeClr val="tx1"/>
                  </a:solidFill>
                </a:rPr>
                <a:t>30.69cm</a:t>
              </a:r>
            </a:p>
          </p:txBody>
        </p:sp>
        <p:sp>
          <p:nvSpPr>
            <p:cNvPr id="72" name="TextBox 71"/>
            <p:cNvSpPr txBox="1"/>
            <p:nvPr userDrawn="1"/>
          </p:nvSpPr>
          <p:spPr>
            <a:xfrm>
              <a:off x="11461750" y="-437436"/>
              <a:ext cx="438671" cy="123111"/>
            </a:xfrm>
            <a:prstGeom prst="rect">
              <a:avLst/>
            </a:prstGeom>
            <a:noFill/>
          </p:spPr>
          <p:txBody>
            <a:bodyPr wrap="square" lIns="0" tIns="0" rIns="0" bIns="0" rtlCol="0">
              <a:spAutoFit/>
            </a:bodyPr>
            <a:lstStyle/>
            <a:p>
              <a:pPr algn="r"/>
              <a:r>
                <a:rPr lang="en-GB" sz="800" dirty="0">
                  <a:solidFill>
                    <a:schemeClr val="tx1"/>
                  </a:solidFill>
                </a:rPr>
                <a:t>32.85cm</a:t>
              </a:r>
            </a:p>
          </p:txBody>
        </p:sp>
        <p:sp>
          <p:nvSpPr>
            <p:cNvPr id="74" name="TextBox 73"/>
            <p:cNvSpPr txBox="1"/>
            <p:nvPr userDrawn="1"/>
          </p:nvSpPr>
          <p:spPr>
            <a:xfrm>
              <a:off x="10490780" y="-437436"/>
              <a:ext cx="438671" cy="123111"/>
            </a:xfrm>
            <a:prstGeom prst="rect">
              <a:avLst/>
            </a:prstGeom>
            <a:noFill/>
          </p:spPr>
          <p:txBody>
            <a:bodyPr wrap="square" lIns="0" tIns="0" rIns="0" bIns="0" rtlCol="0">
              <a:spAutoFit/>
            </a:bodyPr>
            <a:lstStyle/>
            <a:p>
              <a:pPr algn="r"/>
              <a:r>
                <a:rPr lang="en-GB" sz="800" dirty="0">
                  <a:solidFill>
                    <a:schemeClr val="tx1"/>
                  </a:solidFill>
                </a:rPr>
                <a:t>30.16cm</a:t>
              </a:r>
            </a:p>
          </p:txBody>
        </p:sp>
        <p:sp>
          <p:nvSpPr>
            <p:cNvPr id="75" name="TextBox 74"/>
            <p:cNvSpPr txBox="1"/>
            <p:nvPr userDrawn="1"/>
          </p:nvSpPr>
          <p:spPr>
            <a:xfrm>
              <a:off x="9519807" y="-437436"/>
              <a:ext cx="438671" cy="123111"/>
            </a:xfrm>
            <a:prstGeom prst="rect">
              <a:avLst/>
            </a:prstGeom>
            <a:noFill/>
          </p:spPr>
          <p:txBody>
            <a:bodyPr wrap="square" lIns="0" tIns="0" rIns="0" bIns="0" rtlCol="0">
              <a:spAutoFit/>
            </a:bodyPr>
            <a:lstStyle/>
            <a:p>
              <a:pPr algn="r"/>
              <a:r>
                <a:rPr lang="en-GB" sz="800" dirty="0">
                  <a:solidFill>
                    <a:schemeClr val="tx1"/>
                  </a:solidFill>
                </a:rPr>
                <a:t>27.46cm</a:t>
              </a:r>
            </a:p>
          </p:txBody>
        </p:sp>
        <p:sp>
          <p:nvSpPr>
            <p:cNvPr id="76" name="TextBox 75"/>
            <p:cNvSpPr txBox="1"/>
            <p:nvPr userDrawn="1"/>
          </p:nvSpPr>
          <p:spPr>
            <a:xfrm>
              <a:off x="8548834" y="-437436"/>
              <a:ext cx="438671" cy="123111"/>
            </a:xfrm>
            <a:prstGeom prst="rect">
              <a:avLst/>
            </a:prstGeom>
            <a:noFill/>
          </p:spPr>
          <p:txBody>
            <a:bodyPr wrap="square" lIns="0" tIns="0" rIns="0" bIns="0" rtlCol="0">
              <a:spAutoFit/>
            </a:bodyPr>
            <a:lstStyle/>
            <a:p>
              <a:pPr algn="r"/>
              <a:r>
                <a:rPr lang="en-GB" sz="800" dirty="0">
                  <a:solidFill>
                    <a:schemeClr val="tx1"/>
                  </a:solidFill>
                </a:rPr>
                <a:t>24.76cm</a:t>
              </a:r>
            </a:p>
          </p:txBody>
        </p:sp>
        <p:sp>
          <p:nvSpPr>
            <p:cNvPr id="77" name="TextBox 76"/>
            <p:cNvSpPr txBox="1"/>
            <p:nvPr userDrawn="1"/>
          </p:nvSpPr>
          <p:spPr>
            <a:xfrm>
              <a:off x="7577861" y="-437436"/>
              <a:ext cx="438671" cy="123111"/>
            </a:xfrm>
            <a:prstGeom prst="rect">
              <a:avLst/>
            </a:prstGeom>
            <a:noFill/>
          </p:spPr>
          <p:txBody>
            <a:bodyPr wrap="square" lIns="0" tIns="0" rIns="0" bIns="0" rtlCol="0">
              <a:spAutoFit/>
            </a:bodyPr>
            <a:lstStyle/>
            <a:p>
              <a:pPr algn="r"/>
              <a:r>
                <a:rPr lang="en-GB" sz="800" dirty="0">
                  <a:solidFill>
                    <a:schemeClr val="tx1"/>
                  </a:solidFill>
                </a:rPr>
                <a:t>22.07cm</a:t>
              </a:r>
            </a:p>
          </p:txBody>
        </p:sp>
        <p:sp>
          <p:nvSpPr>
            <p:cNvPr id="78" name="TextBox 77"/>
            <p:cNvSpPr txBox="1"/>
            <p:nvPr userDrawn="1"/>
          </p:nvSpPr>
          <p:spPr>
            <a:xfrm>
              <a:off x="6606888" y="-437436"/>
              <a:ext cx="438671" cy="123111"/>
            </a:xfrm>
            <a:prstGeom prst="rect">
              <a:avLst/>
            </a:prstGeom>
            <a:noFill/>
          </p:spPr>
          <p:txBody>
            <a:bodyPr wrap="square" lIns="0" tIns="0" rIns="0" bIns="0" rtlCol="0">
              <a:spAutoFit/>
            </a:bodyPr>
            <a:lstStyle/>
            <a:p>
              <a:pPr algn="r"/>
              <a:r>
                <a:rPr lang="en-GB" sz="800" dirty="0">
                  <a:solidFill>
                    <a:schemeClr val="tx1"/>
                  </a:solidFill>
                </a:rPr>
                <a:t>19.37cm</a:t>
              </a:r>
            </a:p>
          </p:txBody>
        </p:sp>
        <p:sp>
          <p:nvSpPr>
            <p:cNvPr id="79" name="TextBox 78"/>
            <p:cNvSpPr txBox="1"/>
            <p:nvPr userDrawn="1"/>
          </p:nvSpPr>
          <p:spPr>
            <a:xfrm>
              <a:off x="5635915" y="-437436"/>
              <a:ext cx="438671" cy="123111"/>
            </a:xfrm>
            <a:prstGeom prst="rect">
              <a:avLst/>
            </a:prstGeom>
            <a:noFill/>
          </p:spPr>
          <p:txBody>
            <a:bodyPr wrap="square" lIns="0" tIns="0" rIns="0" bIns="0" rtlCol="0">
              <a:spAutoFit/>
            </a:bodyPr>
            <a:lstStyle/>
            <a:p>
              <a:pPr algn="r"/>
              <a:r>
                <a:rPr lang="en-GB" sz="800" dirty="0">
                  <a:solidFill>
                    <a:schemeClr val="tx1"/>
                  </a:solidFill>
                </a:rPr>
                <a:t>16.67cm</a:t>
              </a:r>
            </a:p>
          </p:txBody>
        </p:sp>
        <p:sp>
          <p:nvSpPr>
            <p:cNvPr id="80" name="TextBox 79"/>
            <p:cNvSpPr txBox="1"/>
            <p:nvPr userDrawn="1"/>
          </p:nvSpPr>
          <p:spPr>
            <a:xfrm>
              <a:off x="4664942" y="-437436"/>
              <a:ext cx="438671" cy="123111"/>
            </a:xfrm>
            <a:prstGeom prst="rect">
              <a:avLst/>
            </a:prstGeom>
            <a:noFill/>
          </p:spPr>
          <p:txBody>
            <a:bodyPr wrap="square" lIns="0" tIns="0" rIns="0" bIns="0" rtlCol="0">
              <a:spAutoFit/>
            </a:bodyPr>
            <a:lstStyle/>
            <a:p>
              <a:pPr algn="r"/>
              <a:r>
                <a:rPr lang="en-GB" sz="800" dirty="0">
                  <a:solidFill>
                    <a:schemeClr val="tx1"/>
                  </a:solidFill>
                </a:rPr>
                <a:t>13.98cm</a:t>
              </a:r>
            </a:p>
          </p:txBody>
        </p:sp>
        <p:sp>
          <p:nvSpPr>
            <p:cNvPr id="81" name="TextBox 80"/>
            <p:cNvSpPr txBox="1"/>
            <p:nvPr userDrawn="1"/>
          </p:nvSpPr>
          <p:spPr>
            <a:xfrm>
              <a:off x="3693969" y="-437436"/>
              <a:ext cx="438671" cy="123111"/>
            </a:xfrm>
            <a:prstGeom prst="rect">
              <a:avLst/>
            </a:prstGeom>
            <a:noFill/>
          </p:spPr>
          <p:txBody>
            <a:bodyPr wrap="square" lIns="0" tIns="0" rIns="0" bIns="0" rtlCol="0">
              <a:spAutoFit/>
            </a:bodyPr>
            <a:lstStyle/>
            <a:p>
              <a:pPr algn="r"/>
              <a:r>
                <a:rPr lang="en-GB" sz="800" dirty="0">
                  <a:solidFill>
                    <a:schemeClr val="tx1"/>
                  </a:solidFill>
                </a:rPr>
                <a:t>11.28cm</a:t>
              </a:r>
            </a:p>
          </p:txBody>
        </p:sp>
        <p:sp>
          <p:nvSpPr>
            <p:cNvPr id="82" name="TextBox 81"/>
            <p:cNvSpPr txBox="1"/>
            <p:nvPr userDrawn="1"/>
          </p:nvSpPr>
          <p:spPr>
            <a:xfrm>
              <a:off x="2722996" y="-437436"/>
              <a:ext cx="438671" cy="123111"/>
            </a:xfrm>
            <a:prstGeom prst="rect">
              <a:avLst/>
            </a:prstGeom>
            <a:noFill/>
          </p:spPr>
          <p:txBody>
            <a:bodyPr wrap="square" lIns="0" tIns="0" rIns="0" bIns="0" rtlCol="0">
              <a:spAutoFit/>
            </a:bodyPr>
            <a:lstStyle/>
            <a:p>
              <a:pPr algn="r"/>
              <a:r>
                <a:rPr lang="en-GB" sz="800" dirty="0">
                  <a:solidFill>
                    <a:schemeClr val="tx1"/>
                  </a:solidFill>
                </a:rPr>
                <a:t>8.59cm</a:t>
              </a:r>
            </a:p>
          </p:txBody>
        </p:sp>
        <p:sp>
          <p:nvSpPr>
            <p:cNvPr id="83" name="TextBox 82"/>
            <p:cNvSpPr txBox="1"/>
            <p:nvPr userDrawn="1"/>
          </p:nvSpPr>
          <p:spPr>
            <a:xfrm>
              <a:off x="1752023" y="-437436"/>
              <a:ext cx="438671" cy="123111"/>
            </a:xfrm>
            <a:prstGeom prst="rect">
              <a:avLst/>
            </a:prstGeom>
            <a:noFill/>
          </p:spPr>
          <p:txBody>
            <a:bodyPr wrap="square" lIns="0" tIns="0" rIns="0" bIns="0" rtlCol="0">
              <a:spAutoFit/>
            </a:bodyPr>
            <a:lstStyle/>
            <a:p>
              <a:pPr algn="r"/>
              <a:r>
                <a:rPr lang="en-GB" sz="800" dirty="0">
                  <a:solidFill>
                    <a:schemeClr val="tx1"/>
                  </a:solidFill>
                </a:rPr>
                <a:t>5.89cm</a:t>
              </a:r>
            </a:p>
          </p:txBody>
        </p:sp>
        <p:sp>
          <p:nvSpPr>
            <p:cNvPr id="84" name="TextBox 83"/>
            <p:cNvSpPr txBox="1"/>
            <p:nvPr userDrawn="1"/>
          </p:nvSpPr>
          <p:spPr>
            <a:xfrm>
              <a:off x="781050" y="-437436"/>
              <a:ext cx="438671" cy="123111"/>
            </a:xfrm>
            <a:prstGeom prst="rect">
              <a:avLst/>
            </a:prstGeom>
            <a:noFill/>
          </p:spPr>
          <p:txBody>
            <a:bodyPr wrap="square" lIns="0" tIns="0" rIns="0" bIns="0" rtlCol="0">
              <a:spAutoFit/>
            </a:bodyPr>
            <a:lstStyle/>
            <a:p>
              <a:pPr algn="r"/>
              <a:r>
                <a:rPr lang="en-GB" sz="800" dirty="0">
                  <a:solidFill>
                    <a:schemeClr val="tx1"/>
                  </a:solidFill>
                </a:rPr>
                <a:t>3.19cm</a:t>
              </a:r>
            </a:p>
          </p:txBody>
        </p:sp>
        <p:cxnSp>
          <p:nvCxnSpPr>
            <p:cNvPr id="5" name="Straight Connector 4"/>
            <p:cNvCxnSpPr/>
            <p:nvPr userDrawn="1"/>
          </p:nvCxnSpPr>
          <p:spPr>
            <a:xfrm>
              <a:off x="360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7" name="TextBox 86"/>
            <p:cNvSpPr txBox="1"/>
            <p:nvPr userDrawn="1"/>
          </p:nvSpPr>
          <p:spPr>
            <a:xfrm>
              <a:off x="-1143000" y="1198691"/>
              <a:ext cx="833960" cy="123111"/>
            </a:xfrm>
            <a:prstGeom prst="rect">
              <a:avLst/>
            </a:prstGeom>
            <a:noFill/>
          </p:spPr>
          <p:txBody>
            <a:bodyPr wrap="square" lIns="0" tIns="0" rIns="0" bIns="0" rtlCol="0">
              <a:spAutoFit/>
            </a:bodyPr>
            <a:lstStyle/>
            <a:p>
              <a:pPr algn="r"/>
              <a:r>
                <a:rPr lang="en-GB" sz="800" dirty="0">
                  <a:solidFill>
                    <a:schemeClr val="tx1"/>
                  </a:solidFill>
                </a:rPr>
                <a:t>Heading Baseline</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933758"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grpSp>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6" name="Picture 95" descr="logo-03.png"/>
          <p:cNvPicPr>
            <a:picLocks noChangeAspect="1"/>
          </p:cNvPicPr>
          <p:nvPr/>
        </p:nvPicPr>
        <p:blipFill>
          <a:blip r:embed="rId17">
            <a:alphaModFix/>
            <a:extLst>
              <a:ext uri="{28A0092B-C50C-407E-A947-70E740481C1C}">
                <a14:useLocalDpi xmlns:a14="http://schemas.microsoft.com/office/drawing/2010/main" val="0"/>
              </a:ext>
            </a:extLst>
          </a:blip>
          <a:stretch>
            <a:fillRect/>
          </a:stretch>
        </p:blipFill>
        <p:spPr>
          <a:xfrm>
            <a:off x="297773" y="6334125"/>
            <a:ext cx="4329415" cy="324431"/>
          </a:xfrm>
          <a:prstGeom prst="rect">
            <a:avLst/>
          </a:prstGeom>
        </p:spPr>
      </p:pic>
    </p:spTree>
    <p:extLst>
      <p:ext uri="{BB962C8B-B14F-4D97-AF65-F5344CB8AC3E}">
        <p14:creationId xmlns:p14="http://schemas.microsoft.com/office/powerpoint/2010/main" val="15630864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22.xml"/><Relationship Id="rId1" Type="http://schemas.openxmlformats.org/officeDocument/2006/relationships/tags" Target="../tags/tag17.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22.xml"/><Relationship Id="rId1" Type="http://schemas.openxmlformats.org/officeDocument/2006/relationships/tags" Target="../tags/tag18.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kantar.no/kantar-tns-innsikt/maling-av-lesertall-for-magasiner-mu/" TargetMode="Externa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8" Type="http://schemas.openxmlformats.org/officeDocument/2006/relationships/hyperlink" Target="https://kantar.no/medier/magasin/" TargetMode="External"/><Relationship Id="rId3" Type="http://schemas.openxmlformats.org/officeDocument/2006/relationships/hyperlink" Target="https://www.flipp.no/?gclid=Cj0KCQiA54KfBhCKARIsAJzSrdoNYNw4uNWTSik6M9YJB-TRUtcD73dWZ5ujdB1xe9sSxXoMMaRqvw0aAuciEALw_wcB" TargetMode="External"/><Relationship Id="rId7" Type="http://schemas.openxmlformats.org/officeDocument/2006/relationships/hyperlink" Target="https://kantar.no/medier/forbruker_media/" TargetMode="External"/><Relationship Id="rId2" Type="http://schemas.openxmlformats.org/officeDocument/2006/relationships/image" Target="../media/image12.png"/><Relationship Id="rId1" Type="http://schemas.openxmlformats.org/officeDocument/2006/relationships/slideLayout" Target="../slideLayouts/slideLayout23.xml"/><Relationship Id="rId6" Type="http://schemas.openxmlformats.org/officeDocument/2006/relationships/hyperlink" Target="https://www.magasinpluss.no/" TargetMode="External"/><Relationship Id="rId5" Type="http://schemas.openxmlformats.org/officeDocument/2006/relationships/hyperlink" Target="https://www.pling.no/" TargetMode="External"/><Relationship Id="rId4" Type="http://schemas.openxmlformats.org/officeDocument/2006/relationships/hyperlink" Target="https://wype.no/" TargetMode="External"/><Relationship Id="rId9" Type="http://schemas.openxmlformats.org/officeDocument/2006/relationships/hyperlink" Target="https://www.medietall.no/?liste=q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5.xml"/><Relationship Id="rId1" Type="http://schemas.openxmlformats.org/officeDocument/2006/relationships/tags" Target="../tags/tag1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5.xml"/><Relationship Id="rId1" Type="http://schemas.openxmlformats.org/officeDocument/2006/relationships/tags" Target="../tags/tag1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5.xml"/><Relationship Id="rId1" Type="http://schemas.openxmlformats.org/officeDocument/2006/relationships/tags" Target="../tags/tag14.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25.xml"/><Relationship Id="rId1" Type="http://schemas.openxmlformats.org/officeDocument/2006/relationships/tags" Target="../tags/tag15.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5.xml"/><Relationship Id="rId1" Type="http://schemas.openxmlformats.org/officeDocument/2006/relationships/tags" Target="../tags/tag16.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10">
            <a:extLst>
              <a:ext uri="{FF2B5EF4-FFF2-40B4-BE49-F238E27FC236}">
                <a16:creationId xmlns:a16="http://schemas.microsoft.com/office/drawing/2014/main" id="{3795550F-182E-B4E8-74EA-3B4B22AAE8A8}"/>
              </a:ext>
            </a:extLst>
          </p:cNvPr>
          <p:cNvSpPr/>
          <p:nvPr/>
        </p:nvSpPr>
        <p:spPr>
          <a:xfrm>
            <a:off x="362562" y="5477469"/>
            <a:ext cx="5398640"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none" spc="0" normalizeH="0" baseline="0" noProof="0" dirty="0">
                <a:ln>
                  <a:noFill/>
                </a:ln>
                <a:solidFill>
                  <a:srgbClr val="FFFF00"/>
                </a:solidFill>
                <a:effectLst/>
                <a:uLnTx/>
                <a:uFillTx/>
                <a:latin typeface="Verdana"/>
                <a:ea typeface="+mn-ea"/>
                <a:cs typeface="+mn-cs"/>
              </a:rPr>
              <a:t>17</a:t>
            </a:r>
            <a:r>
              <a:rPr kumimoji="0" lang="en-GB" sz="1800" b="1" i="0" u="none" strike="noStrike" kern="1200" cap="none" spc="0" normalizeH="0" baseline="0" noProof="0" dirty="0">
                <a:ln>
                  <a:noFill/>
                </a:ln>
                <a:solidFill>
                  <a:srgbClr val="FFFF00"/>
                </a:solidFill>
                <a:effectLst/>
                <a:uLnTx/>
                <a:uFillTx/>
                <a:latin typeface="Verdana"/>
                <a:ea typeface="+mn-ea"/>
                <a:cs typeface="+mn-cs"/>
              </a:rPr>
              <a:t>.09.24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Verdana"/>
                <a:ea typeface="+mn-ea"/>
                <a:cs typeface="+mn-cs"/>
              </a:rPr>
              <a:t>Knut-Arne Futsæter Kantar Media</a:t>
            </a:r>
            <a:br>
              <a:rPr kumimoji="0" lang="en-GB" sz="1100" b="0" i="0" u="none" strike="noStrike" kern="1200" cap="none" spc="0" normalizeH="0" baseline="0" noProof="0" dirty="0">
                <a:ln>
                  <a:noFill/>
                </a:ln>
                <a:solidFill>
                  <a:srgbClr val="FFFFFF"/>
                </a:solidFill>
                <a:effectLst/>
                <a:uLnTx/>
                <a:uFillTx/>
                <a:latin typeface="Verdana"/>
                <a:ea typeface="+mn-ea"/>
                <a:cs typeface="+mn-cs"/>
              </a:rPr>
            </a:br>
            <a:endParaRPr kumimoji="0" lang="en-US" sz="1800" b="0" i="0" u="none" strike="noStrike" kern="1200" cap="none" spc="0" normalizeH="0" baseline="0" noProof="0" dirty="0">
              <a:ln>
                <a:noFill/>
              </a:ln>
              <a:solidFill>
                <a:srgbClr val="FFFFFF"/>
              </a:solidFill>
              <a:effectLst/>
              <a:uLnTx/>
              <a:uFillTx/>
              <a:latin typeface="Verdana"/>
              <a:ea typeface="+mn-ea"/>
              <a:cs typeface="+mn-cs"/>
            </a:endParaRPr>
          </a:p>
        </p:txBody>
      </p:sp>
      <p:sp>
        <p:nvSpPr>
          <p:cNvPr id="5" name="Title 1">
            <a:extLst>
              <a:ext uri="{FF2B5EF4-FFF2-40B4-BE49-F238E27FC236}">
                <a16:creationId xmlns:a16="http://schemas.microsoft.com/office/drawing/2014/main" id="{0521379E-70CC-759B-77CE-CB74C213BDCC}"/>
              </a:ext>
            </a:extLst>
          </p:cNvPr>
          <p:cNvSpPr>
            <a:spLocks noGrp="1"/>
          </p:cNvSpPr>
          <p:nvPr>
            <p:ph type="ctrTitle"/>
          </p:nvPr>
        </p:nvSpPr>
        <p:spPr>
          <a:xfrm>
            <a:off x="412170" y="2478694"/>
            <a:ext cx="11779830" cy="1390572"/>
          </a:xfrm>
        </p:spPr>
        <p:txBody>
          <a:bodyPr/>
          <a:lstStyle/>
          <a:p>
            <a:r>
              <a:rPr lang="nb-NO" sz="4800" b="0" dirty="0"/>
              <a:t>Lesing av magasiner 2023/2024:</a:t>
            </a:r>
            <a:br>
              <a:rPr lang="nb-NO" sz="4800" b="0" dirty="0"/>
            </a:br>
            <a:r>
              <a:rPr lang="nb-NO" sz="4800" dirty="0"/>
              <a:t>Tilbakegang for lesing av papirmagasiner</a:t>
            </a:r>
            <a:endParaRPr lang="nb-NO" sz="4800" b="0" i="1" dirty="0">
              <a:highlight>
                <a:srgbClr val="FFFF00"/>
              </a:highlight>
            </a:endParaRPr>
          </a:p>
        </p:txBody>
      </p:sp>
    </p:spTree>
    <p:extLst>
      <p:ext uri="{BB962C8B-B14F-4D97-AF65-F5344CB8AC3E}">
        <p14:creationId xmlns:p14="http://schemas.microsoft.com/office/powerpoint/2010/main" val="305413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7037" y="55986"/>
            <a:ext cx="1171807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3200" b="1" dirty="0">
                <a:cs typeface="Arial" charset="0"/>
              </a:rPr>
              <a:t>Total digital dekning for nettstedene</a:t>
            </a:r>
            <a:endParaRPr lang="nb-NO" sz="2800" b="1" dirty="0">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3357296224"/>
              </p:ext>
            </p:extLst>
          </p:nvPr>
        </p:nvGraphicFramePr>
        <p:xfrm>
          <a:off x="236962" y="1574775"/>
          <a:ext cx="11718075" cy="4553736"/>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346212" y="5383773"/>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6799" b="27592"/>
          <a:stretch/>
        </p:blipFill>
        <p:spPr bwMode="auto">
          <a:xfrm>
            <a:off x="10856913" y="52130"/>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2" name="Plassholder for tekst 10">
            <a:extLst>
              <a:ext uri="{FF2B5EF4-FFF2-40B4-BE49-F238E27FC236}">
                <a16:creationId xmlns:a16="http://schemas.microsoft.com/office/drawing/2014/main" id="{C1A9578F-4F3D-9FC3-46F8-27DF0EE84E4B}"/>
              </a:ext>
            </a:extLst>
          </p:cNvPr>
          <p:cNvSpPr txBox="1">
            <a:spLocks/>
          </p:cNvSpPr>
          <p:nvPr>
            <p:custDataLst>
              <p:tags r:id="rId1"/>
            </p:custDataLst>
          </p:nvPr>
        </p:nvSpPr>
        <p:spPr>
          <a:xfrm>
            <a:off x="2054060" y="6390007"/>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Forbruker &amp; Media (Kantar Online 12 år+). Daglig dekning digitalt og utgavedekning for papirutgavene.</a:t>
            </a:r>
          </a:p>
          <a:p>
            <a:pPr marL="0" indent="0">
              <a:spcBef>
                <a:spcPct val="0"/>
              </a:spcBef>
              <a:buNone/>
            </a:pPr>
            <a:r>
              <a:rPr lang="nb-NO" sz="1000" dirty="0">
                <a:solidFill>
                  <a:schemeClr val="bg1">
                    <a:lumMod val="50000"/>
                  </a:schemeClr>
                </a:solidFill>
                <a:latin typeface="+mn-lt"/>
              </a:rPr>
              <a:t>	2022/2023: Forbruker &amp; Media ‘23/2 – Q2(23). Digitaltallene er fra Q2 2023. </a:t>
            </a:r>
          </a:p>
          <a:p>
            <a:pPr marL="0" indent="0">
              <a:spcBef>
                <a:spcPct val="0"/>
              </a:spcBef>
              <a:buNone/>
            </a:pPr>
            <a:r>
              <a:rPr lang="nb-NO" sz="1000" dirty="0">
                <a:solidFill>
                  <a:schemeClr val="bg1">
                    <a:lumMod val="50000"/>
                  </a:schemeClr>
                </a:solidFill>
                <a:latin typeface="+mn-lt"/>
              </a:rPr>
              <a:t>           	2023/2024: Forbruker &amp; Media ‘24/2 – Q2(24). Digitaltallene er fra Q2 2024.</a:t>
            </a:r>
          </a:p>
        </p:txBody>
      </p:sp>
      <p:sp>
        <p:nvSpPr>
          <p:cNvPr id="6" name="Plassholder for lysbildenummer 5">
            <a:extLst>
              <a:ext uri="{FF2B5EF4-FFF2-40B4-BE49-F238E27FC236}">
                <a16:creationId xmlns:a16="http://schemas.microsoft.com/office/drawing/2014/main" id="{5D604A3C-170B-3570-47D2-0523A6AD2EAB}"/>
              </a:ext>
            </a:extLst>
          </p:cNvPr>
          <p:cNvSpPr>
            <a:spLocks noGrp="1"/>
          </p:cNvSpPr>
          <p:nvPr>
            <p:ph type="sldNum" sz="quarter" idx="10"/>
          </p:nvPr>
        </p:nvSpPr>
        <p:spPr/>
        <p:txBody>
          <a:bodyPr/>
          <a:lstStyle/>
          <a:p>
            <a:fld id="{4034BEE3-566C-4068-A777-C3A4762E861B}" type="slidenum">
              <a:rPr lang="en-GB" smtClean="0"/>
              <a:pPr/>
              <a:t>10</a:t>
            </a:fld>
            <a:endParaRPr lang="en-GB" dirty="0"/>
          </a:p>
        </p:txBody>
      </p:sp>
    </p:spTree>
    <p:extLst>
      <p:ext uri="{BB962C8B-B14F-4D97-AF65-F5344CB8AC3E}">
        <p14:creationId xmlns:p14="http://schemas.microsoft.com/office/powerpoint/2010/main" val="193733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0605" y="252733"/>
            <a:ext cx="1183139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3200" b="1" dirty="0">
                <a:solidFill>
                  <a:srgbClr val="000000"/>
                </a:solidFill>
                <a:cs typeface="Arial" charset="0"/>
              </a:rPr>
              <a:t>Redusert samlet dekning for </a:t>
            </a:r>
            <a:r>
              <a:rPr lang="nb-NO" sz="3200" b="1" i="1" dirty="0">
                <a:solidFill>
                  <a:srgbClr val="000000"/>
                </a:solidFill>
                <a:cs typeface="Arial" charset="0"/>
              </a:rPr>
              <a:t>Se og Hør </a:t>
            </a:r>
            <a:r>
              <a:rPr lang="nb-NO" sz="3200" b="1" dirty="0">
                <a:solidFill>
                  <a:srgbClr val="000000"/>
                </a:solidFill>
                <a:cs typeface="Arial" charset="0"/>
              </a:rPr>
              <a:t>og </a:t>
            </a:r>
            <a:r>
              <a:rPr lang="nb-NO" sz="3200" b="1" i="1" dirty="0">
                <a:solidFill>
                  <a:srgbClr val="000000"/>
                </a:solidFill>
                <a:cs typeface="Arial" charset="0"/>
              </a:rPr>
              <a:t>KK</a:t>
            </a:r>
          </a:p>
          <a:p>
            <a:pPr defTabSz="762000"/>
            <a:r>
              <a:rPr lang="nb-NO" sz="2400" dirty="0">
                <a:solidFill>
                  <a:schemeClr val="bg1">
                    <a:lumMod val="50000"/>
                  </a:schemeClr>
                </a:solidFill>
                <a:cs typeface="Arial" charset="0"/>
              </a:rPr>
              <a:t>Total dekning på papir og digitalt</a:t>
            </a:r>
            <a:endParaRPr lang="nb-NO" sz="2400" dirty="0">
              <a:solidFill>
                <a:schemeClr val="bg1">
                  <a:lumMod val="50000"/>
                </a:schemeClr>
              </a:solidFill>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2301954687"/>
              </p:ext>
            </p:extLst>
          </p:nvPr>
        </p:nvGraphicFramePr>
        <p:xfrm>
          <a:off x="236962" y="1616209"/>
          <a:ext cx="11718075" cy="4413028"/>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514163" y="5417364"/>
            <a:ext cx="1210588" cy="307777"/>
          </a:xfrm>
          <a:prstGeom prst="rect">
            <a:avLst/>
          </a:prstGeom>
          <a:noFill/>
        </p:spPr>
        <p:txBody>
          <a:bodyPr wrap="none">
            <a:spAutoFit/>
          </a:bodyPr>
          <a:lstStyle/>
          <a:p>
            <a:pPr>
              <a:defRPr/>
            </a:pPr>
            <a:r>
              <a:rPr lang="nb-NO" sz="1400" dirty="0">
                <a:solidFill>
                  <a:schemeClr val="bg1">
                    <a:lumMod val="65000"/>
                  </a:schemeClr>
                </a:solidFill>
                <a:cs typeface="Arial" pitchFamily="34" charset="0"/>
              </a:rPr>
              <a:t>Antall i tusen</a:t>
            </a:r>
          </a:p>
        </p:txBody>
      </p:sp>
      <p:sp>
        <p:nvSpPr>
          <p:cNvPr id="11" name="Plassholder for tekst 10">
            <a:extLst>
              <a:ext uri="{FF2B5EF4-FFF2-40B4-BE49-F238E27FC236}">
                <a16:creationId xmlns:a16="http://schemas.microsoft.com/office/drawing/2014/main" id="{07557211-7AB3-4F6E-8F0C-ADDBB9A29EEC}"/>
              </a:ext>
            </a:extLst>
          </p:cNvPr>
          <p:cNvSpPr txBox="1">
            <a:spLocks/>
          </p:cNvSpPr>
          <p:nvPr>
            <p:custDataLst>
              <p:tags r:id="rId1"/>
            </p:custDataLst>
          </p:nvPr>
        </p:nvSpPr>
        <p:spPr>
          <a:xfrm>
            <a:off x="2054060" y="6390007"/>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Forbruker &amp; Media (Kantar Online 12 år+). Daglig dekning digitalt og utgavedekning for papirutgavene.</a:t>
            </a:r>
          </a:p>
          <a:p>
            <a:pPr marL="0" indent="0">
              <a:spcBef>
                <a:spcPct val="0"/>
              </a:spcBef>
              <a:buNone/>
            </a:pPr>
            <a:r>
              <a:rPr lang="nb-NO" sz="1000" dirty="0">
                <a:solidFill>
                  <a:schemeClr val="bg1">
                    <a:lumMod val="50000"/>
                  </a:schemeClr>
                </a:solidFill>
                <a:latin typeface="+mn-lt"/>
              </a:rPr>
              <a:t>	2022/2023: Forbruker &amp; Media ‘23/2 – Q2(23). Digitaltallene er fra Q2 2023. </a:t>
            </a:r>
          </a:p>
          <a:p>
            <a:pPr marL="0" indent="0">
              <a:spcBef>
                <a:spcPct val="0"/>
              </a:spcBef>
              <a:buNone/>
            </a:pPr>
            <a:r>
              <a:rPr lang="nb-NO" sz="1000" dirty="0">
                <a:solidFill>
                  <a:schemeClr val="bg1">
                    <a:lumMod val="50000"/>
                  </a:schemeClr>
                </a:solidFill>
                <a:latin typeface="+mn-lt"/>
              </a:rPr>
              <a:t>           	2023/2024: Forbruker &amp; Media ‘24/2 – Q2(24). Digitaltallene er fra Q2 2024.</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sp>
        <p:nvSpPr>
          <p:cNvPr id="3" name="Plassholder for lysbildenummer 2">
            <a:extLst>
              <a:ext uri="{FF2B5EF4-FFF2-40B4-BE49-F238E27FC236}">
                <a16:creationId xmlns:a16="http://schemas.microsoft.com/office/drawing/2014/main" id="{CE138372-BE83-B57D-85F1-0B3E5BF139F6}"/>
              </a:ext>
            </a:extLst>
          </p:cNvPr>
          <p:cNvSpPr>
            <a:spLocks noGrp="1"/>
          </p:cNvSpPr>
          <p:nvPr>
            <p:ph type="sldNum" sz="quarter" idx="10"/>
          </p:nvPr>
        </p:nvSpPr>
        <p:spPr/>
        <p:txBody>
          <a:bodyPr/>
          <a:lstStyle/>
          <a:p>
            <a:fld id="{4034BEE3-566C-4068-A777-C3A4762E861B}" type="slidenum">
              <a:rPr lang="en-GB" smtClean="0"/>
              <a:pPr/>
              <a:t>11</a:t>
            </a:fld>
            <a:endParaRPr lang="en-GB" dirty="0"/>
          </a:p>
        </p:txBody>
      </p:sp>
    </p:spTree>
    <p:extLst>
      <p:ext uri="{BB962C8B-B14F-4D97-AF65-F5344CB8AC3E}">
        <p14:creationId xmlns:p14="http://schemas.microsoft.com/office/powerpoint/2010/main" val="338098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1428540807"/>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2">
            <a:extLst>
              <a:ext uri="{FF2B5EF4-FFF2-40B4-BE49-F238E27FC236}">
                <a16:creationId xmlns:a16="http://schemas.microsoft.com/office/drawing/2014/main" id="{38E9D869-02DC-4CBF-9428-A4294F9A4FB7}"/>
              </a:ext>
            </a:extLst>
          </p:cNvPr>
          <p:cNvSpPr>
            <a:spLocks noChangeArrowheads="1"/>
          </p:cNvSpPr>
          <p:nvPr/>
        </p:nvSpPr>
        <p:spPr bwMode="auto">
          <a:xfrm>
            <a:off x="704452" y="60424"/>
            <a:ext cx="11100555"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800" b="1" dirty="0">
                <a:latin typeface="+mj-lt"/>
                <a:cs typeface="Arial" charset="0"/>
              </a:rPr>
              <a:t>Daglig dekning for aviser og magasiner 2012 – 2023/2024:</a:t>
            </a:r>
          </a:p>
          <a:p>
            <a:pPr defTabSz="762000"/>
            <a:r>
              <a:rPr lang="nb-NO" sz="2800" b="1" dirty="0">
                <a:latin typeface="+mj-lt"/>
                <a:cs typeface="Arial" charset="0"/>
              </a:rPr>
              <a:t>Færre leser papirmagasiner og papiraviser</a:t>
            </a:r>
          </a:p>
        </p:txBody>
      </p:sp>
      <p:sp>
        <p:nvSpPr>
          <p:cNvPr id="7" name="Rectangle 3">
            <a:extLst>
              <a:ext uri="{FF2B5EF4-FFF2-40B4-BE49-F238E27FC236}">
                <a16:creationId xmlns:a16="http://schemas.microsoft.com/office/drawing/2014/main" id="{5B72B1FE-7ACC-49DD-918D-A8CD1E020F99}"/>
              </a:ext>
            </a:extLst>
          </p:cNvPr>
          <p:cNvSpPr>
            <a:spLocks noChangeArrowheads="1"/>
          </p:cNvSpPr>
          <p:nvPr/>
        </p:nvSpPr>
        <p:spPr bwMode="auto">
          <a:xfrm>
            <a:off x="2137796" y="6399213"/>
            <a:ext cx="8233866" cy="246863"/>
          </a:xfrm>
          <a:prstGeom prst="rect">
            <a:avLst/>
          </a:prstGeom>
          <a:noFill/>
          <a:ln w="9525">
            <a:noFill/>
            <a:miter lim="800000"/>
            <a:headEnd/>
            <a:tailEnd/>
          </a:ln>
        </p:spPr>
        <p:txBody>
          <a:bodyPr wrap="square" lIns="92075" tIns="46038" rIns="92075" bIns="46038">
            <a:spAutoFit/>
          </a:bodyPr>
          <a:lstStyle/>
          <a:p>
            <a:pPr defTabSz="762000">
              <a:defRPr/>
            </a:pPr>
            <a:r>
              <a:rPr lang="nb-NO" sz="1000" dirty="0">
                <a:solidFill>
                  <a:schemeClr val="bg1">
                    <a:lumMod val="50000"/>
                  </a:schemeClr>
                </a:solidFill>
                <a:cs typeface="Arial" pitchFamily="34" charset="0"/>
              </a:rPr>
              <a:t>Kilde:  Kantar Forbruker &amp; Media</a:t>
            </a:r>
          </a:p>
        </p:txBody>
      </p:sp>
      <p:sp>
        <p:nvSpPr>
          <p:cNvPr id="3" name="Plassholder for lysbildenummer 2">
            <a:extLst>
              <a:ext uri="{FF2B5EF4-FFF2-40B4-BE49-F238E27FC236}">
                <a16:creationId xmlns:a16="http://schemas.microsoft.com/office/drawing/2014/main" id="{08898772-1C93-FF7D-47C4-7E333CB03B31}"/>
              </a:ext>
            </a:extLst>
          </p:cNvPr>
          <p:cNvSpPr>
            <a:spLocks noGrp="1"/>
          </p:cNvSpPr>
          <p:nvPr>
            <p:ph type="sldNum" sz="quarter" idx="4"/>
          </p:nvPr>
        </p:nvSpPr>
        <p:spPr/>
        <p:txBody>
          <a:bodyPr/>
          <a:lstStyle/>
          <a:p>
            <a:fld id="{4034BEE3-566C-4068-A777-C3A4762E861B}" type="slidenum">
              <a:rPr lang="en-GB" smtClean="0"/>
              <a:pPr/>
              <a:t>12</a:t>
            </a:fld>
            <a:endParaRPr lang="en-GB" dirty="0"/>
          </a:p>
        </p:txBody>
      </p:sp>
      <p:sp>
        <p:nvSpPr>
          <p:cNvPr id="2" name="Rectangle 1">
            <a:extLst>
              <a:ext uri="{FF2B5EF4-FFF2-40B4-BE49-F238E27FC236}">
                <a16:creationId xmlns:a16="http://schemas.microsoft.com/office/drawing/2014/main" id="{D285BCB9-AD53-1653-D386-1B0000D8E827}"/>
              </a:ext>
            </a:extLst>
          </p:cNvPr>
          <p:cNvSpPr/>
          <p:nvPr/>
        </p:nvSpPr>
        <p:spPr>
          <a:xfrm>
            <a:off x="131386" y="2311896"/>
            <a:ext cx="801823" cy="307777"/>
          </a:xfrm>
          <a:prstGeom prst="rect">
            <a:avLst/>
          </a:prstGeom>
        </p:spPr>
        <p:txBody>
          <a:bodyPr wrap="none">
            <a:spAutoFit/>
          </a:bodyPr>
          <a:lstStyle/>
          <a:p>
            <a:r>
              <a:rPr lang="nb-NO" sz="1400" dirty="0">
                <a:solidFill>
                  <a:prstClr val="white">
                    <a:lumMod val="65000"/>
                  </a:prstClr>
                </a:solidFill>
                <a:cs typeface="Arial" pitchFamily="34" charset="0"/>
              </a:rPr>
              <a:t>Prosent</a:t>
            </a:r>
            <a:endParaRPr lang="nb-NO" sz="1400" dirty="0"/>
          </a:p>
        </p:txBody>
      </p:sp>
    </p:spTree>
    <p:extLst>
      <p:ext uri="{BB962C8B-B14F-4D97-AF65-F5344CB8AC3E}">
        <p14:creationId xmlns:p14="http://schemas.microsoft.com/office/powerpoint/2010/main" val="3451239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0362" y="1455937"/>
            <a:ext cx="11466511" cy="4588401"/>
          </a:xfrm>
        </p:spPr>
        <p:txBody>
          <a:bodyPr/>
          <a:lstStyle/>
          <a:p>
            <a:pPr algn="just"/>
            <a:r>
              <a:rPr lang="nb-NO" sz="1600" dirty="0"/>
              <a:t>Det finnes ikke noen direkte og absolutt sammenheng mellom opplag (trykte og godkjente eksemplar) og faktisk lesing (målt gjennom spørreundersøkelser). Generelt kan man si følgende:</a:t>
            </a:r>
          </a:p>
          <a:p>
            <a:pPr marL="285750" indent="-285750" algn="just">
              <a:buFont typeface="Wingdings" panose="05000000000000000000" pitchFamily="2" charset="2"/>
              <a:buChar char="§"/>
            </a:pPr>
            <a:r>
              <a:rPr lang="nb-NO" sz="1600" dirty="0"/>
              <a:t> Abonnementsmagasiner har færre lesere per eksemplar enn løssalg.</a:t>
            </a:r>
          </a:p>
          <a:p>
            <a:pPr marL="285750" indent="-285750" algn="just">
              <a:buFont typeface="Wingdings" panose="05000000000000000000" pitchFamily="2" charset="2"/>
              <a:buChar char="§"/>
            </a:pPr>
            <a:r>
              <a:rPr lang="nb-NO" sz="1600" dirty="0"/>
              <a:t>Gratis distribusjon og fulldistribusjon vil medføre at forholdet mellom lesing og opplag ikke alltid er konstant.</a:t>
            </a:r>
          </a:p>
          <a:p>
            <a:pPr marL="285750" indent="-285750" algn="just">
              <a:buFont typeface="Wingdings" panose="05000000000000000000" pitchFamily="2" charset="2"/>
              <a:buChar char="§"/>
            </a:pPr>
            <a:r>
              <a:rPr lang="nb-NO" sz="1600" dirty="0"/>
              <a:t>Magasiner som jobber med å holde opplaget oppe gjennomfører ofte markedstiltak som gir flere lesere, men ikke nødvendigvis tellende opplag.</a:t>
            </a:r>
          </a:p>
          <a:p>
            <a:pPr marL="285750" indent="-285750" algn="just">
              <a:buFont typeface="Wingdings" panose="05000000000000000000" pitchFamily="2" charset="2"/>
              <a:buChar char="§"/>
            </a:pPr>
            <a:r>
              <a:rPr lang="nb-NO" sz="1600" dirty="0"/>
              <a:t>Endring av format og antall utgivelser kan øke tilgjengeligheten og muligheten for at flere kan lese samme eksemplar.</a:t>
            </a:r>
          </a:p>
          <a:p>
            <a:pPr marL="285750" indent="-285750" algn="just">
              <a:buFont typeface="Wingdings" panose="05000000000000000000" pitchFamily="2" charset="2"/>
              <a:buChar char="§"/>
            </a:pPr>
            <a:r>
              <a:rPr lang="nb-NO" sz="1600" dirty="0"/>
              <a:t>I noen tilfeller kan opplagsendringene være større enn endringene i lesertallene. F.eks. kan mange av dem som slutter å abonnere/kjøpe magasinet, likevel lese den ved å låne magasinet. Dvs. at det på kort sikt kan være et etterslep i antall lesere per eksemplar.</a:t>
            </a:r>
          </a:p>
          <a:p>
            <a:pPr marL="285750" indent="-285750" algn="just">
              <a:buFont typeface="Wingdings" panose="05000000000000000000" pitchFamily="2" charset="2"/>
              <a:buChar char="§"/>
            </a:pPr>
            <a:r>
              <a:rPr lang="nb-NO" sz="1600" dirty="0"/>
              <a:t>I andre tilfeller kan lesertallet relativt sett (i prosent) falle mer enn opplaget ved at for eksempel færre personer i en husstand eller bedrift leser magasinet selv om det er tilgjengelig. Det er rimelig å anta at økt bruk av mobil, nettbrett og PC også blant de over 60 år medfører at lesertallene kan bli redusert for blader som har mange eldre lesere. </a:t>
            </a:r>
          </a:p>
          <a:p>
            <a:pPr marL="285750" indent="-285750" algn="just">
              <a:buFont typeface="Wingdings" panose="05000000000000000000" pitchFamily="2" charset="2"/>
              <a:buChar char="§"/>
            </a:pPr>
            <a:r>
              <a:rPr lang="nb-NO" sz="1600" dirty="0"/>
              <a:t>Mer om måling av lesertall for magasiner: </a:t>
            </a:r>
            <a:r>
              <a:rPr lang="nb-NO" sz="1600" dirty="0">
                <a:hlinkClick r:id="rId2"/>
              </a:rPr>
              <a:t>https://kantar.no/kantar-tns-innsikt/maling-av-lesertall-for-magasiner-mu/</a:t>
            </a:r>
            <a:r>
              <a:rPr lang="nb-NO" sz="1600" dirty="0"/>
              <a:t> </a:t>
            </a:r>
          </a:p>
          <a:p>
            <a:pPr marL="285750" indent="-285750" algn="just">
              <a:buFont typeface="Wingdings" panose="05000000000000000000" pitchFamily="2" charset="2"/>
              <a:buChar char="§"/>
            </a:pPr>
            <a:endParaRPr lang="nb-NO" sz="1600" dirty="0"/>
          </a:p>
          <a:p>
            <a:pPr marL="342900" lvl="0" indent="-342900" algn="just">
              <a:spcBef>
                <a:spcPts val="0"/>
              </a:spcBef>
              <a:buFont typeface="Wingdings" panose="05000000000000000000" pitchFamily="2" charset="2"/>
              <a:buChar char="§"/>
            </a:pPr>
            <a:endParaRPr lang="nb-NO" sz="2000" dirty="0">
              <a:solidFill>
                <a:srgbClr val="000000"/>
              </a:solidFill>
            </a:endParaRPr>
          </a:p>
        </p:txBody>
      </p:sp>
      <p:sp>
        <p:nvSpPr>
          <p:cNvPr id="4" name="Title 3"/>
          <p:cNvSpPr>
            <a:spLocks noGrp="1"/>
          </p:cNvSpPr>
          <p:nvPr>
            <p:ph type="title"/>
          </p:nvPr>
        </p:nvSpPr>
        <p:spPr>
          <a:xfrm>
            <a:off x="359998" y="182671"/>
            <a:ext cx="11466875" cy="404119"/>
          </a:xfrm>
        </p:spPr>
        <p:txBody>
          <a:bodyPr/>
          <a:lstStyle/>
          <a:p>
            <a:pPr>
              <a:spcBef>
                <a:spcPts val="0"/>
              </a:spcBef>
            </a:pPr>
            <a:r>
              <a:rPr lang="nb-NO" dirty="0"/>
              <a:t>Forholdet mellom opplag og lesertall</a:t>
            </a:r>
          </a:p>
        </p:txBody>
      </p:sp>
      <p:pic>
        <p:nvPicPr>
          <p:cNvPr id="7" name="Picture 6">
            <a:extLst>
              <a:ext uri="{FF2B5EF4-FFF2-40B4-BE49-F238E27FC236}">
                <a16:creationId xmlns:a16="http://schemas.microsoft.com/office/drawing/2014/main" id="{423F0ACD-2892-47E8-84BD-CD53EA7E6824}"/>
              </a:ext>
            </a:extLst>
          </p:cNvPr>
          <p:cNvPicPr>
            <a:picLocks noChangeAspect="1"/>
          </p:cNvPicPr>
          <p:nvPr/>
        </p:nvPicPr>
        <p:blipFill>
          <a:blip r:embed="rId3"/>
          <a:stretch>
            <a:fillRect/>
          </a:stretch>
        </p:blipFill>
        <p:spPr>
          <a:xfrm>
            <a:off x="10616482" y="6164923"/>
            <a:ext cx="725411" cy="693077"/>
          </a:xfrm>
          <a:prstGeom prst="rect">
            <a:avLst/>
          </a:prstGeom>
        </p:spPr>
      </p:pic>
      <p:sp>
        <p:nvSpPr>
          <p:cNvPr id="5" name="Plassholder for lysbildenummer 4">
            <a:extLst>
              <a:ext uri="{FF2B5EF4-FFF2-40B4-BE49-F238E27FC236}">
                <a16:creationId xmlns:a16="http://schemas.microsoft.com/office/drawing/2014/main" id="{1A021E5F-777B-3043-B8E4-D90F4B874E10}"/>
              </a:ext>
            </a:extLst>
          </p:cNvPr>
          <p:cNvSpPr>
            <a:spLocks noGrp="1"/>
          </p:cNvSpPr>
          <p:nvPr>
            <p:ph type="sldNum" sz="quarter" idx="4"/>
          </p:nvPr>
        </p:nvSpPr>
        <p:spPr/>
        <p:txBody>
          <a:bodyPr/>
          <a:lstStyle/>
          <a:p>
            <a:fld id="{4034BEE3-566C-4068-A777-C3A4762E861B}" type="slidenum">
              <a:rPr lang="en-GB" smtClean="0"/>
              <a:pPr/>
              <a:t>13</a:t>
            </a:fld>
            <a:endParaRPr lang="en-GB" dirty="0"/>
          </a:p>
        </p:txBody>
      </p:sp>
    </p:spTree>
    <p:extLst>
      <p:ext uri="{BB962C8B-B14F-4D97-AF65-F5344CB8AC3E}">
        <p14:creationId xmlns:p14="http://schemas.microsoft.com/office/powerpoint/2010/main" val="123363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6416" y="6326795"/>
            <a:ext cx="3689921" cy="369332"/>
          </a:xfrm>
          <a:prstGeom prst="rect">
            <a:avLst/>
          </a:prstGeom>
        </p:spPr>
        <p:txBody>
          <a:bodyPr wrap="none">
            <a:spAutoFit/>
          </a:bodyPr>
          <a:lstStyle/>
          <a:p>
            <a:r>
              <a:rPr lang="nb-NO" b="1" dirty="0">
                <a:solidFill>
                  <a:srgbClr val="7030A0"/>
                </a:solidFill>
              </a:rPr>
              <a:t>www.kantar.no/medier/magasin/</a:t>
            </a:r>
          </a:p>
        </p:txBody>
      </p:sp>
      <p:sp>
        <p:nvSpPr>
          <p:cNvPr id="6" name="TekstSylinder 5">
            <a:extLst>
              <a:ext uri="{FF2B5EF4-FFF2-40B4-BE49-F238E27FC236}">
                <a16:creationId xmlns:a16="http://schemas.microsoft.com/office/drawing/2014/main" id="{08CE2AE6-F274-4E39-9F2F-A59E0B8CF679}"/>
              </a:ext>
            </a:extLst>
          </p:cNvPr>
          <p:cNvSpPr txBox="1"/>
          <p:nvPr/>
        </p:nvSpPr>
        <p:spPr>
          <a:xfrm>
            <a:off x="6912286" y="3631495"/>
            <a:ext cx="4758345" cy="2199810"/>
          </a:xfrm>
          <a:prstGeom prst="rect">
            <a:avLst/>
          </a:prstGeom>
          <a:solidFill>
            <a:schemeClr val="bg1"/>
          </a:solidFill>
          <a:ln>
            <a:solidFill>
              <a:schemeClr val="bg1"/>
            </a:solidFill>
          </a:ln>
        </p:spPr>
        <p:txBody>
          <a:bodyPr wrap="square" lIns="0" tIns="0" rIns="0" bIns="0" rtlCol="0">
            <a:spAutoFit/>
          </a:bodyPr>
          <a:lstStyle/>
          <a:p>
            <a:endParaRPr lang="nb-NO" sz="1600" dirty="0"/>
          </a:p>
        </p:txBody>
      </p:sp>
      <p:pic>
        <p:nvPicPr>
          <p:cNvPr id="8" name="Picture 7">
            <a:extLst>
              <a:ext uri="{FF2B5EF4-FFF2-40B4-BE49-F238E27FC236}">
                <a16:creationId xmlns:a16="http://schemas.microsoft.com/office/drawing/2014/main" id="{DA667757-3645-4ACA-B513-388800F434CF}"/>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10" name="TextBox 9">
            <a:extLst>
              <a:ext uri="{FF2B5EF4-FFF2-40B4-BE49-F238E27FC236}">
                <a16:creationId xmlns:a16="http://schemas.microsoft.com/office/drawing/2014/main" id="{E97D2BFB-191F-4C39-B8F0-E207F42B1A10}"/>
              </a:ext>
            </a:extLst>
          </p:cNvPr>
          <p:cNvSpPr txBox="1"/>
          <p:nvPr/>
        </p:nvSpPr>
        <p:spPr>
          <a:xfrm>
            <a:off x="7471508" y="4790831"/>
            <a:ext cx="2922954" cy="765907"/>
          </a:xfrm>
          <a:prstGeom prst="rect">
            <a:avLst/>
          </a:prstGeom>
          <a:solidFill>
            <a:schemeClr val="bg1"/>
          </a:solidFill>
        </p:spPr>
        <p:txBody>
          <a:bodyPr wrap="square" lIns="0" tIns="0" rIns="0" bIns="0" rtlCol="0">
            <a:spAutoFit/>
          </a:bodyPr>
          <a:lstStyle/>
          <a:p>
            <a:endParaRPr lang="nb-NO" sz="1600" dirty="0"/>
          </a:p>
        </p:txBody>
      </p:sp>
      <p:sp>
        <p:nvSpPr>
          <p:cNvPr id="15" name="TextBox 14">
            <a:extLst>
              <a:ext uri="{FF2B5EF4-FFF2-40B4-BE49-F238E27FC236}">
                <a16:creationId xmlns:a16="http://schemas.microsoft.com/office/drawing/2014/main" id="{7B8A2847-275E-4696-B047-742726EFC03B}"/>
              </a:ext>
            </a:extLst>
          </p:cNvPr>
          <p:cNvSpPr txBox="1"/>
          <p:nvPr/>
        </p:nvSpPr>
        <p:spPr>
          <a:xfrm>
            <a:off x="7353301" y="5146152"/>
            <a:ext cx="2660650" cy="537098"/>
          </a:xfrm>
          <a:prstGeom prst="rect">
            <a:avLst/>
          </a:prstGeom>
          <a:solidFill>
            <a:schemeClr val="bg1"/>
          </a:solidFill>
        </p:spPr>
        <p:txBody>
          <a:bodyPr wrap="square" lIns="0" tIns="0" rIns="0" bIns="0" rtlCol="0">
            <a:spAutoFit/>
          </a:bodyPr>
          <a:lstStyle/>
          <a:p>
            <a:endParaRPr lang="nb-NO" sz="1600" dirty="0"/>
          </a:p>
        </p:txBody>
      </p:sp>
      <p:sp>
        <p:nvSpPr>
          <p:cNvPr id="9" name="TextBox 8">
            <a:extLst>
              <a:ext uri="{FF2B5EF4-FFF2-40B4-BE49-F238E27FC236}">
                <a16:creationId xmlns:a16="http://schemas.microsoft.com/office/drawing/2014/main" id="{AAA34EB9-6B39-B0C0-3914-E82D2F19B9E9}"/>
              </a:ext>
            </a:extLst>
          </p:cNvPr>
          <p:cNvSpPr txBox="1"/>
          <p:nvPr/>
        </p:nvSpPr>
        <p:spPr>
          <a:xfrm>
            <a:off x="7353301" y="5137013"/>
            <a:ext cx="2750069" cy="839449"/>
          </a:xfrm>
          <a:prstGeom prst="rect">
            <a:avLst/>
          </a:prstGeom>
          <a:solidFill>
            <a:schemeClr val="bg1"/>
          </a:solidFill>
        </p:spPr>
        <p:txBody>
          <a:bodyPr wrap="square" lIns="0" tIns="0" rIns="0" bIns="0" rtlCol="0">
            <a:spAutoFit/>
          </a:bodyPr>
          <a:lstStyle/>
          <a:p>
            <a:endParaRPr lang="nb-NO" sz="1600" dirty="0"/>
          </a:p>
        </p:txBody>
      </p:sp>
      <p:pic>
        <p:nvPicPr>
          <p:cNvPr id="5" name="Picture 4">
            <a:extLst>
              <a:ext uri="{FF2B5EF4-FFF2-40B4-BE49-F238E27FC236}">
                <a16:creationId xmlns:a16="http://schemas.microsoft.com/office/drawing/2014/main" id="{743B19E4-7F14-4498-8A11-EAF6DD1F2E97}"/>
              </a:ext>
            </a:extLst>
          </p:cNvPr>
          <p:cNvPicPr>
            <a:picLocks noChangeAspect="1"/>
          </p:cNvPicPr>
          <p:nvPr/>
        </p:nvPicPr>
        <p:blipFill rotWithShape="1">
          <a:blip r:embed="rId3"/>
          <a:srcRect l="18750" t="13342" r="20047" b="3598"/>
          <a:stretch/>
        </p:blipFill>
        <p:spPr>
          <a:xfrm>
            <a:off x="379566" y="325502"/>
            <a:ext cx="7867287" cy="5738868"/>
          </a:xfrm>
          <a:prstGeom prst="rect">
            <a:avLst/>
          </a:prstGeom>
        </p:spPr>
      </p:pic>
      <p:sp>
        <p:nvSpPr>
          <p:cNvPr id="3" name="Plassholder for lysbildenummer 2">
            <a:extLst>
              <a:ext uri="{FF2B5EF4-FFF2-40B4-BE49-F238E27FC236}">
                <a16:creationId xmlns:a16="http://schemas.microsoft.com/office/drawing/2014/main" id="{018FCE5A-DB13-1F15-2868-74E71D66444C}"/>
              </a:ext>
            </a:extLst>
          </p:cNvPr>
          <p:cNvSpPr>
            <a:spLocks noGrp="1"/>
          </p:cNvSpPr>
          <p:nvPr>
            <p:ph type="sldNum" sz="quarter" idx="10"/>
          </p:nvPr>
        </p:nvSpPr>
        <p:spPr/>
        <p:txBody>
          <a:bodyPr/>
          <a:lstStyle/>
          <a:p>
            <a:fld id="{4034BEE3-566C-4068-A777-C3A4762E861B}" type="slidenum">
              <a:rPr lang="en-GB" smtClean="0"/>
              <a:pPr/>
              <a:t>14</a:t>
            </a:fld>
            <a:endParaRPr lang="en-GB" dirty="0"/>
          </a:p>
        </p:txBody>
      </p:sp>
    </p:spTree>
    <p:extLst>
      <p:ext uri="{BB962C8B-B14F-4D97-AF65-F5344CB8AC3E}">
        <p14:creationId xmlns:p14="http://schemas.microsoft.com/office/powerpoint/2010/main" val="384349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124" y="243430"/>
            <a:ext cx="11466875" cy="403200"/>
          </a:xfrm>
        </p:spPr>
        <p:txBody>
          <a:bodyPr/>
          <a:lstStyle/>
          <a:p>
            <a:r>
              <a:rPr lang="nb-NO" sz="3200" dirty="0"/>
              <a:t>Tilbakegang for lesing av papirmagasiner</a:t>
            </a:r>
          </a:p>
        </p:txBody>
      </p:sp>
      <p:sp>
        <p:nvSpPr>
          <p:cNvPr id="5" name="Footer Placeholder 4">
            <a:extLst>
              <a:ext uri="{FF2B5EF4-FFF2-40B4-BE49-F238E27FC236}">
                <a16:creationId xmlns:a16="http://schemas.microsoft.com/office/drawing/2014/main" id="{B368BC4D-A48F-433F-9BAC-E0088CDC51BB}"/>
              </a:ext>
            </a:extLst>
          </p:cNvPr>
          <p:cNvSpPr>
            <a:spLocks noGrp="1"/>
          </p:cNvSpPr>
          <p:nvPr>
            <p:ph type="ftr" sz="quarter" idx="11"/>
          </p:nvPr>
        </p:nvSpPr>
        <p:spPr>
          <a:xfrm>
            <a:off x="2453959" y="6423306"/>
            <a:ext cx="7020102" cy="198000"/>
          </a:xfrm>
        </p:spPr>
        <p:txBody>
          <a:bodyPr/>
          <a:lstStyle/>
          <a:p>
            <a:r>
              <a:rPr lang="nb-NO" sz="1000" dirty="0">
                <a:solidFill>
                  <a:schemeClr val="bg1">
                    <a:lumMod val="50000"/>
                  </a:schemeClr>
                </a:solidFill>
              </a:rPr>
              <a:t>Kilde: Kantar Magasinundersøkelsen </a:t>
            </a:r>
          </a:p>
        </p:txBody>
      </p:sp>
      <p:pic>
        <p:nvPicPr>
          <p:cNvPr id="6" name="Picture 5">
            <a:extLst>
              <a:ext uri="{FF2B5EF4-FFF2-40B4-BE49-F238E27FC236}">
                <a16:creationId xmlns:a16="http://schemas.microsoft.com/office/drawing/2014/main" id="{5DF2B3D1-0B0E-4F4D-A85E-34F0EB62D364}"/>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9" name="Content Placeholder 1">
            <a:extLst>
              <a:ext uri="{FF2B5EF4-FFF2-40B4-BE49-F238E27FC236}">
                <a16:creationId xmlns:a16="http://schemas.microsoft.com/office/drawing/2014/main" id="{216D768F-6C6D-4202-B2A4-C781BFA8B3D0}"/>
              </a:ext>
            </a:extLst>
          </p:cNvPr>
          <p:cNvSpPr>
            <a:spLocks noGrp="1"/>
          </p:cNvSpPr>
          <p:nvPr>
            <p:ph sz="quarter" idx="14"/>
          </p:nvPr>
        </p:nvSpPr>
        <p:spPr>
          <a:xfrm>
            <a:off x="359998" y="1722267"/>
            <a:ext cx="11466001" cy="4396583"/>
          </a:xfrm>
        </p:spPr>
        <p:txBody>
          <a:bodyPr/>
          <a:lstStyle/>
          <a:p>
            <a:pPr marL="285750" indent="-285750">
              <a:buFont typeface="Wingdings" panose="05000000000000000000" pitchFamily="2" charset="2"/>
              <a:buChar char="§"/>
            </a:pPr>
            <a:r>
              <a:rPr lang="nb-NO" sz="2000" dirty="0"/>
              <a:t>Samlet sett har det vært en nedgang på 4,8 % i forhold til 2022/2023 (23/2).</a:t>
            </a:r>
          </a:p>
          <a:p>
            <a:pPr marL="285750" indent="-285750">
              <a:buFont typeface="Wingdings" panose="05000000000000000000" pitchFamily="2" charset="2"/>
              <a:buChar char="§"/>
            </a:pPr>
            <a:endParaRPr lang="nb-NO" sz="2000" dirty="0">
              <a:solidFill>
                <a:srgbClr val="000000"/>
              </a:solidFill>
            </a:endParaRPr>
          </a:p>
          <a:p>
            <a:pPr marL="285750" indent="-285750">
              <a:buFont typeface="Wingdings" panose="05000000000000000000" pitchFamily="2" charset="2"/>
              <a:buChar char="§"/>
            </a:pPr>
            <a:r>
              <a:rPr lang="nb-NO" sz="2000" dirty="0">
                <a:solidFill>
                  <a:srgbClr val="000000"/>
                </a:solidFill>
              </a:rPr>
              <a:t>I 2023/2024 leste 16 % av befolkningen daglig minst ett papirmagasin. </a:t>
            </a:r>
          </a:p>
          <a:p>
            <a:pPr marL="285750" indent="-285750">
              <a:buFont typeface="Wingdings" panose="05000000000000000000" pitchFamily="2" charset="2"/>
              <a:buChar char="§"/>
            </a:pPr>
            <a:endParaRPr lang="nb-NO" sz="2000" dirty="0">
              <a:solidFill>
                <a:srgbClr val="000000"/>
              </a:solidFill>
            </a:endParaRPr>
          </a:p>
          <a:p>
            <a:pPr marL="285750" indent="-285750">
              <a:buFont typeface="Wingdings" panose="05000000000000000000" pitchFamily="2" charset="2"/>
              <a:buChar char="§"/>
            </a:pPr>
            <a:r>
              <a:rPr lang="nb-NO" sz="2000" dirty="0">
                <a:solidFill>
                  <a:srgbClr val="000000"/>
                </a:solidFill>
              </a:rPr>
              <a:t>Åtte magasiner blir rapportert med flere lesere, mens 28 har færre lesere sammenlignet med 2022/2023.</a:t>
            </a:r>
          </a:p>
          <a:p>
            <a:pPr marL="285750" indent="-285750">
              <a:buFont typeface="Wingdings" panose="05000000000000000000" pitchFamily="2" charset="2"/>
              <a:buChar char="§"/>
            </a:pPr>
            <a:endParaRPr lang="nb-NO" sz="2000" dirty="0">
              <a:solidFill>
                <a:srgbClr val="000000"/>
              </a:solidFill>
            </a:endParaRPr>
          </a:p>
          <a:p>
            <a:pPr marL="285750" indent="-285750">
              <a:buFont typeface="Wingdings" panose="05000000000000000000" pitchFamily="2" charset="2"/>
              <a:buChar char="§"/>
            </a:pPr>
            <a:r>
              <a:rPr lang="nb-NO" sz="2000" dirty="0">
                <a:solidFill>
                  <a:srgbClr val="000000"/>
                </a:solidFill>
              </a:rPr>
              <a:t>Alle magasingruppene bortsett fra fagbladene går tilbake.</a:t>
            </a:r>
          </a:p>
        </p:txBody>
      </p:sp>
      <p:sp>
        <p:nvSpPr>
          <p:cNvPr id="4" name="Plassholder for lysbildenummer 3">
            <a:extLst>
              <a:ext uri="{FF2B5EF4-FFF2-40B4-BE49-F238E27FC236}">
                <a16:creationId xmlns:a16="http://schemas.microsoft.com/office/drawing/2014/main" id="{ABB4AD04-8344-2395-F804-EA63579F242B}"/>
              </a:ext>
            </a:extLst>
          </p:cNvPr>
          <p:cNvSpPr>
            <a:spLocks noGrp="1"/>
          </p:cNvSpPr>
          <p:nvPr>
            <p:ph type="sldNum" sz="quarter" idx="10"/>
          </p:nvPr>
        </p:nvSpPr>
        <p:spPr/>
        <p:txBody>
          <a:bodyPr/>
          <a:lstStyle/>
          <a:p>
            <a:fld id="{4034BEE3-566C-4068-A777-C3A4762E861B}" type="slidenum">
              <a:rPr lang="en-GB" smtClean="0"/>
              <a:pPr/>
              <a:t>2</a:t>
            </a:fld>
            <a:endParaRPr lang="en-GB" dirty="0"/>
          </a:p>
        </p:txBody>
      </p:sp>
    </p:spTree>
    <p:extLst>
      <p:ext uri="{BB962C8B-B14F-4D97-AF65-F5344CB8AC3E}">
        <p14:creationId xmlns:p14="http://schemas.microsoft.com/office/powerpoint/2010/main" val="82598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021" y="159568"/>
            <a:ext cx="11466875" cy="403200"/>
          </a:xfrm>
        </p:spPr>
        <p:txBody>
          <a:bodyPr/>
          <a:lstStyle/>
          <a:p>
            <a:r>
              <a:rPr lang="nb-NO" sz="2800" dirty="0"/>
              <a:t>Innledning</a:t>
            </a:r>
          </a:p>
        </p:txBody>
      </p:sp>
      <p:pic>
        <p:nvPicPr>
          <p:cNvPr id="6" name="Picture 5">
            <a:extLst>
              <a:ext uri="{FF2B5EF4-FFF2-40B4-BE49-F238E27FC236}">
                <a16:creationId xmlns:a16="http://schemas.microsoft.com/office/drawing/2014/main" id="{5DF2B3D1-0B0E-4F4D-A85E-34F0EB62D364}"/>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9" name="Content Placeholder 1">
            <a:extLst>
              <a:ext uri="{FF2B5EF4-FFF2-40B4-BE49-F238E27FC236}">
                <a16:creationId xmlns:a16="http://schemas.microsoft.com/office/drawing/2014/main" id="{60A223F2-5638-4E79-97BA-B2E32F271CB9}"/>
              </a:ext>
            </a:extLst>
          </p:cNvPr>
          <p:cNvSpPr>
            <a:spLocks noGrp="1"/>
          </p:cNvSpPr>
          <p:nvPr>
            <p:ph sz="quarter" idx="14"/>
          </p:nvPr>
        </p:nvSpPr>
        <p:spPr>
          <a:xfrm>
            <a:off x="360875" y="1643904"/>
            <a:ext cx="11466000" cy="4454923"/>
          </a:xfrm>
        </p:spPr>
        <p:txBody>
          <a:bodyPr/>
          <a:lstStyle/>
          <a:p>
            <a:pPr marL="285750" indent="-285750">
              <a:buFont typeface="Wingdings" panose="05000000000000000000" pitchFamily="2" charset="2"/>
              <a:buChar char="§"/>
            </a:pPr>
            <a:r>
              <a:rPr lang="nb-NO" dirty="0"/>
              <a:t>Magasinundersøkelsen gir de offisielle lesertallene for blader og magasiner, og måler lesing av papirutgaver og digitale kopier (PDF-utgaver). Lesing av digitale kopier inngår altså i lesertallene for papirutgavene. Forlagshusene har digitale magasinpakker som </a:t>
            </a:r>
            <a:r>
              <a:rPr lang="nb-NO" dirty="0">
                <a:hlinkClick r:id="rId3"/>
              </a:rPr>
              <a:t>Flipp</a:t>
            </a:r>
            <a:r>
              <a:rPr lang="nb-NO" dirty="0"/>
              <a:t> (Egmont), </a:t>
            </a:r>
            <a:r>
              <a:rPr lang="nb-NO" dirty="0">
                <a:hlinkClick r:id="rId4"/>
              </a:rPr>
              <a:t>Wype</a:t>
            </a:r>
            <a:r>
              <a:rPr lang="nb-NO" dirty="0"/>
              <a:t> (Bonnier), </a:t>
            </a:r>
            <a:r>
              <a:rPr lang="nb-NO" dirty="0">
                <a:hlinkClick r:id="rId5"/>
              </a:rPr>
              <a:t>Pling</a:t>
            </a:r>
            <a:r>
              <a:rPr lang="nb-NO" dirty="0"/>
              <a:t> (Aller) og </a:t>
            </a:r>
            <a:r>
              <a:rPr lang="nb-NO" dirty="0">
                <a:hlinkClick r:id="rId6"/>
              </a:rPr>
              <a:t>MAGASIN + </a:t>
            </a:r>
            <a:r>
              <a:rPr lang="nb-NO" dirty="0"/>
              <a:t>(Aftenposten Forlag).</a:t>
            </a:r>
          </a:p>
          <a:p>
            <a:pPr marL="285750" indent="-285750">
              <a:buFont typeface="Wingdings" panose="05000000000000000000" pitchFamily="2" charset="2"/>
              <a:buChar char="§"/>
            </a:pPr>
            <a:r>
              <a:rPr lang="nb-NO" dirty="0"/>
              <a:t>Denne rapporteringen for 2023/2024 (24/2) bygger på 10 083 intervju fra </a:t>
            </a:r>
            <a:r>
              <a:rPr lang="nb-NO" dirty="0">
                <a:hlinkClick r:id="rId7">
                  <a:extLst>
                    <a:ext uri="{A12FA001-AC4F-418D-AE19-62706E023703}">
                      <ahyp:hlinkClr xmlns:ahyp="http://schemas.microsoft.com/office/drawing/2018/hyperlinkcolor" val="tx"/>
                    </a:ext>
                  </a:extLst>
                </a:hlinkClick>
              </a:rPr>
              <a:t>Forbruker &amp; Media</a:t>
            </a:r>
            <a:r>
              <a:rPr lang="nb-NO" dirty="0"/>
              <a:t>. Tallene for denne innsamlingsperioden er sammenlignet med 2022/2023 (23/2). Totalt rapporterer vi denne gangen 50 magasiner.</a:t>
            </a:r>
          </a:p>
          <a:p>
            <a:pPr marL="285750" indent="-285750">
              <a:buFont typeface="Wingdings" panose="05000000000000000000" pitchFamily="2" charset="2"/>
              <a:buChar char="§"/>
            </a:pPr>
            <a:r>
              <a:rPr lang="nb-NO" dirty="0"/>
              <a:t>Mer informasjon om metode og magasintall på Kantar Medias nettsider under «</a:t>
            </a:r>
            <a:r>
              <a:rPr lang="nb-NO" dirty="0">
                <a:hlinkClick r:id="rId8">
                  <a:extLst>
                    <a:ext uri="{A12FA001-AC4F-418D-AE19-62706E023703}">
                      <ahyp:hlinkClr xmlns:ahyp="http://schemas.microsoft.com/office/drawing/2018/hyperlinkcolor" val="tx"/>
                    </a:ext>
                  </a:extLst>
                </a:hlinkClick>
              </a:rPr>
              <a:t>Magasin</a:t>
            </a:r>
            <a:r>
              <a:rPr lang="nb-NO" dirty="0"/>
              <a:t>» og </a:t>
            </a:r>
            <a:r>
              <a:rPr lang="nb-NO" dirty="0">
                <a:highlight>
                  <a:srgbClr val="FFFFFF"/>
                </a:highlight>
              </a:rPr>
              <a:t>på MBLs nettsider </a:t>
            </a:r>
            <a:r>
              <a:rPr lang="nb-NO" dirty="0">
                <a:highlight>
                  <a:srgbClr val="FFFFFF"/>
                </a:highlight>
                <a:hlinkClick r:id="rId9">
                  <a:extLst>
                    <a:ext uri="{A12FA001-AC4F-418D-AE19-62706E023703}">
                      <ahyp:hlinkClr xmlns:ahyp="http://schemas.microsoft.com/office/drawing/2018/hyperlinkcolor" val="tx"/>
                    </a:ext>
                  </a:extLst>
                </a:hlinkClick>
              </a:rPr>
              <a:t>Q&amp;A for medieindeksen.</a:t>
            </a:r>
            <a:r>
              <a:rPr lang="nb-NO" dirty="0">
                <a:highlight>
                  <a:srgbClr val="FFFFFF"/>
                </a:highlight>
              </a:rPr>
              <a:t>   </a:t>
            </a:r>
            <a:endParaRPr lang="nb-NO" dirty="0"/>
          </a:p>
          <a:p>
            <a:pPr marL="285750" indent="-285750">
              <a:buFont typeface="Wingdings" panose="05000000000000000000" pitchFamily="2" charset="2"/>
              <a:buChar char="§"/>
            </a:pPr>
            <a:r>
              <a:rPr lang="nb-NO" dirty="0"/>
              <a:t>Magasinundersøkelsen er del av </a:t>
            </a:r>
            <a:r>
              <a:rPr lang="nb-NO" dirty="0">
                <a:hlinkClick r:id="rId7">
                  <a:extLst>
                    <a:ext uri="{A12FA001-AC4F-418D-AE19-62706E023703}">
                      <ahyp:hlinkClr xmlns:ahyp="http://schemas.microsoft.com/office/drawing/2018/hyperlinkcolor" val="tx"/>
                    </a:ext>
                  </a:extLst>
                </a:hlinkClick>
              </a:rPr>
              <a:t>Forbruker &amp; Media </a:t>
            </a:r>
            <a:r>
              <a:rPr lang="nb-NO" dirty="0"/>
              <a:t>(F&amp;M), og er den eneste multimedie-undersøkelsen i Norge. F&amp;M gir mulighet til å sammenligne medier med hverandre</a:t>
            </a:r>
            <a:r>
              <a:rPr lang="nb-NO" strike="sngStrike" dirty="0"/>
              <a:t>,</a:t>
            </a:r>
            <a:r>
              <a:rPr lang="nb-NO" dirty="0"/>
              <a:t> og å relatere mediedata direkte til folks forbruk, interesser og holdninger.</a:t>
            </a:r>
          </a:p>
          <a:p>
            <a:pPr marL="285750" indent="-285750">
              <a:buFont typeface="Wingdings" panose="05000000000000000000" pitchFamily="2" charset="2"/>
              <a:buChar char="§"/>
            </a:pPr>
            <a:r>
              <a:rPr lang="nb-NO" dirty="0"/>
              <a:t>Det er ingen direkte sammenheng mellom lesing og opplag, og av og til kan opplaget være stabilt selv om lesertallet øker. Det kan f.eks. skyldes at det er flere lesere per eksemplar fordi magasinet blir distribuert på offentlig steder som messer og caféer (se nest siste bilde).</a:t>
            </a:r>
          </a:p>
        </p:txBody>
      </p:sp>
      <p:sp>
        <p:nvSpPr>
          <p:cNvPr id="8" name="Footer Placeholder 4">
            <a:extLst>
              <a:ext uri="{FF2B5EF4-FFF2-40B4-BE49-F238E27FC236}">
                <a16:creationId xmlns:a16="http://schemas.microsoft.com/office/drawing/2014/main" id="{A85B961E-AD7F-B7BF-4A1F-DC1832B7E2FD}"/>
              </a:ext>
            </a:extLst>
          </p:cNvPr>
          <p:cNvSpPr>
            <a:spLocks noGrp="1"/>
          </p:cNvSpPr>
          <p:nvPr>
            <p:ph type="ftr" sz="quarter" idx="11"/>
          </p:nvPr>
        </p:nvSpPr>
        <p:spPr>
          <a:xfrm>
            <a:off x="2416796" y="6455126"/>
            <a:ext cx="7020102" cy="198000"/>
          </a:xfrm>
        </p:spPr>
        <p:txBody>
          <a:bodyPr/>
          <a:lstStyle/>
          <a:p>
            <a:r>
              <a:rPr lang="nb-NO" sz="1000" dirty="0">
                <a:solidFill>
                  <a:schemeClr val="bg1">
                    <a:lumMod val="50000"/>
                  </a:schemeClr>
                </a:solidFill>
              </a:rPr>
              <a:t>Kilde: Kantar Magasinundersøkelsen </a:t>
            </a:r>
          </a:p>
        </p:txBody>
      </p:sp>
      <p:sp>
        <p:nvSpPr>
          <p:cNvPr id="4" name="Plassholder for lysbildenummer 3">
            <a:extLst>
              <a:ext uri="{FF2B5EF4-FFF2-40B4-BE49-F238E27FC236}">
                <a16:creationId xmlns:a16="http://schemas.microsoft.com/office/drawing/2014/main" id="{3B66F852-C008-F51E-A3D0-8741FD02F577}"/>
              </a:ext>
            </a:extLst>
          </p:cNvPr>
          <p:cNvSpPr>
            <a:spLocks noGrp="1"/>
          </p:cNvSpPr>
          <p:nvPr>
            <p:ph type="sldNum" sz="quarter" idx="10"/>
          </p:nvPr>
        </p:nvSpPr>
        <p:spPr/>
        <p:txBody>
          <a:bodyPr/>
          <a:lstStyle/>
          <a:p>
            <a:fld id="{4034BEE3-566C-4068-A777-C3A4762E861B}" type="slidenum">
              <a:rPr lang="en-GB" smtClean="0"/>
              <a:pPr/>
              <a:t>3</a:t>
            </a:fld>
            <a:endParaRPr lang="en-GB" dirty="0"/>
          </a:p>
        </p:txBody>
      </p:sp>
    </p:spTree>
    <p:extLst>
      <p:ext uri="{BB962C8B-B14F-4D97-AF65-F5344CB8AC3E}">
        <p14:creationId xmlns:p14="http://schemas.microsoft.com/office/powerpoint/2010/main" val="187786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621766"/>
            <a:ext cx="5626800" cy="4468483"/>
          </a:xfrm>
          <a:ln>
            <a:solidFill>
              <a:schemeClr val="bg1">
                <a:lumMod val="50000"/>
              </a:schemeClr>
            </a:solidFill>
          </a:ln>
        </p:spPr>
        <p:txBody>
          <a:bodyPr/>
          <a:lstStyle/>
          <a:p>
            <a:pPr fontAlgn="auto">
              <a:spcAft>
                <a:spcPts val="0"/>
              </a:spcAft>
            </a:pPr>
            <a:endParaRPr lang="nb-NO" sz="1200" b="1" dirty="0"/>
          </a:p>
          <a:p>
            <a:pPr marL="179025" lvl="2" indent="0">
              <a:buNone/>
            </a:pPr>
            <a:r>
              <a:rPr lang="nb-NO" sz="1200" b="1" dirty="0"/>
              <a:t>Aktualitet og TV</a:t>
            </a:r>
          </a:p>
          <a:p>
            <a:pPr marL="359025" lvl="3" indent="0">
              <a:spcBef>
                <a:spcPts val="0"/>
              </a:spcBef>
              <a:buNone/>
            </a:pPr>
            <a:r>
              <a:rPr lang="nb-NO" sz="1200" dirty="0"/>
              <a:t>Her og Nå, På TV, Se og Hør Tirsdag, Se og Hør Extra (4)</a:t>
            </a:r>
          </a:p>
          <a:p>
            <a:pPr marL="179025" lvl="2" indent="0">
              <a:buNone/>
            </a:pPr>
            <a:r>
              <a:rPr lang="nb-NO" sz="1200" b="1" dirty="0"/>
              <a:t>Avismagasiner</a:t>
            </a:r>
          </a:p>
          <a:p>
            <a:pPr marL="359025" lvl="3" indent="0">
              <a:spcBef>
                <a:spcPts val="0"/>
              </a:spcBef>
              <a:buNone/>
            </a:pPr>
            <a:r>
              <a:rPr lang="nb-NO" sz="1200" dirty="0"/>
              <a:t>A-magasinet, Finansavisen MOTOR, Dagens Næringsliv D2, Dagbladet Magasinet, VG Helg (5)</a:t>
            </a:r>
          </a:p>
          <a:p>
            <a:pPr marL="179025" lvl="2" indent="0">
              <a:buNone/>
            </a:pPr>
            <a:r>
              <a:rPr lang="nb-NO" sz="1200" b="1" dirty="0"/>
              <a:t>Bil og Båt</a:t>
            </a:r>
          </a:p>
          <a:p>
            <a:pPr marL="359025" lvl="3" indent="0">
              <a:spcBef>
                <a:spcPts val="0"/>
              </a:spcBef>
              <a:buNone/>
            </a:pPr>
            <a:r>
              <a:rPr lang="nb-NO" sz="1200" dirty="0"/>
              <a:t>Traktor, Vi Menn Båt, </a:t>
            </a:r>
            <a:r>
              <a:rPr lang="nb-NO" sz="1200" dirty="0" err="1"/>
              <a:t>BilAutofil</a:t>
            </a:r>
            <a:r>
              <a:rPr lang="nb-NO" sz="1200" dirty="0"/>
              <a:t> (3)</a:t>
            </a:r>
          </a:p>
          <a:p>
            <a:pPr marL="179025" lvl="2" indent="0">
              <a:buNone/>
            </a:pPr>
            <a:r>
              <a:rPr lang="nb-NO" sz="1200" b="1" dirty="0"/>
              <a:t>Bolig og interiør</a:t>
            </a:r>
          </a:p>
          <a:p>
            <a:pPr marL="359025" lvl="3" indent="0">
              <a:spcBef>
                <a:spcPts val="0"/>
              </a:spcBef>
              <a:buNone/>
            </a:pPr>
            <a:r>
              <a:rPr lang="nb-NO" sz="1200" dirty="0"/>
              <a:t>Bo Bedre, BoligDrøm, Bonytt, </a:t>
            </a:r>
            <a:r>
              <a:rPr lang="nb-NO" sz="1200" dirty="0" err="1"/>
              <a:t>Hageliv</a:t>
            </a:r>
            <a:r>
              <a:rPr lang="nb-NO" sz="1200" dirty="0"/>
              <a:t> &amp; Uterom, Hytteliv, Hyttemagasinet, Interiørmagasinet, Lev Landlig, Maison Interiør, Rom 123, Vakre Hjem &amp; Interiør (11)</a:t>
            </a:r>
          </a:p>
          <a:p>
            <a:pPr marL="179025" lvl="2" indent="0">
              <a:buNone/>
            </a:pPr>
            <a:r>
              <a:rPr lang="nb-NO" sz="1200" b="1" dirty="0"/>
              <a:t>Fagblader</a:t>
            </a:r>
          </a:p>
          <a:p>
            <a:pPr marL="359025" lvl="3" indent="0">
              <a:spcBef>
                <a:spcPts val="0"/>
              </a:spcBef>
              <a:buNone/>
            </a:pPr>
            <a:r>
              <a:rPr lang="nb-NO" sz="1200" dirty="0"/>
              <a:t>Bondebladet, Norsk Landbruk (2)</a:t>
            </a:r>
          </a:p>
          <a:p>
            <a:pPr marL="179025" lvl="2" indent="0">
              <a:buNone/>
            </a:pPr>
            <a:r>
              <a:rPr lang="nb-NO" sz="1200" b="1" dirty="0"/>
              <a:t>Innsikt og økonomi</a:t>
            </a:r>
          </a:p>
          <a:p>
            <a:pPr marL="359025" lvl="3" indent="0">
              <a:spcBef>
                <a:spcPts val="0"/>
              </a:spcBef>
              <a:buNone/>
            </a:pPr>
            <a:r>
              <a:rPr lang="nb-NO" sz="1200" dirty="0"/>
              <a:t>Aftenposten Innsikt, Dine Penger, Kapital, Aftenposten Historie (4)</a:t>
            </a:r>
          </a:p>
          <a:p>
            <a:pPr marL="179025" lvl="2" indent="0">
              <a:buNone/>
            </a:pPr>
            <a:r>
              <a:rPr lang="nb-NO" sz="1200" b="1" dirty="0"/>
              <a:t>Jakt og friluft</a:t>
            </a:r>
          </a:p>
          <a:p>
            <a:pPr marL="359025" lvl="3" indent="0">
              <a:spcBef>
                <a:spcPts val="0"/>
              </a:spcBef>
              <a:buNone/>
            </a:pPr>
            <a:r>
              <a:rPr lang="nb-NO" sz="1200" dirty="0"/>
              <a:t>Alt om fiske, Jakt, JEGER, Villmarksliv(4)</a:t>
            </a:r>
          </a:p>
          <a:p>
            <a:pPr marL="179025" lvl="2" indent="0">
              <a:buNone/>
            </a:pPr>
            <a:r>
              <a:rPr lang="nb-NO" sz="1200" b="1" dirty="0"/>
              <a:t>Kvinne</a:t>
            </a:r>
          </a:p>
          <a:p>
            <a:pPr marL="359025" lvl="3" indent="0">
              <a:spcBef>
                <a:spcPts val="0"/>
              </a:spcBef>
              <a:buNone/>
            </a:pPr>
            <a:r>
              <a:rPr lang="nb-NO" sz="1200" dirty="0"/>
              <a:t>Kamille, KK (2)</a:t>
            </a:r>
          </a:p>
          <a:p>
            <a:endParaRPr lang="nb-NO" sz="3200" dirty="0"/>
          </a:p>
        </p:txBody>
      </p:sp>
      <p:sp>
        <p:nvSpPr>
          <p:cNvPr id="3" name="Content Placeholder 2"/>
          <p:cNvSpPr>
            <a:spLocks noGrp="1"/>
          </p:cNvSpPr>
          <p:nvPr>
            <p:ph sz="quarter" idx="14"/>
          </p:nvPr>
        </p:nvSpPr>
        <p:spPr>
          <a:xfrm>
            <a:off x="6200074" y="1621766"/>
            <a:ext cx="5626800" cy="4366079"/>
          </a:xfrm>
          <a:ln>
            <a:solidFill>
              <a:schemeClr val="bg1">
                <a:lumMod val="50000"/>
              </a:schemeClr>
            </a:solidFill>
          </a:ln>
        </p:spPr>
        <p:txBody>
          <a:bodyPr/>
          <a:lstStyle/>
          <a:p>
            <a:pPr fontAlgn="auto">
              <a:spcAft>
                <a:spcPts val="0"/>
              </a:spcAft>
            </a:pPr>
            <a:endParaRPr lang="nb-NO" sz="1200" b="1" dirty="0"/>
          </a:p>
          <a:p>
            <a:pPr marL="179025" lvl="2" indent="0">
              <a:buNone/>
            </a:pPr>
            <a:r>
              <a:rPr lang="nb-NO" sz="1200" b="1" dirty="0"/>
              <a:t>Helse, livsstil og mat</a:t>
            </a:r>
          </a:p>
          <a:p>
            <a:pPr marL="359025" lvl="3" indent="0">
              <a:spcBef>
                <a:spcPts val="0"/>
              </a:spcBef>
              <a:buNone/>
            </a:pPr>
            <a:r>
              <a:rPr lang="nb-NO" sz="1200" dirty="0"/>
              <a:t>Maison Mat&amp;Vin, Mat fra Norge (2)</a:t>
            </a:r>
          </a:p>
          <a:p>
            <a:pPr marL="179025" lvl="2" indent="0">
              <a:buNone/>
            </a:pPr>
            <a:r>
              <a:rPr lang="nb-NO" sz="1200" b="1" dirty="0"/>
              <a:t>Voksen kvinne</a:t>
            </a:r>
          </a:p>
          <a:p>
            <a:pPr marL="359025" lvl="3" indent="0">
              <a:spcBef>
                <a:spcPts val="0"/>
              </a:spcBef>
              <a:buNone/>
            </a:pPr>
            <a:r>
              <a:rPr lang="nb-NO" sz="1200" dirty="0"/>
              <a:t>Allers, Familien, Hjemmet, Norsk Ukeblad, Vi over 60 (5)</a:t>
            </a:r>
          </a:p>
          <a:p>
            <a:pPr marL="359025" lvl="3" indent="0">
              <a:spcBef>
                <a:spcPts val="0"/>
              </a:spcBef>
              <a:buNone/>
            </a:pPr>
            <a:endParaRPr lang="nb-NO" sz="1200" b="1" dirty="0"/>
          </a:p>
          <a:p>
            <a:pPr marL="179025" lvl="2" indent="0">
              <a:spcBef>
                <a:spcPts val="0"/>
              </a:spcBef>
              <a:buNone/>
            </a:pPr>
            <a:r>
              <a:rPr lang="nb-NO" sz="1200" b="1" dirty="0"/>
              <a:t>Medlemsblad og gratismagasin</a:t>
            </a:r>
          </a:p>
          <a:p>
            <a:pPr marL="359025" lvl="3" indent="0">
              <a:spcBef>
                <a:spcPts val="0"/>
              </a:spcBef>
              <a:buNone/>
            </a:pPr>
            <a:r>
              <a:rPr lang="nb-NO" sz="1200" dirty="0"/>
              <a:t>NAFs medlemsblad MOTOR, Jakt &amp; Fiske, OBOS-bladet, Pensjonisten, Fagbladet (5)</a:t>
            </a:r>
          </a:p>
          <a:p>
            <a:pPr marL="359025" lvl="3" indent="0">
              <a:spcBef>
                <a:spcPts val="0"/>
              </a:spcBef>
              <a:buNone/>
            </a:pPr>
            <a:endParaRPr lang="nb-NO" sz="1200" dirty="0"/>
          </a:p>
          <a:p>
            <a:pPr marL="359025" lvl="3" indent="0">
              <a:spcBef>
                <a:spcPts val="0"/>
              </a:spcBef>
              <a:buNone/>
            </a:pPr>
            <a:endParaRPr lang="nb-NO" sz="1200" dirty="0"/>
          </a:p>
          <a:p>
            <a:pPr marL="359025" lvl="3" indent="0">
              <a:spcBef>
                <a:spcPts val="0"/>
              </a:spcBef>
              <a:buNone/>
            </a:pPr>
            <a:endParaRPr lang="nb-NO" sz="1200" dirty="0"/>
          </a:p>
          <a:p>
            <a:pPr marL="359025" lvl="3" indent="0">
              <a:spcBef>
                <a:spcPts val="0"/>
              </a:spcBef>
              <a:buNone/>
            </a:pPr>
            <a:r>
              <a:rPr lang="nb-NO" sz="1200" dirty="0"/>
              <a:t>Vi Menn, Fri Flyt Sportsmagasin og Vi Menn Bobil ligger ikke i noen av gruppene.</a:t>
            </a:r>
          </a:p>
          <a:p>
            <a:pPr marL="0" lvl="1" indent="0" fontAlgn="auto">
              <a:spcBef>
                <a:spcPts val="0"/>
              </a:spcBef>
              <a:spcAft>
                <a:spcPts val="0"/>
              </a:spcAft>
              <a:buNone/>
            </a:pPr>
            <a:endParaRPr lang="nb-NO" sz="1200" dirty="0"/>
          </a:p>
          <a:p>
            <a:pPr marL="0" lvl="1" indent="0" fontAlgn="auto">
              <a:spcBef>
                <a:spcPts val="0"/>
              </a:spcBef>
              <a:spcAft>
                <a:spcPts val="0"/>
              </a:spcAft>
              <a:buNone/>
            </a:pPr>
            <a:endParaRPr lang="nb-NO" sz="1200" dirty="0"/>
          </a:p>
          <a:p>
            <a:pPr marL="0" lvl="1" indent="0" fontAlgn="auto">
              <a:spcBef>
                <a:spcPts val="0"/>
              </a:spcBef>
              <a:spcAft>
                <a:spcPts val="0"/>
              </a:spcAft>
              <a:buNone/>
            </a:pPr>
            <a:endParaRPr lang="nb-NO" sz="1200" dirty="0"/>
          </a:p>
        </p:txBody>
      </p:sp>
      <p:sp>
        <p:nvSpPr>
          <p:cNvPr id="4" name="Title 3"/>
          <p:cNvSpPr>
            <a:spLocks noGrp="1"/>
          </p:cNvSpPr>
          <p:nvPr>
            <p:ph type="title"/>
          </p:nvPr>
        </p:nvSpPr>
        <p:spPr>
          <a:xfrm>
            <a:off x="155275" y="118053"/>
            <a:ext cx="12036725" cy="716137"/>
          </a:xfrm>
        </p:spPr>
        <p:txBody>
          <a:bodyPr/>
          <a:lstStyle/>
          <a:p>
            <a:r>
              <a:rPr lang="nb-NO" sz="3200" dirty="0">
                <a:solidFill>
                  <a:srgbClr val="000000"/>
                </a:solidFill>
              </a:rPr>
              <a:t>Sammenlignbare magasingrupper for 2022/2023 og 2023/2024</a:t>
            </a:r>
            <a:br>
              <a:rPr lang="nb-NO" sz="3200" dirty="0">
                <a:solidFill>
                  <a:srgbClr val="000000"/>
                </a:solidFill>
              </a:rPr>
            </a:br>
            <a:br>
              <a:rPr lang="nb-NO" sz="3200" dirty="0">
                <a:solidFill>
                  <a:srgbClr val="000000"/>
                </a:solidFill>
              </a:rPr>
            </a:br>
            <a:endParaRPr lang="nb-NO" sz="3200" dirty="0">
              <a:solidFill>
                <a:srgbClr val="000000"/>
              </a:solidFill>
            </a:endParaRPr>
          </a:p>
        </p:txBody>
      </p:sp>
      <p:pic>
        <p:nvPicPr>
          <p:cNvPr id="8" name="Picture 7">
            <a:extLst>
              <a:ext uri="{FF2B5EF4-FFF2-40B4-BE49-F238E27FC236}">
                <a16:creationId xmlns:a16="http://schemas.microsoft.com/office/drawing/2014/main" id="{1D25AB42-6040-4705-B825-DB703C42B391}"/>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9" name="Footer Placeholder 4">
            <a:extLst>
              <a:ext uri="{FF2B5EF4-FFF2-40B4-BE49-F238E27FC236}">
                <a16:creationId xmlns:a16="http://schemas.microsoft.com/office/drawing/2014/main" id="{AFFE1346-98FC-66F4-FF58-8C623792D10E}"/>
              </a:ext>
            </a:extLst>
          </p:cNvPr>
          <p:cNvSpPr txBox="1">
            <a:spLocks/>
          </p:cNvSpPr>
          <p:nvPr/>
        </p:nvSpPr>
        <p:spPr>
          <a:xfrm>
            <a:off x="2382291" y="6439074"/>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Magasinundersøkelsen </a:t>
            </a:r>
          </a:p>
        </p:txBody>
      </p:sp>
      <p:sp>
        <p:nvSpPr>
          <p:cNvPr id="6" name="Plassholder for lysbildenummer 5">
            <a:extLst>
              <a:ext uri="{FF2B5EF4-FFF2-40B4-BE49-F238E27FC236}">
                <a16:creationId xmlns:a16="http://schemas.microsoft.com/office/drawing/2014/main" id="{4AB82F87-9A36-7B91-5107-6B13D60D28B7}"/>
              </a:ext>
            </a:extLst>
          </p:cNvPr>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168579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008C8F0F-EB0E-4436-A52B-22595EB462EB}"/>
              </a:ext>
            </a:extLst>
          </p:cNvPr>
          <p:cNvSpPr>
            <a:spLocks noGrp="1"/>
          </p:cNvSpPr>
          <p:nvPr>
            <p:ph type="title"/>
          </p:nvPr>
        </p:nvSpPr>
        <p:spPr>
          <a:xfrm>
            <a:off x="362562" y="64815"/>
            <a:ext cx="11466875" cy="404119"/>
          </a:xfrm>
        </p:spPr>
        <p:txBody>
          <a:bodyPr/>
          <a:lstStyle/>
          <a:p>
            <a:r>
              <a:rPr lang="nb-NO" sz="2800" dirty="0">
                <a:solidFill>
                  <a:srgbClr val="000000"/>
                </a:solidFill>
                <a:cs typeface="Arial" charset="0"/>
              </a:rPr>
              <a:t>Endringer for nettolesertall for grupper</a:t>
            </a:r>
            <a:br>
              <a:rPr lang="nb-NO" sz="2800" dirty="0">
                <a:solidFill>
                  <a:srgbClr val="000000"/>
                </a:solidFill>
                <a:cs typeface="Arial" charset="0"/>
              </a:rPr>
            </a:br>
            <a:endParaRPr lang="nb-NO" sz="2800" dirty="0">
              <a:solidFill>
                <a:srgbClr val="000000"/>
              </a:solidFill>
            </a:endParaRPr>
          </a:p>
        </p:txBody>
      </p:sp>
      <p:sp>
        <p:nvSpPr>
          <p:cNvPr id="8" name="Rectangle 7">
            <a:extLst>
              <a:ext uri="{FF2B5EF4-FFF2-40B4-BE49-F238E27FC236}">
                <a16:creationId xmlns:a16="http://schemas.microsoft.com/office/drawing/2014/main" id="{B8378C20-6DE5-4FC1-9C4E-6B28B1E1FDD1}"/>
              </a:ext>
            </a:extLst>
          </p:cNvPr>
          <p:cNvSpPr/>
          <p:nvPr/>
        </p:nvSpPr>
        <p:spPr>
          <a:xfrm>
            <a:off x="9681736" y="5680281"/>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10" name="Picture 9">
            <a:extLst>
              <a:ext uri="{FF2B5EF4-FFF2-40B4-BE49-F238E27FC236}">
                <a16:creationId xmlns:a16="http://schemas.microsoft.com/office/drawing/2014/main" id="{709DD6FE-2280-4E30-A645-8496D8F8E5BD}"/>
              </a:ext>
            </a:extLst>
          </p:cNvPr>
          <p:cNvPicPr>
            <a:picLocks noChangeAspect="1"/>
          </p:cNvPicPr>
          <p:nvPr/>
        </p:nvPicPr>
        <p:blipFill>
          <a:blip r:embed="rId3"/>
          <a:stretch>
            <a:fillRect/>
          </a:stretch>
        </p:blipFill>
        <p:spPr>
          <a:xfrm>
            <a:off x="10616482" y="6164923"/>
            <a:ext cx="725411" cy="693077"/>
          </a:xfrm>
          <a:prstGeom prst="rect">
            <a:avLst/>
          </a:prstGeom>
        </p:spPr>
      </p:pic>
      <p:sp>
        <p:nvSpPr>
          <p:cNvPr id="12" name="Plassholder for tekst 10">
            <a:extLst>
              <a:ext uri="{FF2B5EF4-FFF2-40B4-BE49-F238E27FC236}">
                <a16:creationId xmlns:a16="http://schemas.microsoft.com/office/drawing/2014/main" id="{58B134FA-3B47-403D-8865-0B012AF8FC82}"/>
              </a:ext>
            </a:extLst>
          </p:cNvPr>
          <p:cNvSpPr txBox="1">
            <a:spLocks/>
          </p:cNvSpPr>
          <p:nvPr>
            <p:custDataLst>
              <p:tags r:id="rId1"/>
            </p:custDataLst>
          </p:nvPr>
        </p:nvSpPr>
        <p:spPr>
          <a:xfrm>
            <a:off x="2593990" y="6394275"/>
            <a:ext cx="743120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Magasinundersøkelsen. </a:t>
            </a:r>
            <a:r>
              <a:rPr lang="nb-NO" sz="1000" dirty="0">
                <a:solidFill>
                  <a:schemeClr val="bg1">
                    <a:lumMod val="50000"/>
                  </a:schemeClr>
                </a:solidFill>
                <a:latin typeface="+mn-lt"/>
                <a:cs typeface="Arial" pitchFamily="34" charset="0"/>
              </a:rPr>
              <a:t>Nettolesertall for grupper for sammenlignbare grupper. Viser til definisjonene på side 4. </a:t>
            </a:r>
            <a:endParaRPr lang="nb-NO" sz="1000" dirty="0">
              <a:solidFill>
                <a:schemeClr val="bg1">
                  <a:lumMod val="50000"/>
                </a:schemeClr>
              </a:solidFill>
              <a:latin typeface="+mn-lt"/>
            </a:endParaRPr>
          </a:p>
        </p:txBody>
      </p:sp>
      <p:graphicFrame>
        <p:nvGraphicFramePr>
          <p:cNvPr id="5" name="Plassholder for innhold 4">
            <a:extLst>
              <a:ext uri="{FF2B5EF4-FFF2-40B4-BE49-F238E27FC236}">
                <a16:creationId xmlns:a16="http://schemas.microsoft.com/office/drawing/2014/main" id="{3DA2CBB3-03BB-D906-9847-499E0F1624A9}"/>
              </a:ext>
            </a:extLst>
          </p:cNvPr>
          <p:cNvGraphicFramePr>
            <a:graphicFrameLocks/>
          </p:cNvGraphicFramePr>
          <p:nvPr>
            <p:extLst>
              <p:ext uri="{D42A27DB-BD31-4B8C-83A1-F6EECF244321}">
                <p14:modId xmlns:p14="http://schemas.microsoft.com/office/powerpoint/2010/main" val="430416613"/>
              </p:ext>
            </p:extLst>
          </p:nvPr>
        </p:nvGraphicFramePr>
        <p:xfrm>
          <a:off x="359999" y="1177719"/>
          <a:ext cx="11466876" cy="4956509"/>
        </p:xfrm>
        <a:graphic>
          <a:graphicData uri="http://schemas.openxmlformats.org/drawingml/2006/chart">
            <c:chart xmlns:c="http://schemas.openxmlformats.org/drawingml/2006/chart" xmlns:r="http://schemas.openxmlformats.org/officeDocument/2006/relationships" r:id="rId4"/>
          </a:graphicData>
        </a:graphic>
      </p:graphicFrame>
      <p:sp>
        <p:nvSpPr>
          <p:cNvPr id="4" name="Plassholder for lysbildenummer 3">
            <a:extLst>
              <a:ext uri="{FF2B5EF4-FFF2-40B4-BE49-F238E27FC236}">
                <a16:creationId xmlns:a16="http://schemas.microsoft.com/office/drawing/2014/main" id="{16C0BC0F-23D0-4C67-2832-FB04A27CAE9B}"/>
              </a:ext>
            </a:extLst>
          </p:cNvPr>
          <p:cNvSpPr>
            <a:spLocks noGrp="1"/>
          </p:cNvSpPr>
          <p:nvPr>
            <p:ph type="sldNum" sz="quarter" idx="4"/>
          </p:nvPr>
        </p:nvSpPr>
        <p:spPr/>
        <p:txBody>
          <a:bodyPr/>
          <a:lstStyle/>
          <a:p>
            <a:fld id="{4034BEE3-566C-4068-A777-C3A4762E861B}" type="slidenum">
              <a:rPr lang="en-GB" smtClean="0"/>
              <a:pPr/>
              <a:t>5</a:t>
            </a:fld>
            <a:endParaRPr lang="en-GB" dirty="0"/>
          </a:p>
        </p:txBody>
      </p:sp>
    </p:spTree>
    <p:extLst>
      <p:ext uri="{BB962C8B-B14F-4D97-AF65-F5344CB8AC3E}">
        <p14:creationId xmlns:p14="http://schemas.microsoft.com/office/powerpoint/2010/main" val="2407327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0362" y="80929"/>
            <a:ext cx="11816543" cy="404119"/>
          </a:xfrm>
        </p:spPr>
        <p:txBody>
          <a:bodyPr/>
          <a:lstStyle/>
          <a:p>
            <a:r>
              <a:rPr lang="nb-NO" sz="2800" dirty="0">
                <a:solidFill>
                  <a:srgbClr val="000000"/>
                </a:solidFill>
                <a:cs typeface="Arial" charset="0"/>
              </a:rPr>
              <a:t>Prosentvis endring for grupper fra </a:t>
            </a:r>
            <a:r>
              <a:rPr lang="nb-NO" sz="2800" dirty="0">
                <a:solidFill>
                  <a:srgbClr val="000000"/>
                </a:solidFill>
              </a:rPr>
              <a:t>2022/2023 til 2023/2024:</a:t>
            </a:r>
            <a:br>
              <a:rPr lang="nb-NO" sz="2800" dirty="0">
                <a:solidFill>
                  <a:srgbClr val="000000"/>
                </a:solidFill>
              </a:rPr>
            </a:br>
            <a:r>
              <a:rPr lang="nb-NO" sz="2800" dirty="0">
                <a:solidFill>
                  <a:srgbClr val="000000"/>
                </a:solidFill>
              </a:rPr>
              <a:t>De fleste magasingruppene går tilbake</a:t>
            </a:r>
            <a:br>
              <a:rPr lang="nb-NO" sz="2800" dirty="0">
                <a:solidFill>
                  <a:srgbClr val="000000"/>
                </a:solidFill>
                <a:cs typeface="Arial" charset="0"/>
              </a:rPr>
            </a:br>
            <a:endParaRPr lang="nb-NO" sz="2800" dirty="0">
              <a:solidFill>
                <a:srgbClr val="000000"/>
              </a:solidFill>
            </a:endParaRPr>
          </a:p>
        </p:txBody>
      </p:sp>
      <p:graphicFrame>
        <p:nvGraphicFramePr>
          <p:cNvPr id="6" name="Objekt 1">
            <a:hlinkClick r:id="" action="ppaction://ole?verb=0"/>
          </p:cNvPr>
          <p:cNvGraphicFramePr>
            <a:graphicFrameLocks noGrp="1"/>
          </p:cNvGraphicFramePr>
          <p:nvPr>
            <p:ph idx="1"/>
            <p:extLst>
              <p:ext uri="{D42A27DB-BD31-4B8C-83A1-F6EECF244321}">
                <p14:modId xmlns:p14="http://schemas.microsoft.com/office/powerpoint/2010/main" val="3075179305"/>
              </p:ext>
            </p:extLst>
          </p:nvPr>
        </p:nvGraphicFramePr>
        <p:xfrm>
          <a:off x="360363" y="1423358"/>
          <a:ext cx="11466512" cy="4659390"/>
        </p:xfrm>
        <a:graphic>
          <a:graphicData uri="http://schemas.openxmlformats.org/drawingml/2006/chart">
            <c:chart xmlns:c="http://schemas.openxmlformats.org/drawingml/2006/chart" xmlns:r="http://schemas.openxmlformats.org/officeDocument/2006/relationships" r:id="rId3"/>
          </a:graphicData>
        </a:graphic>
      </p:graphicFrame>
      <p:sp>
        <p:nvSpPr>
          <p:cNvPr id="7" name="Plassholder for tekst 10"/>
          <p:cNvSpPr txBox="1">
            <a:spLocks/>
          </p:cNvSpPr>
          <p:nvPr>
            <p:custDataLst>
              <p:tags r:id="rId1"/>
            </p:custDataLst>
          </p:nvPr>
        </p:nvSpPr>
        <p:spPr>
          <a:xfrm>
            <a:off x="2903801" y="6374247"/>
            <a:ext cx="7618470"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Magasinundersøkelsen. </a:t>
            </a:r>
            <a:r>
              <a:rPr lang="nb-NO" sz="1000" dirty="0">
                <a:solidFill>
                  <a:schemeClr val="bg1">
                    <a:lumMod val="50000"/>
                  </a:schemeClr>
                </a:solidFill>
                <a:latin typeface="+mn-lt"/>
                <a:cs typeface="Arial" pitchFamily="34" charset="0"/>
              </a:rPr>
              <a:t>Nettolesertall for grupper for sammenlignbare grupper. Viser til definisjonene på side 4. </a:t>
            </a:r>
            <a:endParaRPr lang="nb-NO" sz="1000" dirty="0">
              <a:solidFill>
                <a:schemeClr val="bg1">
                  <a:lumMod val="50000"/>
                </a:schemeClr>
              </a:solidFill>
              <a:latin typeface="+mn-lt"/>
            </a:endParaRPr>
          </a:p>
        </p:txBody>
      </p:sp>
      <p:sp>
        <p:nvSpPr>
          <p:cNvPr id="8" name="TekstSylinder 8">
            <a:extLst>
              <a:ext uri="{FF2B5EF4-FFF2-40B4-BE49-F238E27FC236}">
                <a16:creationId xmlns:a16="http://schemas.microsoft.com/office/drawing/2014/main" id="{10B9EA62-5A6C-45BF-9521-18E9156FD354}"/>
              </a:ext>
            </a:extLst>
          </p:cNvPr>
          <p:cNvSpPr txBox="1"/>
          <p:nvPr/>
        </p:nvSpPr>
        <p:spPr>
          <a:xfrm>
            <a:off x="10791292" y="5323572"/>
            <a:ext cx="1238783" cy="307777"/>
          </a:xfrm>
          <a:prstGeom prst="rect">
            <a:avLst/>
          </a:prstGeom>
          <a:noFill/>
        </p:spPr>
        <p:txBody>
          <a:bodyPr wrap="square" rtlCol="0">
            <a:spAutoFit/>
          </a:bodyPr>
          <a:lstStyle/>
          <a:p>
            <a:r>
              <a:rPr lang="nb-NO" sz="1400" b="0" dirty="0">
                <a:solidFill>
                  <a:schemeClr val="bg1">
                    <a:lumMod val="50000"/>
                  </a:schemeClr>
                </a:solidFill>
                <a:latin typeface="+mn-lt"/>
              </a:rPr>
              <a:t>Prosent</a:t>
            </a:r>
          </a:p>
        </p:txBody>
      </p:sp>
      <p:pic>
        <p:nvPicPr>
          <p:cNvPr id="10" name="Picture 9">
            <a:extLst>
              <a:ext uri="{FF2B5EF4-FFF2-40B4-BE49-F238E27FC236}">
                <a16:creationId xmlns:a16="http://schemas.microsoft.com/office/drawing/2014/main" id="{83DA0AFA-03CE-4B4A-96F0-3305D329266C}"/>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5" name="Plassholder for lysbildenummer 4">
            <a:extLst>
              <a:ext uri="{FF2B5EF4-FFF2-40B4-BE49-F238E27FC236}">
                <a16:creationId xmlns:a16="http://schemas.microsoft.com/office/drawing/2014/main" id="{1B8F7AF9-39F1-998E-A584-56A6EFE9D91A}"/>
              </a:ext>
            </a:extLst>
          </p:cNvPr>
          <p:cNvSpPr>
            <a:spLocks noGrp="1"/>
          </p:cNvSpPr>
          <p:nvPr>
            <p:ph type="sldNum" sz="quarter" idx="4"/>
          </p:nvPr>
        </p:nvSpPr>
        <p:spPr/>
        <p:txBody>
          <a:bodyPr/>
          <a:lstStyle/>
          <a:p>
            <a:fld id="{4034BEE3-566C-4068-A777-C3A4762E861B}" type="slidenum">
              <a:rPr lang="en-GB" smtClean="0"/>
              <a:pPr/>
              <a:t>6</a:t>
            </a:fld>
            <a:endParaRPr lang="en-GB" dirty="0"/>
          </a:p>
        </p:txBody>
      </p:sp>
    </p:spTree>
    <p:extLst>
      <p:ext uri="{BB962C8B-B14F-4D97-AF65-F5344CB8AC3E}">
        <p14:creationId xmlns:p14="http://schemas.microsoft.com/office/powerpoint/2010/main" val="261380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4"/>
          <p:cNvGraphicFramePr>
            <a:graphicFrameLocks noGrp="1"/>
          </p:cNvGraphicFramePr>
          <p:nvPr>
            <p:ph idx="1"/>
            <p:extLst>
              <p:ext uri="{D42A27DB-BD31-4B8C-83A1-F6EECF244321}">
                <p14:modId xmlns:p14="http://schemas.microsoft.com/office/powerpoint/2010/main" val="1684931541"/>
              </p:ext>
            </p:extLst>
          </p:nvPr>
        </p:nvGraphicFramePr>
        <p:xfrm>
          <a:off x="360363" y="1074199"/>
          <a:ext cx="11466512" cy="5078026"/>
        </p:xfrm>
        <a:graphic>
          <a:graphicData uri="http://schemas.openxmlformats.org/drawingml/2006/chart">
            <c:chart xmlns:c="http://schemas.openxmlformats.org/drawingml/2006/chart" xmlns:r="http://schemas.openxmlformats.org/officeDocument/2006/relationships" r:id="rId3"/>
          </a:graphicData>
        </a:graphic>
      </p:graphicFrame>
      <p:sp>
        <p:nvSpPr>
          <p:cNvPr id="10" name="Plassholder for tekst 10"/>
          <p:cNvSpPr txBox="1">
            <a:spLocks/>
          </p:cNvSpPr>
          <p:nvPr>
            <p:custDataLst>
              <p:tags r:id="rId1"/>
            </p:custDataLst>
          </p:nvPr>
        </p:nvSpPr>
        <p:spPr>
          <a:xfrm>
            <a:off x="2821120" y="6424853"/>
            <a:ext cx="765149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Magasinundersøkelsen. </a:t>
            </a:r>
            <a:r>
              <a:rPr lang="nb-NO" sz="1000" dirty="0">
                <a:solidFill>
                  <a:schemeClr val="bg1">
                    <a:lumMod val="50000"/>
                  </a:schemeClr>
                </a:solidFill>
                <a:latin typeface="+mj-lt"/>
                <a:cs typeface="Arial" pitchFamily="34" charset="0"/>
              </a:rPr>
              <a:t>Nettolesertall for en gjennomsnittlig utgave av et magasin.</a:t>
            </a:r>
            <a:endParaRPr lang="nb-NO" sz="1000" dirty="0">
              <a:solidFill>
                <a:schemeClr val="bg1">
                  <a:lumMod val="50000"/>
                </a:schemeClr>
              </a:solidFill>
              <a:latin typeface="+mj-lt"/>
            </a:endParaRPr>
          </a:p>
          <a:p>
            <a:pPr marL="0" indent="0">
              <a:spcBef>
                <a:spcPct val="0"/>
              </a:spcBef>
              <a:buNone/>
            </a:pPr>
            <a:endParaRPr lang="nb-NO" sz="1000" dirty="0">
              <a:solidFill>
                <a:srgbClr val="000000"/>
              </a:solidFill>
              <a:latin typeface="+mj-lt"/>
            </a:endParaRPr>
          </a:p>
        </p:txBody>
      </p:sp>
      <p:sp>
        <p:nvSpPr>
          <p:cNvPr id="11" name="Title 2">
            <a:extLst>
              <a:ext uri="{FF2B5EF4-FFF2-40B4-BE49-F238E27FC236}">
                <a16:creationId xmlns:a16="http://schemas.microsoft.com/office/drawing/2014/main" id="{BBCCCE28-311D-4CE8-8601-819949CEA33C}"/>
              </a:ext>
            </a:extLst>
          </p:cNvPr>
          <p:cNvSpPr>
            <a:spLocks noGrp="1"/>
          </p:cNvSpPr>
          <p:nvPr>
            <p:ph type="title"/>
          </p:nvPr>
        </p:nvSpPr>
        <p:spPr>
          <a:xfrm>
            <a:off x="359999" y="72908"/>
            <a:ext cx="11466875" cy="404119"/>
          </a:xfrm>
        </p:spPr>
        <p:txBody>
          <a:bodyPr/>
          <a:lstStyle/>
          <a:p>
            <a:r>
              <a:rPr lang="nb-NO" sz="2800" dirty="0">
                <a:cs typeface="Arial" charset="0"/>
              </a:rPr>
              <a:t>Lesertall for de største MBL-magasinene</a:t>
            </a:r>
            <a:endParaRPr lang="nb-NO" sz="2800" dirty="0">
              <a:solidFill>
                <a:srgbClr val="000000"/>
              </a:solidFill>
            </a:endParaRPr>
          </a:p>
        </p:txBody>
      </p:sp>
      <p:sp>
        <p:nvSpPr>
          <p:cNvPr id="7" name="Rectangle 6">
            <a:extLst>
              <a:ext uri="{FF2B5EF4-FFF2-40B4-BE49-F238E27FC236}">
                <a16:creationId xmlns:a16="http://schemas.microsoft.com/office/drawing/2014/main" id="{5AC2385D-0035-496A-A3BA-84AE4528E618}"/>
              </a:ext>
            </a:extLst>
          </p:cNvPr>
          <p:cNvSpPr/>
          <p:nvPr/>
        </p:nvSpPr>
        <p:spPr>
          <a:xfrm>
            <a:off x="9784343" y="5696908"/>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8" name="Picture 7">
            <a:extLst>
              <a:ext uri="{FF2B5EF4-FFF2-40B4-BE49-F238E27FC236}">
                <a16:creationId xmlns:a16="http://schemas.microsoft.com/office/drawing/2014/main" id="{F842CE9C-4E6B-4C19-9BF7-1C2AA8E8AFC6}"/>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4" name="Plassholder for lysbildenummer 3">
            <a:extLst>
              <a:ext uri="{FF2B5EF4-FFF2-40B4-BE49-F238E27FC236}">
                <a16:creationId xmlns:a16="http://schemas.microsoft.com/office/drawing/2014/main" id="{99863ED8-8165-F2B3-E9BD-F1E920E67056}"/>
              </a:ext>
            </a:extLst>
          </p:cNvPr>
          <p:cNvSpPr>
            <a:spLocks noGrp="1"/>
          </p:cNvSpPr>
          <p:nvPr>
            <p:ph type="sldNum" sz="quarter" idx="4"/>
          </p:nvPr>
        </p:nvSpPr>
        <p:spPr/>
        <p:txBody>
          <a:bodyPr/>
          <a:lstStyle/>
          <a:p>
            <a:fld id="{4034BEE3-566C-4068-A777-C3A4762E861B}" type="slidenum">
              <a:rPr lang="en-GB" smtClean="0"/>
              <a:pPr/>
              <a:t>7</a:t>
            </a:fld>
            <a:endParaRPr lang="en-GB" dirty="0"/>
          </a:p>
        </p:txBody>
      </p:sp>
    </p:spTree>
    <p:extLst>
      <p:ext uri="{BB962C8B-B14F-4D97-AF65-F5344CB8AC3E}">
        <p14:creationId xmlns:p14="http://schemas.microsoft.com/office/powerpoint/2010/main" val="1049671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4"/>
          <p:cNvGraphicFramePr>
            <a:graphicFrameLocks noGrp="1"/>
          </p:cNvGraphicFramePr>
          <p:nvPr>
            <p:ph idx="1"/>
            <p:extLst>
              <p:ext uri="{D42A27DB-BD31-4B8C-83A1-F6EECF244321}">
                <p14:modId xmlns:p14="http://schemas.microsoft.com/office/powerpoint/2010/main" val="321517385"/>
              </p:ext>
            </p:extLst>
          </p:nvPr>
        </p:nvGraphicFramePr>
        <p:xfrm>
          <a:off x="360363" y="1740023"/>
          <a:ext cx="11466512" cy="4412201"/>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2">
            <a:extLst>
              <a:ext uri="{FF2B5EF4-FFF2-40B4-BE49-F238E27FC236}">
                <a16:creationId xmlns:a16="http://schemas.microsoft.com/office/drawing/2014/main" id="{BBCCCE28-311D-4CE8-8601-819949CEA33C}"/>
              </a:ext>
            </a:extLst>
          </p:cNvPr>
          <p:cNvSpPr>
            <a:spLocks noGrp="1"/>
          </p:cNvSpPr>
          <p:nvPr>
            <p:ph type="title"/>
          </p:nvPr>
        </p:nvSpPr>
        <p:spPr>
          <a:xfrm>
            <a:off x="360363" y="266875"/>
            <a:ext cx="11466875" cy="404119"/>
          </a:xfrm>
        </p:spPr>
        <p:txBody>
          <a:bodyPr/>
          <a:lstStyle/>
          <a:p>
            <a:r>
              <a:rPr lang="nb-NO" sz="2800" dirty="0">
                <a:highlight>
                  <a:srgbClr val="FFFFFF"/>
                </a:highlight>
                <a:cs typeface="Arial" charset="0"/>
              </a:rPr>
              <a:t>Lesertall for avismagasinene</a:t>
            </a:r>
            <a:endParaRPr lang="nb-NO" sz="2800" dirty="0">
              <a:highlight>
                <a:srgbClr val="FFFFFF"/>
              </a:highlight>
            </a:endParaRPr>
          </a:p>
        </p:txBody>
      </p:sp>
      <p:sp>
        <p:nvSpPr>
          <p:cNvPr id="7" name="Rectangle 6">
            <a:extLst>
              <a:ext uri="{FF2B5EF4-FFF2-40B4-BE49-F238E27FC236}">
                <a16:creationId xmlns:a16="http://schemas.microsoft.com/office/drawing/2014/main" id="{5AC2385D-0035-496A-A3BA-84AE4528E618}"/>
              </a:ext>
            </a:extLst>
          </p:cNvPr>
          <p:cNvSpPr/>
          <p:nvPr/>
        </p:nvSpPr>
        <p:spPr>
          <a:xfrm>
            <a:off x="9784343" y="5696908"/>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8" name="Picture 7">
            <a:extLst>
              <a:ext uri="{FF2B5EF4-FFF2-40B4-BE49-F238E27FC236}">
                <a16:creationId xmlns:a16="http://schemas.microsoft.com/office/drawing/2014/main" id="{F842CE9C-4E6B-4C19-9BF7-1C2AA8E8AFC6}"/>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9" name="Plassholder for tekst 10">
            <a:extLst>
              <a:ext uri="{FF2B5EF4-FFF2-40B4-BE49-F238E27FC236}">
                <a16:creationId xmlns:a16="http://schemas.microsoft.com/office/drawing/2014/main" id="{FA139094-E572-470D-8149-361F959F5FFA}"/>
              </a:ext>
            </a:extLst>
          </p:cNvPr>
          <p:cNvSpPr txBox="1">
            <a:spLocks/>
          </p:cNvSpPr>
          <p:nvPr>
            <p:custDataLst>
              <p:tags r:id="rId1"/>
            </p:custDataLst>
          </p:nvPr>
        </p:nvSpPr>
        <p:spPr>
          <a:xfrm>
            <a:off x="2467201" y="6432312"/>
            <a:ext cx="7404587"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Magasinundersøkelsen. </a:t>
            </a:r>
            <a:r>
              <a:rPr lang="nb-NO" sz="1000" dirty="0">
                <a:solidFill>
                  <a:schemeClr val="bg1">
                    <a:lumMod val="50000"/>
                  </a:schemeClr>
                </a:solidFill>
                <a:latin typeface="+mj-lt"/>
                <a:cs typeface="Arial" pitchFamily="34" charset="0"/>
              </a:rPr>
              <a:t>Nettolesertall for en gjennomsnittlig utgave av et magasin.</a:t>
            </a:r>
            <a:endParaRPr lang="nb-NO" sz="1000" dirty="0">
              <a:solidFill>
                <a:schemeClr val="bg1">
                  <a:lumMod val="50000"/>
                </a:schemeClr>
              </a:solidFill>
              <a:latin typeface="+mj-lt"/>
            </a:endParaRPr>
          </a:p>
          <a:p>
            <a:pPr marL="0" indent="0">
              <a:spcBef>
                <a:spcPct val="0"/>
              </a:spcBef>
              <a:buNone/>
            </a:pPr>
            <a:endParaRPr lang="nb-NO" sz="1000" dirty="0">
              <a:solidFill>
                <a:srgbClr val="000000"/>
              </a:solidFill>
              <a:latin typeface="+mj-lt"/>
            </a:endParaRPr>
          </a:p>
        </p:txBody>
      </p:sp>
      <p:sp>
        <p:nvSpPr>
          <p:cNvPr id="3" name="Plassholder for lysbildenummer 2">
            <a:extLst>
              <a:ext uri="{FF2B5EF4-FFF2-40B4-BE49-F238E27FC236}">
                <a16:creationId xmlns:a16="http://schemas.microsoft.com/office/drawing/2014/main" id="{C3339293-2A58-4B6E-4F07-A781D72C9BAA}"/>
              </a:ext>
            </a:extLst>
          </p:cNvPr>
          <p:cNvSpPr>
            <a:spLocks noGrp="1"/>
          </p:cNvSpPr>
          <p:nvPr>
            <p:ph type="sldNum" sz="quarter" idx="4"/>
          </p:nvPr>
        </p:nvSpPr>
        <p:spPr/>
        <p:txBody>
          <a:bodyPr/>
          <a:lstStyle/>
          <a:p>
            <a:fld id="{4034BEE3-566C-4068-A777-C3A4762E861B}" type="slidenum">
              <a:rPr lang="en-GB" smtClean="0"/>
              <a:pPr/>
              <a:t>8</a:t>
            </a:fld>
            <a:endParaRPr lang="en-GB" dirty="0"/>
          </a:p>
        </p:txBody>
      </p:sp>
    </p:spTree>
    <p:extLst>
      <p:ext uri="{BB962C8B-B14F-4D97-AF65-F5344CB8AC3E}">
        <p14:creationId xmlns:p14="http://schemas.microsoft.com/office/powerpoint/2010/main" val="149161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4"/>
          <p:cNvGraphicFramePr>
            <a:graphicFrameLocks noGrp="1"/>
          </p:cNvGraphicFramePr>
          <p:nvPr>
            <p:ph idx="1"/>
            <p:extLst>
              <p:ext uri="{D42A27DB-BD31-4B8C-83A1-F6EECF244321}">
                <p14:modId xmlns:p14="http://schemas.microsoft.com/office/powerpoint/2010/main" val="565358502"/>
              </p:ext>
            </p:extLst>
          </p:nvPr>
        </p:nvGraphicFramePr>
        <p:xfrm>
          <a:off x="360363" y="1071715"/>
          <a:ext cx="11466512" cy="5080509"/>
        </p:xfrm>
        <a:graphic>
          <a:graphicData uri="http://schemas.openxmlformats.org/drawingml/2006/chart">
            <c:chart xmlns:c="http://schemas.openxmlformats.org/drawingml/2006/chart" xmlns:r="http://schemas.openxmlformats.org/officeDocument/2006/relationships" r:id="rId3"/>
          </a:graphicData>
        </a:graphic>
      </p:graphicFrame>
      <p:sp>
        <p:nvSpPr>
          <p:cNvPr id="10" name="Plassholder for tekst 10"/>
          <p:cNvSpPr txBox="1">
            <a:spLocks/>
          </p:cNvSpPr>
          <p:nvPr>
            <p:custDataLst>
              <p:tags r:id="rId1"/>
            </p:custDataLst>
          </p:nvPr>
        </p:nvSpPr>
        <p:spPr>
          <a:xfrm>
            <a:off x="2821120" y="6424853"/>
            <a:ext cx="765149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Magasinundersøkelsen. </a:t>
            </a:r>
            <a:r>
              <a:rPr lang="nb-NO" sz="1000" dirty="0">
                <a:solidFill>
                  <a:schemeClr val="bg1">
                    <a:lumMod val="50000"/>
                  </a:schemeClr>
                </a:solidFill>
                <a:latin typeface="+mj-lt"/>
                <a:cs typeface="Arial" pitchFamily="34" charset="0"/>
              </a:rPr>
              <a:t>Nettolesertall for en gjennomsnittlig utgave av et magasin.</a:t>
            </a:r>
          </a:p>
          <a:p>
            <a:pPr marL="0" indent="0">
              <a:spcBef>
                <a:spcPct val="0"/>
              </a:spcBef>
              <a:buNone/>
            </a:pPr>
            <a:r>
              <a:rPr lang="nb-NO" sz="1000" dirty="0">
                <a:solidFill>
                  <a:schemeClr val="bg1">
                    <a:lumMod val="50000"/>
                  </a:schemeClr>
                </a:solidFill>
                <a:latin typeface="+mj-lt"/>
                <a:cs typeface="Arial" pitchFamily="34" charset="0"/>
              </a:rPr>
              <a:t>	Lesertall for de største medlemsbladene og gratismagasinene som ikke er medlem av MBL.</a:t>
            </a:r>
            <a:endParaRPr lang="nb-NO" sz="1000" dirty="0">
              <a:solidFill>
                <a:schemeClr val="bg1">
                  <a:lumMod val="50000"/>
                </a:schemeClr>
              </a:solidFill>
              <a:latin typeface="+mj-lt"/>
            </a:endParaRPr>
          </a:p>
        </p:txBody>
      </p:sp>
      <p:sp>
        <p:nvSpPr>
          <p:cNvPr id="11" name="Title 2">
            <a:extLst>
              <a:ext uri="{FF2B5EF4-FFF2-40B4-BE49-F238E27FC236}">
                <a16:creationId xmlns:a16="http://schemas.microsoft.com/office/drawing/2014/main" id="{BBCCCE28-311D-4CE8-8601-819949CEA33C}"/>
              </a:ext>
            </a:extLst>
          </p:cNvPr>
          <p:cNvSpPr>
            <a:spLocks noGrp="1"/>
          </p:cNvSpPr>
          <p:nvPr>
            <p:ph type="title"/>
          </p:nvPr>
        </p:nvSpPr>
        <p:spPr>
          <a:xfrm>
            <a:off x="359999" y="72908"/>
            <a:ext cx="11466875" cy="404119"/>
          </a:xfrm>
        </p:spPr>
        <p:txBody>
          <a:bodyPr/>
          <a:lstStyle/>
          <a:p>
            <a:r>
              <a:rPr lang="nb-NO" sz="2800" dirty="0">
                <a:highlight>
                  <a:srgbClr val="FFFFFF"/>
                </a:highlight>
                <a:cs typeface="Arial" charset="0"/>
              </a:rPr>
              <a:t>Lesertall for de største medlemsbladene og gratismagasinene </a:t>
            </a:r>
            <a:endParaRPr lang="nb-NO" sz="2800" dirty="0">
              <a:highlight>
                <a:srgbClr val="FFFFFF"/>
              </a:highlight>
            </a:endParaRPr>
          </a:p>
        </p:txBody>
      </p:sp>
      <p:sp>
        <p:nvSpPr>
          <p:cNvPr id="7" name="Rectangle 6">
            <a:extLst>
              <a:ext uri="{FF2B5EF4-FFF2-40B4-BE49-F238E27FC236}">
                <a16:creationId xmlns:a16="http://schemas.microsoft.com/office/drawing/2014/main" id="{5AC2385D-0035-496A-A3BA-84AE4528E618}"/>
              </a:ext>
            </a:extLst>
          </p:cNvPr>
          <p:cNvSpPr/>
          <p:nvPr/>
        </p:nvSpPr>
        <p:spPr>
          <a:xfrm>
            <a:off x="9784343" y="5696908"/>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8" name="Picture 7">
            <a:extLst>
              <a:ext uri="{FF2B5EF4-FFF2-40B4-BE49-F238E27FC236}">
                <a16:creationId xmlns:a16="http://schemas.microsoft.com/office/drawing/2014/main" id="{F842CE9C-4E6B-4C19-9BF7-1C2AA8E8AFC6}"/>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3" name="Plassholder for lysbildenummer 2">
            <a:extLst>
              <a:ext uri="{FF2B5EF4-FFF2-40B4-BE49-F238E27FC236}">
                <a16:creationId xmlns:a16="http://schemas.microsoft.com/office/drawing/2014/main" id="{6F28FAB0-8476-F6C5-3189-B94215015DB6}"/>
              </a:ext>
            </a:extLst>
          </p:cNvPr>
          <p:cNvSpPr>
            <a:spLocks noGrp="1"/>
          </p:cNvSpPr>
          <p:nvPr>
            <p:ph type="sldNum" sz="quarter" idx="4"/>
          </p:nvPr>
        </p:nvSpPr>
        <p:spPr/>
        <p:txBody>
          <a:bodyPr/>
          <a:lstStyle/>
          <a:p>
            <a:fld id="{4034BEE3-566C-4068-A777-C3A4762E861B}" type="slidenum">
              <a:rPr lang="en-GB" smtClean="0"/>
              <a:pPr/>
              <a:t>9</a:t>
            </a:fld>
            <a:endParaRPr lang="en-GB" dirty="0"/>
          </a:p>
        </p:txBody>
      </p:sp>
    </p:spTree>
    <p:extLst>
      <p:ext uri="{BB962C8B-B14F-4D97-AF65-F5344CB8AC3E}">
        <p14:creationId xmlns:p14="http://schemas.microsoft.com/office/powerpoint/2010/main" val="307796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14"/>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11.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14.xml><?xml version="1.0" encoding="utf-8"?>
<p:tagLst xmlns:a="http://schemas.openxmlformats.org/drawingml/2006/main" xmlns:r="http://schemas.openxmlformats.org/officeDocument/2006/relationships" xmlns:p="http://schemas.openxmlformats.org/presentationml/2006/main">
  <p:tag name="SHP" val="SOURCEBOX"/>
</p:tagLst>
</file>

<file path=ppt/tags/tag15.xml><?xml version="1.0" encoding="utf-8"?>
<p:tagLst xmlns:a="http://schemas.openxmlformats.org/drawingml/2006/main" xmlns:r="http://schemas.openxmlformats.org/officeDocument/2006/relationships" xmlns:p="http://schemas.openxmlformats.org/presentationml/2006/main">
  <p:tag name="SHP" val="SOURCEBOX"/>
</p:tagLst>
</file>

<file path=ppt/tags/tag16.xml><?xml version="1.0" encoding="utf-8"?>
<p:tagLst xmlns:a="http://schemas.openxmlformats.org/drawingml/2006/main" xmlns:r="http://schemas.openxmlformats.org/officeDocument/2006/relationships" xmlns:p="http://schemas.openxmlformats.org/presentationml/2006/main">
  <p:tag name="SHP" val="SOURCEBOX"/>
</p:tagLst>
</file>

<file path=ppt/tags/tag17.xml><?xml version="1.0" encoding="utf-8"?>
<p:tagLst xmlns:a="http://schemas.openxmlformats.org/drawingml/2006/main" xmlns:r="http://schemas.openxmlformats.org/officeDocument/2006/relationships" xmlns:p="http://schemas.openxmlformats.org/presentationml/2006/main">
  <p:tag name="SHP" val="SOURCEBOX"/>
</p:tagLst>
</file>

<file path=ppt/tags/tag18.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87FCAB77-72F0-42C1-ADE6-849D689F424F}"/>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FCF37F1B-A5AB-41B9-B19F-417842020063}"/>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7B247B67-3433-4FB3-91BD-5D84B9490D3C}"/>
    </a:ext>
  </a:extLst>
</a:theme>
</file>

<file path=ppt/theme/theme4.xml><?xml version="1.0" encoding="utf-8"?>
<a:theme xmlns:a="http://schemas.openxmlformats.org/drawingml/2006/main" name="1_Content slides - no sub heading">
  <a:themeElements>
    <a:clrScheme name="Lightspeed colours">
      <a:dk1>
        <a:srgbClr val="717171"/>
      </a:dk1>
      <a:lt1>
        <a:srgbClr val="FFFFFF"/>
      </a:lt1>
      <a:dk2>
        <a:srgbClr val="434343"/>
      </a:dk2>
      <a:lt2>
        <a:srgbClr val="F29100"/>
      </a:lt2>
      <a:accent1>
        <a:srgbClr val="009CDE"/>
      </a:accent1>
      <a:accent2>
        <a:srgbClr val="AADB1E"/>
      </a:accent2>
      <a:accent3>
        <a:srgbClr val="47D7AC"/>
      </a:accent3>
      <a:accent4>
        <a:srgbClr val="FF502E"/>
      </a:accent4>
      <a:accent5>
        <a:srgbClr val="963CBD"/>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Lightspeed PowerPoint template 4x3 - for presentations and pitches.potx" id="{FC5FF5A2-A007-4ECD-A575-895B67CC9CC2}" vid="{A80150A6-B36B-4C3E-B5EF-4744D0081D57}"/>
    </a:ext>
  </a:extLst>
</a:theme>
</file>

<file path=ppt/theme/theme5.xml><?xml version="1.0" encoding="utf-8"?>
<a:theme xmlns:a="http://schemas.openxmlformats.org/drawingml/2006/main" name="1_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 Norsk mal - kundelogo første side.potx" id="{9873D7E9-FED6-4EA3-9728-7FC7F3555ECF}" vid="{67B22DDB-0BEF-4F20-9351-0392DAC108F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F3404B-4F09-4AB4-85D4-C77C2A498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193883-9DEF-4394-A746-8B0504B231C0}">
  <ds:schemaRefs>
    <ds:schemaRef ds:uri="http://schemas.microsoft.com/office/2006/metadata/properties"/>
    <ds:schemaRef ds:uri="http://schemas.microsoft.com/office/2006/documentManagement/types"/>
    <ds:schemaRef ds:uri="151f8561-6f96-4f27-8d07-5866307680bb"/>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349d2e48-d219-423f-a60f-a81395996a24"/>
    <ds:schemaRef ds:uri="http://www.w3.org/XML/1998/namespace"/>
  </ds:schemaRefs>
</ds:datastoreItem>
</file>

<file path=customXml/itemProps3.xml><?xml version="1.0" encoding="utf-8"?>
<ds:datastoreItem xmlns:ds="http://schemas.openxmlformats.org/officeDocument/2006/customXml" ds:itemID="{BC375B81-FBF5-4924-A5E0-F0376D8E7D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Kantar presentation template 16x9</Template>
  <TotalTime>2071</TotalTime>
  <Words>1097</Words>
  <Application>Microsoft Office PowerPoint</Application>
  <PresentationFormat>Widescreen</PresentationFormat>
  <Paragraphs>110</Paragraphs>
  <Slides>14</Slides>
  <Notes>1</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14</vt:i4>
      </vt:variant>
    </vt:vector>
  </HeadingPairs>
  <TitlesOfParts>
    <vt:vector size="23" baseType="lpstr">
      <vt:lpstr>Arial</vt:lpstr>
      <vt:lpstr>Calibri</vt:lpstr>
      <vt:lpstr>Verdana</vt:lpstr>
      <vt:lpstr>Wingdings</vt:lpstr>
      <vt:lpstr>Kantar template master</vt:lpstr>
      <vt:lpstr>Content slides - no sub heading</vt:lpstr>
      <vt:lpstr>Technical</vt:lpstr>
      <vt:lpstr>1_Content slides - no sub heading</vt:lpstr>
      <vt:lpstr>1_Kantar template master</vt:lpstr>
      <vt:lpstr>Lesing av magasiner 2023/2024: Tilbakegang for lesing av papirmagasiner</vt:lpstr>
      <vt:lpstr>Tilbakegang for lesing av papirmagasiner</vt:lpstr>
      <vt:lpstr>Innledning</vt:lpstr>
      <vt:lpstr>Sammenlignbare magasingrupper for 2022/2023 og 2023/2024  </vt:lpstr>
      <vt:lpstr>Endringer for nettolesertall for grupper </vt:lpstr>
      <vt:lpstr>Prosentvis endring for grupper fra 2022/2023 til 2023/2024: De fleste magasingruppene går tilbake </vt:lpstr>
      <vt:lpstr>Lesertall for de største MBL-magasinene</vt:lpstr>
      <vt:lpstr>Lesertall for avismagasinene</vt:lpstr>
      <vt:lpstr>Lesertall for de største medlemsbladene og gratismagasinene </vt:lpstr>
      <vt:lpstr>PowerPoint Presentation</vt:lpstr>
      <vt:lpstr>PowerPoint Presentation</vt:lpstr>
      <vt:lpstr>PowerPoint Presentation</vt:lpstr>
      <vt:lpstr>Forholdet mellom opplag og lesertall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 can run to four lines if required – 30pt</dc:title>
  <dc:subject>Sub-heading</dc:subject>
  <dc:creator>Futsaeter, Knut (TSOSO)</dc:creator>
  <cp:keywords>Project reference</cp:keywords>
  <dc:description>Date</dc:description>
  <cp:lastModifiedBy>Knut-Arne Futsæter</cp:lastModifiedBy>
  <cp:revision>165</cp:revision>
  <cp:lastPrinted>2017-03-24T13:40:26Z</cp:lastPrinted>
  <dcterms:created xsi:type="dcterms:W3CDTF">2023-04-13T13:40:26Z</dcterms:created>
  <dcterms:modified xsi:type="dcterms:W3CDTF">2024-09-16T08:47:20Z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2023-02-24T10:36:39Z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4b94c231-5969-4bb1-b6ab-d8ce0776b31b</vt:lpwstr>
  </property>
  <property fmtid="{D5CDD505-2E9C-101B-9397-08002B2CF9AE}" pid="9" name="MSIP_Label_3741da7a-79c1-417c-b408-16c0bfe99fca_ContentBits">
    <vt:lpwstr>0</vt:lpwstr>
  </property>
</Properties>
</file>